
<file path=[Content_Types].xml><?xml version="1.0" encoding="utf-8"?>
<Types xmlns="http://schemas.openxmlformats.org/package/2006/content-types">
  <Default Extension="bin" ContentType="application/vnd.openxmlformats-officedocument.oleObject"/>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ags/tag2.xml" ContentType="application/vnd.openxmlformats-officedocument.presentationml.tags+xml"/>
  <Override PartName="/ppt/theme/theme2.xml" ContentType="application/vnd.openxmlformats-officedocument.theme+xml"/>
  <Override PartName="/ppt/tags/tag3.xml" ContentType="application/vnd.openxmlformats-officedocument.presentationml.tags+xml"/>
  <Override PartName="/ppt/notesSlides/notesSlide1.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notesSlides/notesSlide2.xml" ContentType="application/vnd.openxmlformats-officedocument.presentationml.notesSlide+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notesSlides/notesSlide3.xml" ContentType="application/vnd.openxmlformats-officedocument.presentationml.notesSlide+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notesSlides/notesSlide4.xml" ContentType="application/vnd.openxmlformats-officedocument.presentationml.notesSlide+xml"/>
  <Override PartName="/ppt/tags/tag49.xml" ContentType="application/vnd.openxmlformats-officedocument.presentationml.tags+xml"/>
  <Override PartName="/ppt/notesSlides/notesSlide5.xml" ContentType="application/vnd.openxmlformats-officedocument.presentationml.notesSlide+xml"/>
  <Override PartName="/ppt/tags/tag50.xml" ContentType="application/vnd.openxmlformats-officedocument.presentationml.tags+xml"/>
  <Override PartName="/ppt/notesSlides/notesSlide6.xml" ContentType="application/vnd.openxmlformats-officedocument.presentationml.notesSlide+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notesSlides/notesSlide7.xml" ContentType="application/vnd.openxmlformats-officedocument.presentationml.notesSlide+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notesSlides/notesSlide8.xml" ContentType="application/vnd.openxmlformats-officedocument.presentationml.notesSlide+xml"/>
  <Override PartName="/ppt/charts/chart1.xml" ContentType="application/vnd.openxmlformats-officedocument.drawingml.chart+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notesSlides/notesSlide9.xml" ContentType="application/vnd.openxmlformats-officedocument.presentationml.notesSlide+xml"/>
  <Override PartName="/ppt/charts/chart2.xml" ContentType="application/vnd.openxmlformats-officedocument.drawingml.chart+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notesSlides/notesSlide10.xml" ContentType="application/vnd.openxmlformats-officedocument.presentationml.notesSlide+xml"/>
  <Override PartName="/ppt/charts/chart3.xml" ContentType="application/vnd.openxmlformats-officedocument.drawingml.chart+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notesSlides/notesSlide11.xml" ContentType="application/vnd.openxmlformats-officedocument.presentationml.notesSlide+xml"/>
  <Override PartName="/ppt/charts/chart4.xml" ContentType="application/vnd.openxmlformats-officedocument.drawingml.chart+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notesSlides/notesSlide12.xml" ContentType="application/vnd.openxmlformats-officedocument.presentationml.notesSlide+xml"/>
  <Override PartName="/ppt/charts/chart5.xml" ContentType="application/vnd.openxmlformats-officedocument.drawingml.chart+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notesSlides/notesSlide13.xml" ContentType="application/vnd.openxmlformats-officedocument.presentationml.notesSlide+xml"/>
  <Override PartName="/ppt/charts/chart6.xml" ContentType="application/vnd.openxmlformats-officedocument.drawingml.chart+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notesSlides/notesSlide14.xml" ContentType="application/vnd.openxmlformats-officedocument.presentationml.notesSlide+xml"/>
  <Override PartName="/ppt/charts/chart7.xml" ContentType="application/vnd.openxmlformats-officedocument.drawingml.chart+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notesSlides/notesSlide15.xml" ContentType="application/vnd.openxmlformats-officedocument.presentationml.notesSlide+xml"/>
  <Override PartName="/ppt/charts/chart8.xml" ContentType="application/vnd.openxmlformats-officedocument.drawingml.chart+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notesSlides/notesSlide16.xml" ContentType="application/vnd.openxmlformats-officedocument.presentationml.notesSlide+xml"/>
  <Override PartName="/ppt/charts/chart9.xml" ContentType="application/vnd.openxmlformats-officedocument.drawingml.chart+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notesSlides/notesSlide17.xml" ContentType="application/vnd.openxmlformats-officedocument.presentationml.notesSlide+xml"/>
  <Override PartName="/ppt/charts/chart10.xml" ContentType="application/vnd.openxmlformats-officedocument.drawingml.chart+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notesSlides/notesSlide18.xml" ContentType="application/vnd.openxmlformats-officedocument.presentationml.notesSlide+xml"/>
  <Override PartName="/ppt/charts/chart11.xml" ContentType="application/vnd.openxmlformats-officedocument.drawingml.chart+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notesSlides/notesSlide19.xml" ContentType="application/vnd.openxmlformats-officedocument.presentationml.notesSlide+xml"/>
  <Override PartName="/ppt/charts/chart12.xml" ContentType="application/vnd.openxmlformats-officedocument.drawingml.chart+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notesSlides/notesSlide20.xml" ContentType="application/vnd.openxmlformats-officedocument.presentationml.notesSlide+xml"/>
  <Override PartName="/ppt/charts/chart13.xml" ContentType="application/vnd.openxmlformats-officedocument.drawingml.chart+xml"/>
  <Override PartName="/ppt/tags/tag107.xml" ContentType="application/vnd.openxmlformats-officedocument.presentationml.tags+xml"/>
  <Override PartName="/ppt/notesSlides/notesSlide21.xml" ContentType="application/vnd.openxmlformats-officedocument.presentationml.notesSlide+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notesSlides/notesSlide22.xml" ContentType="application/vnd.openxmlformats-officedocument.presentationml.notesSlide+xml"/>
  <Override PartName="/ppt/charts/chart14.xml" ContentType="application/vnd.openxmlformats-officedocument.drawingml.chart+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notesSlides/notesSlide23.xml" ContentType="application/vnd.openxmlformats-officedocument.presentationml.notesSlide+xml"/>
  <Override PartName="/ppt/charts/chart15.xml" ContentType="application/vnd.openxmlformats-officedocument.drawingml.chart+xml"/>
  <Override PartName="/ppt/notesSlides/notesSlide24.xml" ContentType="application/vnd.openxmlformats-officedocument.presentationml.notesSlide+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notesSlides/notesSlide25.xml" ContentType="application/vnd.openxmlformats-officedocument.presentationml.notesSlide+xml"/>
  <Override PartName="/ppt/charts/chart16.xml" ContentType="application/vnd.openxmlformats-officedocument.drawingml.chart+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notesSlides/notesSlide26.xml" ContentType="application/vnd.openxmlformats-officedocument.presentationml.notesSlide+xml"/>
  <Override PartName="/ppt/charts/chart17.xml" ContentType="application/vnd.openxmlformats-officedocument.drawingml.chart+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notesSlides/notesSlide27.xml" ContentType="application/vnd.openxmlformats-officedocument.presentationml.notesSlide+xml"/>
  <Override PartName="/ppt/charts/chart18.xml" ContentType="application/vnd.openxmlformats-officedocument.drawingml.chart+xml"/>
  <Override PartName="/ppt/tags/tag126.xml" ContentType="application/vnd.openxmlformats-officedocument.presentationml.tags+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charts/chart19.xml" ContentType="application/vnd.openxmlformats-officedocument.drawingml.chart+xml"/>
  <Override PartName="/ppt/charts/chart20.xml" ContentType="application/vnd.openxmlformats-officedocument.drawingml.chart+xml"/>
  <Override PartName="/ppt/charts/chart21.xml" ContentType="application/vnd.openxmlformats-officedocument.drawingml.chart+xml"/>
  <Override PartName="/ppt/charts/chart22.xml" ContentType="application/vnd.openxmlformats-officedocument.drawingml.chart+xml"/>
  <Override PartName="/ppt/charts/chart23.xml" ContentType="application/vnd.openxmlformats-officedocument.drawingml.chart+xml"/>
  <Override PartName="/ppt/charts/chart24.xml" ContentType="application/vnd.openxmlformats-officedocument.drawingml.chart+xml"/>
  <Override PartName="/ppt/charts/chart25.xml" ContentType="application/vnd.openxmlformats-officedocument.drawingml.chart+xml"/>
  <Override PartName="/ppt/charts/chart26.xml" ContentType="application/vnd.openxmlformats-officedocument.drawingml.chart+xml"/>
  <Override PartName="/ppt/charts/chart27.xml" ContentType="application/vnd.openxmlformats-officedocument.drawingml.chart+xml"/>
  <Override PartName="/ppt/charts/chart28.xml" ContentType="application/vnd.openxmlformats-officedocument.drawingml.chart+xml"/>
  <Override PartName="/ppt/charts/chart29.xml" ContentType="application/vnd.openxmlformats-officedocument.drawingml.chart+xml"/>
  <Override PartName="/ppt/charts/chart30.xml" ContentType="application/vnd.openxmlformats-officedocument.drawingml.chart+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notesSlides/notesSlide30.xml" ContentType="application/vnd.openxmlformats-officedocument.presentationml.notesSlide+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charts/chart31.xml" ContentType="application/vnd.openxmlformats-officedocument.drawingml.chart+xml"/>
  <Override PartName="/ppt/tags/tag174.xml" ContentType="application/vnd.openxmlformats-officedocument.presentationml.tags+xml"/>
  <Override PartName="/ppt/tags/tag175.xml" ContentType="application/vnd.openxmlformats-officedocument.presentationml.tags+xml"/>
  <Override PartName="/ppt/charts/chart32.xml" ContentType="application/vnd.openxmlformats-officedocument.drawingml.chart+xml"/>
  <Override PartName="/ppt/tags/tag176.xml" ContentType="application/vnd.openxmlformats-officedocument.presentationml.tags+xml"/>
  <Override PartName="/ppt/tags/tag177.xml" ContentType="application/vnd.openxmlformats-officedocument.presentationml.tags+xml"/>
  <Override PartName="/ppt/charts/chart33.xml" ContentType="application/vnd.openxmlformats-officedocument.drawingml.chart+xml"/>
  <Override PartName="/ppt/tags/tag178.xml" ContentType="application/vnd.openxmlformats-officedocument.presentationml.tags+xml"/>
  <Override PartName="/ppt/tags/tag179.xml" ContentType="application/vnd.openxmlformats-officedocument.presentationml.tags+xml"/>
  <Override PartName="/ppt/charts/chart34.xml" ContentType="application/vnd.openxmlformats-officedocument.drawingml.chart+xml"/>
  <Override PartName="/ppt/tags/tag180.xml" ContentType="application/vnd.openxmlformats-officedocument.presentationml.tags+xml"/>
  <Override PartName="/ppt/tags/tag181.xml" ContentType="application/vnd.openxmlformats-officedocument.presentationml.tags+xml"/>
  <Override PartName="/ppt/charts/chart35.xml" ContentType="application/vnd.openxmlformats-officedocument.drawingml.chart+xml"/>
  <Override PartName="/ppt/tags/tag182.xml" ContentType="application/vnd.openxmlformats-officedocument.presentationml.tags+xml"/>
  <Override PartName="/ppt/charts/chart36.xml" ContentType="application/vnd.openxmlformats-officedocument.drawingml.chart+xml"/>
  <Override PartName="/ppt/tags/tag183.xml" ContentType="application/vnd.openxmlformats-officedocument.presentationml.tags+xml"/>
  <Override PartName="/ppt/charts/chart37.xml" ContentType="application/vnd.openxmlformats-officedocument.drawingml.chart+xml"/>
  <Override PartName="/ppt/tags/tag184.xml" ContentType="application/vnd.openxmlformats-officedocument.presentationml.tags+xml"/>
  <Override PartName="/ppt/charts/chart38.xml" ContentType="application/vnd.openxmlformats-officedocument.drawingml.chart+xml"/>
  <Override PartName="/ppt/tags/tag185.xml" ContentType="application/vnd.openxmlformats-officedocument.presentationml.tags+xml"/>
  <Override PartName="/ppt/charts/chart39.xml" ContentType="application/vnd.openxmlformats-officedocument.drawingml.chart+xml"/>
  <Override PartName="/ppt/tags/tag186.xml" ContentType="application/vnd.openxmlformats-officedocument.presentationml.tags+xml"/>
  <Override PartName="/ppt/charts/chart40.xml" ContentType="application/vnd.openxmlformats-officedocument.drawingml.chart+xml"/>
  <Override PartName="/ppt/tags/tag187.xml" ContentType="application/vnd.openxmlformats-officedocument.presentationml.tags+xml"/>
  <Override PartName="/ppt/tags/tag188.xml" ContentType="application/vnd.openxmlformats-officedocument.presentationml.tags+xml"/>
  <Override PartName="/ppt/charts/chart41.xml" ContentType="application/vnd.openxmlformats-officedocument.drawingml.chart+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charts/chart42.xml" ContentType="application/vnd.openxmlformats-officedocument.drawingml.chart+xml"/>
  <Override PartName="/ppt/tags/tag192.xml" ContentType="application/vnd.openxmlformats-officedocument.presentationml.tags+xml"/>
  <Override PartName="/ppt/tags/tag193.xml" ContentType="application/vnd.openxmlformats-officedocument.presentationml.tags+xml"/>
  <Override PartName="/ppt/charts/chart43.xml" ContentType="application/vnd.openxmlformats-officedocument.drawingml.chart+xml"/>
  <Override PartName="/ppt/tags/tag194.xml" ContentType="application/vnd.openxmlformats-officedocument.presentationml.tags+xml"/>
  <Override PartName="/ppt/charts/chart44.xml" ContentType="application/vnd.openxmlformats-officedocument.drawingml.chart+xml"/>
  <Override PartName="/ppt/tags/tag195.xml" ContentType="application/vnd.openxmlformats-officedocument.presentationml.tags+xml"/>
  <Override PartName="/ppt/charts/chart45.xml" ContentType="application/vnd.openxmlformats-officedocument.drawingml.chart+xml"/>
  <Override PartName="/ppt/tags/tag196.xml" ContentType="application/vnd.openxmlformats-officedocument.presentationml.tags+xml"/>
  <Override PartName="/ppt/charts/chart46.xml" ContentType="application/vnd.openxmlformats-officedocument.drawingml.chart+xml"/>
  <Override PartName="/ppt/tags/tag197.xml" ContentType="application/vnd.openxmlformats-officedocument.presentationml.tags+xml"/>
  <Override PartName="/ppt/charts/chart47.xml" ContentType="application/vnd.openxmlformats-officedocument.drawingml.chart+xml"/>
  <Override PartName="/ppt/tags/tag198.xml" ContentType="application/vnd.openxmlformats-officedocument.presentationml.tags+xml"/>
  <Override PartName="/ppt/tags/tag199.xml" ContentType="application/vnd.openxmlformats-officedocument.presentationml.tags+xml"/>
  <Override PartName="/ppt/charts/chart48.xml" ContentType="application/vnd.openxmlformats-officedocument.drawingml.chart+xml"/>
  <Override PartName="/ppt/tags/tag200.xml" ContentType="application/vnd.openxmlformats-officedocument.presentationml.tags+xml"/>
  <Override PartName="/ppt/charts/chart49.xml" ContentType="application/vnd.openxmlformats-officedocument.drawingml.chart+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charts/chart50.xml" ContentType="application/vnd.openxmlformats-officedocument.drawingml.chart+xml"/>
  <Override PartName="/ppt/charts/chart51.xml" ContentType="application/vnd.openxmlformats-officedocument.drawingml.chart+xml"/>
  <Override PartName="/ppt/charts/chart52.xml" ContentType="application/vnd.openxmlformats-officedocument.drawingml.chart+xml"/>
  <Override PartName="/ppt/charts/chart53.xml" ContentType="application/vnd.openxmlformats-officedocument.drawingml.chart+xml"/>
  <Override PartName="/ppt/charts/chart54.xml" ContentType="application/vnd.openxmlformats-officedocument.drawingml.chart+xml"/>
  <Override PartName="/ppt/charts/chart55.xml" ContentType="application/vnd.openxmlformats-officedocument.drawingml.chart+xml"/>
  <Override PartName="/ppt/charts/chart56.xml" ContentType="application/vnd.openxmlformats-officedocument.drawingml.chart+xml"/>
  <Override PartName="/ppt/charts/chart57.xml" ContentType="application/vnd.openxmlformats-officedocument.drawingml.chart+xml"/>
  <Override PartName="/ppt/charts/chart58.xml" ContentType="application/vnd.openxmlformats-officedocument.drawingml.chart+xml"/>
  <Override PartName="/ppt/charts/chart59.xml" ContentType="application/vnd.openxmlformats-officedocument.drawingml.chart+xml"/>
  <Override PartName="/ppt/charts/chart60.xml" ContentType="application/vnd.openxmlformats-officedocument.drawingml.chart+xml"/>
  <Override PartName="/ppt/charts/chart61.xml" ContentType="application/vnd.openxmlformats-officedocument.drawingml.chart+xml"/>
  <Override PartName="/ppt/charts/chart62.xml" ContentType="application/vnd.openxmlformats-officedocument.drawingml.chart+xml"/>
  <Override PartName="/ppt/charts/chart63.xml" ContentType="application/vnd.openxmlformats-officedocument.drawingml.chart+xml"/>
  <Override PartName="/ppt/charts/chart64.xml" ContentType="application/vnd.openxmlformats-officedocument.drawingml.chart+xml"/>
  <Override PartName="/ppt/charts/chart65.xml" ContentType="application/vnd.openxmlformats-officedocument.drawingml.chart+xml"/>
  <Override PartName="/ppt/charts/chart66.xml" ContentType="application/vnd.openxmlformats-officedocument.drawingml.chart+xml"/>
  <Override PartName="/ppt/charts/chart67.xml" ContentType="application/vnd.openxmlformats-officedocument.drawingml.chart+xml"/>
  <Override PartName="/ppt/charts/chart68.xml" ContentType="application/vnd.openxmlformats-officedocument.drawingml.chart+xml"/>
  <Override PartName="/ppt/charts/chart69.xml" ContentType="application/vnd.openxmlformats-officedocument.drawingml.chart+xml"/>
  <Override PartName="/ppt/charts/chart70.xml" ContentType="application/vnd.openxmlformats-officedocument.drawingml.chart+xml"/>
  <Override PartName="/ppt/charts/chart71.xml" ContentType="application/vnd.openxmlformats-officedocument.drawingml.chart+xml"/>
  <Override PartName="/ppt/charts/chart72.xml" ContentType="application/vnd.openxmlformats-officedocument.drawingml.chart+xml"/>
  <Override PartName="/ppt/charts/chart73.xml" ContentType="application/vnd.openxmlformats-officedocument.drawingml.char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5" r:id="rId1"/>
  </p:sldMasterIdLst>
  <p:notesMasterIdLst>
    <p:notesMasterId r:id="rId83"/>
  </p:notesMasterIdLst>
  <p:sldIdLst>
    <p:sldId id="256" r:id="rId2"/>
    <p:sldId id="313" r:id="rId3"/>
    <p:sldId id="286" r:id="rId4"/>
    <p:sldId id="317" r:id="rId5"/>
    <p:sldId id="314" r:id="rId6"/>
    <p:sldId id="364" r:id="rId7"/>
    <p:sldId id="366" r:id="rId8"/>
    <p:sldId id="315" r:id="rId9"/>
    <p:sldId id="365" r:id="rId10"/>
    <p:sldId id="287" r:id="rId11"/>
    <p:sldId id="308" r:id="rId12"/>
    <p:sldId id="309" r:id="rId13"/>
    <p:sldId id="367" r:id="rId14"/>
    <p:sldId id="368" r:id="rId15"/>
    <p:sldId id="310" r:id="rId16"/>
    <p:sldId id="261" r:id="rId17"/>
    <p:sldId id="316" r:id="rId18"/>
    <p:sldId id="292" r:id="rId19"/>
    <p:sldId id="293" r:id="rId20"/>
    <p:sldId id="274" r:id="rId21"/>
    <p:sldId id="278" r:id="rId22"/>
    <p:sldId id="275" r:id="rId23"/>
    <p:sldId id="306" r:id="rId24"/>
    <p:sldId id="277" r:id="rId25"/>
    <p:sldId id="276" r:id="rId26"/>
    <p:sldId id="279" r:id="rId27"/>
    <p:sldId id="294" r:id="rId28"/>
    <p:sldId id="272" r:id="rId29"/>
    <p:sldId id="318" r:id="rId30"/>
    <p:sldId id="268" r:id="rId31"/>
    <p:sldId id="321" r:id="rId32"/>
    <p:sldId id="265" r:id="rId33"/>
    <p:sldId id="319" r:id="rId34"/>
    <p:sldId id="269" r:id="rId35"/>
    <p:sldId id="320" r:id="rId36"/>
    <p:sldId id="266" r:id="rId37"/>
    <p:sldId id="270" r:id="rId38"/>
    <p:sldId id="322" r:id="rId39"/>
    <p:sldId id="323" r:id="rId40"/>
    <p:sldId id="271" r:id="rId41"/>
    <p:sldId id="324" r:id="rId42"/>
    <p:sldId id="280" r:id="rId43"/>
    <p:sldId id="288" r:id="rId44"/>
    <p:sldId id="326" r:id="rId45"/>
    <p:sldId id="327" r:id="rId46"/>
    <p:sldId id="328" r:id="rId47"/>
    <p:sldId id="283" r:id="rId48"/>
    <p:sldId id="330" r:id="rId49"/>
    <p:sldId id="332" r:id="rId50"/>
    <p:sldId id="333" r:id="rId51"/>
    <p:sldId id="334" r:id="rId52"/>
    <p:sldId id="335" r:id="rId53"/>
    <p:sldId id="336" r:id="rId54"/>
    <p:sldId id="337" r:id="rId55"/>
    <p:sldId id="338" r:id="rId56"/>
    <p:sldId id="339" r:id="rId57"/>
    <p:sldId id="340" r:id="rId58"/>
    <p:sldId id="341" r:id="rId59"/>
    <p:sldId id="346" r:id="rId60"/>
    <p:sldId id="343" r:id="rId61"/>
    <p:sldId id="344" r:id="rId62"/>
    <p:sldId id="345" r:id="rId63"/>
    <p:sldId id="342" r:id="rId64"/>
    <p:sldId id="349" r:id="rId65"/>
    <p:sldId id="350" r:id="rId66"/>
    <p:sldId id="351" r:id="rId67"/>
    <p:sldId id="352" r:id="rId68"/>
    <p:sldId id="353" r:id="rId69"/>
    <p:sldId id="347" r:id="rId70"/>
    <p:sldId id="354" r:id="rId71"/>
    <p:sldId id="355" r:id="rId72"/>
    <p:sldId id="356" r:id="rId73"/>
    <p:sldId id="357" r:id="rId74"/>
    <p:sldId id="348" r:id="rId75"/>
    <p:sldId id="358" r:id="rId76"/>
    <p:sldId id="359" r:id="rId77"/>
    <p:sldId id="331" r:id="rId78"/>
    <p:sldId id="360" r:id="rId79"/>
    <p:sldId id="361" r:id="rId80"/>
    <p:sldId id="362" r:id="rId81"/>
    <p:sldId id="363" r:id="rId82"/>
  </p:sldIdLst>
  <p:sldSz cx="9906000" cy="6858000" type="A4"/>
  <p:notesSz cx="6797675" cy="9926638"/>
  <p:custDataLst>
    <p:tags r:id="rId84"/>
  </p:custDataLst>
  <p:defaultTextStyle>
    <a:defPPr>
      <a:defRPr lang="de-DE"/>
    </a:defPPr>
    <a:lvl1pPr marL="0" algn="l" defTabSz="913740" rtl="0" eaLnBrk="1" latinLnBrk="0" hangingPunct="1">
      <a:defRPr sz="1800" kern="1200">
        <a:solidFill>
          <a:schemeClr val="tx1"/>
        </a:solidFill>
        <a:latin typeface="+mn-lt"/>
        <a:ea typeface="+mn-ea"/>
        <a:cs typeface="+mn-cs"/>
      </a:defRPr>
    </a:lvl1pPr>
    <a:lvl2pPr marL="456870" algn="l" defTabSz="913740" rtl="0" eaLnBrk="1" latinLnBrk="0" hangingPunct="1">
      <a:defRPr sz="1800" kern="1200">
        <a:solidFill>
          <a:schemeClr val="tx1"/>
        </a:solidFill>
        <a:latin typeface="+mn-lt"/>
        <a:ea typeface="+mn-ea"/>
        <a:cs typeface="+mn-cs"/>
      </a:defRPr>
    </a:lvl2pPr>
    <a:lvl3pPr marL="913740" algn="l" defTabSz="913740" rtl="0" eaLnBrk="1" latinLnBrk="0" hangingPunct="1">
      <a:defRPr sz="1800" kern="1200">
        <a:solidFill>
          <a:schemeClr val="tx1"/>
        </a:solidFill>
        <a:latin typeface="+mn-lt"/>
        <a:ea typeface="+mn-ea"/>
        <a:cs typeface="+mn-cs"/>
      </a:defRPr>
    </a:lvl3pPr>
    <a:lvl4pPr marL="1370612" algn="l" defTabSz="913740" rtl="0" eaLnBrk="1" latinLnBrk="0" hangingPunct="1">
      <a:defRPr sz="1800" kern="1200">
        <a:solidFill>
          <a:schemeClr val="tx1"/>
        </a:solidFill>
        <a:latin typeface="+mn-lt"/>
        <a:ea typeface="+mn-ea"/>
        <a:cs typeface="+mn-cs"/>
      </a:defRPr>
    </a:lvl4pPr>
    <a:lvl5pPr marL="1827481" algn="l" defTabSz="913740" rtl="0" eaLnBrk="1" latinLnBrk="0" hangingPunct="1">
      <a:defRPr sz="1800" kern="1200">
        <a:solidFill>
          <a:schemeClr val="tx1"/>
        </a:solidFill>
        <a:latin typeface="+mn-lt"/>
        <a:ea typeface="+mn-ea"/>
        <a:cs typeface="+mn-cs"/>
      </a:defRPr>
    </a:lvl5pPr>
    <a:lvl6pPr marL="2284352" algn="l" defTabSz="913740" rtl="0" eaLnBrk="1" latinLnBrk="0" hangingPunct="1">
      <a:defRPr sz="1800" kern="1200">
        <a:solidFill>
          <a:schemeClr val="tx1"/>
        </a:solidFill>
        <a:latin typeface="+mn-lt"/>
        <a:ea typeface="+mn-ea"/>
        <a:cs typeface="+mn-cs"/>
      </a:defRPr>
    </a:lvl6pPr>
    <a:lvl7pPr marL="2741222" algn="l" defTabSz="913740" rtl="0" eaLnBrk="1" latinLnBrk="0" hangingPunct="1">
      <a:defRPr sz="1800" kern="1200">
        <a:solidFill>
          <a:schemeClr val="tx1"/>
        </a:solidFill>
        <a:latin typeface="+mn-lt"/>
        <a:ea typeface="+mn-ea"/>
        <a:cs typeface="+mn-cs"/>
      </a:defRPr>
    </a:lvl7pPr>
    <a:lvl8pPr marL="3198092" algn="l" defTabSz="913740" rtl="0" eaLnBrk="1" latinLnBrk="0" hangingPunct="1">
      <a:defRPr sz="1800" kern="1200">
        <a:solidFill>
          <a:schemeClr val="tx1"/>
        </a:solidFill>
        <a:latin typeface="+mn-lt"/>
        <a:ea typeface="+mn-ea"/>
        <a:cs typeface="+mn-cs"/>
      </a:defRPr>
    </a:lvl8pPr>
    <a:lvl9pPr marL="3654961" algn="l" defTabSz="91374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D0000"/>
    <a:srgbClr val="C00000"/>
    <a:srgbClr val="00549F"/>
    <a:srgbClr val="407FB7"/>
    <a:srgbClr val="F6A800"/>
    <a:srgbClr val="CC071E"/>
    <a:srgbClr val="CFD1D2"/>
    <a:srgbClr val="9C9E9F"/>
    <a:srgbClr val="646567"/>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E3FDE45-AF77-4B5C-9715-49D594BDF05E}" styleName="Helle Formatvorlage 1 - Akz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775DCB02-9BB8-47FD-8907-85C794F793BA}" styleName="Designformatvorlage 1 - Akz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69C7853C-536D-4A76-A0AE-DD22124D55A5}" styleName="Designformatvorlage 1 - Akz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F5AB1C69-6EDB-4FF4-983F-18BD219EF322}" styleName="Mittlere Formatvorlage 2 - Akz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ittlere Formatvorlage 2 - Akz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1EBBBCC-DAD2-459C-BE2E-F6DE35CF9A28}" styleName="Dunkle Formatvorlage 2 - Akzent 3/Akz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5DA37D80-6434-44D0-A028-1B22A696006F}" styleName="Helle Formatvorlage 3 - Akz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ittlere Formatvorlage 2 - Akz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DCAF9ED-07DC-4A11-8D7F-57B35C25682E}" styleName="Mittlere Formatvorlage 1 - Akz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069" autoAdjust="0"/>
    <p:restoredTop sz="83217" autoAdjust="0"/>
  </p:normalViewPr>
  <p:slideViewPr>
    <p:cSldViewPr>
      <p:cViewPr>
        <p:scale>
          <a:sx n="70" d="100"/>
          <a:sy n="70" d="100"/>
        </p:scale>
        <p:origin x="-2214" y="-678"/>
      </p:cViewPr>
      <p:guideLst>
        <p:guide orient="horz" pos="2160"/>
        <p:guide pos="3120"/>
      </p:guideLst>
    </p:cSldViewPr>
  </p:slideViewPr>
  <p:notesTextViewPr>
    <p:cViewPr>
      <p:scale>
        <a:sx n="1" d="1"/>
        <a:sy n="1" d="1"/>
      </p:scale>
      <p:origin x="0" y="0"/>
    </p:cViewPr>
  </p:notesTextViewPr>
  <p:gridSpacing cx="36004" cy="36004"/>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tags" Target="tags/tag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notesMaster" Target="notesMasters/notesMaster1.xml"/><Relationship Id="rId88"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viewProps" Target="viewProps.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10.xml.rels><?xml version="1.0" encoding="UTF-8" standalone="yes"?>
<Relationships xmlns="http://schemas.openxmlformats.org/package/2006/relationships"><Relationship Id="rId1" Type="http://schemas.openxmlformats.org/officeDocument/2006/relationships/package" Target="../embeddings/Microsoft_Excel_Worksheet10.xlsx"/></Relationships>
</file>

<file path=ppt/charts/_rels/chart11.xml.rels><?xml version="1.0" encoding="UTF-8" standalone="yes"?>
<Relationships xmlns="http://schemas.openxmlformats.org/package/2006/relationships"><Relationship Id="rId1" Type="http://schemas.openxmlformats.org/officeDocument/2006/relationships/package" Target="../embeddings/Microsoft_Excel_Worksheet11.xlsx"/></Relationships>
</file>

<file path=ppt/charts/_rels/chart12.xml.rels><?xml version="1.0" encoding="UTF-8" standalone="yes"?>
<Relationships xmlns="http://schemas.openxmlformats.org/package/2006/relationships"><Relationship Id="rId1" Type="http://schemas.openxmlformats.org/officeDocument/2006/relationships/package" Target="../embeddings/Microsoft_Excel_Worksheet12.xlsx"/></Relationships>
</file>

<file path=ppt/charts/_rels/chart13.xml.rels><?xml version="1.0" encoding="UTF-8" standalone="yes"?>
<Relationships xmlns="http://schemas.openxmlformats.org/package/2006/relationships"><Relationship Id="rId1" Type="http://schemas.openxmlformats.org/officeDocument/2006/relationships/package" Target="../embeddings/Microsoft_Excel_Worksheet13.xlsx"/></Relationships>
</file>

<file path=ppt/charts/_rels/chart14.xml.rels><?xml version="1.0" encoding="UTF-8" standalone="yes"?>
<Relationships xmlns="http://schemas.openxmlformats.org/package/2006/relationships"><Relationship Id="rId1" Type="http://schemas.openxmlformats.org/officeDocument/2006/relationships/package" Target="../embeddings/Microsoft_Excel_Worksheet14.xlsx"/></Relationships>
</file>

<file path=ppt/charts/_rels/chart15.xml.rels><?xml version="1.0" encoding="UTF-8" standalone="yes"?>
<Relationships xmlns="http://schemas.openxmlformats.org/package/2006/relationships"><Relationship Id="rId1" Type="http://schemas.openxmlformats.org/officeDocument/2006/relationships/package" Target="../embeddings/Microsoft_Excel_Worksheet15.xlsx"/></Relationships>
</file>

<file path=ppt/charts/_rels/chart16.xml.rels><?xml version="1.0" encoding="UTF-8" standalone="yes"?>
<Relationships xmlns="http://schemas.openxmlformats.org/package/2006/relationships"><Relationship Id="rId1" Type="http://schemas.openxmlformats.org/officeDocument/2006/relationships/package" Target="../embeddings/Microsoft_Excel_Worksheet16.xlsx"/></Relationships>
</file>

<file path=ppt/charts/_rels/chart17.xml.rels><?xml version="1.0" encoding="UTF-8" standalone="yes"?>
<Relationships xmlns="http://schemas.openxmlformats.org/package/2006/relationships"><Relationship Id="rId1" Type="http://schemas.openxmlformats.org/officeDocument/2006/relationships/package" Target="../embeddings/Microsoft_Excel_Worksheet17.xlsx"/></Relationships>
</file>

<file path=ppt/charts/_rels/chart18.xml.rels><?xml version="1.0" encoding="UTF-8" standalone="yes"?>
<Relationships xmlns="http://schemas.openxmlformats.org/package/2006/relationships"><Relationship Id="rId1" Type="http://schemas.openxmlformats.org/officeDocument/2006/relationships/package" Target="../embeddings/Microsoft_Excel_Worksheet18.xlsx"/></Relationships>
</file>

<file path=ppt/charts/_rels/chart19.xml.rels><?xml version="1.0" encoding="UTF-8" standalone="yes"?>
<Relationships xmlns="http://schemas.openxmlformats.org/package/2006/relationships"><Relationship Id="rId1" Type="http://schemas.openxmlformats.org/officeDocument/2006/relationships/package" Target="../embeddings/Microsoft_Excel_Worksheet19.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_rels/chart20.xml.rels><?xml version="1.0" encoding="UTF-8" standalone="yes"?>
<Relationships xmlns="http://schemas.openxmlformats.org/package/2006/relationships"><Relationship Id="rId1" Type="http://schemas.openxmlformats.org/officeDocument/2006/relationships/package" Target="../embeddings/Microsoft_Excel_Worksheet20.xlsx"/></Relationships>
</file>

<file path=ppt/charts/_rels/chart21.xml.rels><?xml version="1.0" encoding="UTF-8" standalone="yes"?>
<Relationships xmlns="http://schemas.openxmlformats.org/package/2006/relationships"><Relationship Id="rId1" Type="http://schemas.openxmlformats.org/officeDocument/2006/relationships/package" Target="../embeddings/Microsoft_Excel_Worksheet21.xlsx"/></Relationships>
</file>

<file path=ppt/charts/_rels/chart22.xml.rels><?xml version="1.0" encoding="UTF-8" standalone="yes"?>
<Relationships xmlns="http://schemas.openxmlformats.org/package/2006/relationships"><Relationship Id="rId1" Type="http://schemas.openxmlformats.org/officeDocument/2006/relationships/package" Target="../embeddings/Microsoft_Excel_Worksheet22.xlsx"/></Relationships>
</file>

<file path=ppt/charts/_rels/chart23.xml.rels><?xml version="1.0" encoding="UTF-8" standalone="yes"?>
<Relationships xmlns="http://schemas.openxmlformats.org/package/2006/relationships"><Relationship Id="rId1" Type="http://schemas.openxmlformats.org/officeDocument/2006/relationships/package" Target="../embeddings/Microsoft_Excel_Worksheet23.xlsx"/></Relationships>
</file>

<file path=ppt/charts/_rels/chart24.xml.rels><?xml version="1.0" encoding="UTF-8" standalone="yes"?>
<Relationships xmlns="http://schemas.openxmlformats.org/package/2006/relationships"><Relationship Id="rId1" Type="http://schemas.openxmlformats.org/officeDocument/2006/relationships/package" Target="../embeddings/Microsoft_Excel_Worksheet24.xlsx"/></Relationships>
</file>

<file path=ppt/charts/_rels/chart25.xml.rels><?xml version="1.0" encoding="UTF-8" standalone="yes"?>
<Relationships xmlns="http://schemas.openxmlformats.org/package/2006/relationships"><Relationship Id="rId1" Type="http://schemas.openxmlformats.org/officeDocument/2006/relationships/package" Target="../embeddings/Microsoft_Excel_Worksheet25.xlsx"/></Relationships>
</file>

<file path=ppt/charts/_rels/chart26.xml.rels><?xml version="1.0" encoding="UTF-8" standalone="yes"?>
<Relationships xmlns="http://schemas.openxmlformats.org/package/2006/relationships"><Relationship Id="rId1" Type="http://schemas.openxmlformats.org/officeDocument/2006/relationships/package" Target="../embeddings/Microsoft_Excel_Worksheet26.xlsx"/></Relationships>
</file>

<file path=ppt/charts/_rels/chart27.xml.rels><?xml version="1.0" encoding="UTF-8" standalone="yes"?>
<Relationships xmlns="http://schemas.openxmlformats.org/package/2006/relationships"><Relationship Id="rId1" Type="http://schemas.openxmlformats.org/officeDocument/2006/relationships/package" Target="../embeddings/Microsoft_Excel_Worksheet27.xlsx"/></Relationships>
</file>

<file path=ppt/charts/_rels/chart28.xml.rels><?xml version="1.0" encoding="UTF-8" standalone="yes"?>
<Relationships xmlns="http://schemas.openxmlformats.org/package/2006/relationships"><Relationship Id="rId1" Type="http://schemas.openxmlformats.org/officeDocument/2006/relationships/package" Target="../embeddings/Microsoft_Excel_Worksheet28.xlsx"/></Relationships>
</file>

<file path=ppt/charts/_rels/chart29.xml.rels><?xml version="1.0" encoding="UTF-8" standalone="yes"?>
<Relationships xmlns="http://schemas.openxmlformats.org/package/2006/relationships"><Relationship Id="rId1" Type="http://schemas.openxmlformats.org/officeDocument/2006/relationships/package" Target="../embeddings/Microsoft_Excel_Worksheet29.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3.xlsx"/></Relationships>
</file>

<file path=ppt/charts/_rels/chart30.xml.rels><?xml version="1.0" encoding="UTF-8" standalone="yes"?>
<Relationships xmlns="http://schemas.openxmlformats.org/package/2006/relationships"><Relationship Id="rId1" Type="http://schemas.openxmlformats.org/officeDocument/2006/relationships/package" Target="../embeddings/Microsoft_Excel_Worksheet30.xlsx"/></Relationships>
</file>

<file path=ppt/charts/_rels/chart31.xml.rels><?xml version="1.0" encoding="UTF-8" standalone="yes"?>
<Relationships xmlns="http://schemas.openxmlformats.org/package/2006/relationships"><Relationship Id="rId1" Type="http://schemas.openxmlformats.org/officeDocument/2006/relationships/package" Target="../embeddings/Microsoft_Excel_Worksheet31.xlsx"/></Relationships>
</file>

<file path=ppt/charts/_rels/chart32.xml.rels><?xml version="1.0" encoding="UTF-8" standalone="yes"?>
<Relationships xmlns="http://schemas.openxmlformats.org/package/2006/relationships"><Relationship Id="rId1" Type="http://schemas.openxmlformats.org/officeDocument/2006/relationships/package" Target="../embeddings/Microsoft_Excel_Worksheet32.xlsx"/></Relationships>
</file>

<file path=ppt/charts/_rels/chart33.xml.rels><?xml version="1.0" encoding="UTF-8" standalone="yes"?>
<Relationships xmlns="http://schemas.openxmlformats.org/package/2006/relationships"><Relationship Id="rId1" Type="http://schemas.openxmlformats.org/officeDocument/2006/relationships/package" Target="../embeddings/Microsoft_Excel_Worksheet33.xlsx"/></Relationships>
</file>

<file path=ppt/charts/_rels/chart34.xml.rels><?xml version="1.0" encoding="UTF-8" standalone="yes"?>
<Relationships xmlns="http://schemas.openxmlformats.org/package/2006/relationships"><Relationship Id="rId1" Type="http://schemas.openxmlformats.org/officeDocument/2006/relationships/package" Target="../embeddings/Microsoft_Excel_Worksheet34.xlsx"/></Relationships>
</file>

<file path=ppt/charts/_rels/chart35.xml.rels><?xml version="1.0" encoding="UTF-8" standalone="yes"?>
<Relationships xmlns="http://schemas.openxmlformats.org/package/2006/relationships"><Relationship Id="rId1" Type="http://schemas.openxmlformats.org/officeDocument/2006/relationships/package" Target="../embeddings/Microsoft_Excel_Worksheet35.xlsx"/></Relationships>
</file>

<file path=ppt/charts/_rels/chart36.xml.rels><?xml version="1.0" encoding="UTF-8" standalone="yes"?>
<Relationships xmlns="http://schemas.openxmlformats.org/package/2006/relationships"><Relationship Id="rId1" Type="http://schemas.openxmlformats.org/officeDocument/2006/relationships/package" Target="../embeddings/Microsoft_Excel_Worksheet36.xlsx"/></Relationships>
</file>

<file path=ppt/charts/_rels/chart37.xml.rels><?xml version="1.0" encoding="UTF-8" standalone="yes"?>
<Relationships xmlns="http://schemas.openxmlformats.org/package/2006/relationships"><Relationship Id="rId1" Type="http://schemas.openxmlformats.org/officeDocument/2006/relationships/package" Target="../embeddings/Microsoft_Excel_Worksheet37.xlsx"/></Relationships>
</file>

<file path=ppt/charts/_rels/chart38.xml.rels><?xml version="1.0" encoding="UTF-8" standalone="yes"?>
<Relationships xmlns="http://schemas.openxmlformats.org/package/2006/relationships"><Relationship Id="rId1" Type="http://schemas.openxmlformats.org/officeDocument/2006/relationships/package" Target="../embeddings/Microsoft_Excel_Worksheet38.xlsx"/></Relationships>
</file>

<file path=ppt/charts/_rels/chart39.xml.rels><?xml version="1.0" encoding="UTF-8" standalone="yes"?>
<Relationships xmlns="http://schemas.openxmlformats.org/package/2006/relationships"><Relationship Id="rId1" Type="http://schemas.openxmlformats.org/officeDocument/2006/relationships/package" Target="../embeddings/Microsoft_Excel_Worksheet39.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Worksheet4.xlsx"/></Relationships>
</file>

<file path=ppt/charts/_rels/chart40.xml.rels><?xml version="1.0" encoding="UTF-8" standalone="yes"?>
<Relationships xmlns="http://schemas.openxmlformats.org/package/2006/relationships"><Relationship Id="rId1" Type="http://schemas.openxmlformats.org/officeDocument/2006/relationships/package" Target="../embeddings/Microsoft_Excel_Worksheet40.xlsx"/></Relationships>
</file>

<file path=ppt/charts/_rels/chart41.xml.rels><?xml version="1.0" encoding="UTF-8" standalone="yes"?>
<Relationships xmlns="http://schemas.openxmlformats.org/package/2006/relationships"><Relationship Id="rId1" Type="http://schemas.openxmlformats.org/officeDocument/2006/relationships/package" Target="../embeddings/Microsoft_Excel_Worksheet41.xlsx"/></Relationships>
</file>

<file path=ppt/charts/_rels/chart42.xml.rels><?xml version="1.0" encoding="UTF-8" standalone="yes"?>
<Relationships xmlns="http://schemas.openxmlformats.org/package/2006/relationships"><Relationship Id="rId1" Type="http://schemas.openxmlformats.org/officeDocument/2006/relationships/package" Target="../embeddings/Microsoft_Excel_Worksheet42.xlsx"/></Relationships>
</file>

<file path=ppt/charts/_rels/chart43.xml.rels><?xml version="1.0" encoding="UTF-8" standalone="yes"?>
<Relationships xmlns="http://schemas.openxmlformats.org/package/2006/relationships"><Relationship Id="rId1" Type="http://schemas.openxmlformats.org/officeDocument/2006/relationships/package" Target="../embeddings/Microsoft_Excel_Worksheet43.xlsx"/></Relationships>
</file>

<file path=ppt/charts/_rels/chart44.xml.rels><?xml version="1.0" encoding="UTF-8" standalone="yes"?>
<Relationships xmlns="http://schemas.openxmlformats.org/package/2006/relationships"><Relationship Id="rId1" Type="http://schemas.openxmlformats.org/officeDocument/2006/relationships/package" Target="../embeddings/Microsoft_Excel_Worksheet44.xlsx"/></Relationships>
</file>

<file path=ppt/charts/_rels/chart45.xml.rels><?xml version="1.0" encoding="UTF-8" standalone="yes"?>
<Relationships xmlns="http://schemas.openxmlformats.org/package/2006/relationships"><Relationship Id="rId1" Type="http://schemas.openxmlformats.org/officeDocument/2006/relationships/package" Target="../embeddings/Microsoft_Excel_Worksheet45.xlsx"/></Relationships>
</file>

<file path=ppt/charts/_rels/chart46.xml.rels><?xml version="1.0" encoding="UTF-8" standalone="yes"?>
<Relationships xmlns="http://schemas.openxmlformats.org/package/2006/relationships"><Relationship Id="rId1" Type="http://schemas.openxmlformats.org/officeDocument/2006/relationships/package" Target="../embeddings/Microsoft_Excel_Worksheet46.xlsx"/></Relationships>
</file>

<file path=ppt/charts/_rels/chart47.xml.rels><?xml version="1.0" encoding="UTF-8" standalone="yes"?>
<Relationships xmlns="http://schemas.openxmlformats.org/package/2006/relationships"><Relationship Id="rId1" Type="http://schemas.openxmlformats.org/officeDocument/2006/relationships/package" Target="../embeddings/Microsoft_Excel_Worksheet47.xlsx"/></Relationships>
</file>

<file path=ppt/charts/_rels/chart48.xml.rels><?xml version="1.0" encoding="UTF-8" standalone="yes"?>
<Relationships xmlns="http://schemas.openxmlformats.org/package/2006/relationships"><Relationship Id="rId1" Type="http://schemas.openxmlformats.org/officeDocument/2006/relationships/package" Target="../embeddings/Microsoft_Excel_Worksheet48.xlsx"/></Relationships>
</file>

<file path=ppt/charts/_rels/chart49.xml.rels><?xml version="1.0" encoding="UTF-8" standalone="yes"?>
<Relationships xmlns="http://schemas.openxmlformats.org/package/2006/relationships"><Relationship Id="rId1" Type="http://schemas.openxmlformats.org/officeDocument/2006/relationships/package" Target="../embeddings/Microsoft_Excel_Worksheet49.xlsx"/></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Worksheet5.xlsx"/></Relationships>
</file>

<file path=ppt/charts/_rels/chart50.xml.rels><?xml version="1.0" encoding="UTF-8" standalone="yes"?>
<Relationships xmlns="http://schemas.openxmlformats.org/package/2006/relationships"><Relationship Id="rId1" Type="http://schemas.openxmlformats.org/officeDocument/2006/relationships/package" Target="../embeddings/Microsoft_Excel_Worksheet50.xlsx"/></Relationships>
</file>

<file path=ppt/charts/_rels/chart51.xml.rels><?xml version="1.0" encoding="UTF-8" standalone="yes"?>
<Relationships xmlns="http://schemas.openxmlformats.org/package/2006/relationships"><Relationship Id="rId1" Type="http://schemas.openxmlformats.org/officeDocument/2006/relationships/package" Target="../embeddings/Microsoft_Excel_Worksheet51.xlsx"/></Relationships>
</file>

<file path=ppt/charts/_rels/chart52.xml.rels><?xml version="1.0" encoding="UTF-8" standalone="yes"?>
<Relationships xmlns="http://schemas.openxmlformats.org/package/2006/relationships"><Relationship Id="rId1" Type="http://schemas.openxmlformats.org/officeDocument/2006/relationships/package" Target="../embeddings/Microsoft_Excel_Worksheet52.xlsx"/></Relationships>
</file>

<file path=ppt/charts/_rels/chart53.xml.rels><?xml version="1.0" encoding="UTF-8" standalone="yes"?>
<Relationships xmlns="http://schemas.openxmlformats.org/package/2006/relationships"><Relationship Id="rId1" Type="http://schemas.openxmlformats.org/officeDocument/2006/relationships/package" Target="../embeddings/Microsoft_Excel_Worksheet53.xlsx"/></Relationships>
</file>

<file path=ppt/charts/_rels/chart54.xml.rels><?xml version="1.0" encoding="UTF-8" standalone="yes"?>
<Relationships xmlns="http://schemas.openxmlformats.org/package/2006/relationships"><Relationship Id="rId1" Type="http://schemas.openxmlformats.org/officeDocument/2006/relationships/package" Target="../embeddings/Microsoft_Excel_Worksheet54.xlsx"/></Relationships>
</file>

<file path=ppt/charts/_rels/chart55.xml.rels><?xml version="1.0" encoding="UTF-8" standalone="yes"?>
<Relationships xmlns="http://schemas.openxmlformats.org/package/2006/relationships"><Relationship Id="rId1" Type="http://schemas.openxmlformats.org/officeDocument/2006/relationships/package" Target="../embeddings/Microsoft_Excel_Worksheet55.xlsx"/></Relationships>
</file>

<file path=ppt/charts/_rels/chart56.xml.rels><?xml version="1.0" encoding="UTF-8" standalone="yes"?>
<Relationships xmlns="http://schemas.openxmlformats.org/package/2006/relationships"><Relationship Id="rId1" Type="http://schemas.openxmlformats.org/officeDocument/2006/relationships/package" Target="../embeddings/Microsoft_Excel_Worksheet56.xlsx"/></Relationships>
</file>

<file path=ppt/charts/_rels/chart57.xml.rels><?xml version="1.0" encoding="UTF-8" standalone="yes"?>
<Relationships xmlns="http://schemas.openxmlformats.org/package/2006/relationships"><Relationship Id="rId1" Type="http://schemas.openxmlformats.org/officeDocument/2006/relationships/package" Target="../embeddings/Microsoft_Excel_Worksheet57.xlsx"/></Relationships>
</file>

<file path=ppt/charts/_rels/chart58.xml.rels><?xml version="1.0" encoding="UTF-8" standalone="yes"?>
<Relationships xmlns="http://schemas.openxmlformats.org/package/2006/relationships"><Relationship Id="rId1" Type="http://schemas.openxmlformats.org/officeDocument/2006/relationships/package" Target="../embeddings/Microsoft_Excel_Worksheet58.xlsx"/></Relationships>
</file>

<file path=ppt/charts/_rels/chart59.xml.rels><?xml version="1.0" encoding="UTF-8" standalone="yes"?>
<Relationships xmlns="http://schemas.openxmlformats.org/package/2006/relationships"><Relationship Id="rId1" Type="http://schemas.openxmlformats.org/officeDocument/2006/relationships/package" Target="../embeddings/Microsoft_Excel_Worksheet59.xlsx"/></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Worksheet6.xlsx"/></Relationships>
</file>

<file path=ppt/charts/_rels/chart60.xml.rels><?xml version="1.0" encoding="UTF-8" standalone="yes"?>
<Relationships xmlns="http://schemas.openxmlformats.org/package/2006/relationships"><Relationship Id="rId1" Type="http://schemas.openxmlformats.org/officeDocument/2006/relationships/package" Target="../embeddings/Microsoft_Excel_Worksheet60.xlsx"/></Relationships>
</file>

<file path=ppt/charts/_rels/chart61.xml.rels><?xml version="1.0" encoding="UTF-8" standalone="yes"?>
<Relationships xmlns="http://schemas.openxmlformats.org/package/2006/relationships"><Relationship Id="rId1" Type="http://schemas.openxmlformats.org/officeDocument/2006/relationships/package" Target="../embeddings/Microsoft_Excel_Worksheet61.xlsx"/></Relationships>
</file>

<file path=ppt/charts/_rels/chart62.xml.rels><?xml version="1.0" encoding="UTF-8" standalone="yes"?>
<Relationships xmlns="http://schemas.openxmlformats.org/package/2006/relationships"><Relationship Id="rId1" Type="http://schemas.openxmlformats.org/officeDocument/2006/relationships/package" Target="../embeddings/Microsoft_Excel_Worksheet62.xlsx"/></Relationships>
</file>

<file path=ppt/charts/_rels/chart63.xml.rels><?xml version="1.0" encoding="UTF-8" standalone="yes"?>
<Relationships xmlns="http://schemas.openxmlformats.org/package/2006/relationships"><Relationship Id="rId1" Type="http://schemas.openxmlformats.org/officeDocument/2006/relationships/package" Target="../embeddings/Microsoft_Excel_Worksheet63.xlsx"/></Relationships>
</file>

<file path=ppt/charts/_rels/chart64.xml.rels><?xml version="1.0" encoding="UTF-8" standalone="yes"?>
<Relationships xmlns="http://schemas.openxmlformats.org/package/2006/relationships"><Relationship Id="rId1" Type="http://schemas.openxmlformats.org/officeDocument/2006/relationships/package" Target="../embeddings/Microsoft_Excel_Worksheet64.xlsx"/></Relationships>
</file>

<file path=ppt/charts/_rels/chart65.xml.rels><?xml version="1.0" encoding="UTF-8" standalone="yes"?>
<Relationships xmlns="http://schemas.openxmlformats.org/package/2006/relationships"><Relationship Id="rId1" Type="http://schemas.openxmlformats.org/officeDocument/2006/relationships/package" Target="../embeddings/Microsoft_Excel_Worksheet65.xlsx"/></Relationships>
</file>

<file path=ppt/charts/_rels/chart66.xml.rels><?xml version="1.0" encoding="UTF-8" standalone="yes"?>
<Relationships xmlns="http://schemas.openxmlformats.org/package/2006/relationships"><Relationship Id="rId1" Type="http://schemas.openxmlformats.org/officeDocument/2006/relationships/package" Target="../embeddings/Microsoft_Excel_Worksheet66.xlsx"/></Relationships>
</file>

<file path=ppt/charts/_rels/chart67.xml.rels><?xml version="1.0" encoding="UTF-8" standalone="yes"?>
<Relationships xmlns="http://schemas.openxmlformats.org/package/2006/relationships"><Relationship Id="rId1" Type="http://schemas.openxmlformats.org/officeDocument/2006/relationships/package" Target="../embeddings/Microsoft_Excel_Worksheet67.xlsx"/></Relationships>
</file>

<file path=ppt/charts/_rels/chart68.xml.rels><?xml version="1.0" encoding="UTF-8" standalone="yes"?>
<Relationships xmlns="http://schemas.openxmlformats.org/package/2006/relationships"><Relationship Id="rId1" Type="http://schemas.openxmlformats.org/officeDocument/2006/relationships/package" Target="../embeddings/Microsoft_Excel_Worksheet68.xlsx"/></Relationships>
</file>

<file path=ppt/charts/_rels/chart69.xml.rels><?xml version="1.0" encoding="UTF-8" standalone="yes"?>
<Relationships xmlns="http://schemas.openxmlformats.org/package/2006/relationships"><Relationship Id="rId1" Type="http://schemas.openxmlformats.org/officeDocument/2006/relationships/package" Target="../embeddings/Microsoft_Excel_Worksheet69.xlsx"/></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Worksheet7.xlsx"/></Relationships>
</file>

<file path=ppt/charts/_rels/chart70.xml.rels><?xml version="1.0" encoding="UTF-8" standalone="yes"?>
<Relationships xmlns="http://schemas.openxmlformats.org/package/2006/relationships"><Relationship Id="rId1" Type="http://schemas.openxmlformats.org/officeDocument/2006/relationships/package" Target="../embeddings/Microsoft_Excel_Worksheet70.xlsx"/></Relationships>
</file>

<file path=ppt/charts/_rels/chart71.xml.rels><?xml version="1.0" encoding="UTF-8" standalone="yes"?>
<Relationships xmlns="http://schemas.openxmlformats.org/package/2006/relationships"><Relationship Id="rId1" Type="http://schemas.openxmlformats.org/officeDocument/2006/relationships/package" Target="../embeddings/Microsoft_Excel_Worksheet71.xlsx"/></Relationships>
</file>

<file path=ppt/charts/_rels/chart72.xml.rels><?xml version="1.0" encoding="UTF-8" standalone="yes"?>
<Relationships xmlns="http://schemas.openxmlformats.org/package/2006/relationships"><Relationship Id="rId1" Type="http://schemas.openxmlformats.org/officeDocument/2006/relationships/package" Target="../embeddings/Microsoft_Excel_Worksheet72.xlsx"/></Relationships>
</file>

<file path=ppt/charts/_rels/chart73.xml.rels><?xml version="1.0" encoding="UTF-8" standalone="yes"?>
<Relationships xmlns="http://schemas.openxmlformats.org/package/2006/relationships"><Relationship Id="rId1" Type="http://schemas.openxmlformats.org/officeDocument/2006/relationships/package" Target="../embeddings/Microsoft_Excel_Worksheet73.xlsx"/></Relationships>
</file>

<file path=ppt/charts/_rels/chart8.xml.rels><?xml version="1.0" encoding="UTF-8" standalone="yes"?>
<Relationships xmlns="http://schemas.openxmlformats.org/package/2006/relationships"><Relationship Id="rId1" Type="http://schemas.openxmlformats.org/officeDocument/2006/relationships/package" Target="../embeddings/Microsoft_Excel_Worksheet8.xlsx"/></Relationships>
</file>

<file path=ppt/charts/_rels/chart9.xml.rels><?xml version="1.0" encoding="UTF-8" standalone="yes"?>
<Relationships xmlns="http://schemas.openxmlformats.org/package/2006/relationships"><Relationship Id="rId1" Type="http://schemas.openxmlformats.org/officeDocument/2006/relationships/package" Target="../embeddings/Microsoft_Excel_Worksheet9.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pivotSource>
    <c:name>[Struct_Results_v16_ALL_E85.xlsx]Tabelle1!PivotTable1</c:name>
    <c:fmtId val="-1"/>
  </c:pivotSource>
  <c:chart>
    <c:autoTitleDeleted val="0"/>
    <c:pivotFmts>
      <c:pivotFmt>
        <c:idx val="0"/>
      </c:pivotFmt>
      <c:pivotFmt>
        <c:idx val="1"/>
        <c:dLbl>
          <c:idx val="0"/>
          <c:delete val="1"/>
        </c:dLbl>
      </c:pivotFmt>
      <c:pivotFmt>
        <c:idx val="2"/>
      </c:pivotFmt>
      <c:pivotFmt>
        <c:idx val="3"/>
      </c:pivotFmt>
      <c:pivotFmt>
        <c:idx val="4"/>
      </c:pivotFmt>
      <c:pivotFmt>
        <c:idx val="5"/>
      </c:pivotFmt>
      <c:pivotFmt>
        <c:idx val="6"/>
      </c:pivotFmt>
      <c:pivotFmt>
        <c:idx val="7"/>
      </c:pivotFmt>
      <c:pivotFmt>
        <c:idx val="8"/>
      </c:pivotFmt>
      <c:pivotFmt>
        <c:idx val="9"/>
      </c:pivotFmt>
      <c:pivotFmt>
        <c:idx val="10"/>
      </c:pivotFmt>
      <c:pivotFmt>
        <c:idx val="11"/>
      </c:pivotFmt>
      <c:pivotFmt>
        <c:idx val="12"/>
      </c:pivotFmt>
      <c:pivotFmt>
        <c:idx val="13"/>
      </c:pivotFmt>
      <c:pivotFmt>
        <c:idx val="14"/>
      </c:pivotFmt>
      <c:pivotFmt>
        <c:idx val="15"/>
      </c:pivotFmt>
    </c:pivotFmts>
    <c:plotArea>
      <c:layout>
        <c:manualLayout>
          <c:layoutTarget val="inner"/>
          <c:xMode val="edge"/>
          <c:yMode val="edge"/>
          <c:x val="0.11581624562554681"/>
          <c:y val="2.0809956300219506E-2"/>
          <c:w val="0.86399592629046384"/>
          <c:h val="0.82556121661262927"/>
        </c:manualLayout>
      </c:layout>
      <c:lineChart>
        <c:grouping val="standard"/>
        <c:varyColors val="0"/>
        <c:ser>
          <c:idx val="0"/>
          <c:order val="0"/>
          <c:tx>
            <c:strRef>
              <c:f>Tabelle1!$B$3:$B$4</c:f>
              <c:strCache>
                <c:ptCount val="1"/>
                <c:pt idx="0">
                  <c:v>VP41_2_H200_V100_C45_MF_425</c:v>
                </c:pt>
              </c:strCache>
            </c:strRef>
          </c:tx>
          <c:spPr>
            <a:ln>
              <a:prstDash val="solid"/>
            </a:ln>
          </c:spPr>
          <c:marker>
            <c:spPr>
              <a:ln>
                <a:prstDash val="solid"/>
              </a:ln>
            </c:spPr>
          </c:marker>
          <c:cat>
            <c:strRef>
              <c:f>Tabelle1!$A$5:$A$35</c:f>
              <c:strCache>
                <c:ptCount val="30"/>
                <c:pt idx="0">
                  <c:v>70,43</c:v>
                </c:pt>
                <c:pt idx="1">
                  <c:v>78,05</c:v>
                </c:pt>
                <c:pt idx="2">
                  <c:v>85,67</c:v>
                </c:pt>
                <c:pt idx="3">
                  <c:v>93,29</c:v>
                </c:pt>
                <c:pt idx="4">
                  <c:v>100,91</c:v>
                </c:pt>
                <c:pt idx="5">
                  <c:v>108,54</c:v>
                </c:pt>
                <c:pt idx="6">
                  <c:v>113,62</c:v>
                </c:pt>
                <c:pt idx="7">
                  <c:v>116,16</c:v>
                </c:pt>
                <c:pt idx="8">
                  <c:v>118,70</c:v>
                </c:pt>
                <c:pt idx="9">
                  <c:v>123,78</c:v>
                </c:pt>
                <c:pt idx="10">
                  <c:v>128,86</c:v>
                </c:pt>
                <c:pt idx="11">
                  <c:v>131,40</c:v>
                </c:pt>
                <c:pt idx="12">
                  <c:v>133,94</c:v>
                </c:pt>
                <c:pt idx="13">
                  <c:v>139,02</c:v>
                </c:pt>
                <c:pt idx="14">
                  <c:v>144,11</c:v>
                </c:pt>
                <c:pt idx="15">
                  <c:v>146,65</c:v>
                </c:pt>
                <c:pt idx="16">
                  <c:v>149,19</c:v>
                </c:pt>
                <c:pt idx="17">
                  <c:v>154,27</c:v>
                </c:pt>
                <c:pt idx="18">
                  <c:v>159,35</c:v>
                </c:pt>
                <c:pt idx="19">
                  <c:v>161,89</c:v>
                </c:pt>
                <c:pt idx="20">
                  <c:v>164,43</c:v>
                </c:pt>
                <c:pt idx="21">
                  <c:v>169,51</c:v>
                </c:pt>
                <c:pt idx="22">
                  <c:v>174,59</c:v>
                </c:pt>
                <c:pt idx="23">
                  <c:v>177,13</c:v>
                </c:pt>
                <c:pt idx="24">
                  <c:v>179,67</c:v>
                </c:pt>
                <c:pt idx="25">
                  <c:v>184,76</c:v>
                </c:pt>
                <c:pt idx="26">
                  <c:v>189,84</c:v>
                </c:pt>
                <c:pt idx="27">
                  <c:v>192,38</c:v>
                </c:pt>
                <c:pt idx="28">
                  <c:v>194,92</c:v>
                </c:pt>
                <c:pt idx="29">
                  <c:v>200,00</c:v>
                </c:pt>
              </c:strCache>
            </c:strRef>
          </c:cat>
          <c:val>
            <c:numRef>
              <c:f>Tabelle1!$B$5:$B$35</c:f>
              <c:numCache>
                <c:formatCode>General</c:formatCode>
                <c:ptCount val="30"/>
                <c:pt idx="6">
                  <c:v>323.52056884765602</c:v>
                </c:pt>
                <c:pt idx="8">
                  <c:v>271.91623306274403</c:v>
                </c:pt>
                <c:pt idx="9">
                  <c:v>380.54335784912098</c:v>
                </c:pt>
                <c:pt idx="10">
                  <c:v>341.23773193359398</c:v>
                </c:pt>
                <c:pt idx="12">
                  <c:v>357.223197937012</c:v>
                </c:pt>
                <c:pt idx="13">
                  <c:v>368.27880859375</c:v>
                </c:pt>
                <c:pt idx="14">
                  <c:v>230.13086318969701</c:v>
                </c:pt>
                <c:pt idx="16">
                  <c:v>364.68318939209001</c:v>
                </c:pt>
                <c:pt idx="17">
                  <c:v>365.88046264648398</c:v>
                </c:pt>
                <c:pt idx="18">
                  <c:v>343.24524688720697</c:v>
                </c:pt>
                <c:pt idx="20">
                  <c:v>364.66065216064499</c:v>
                </c:pt>
                <c:pt idx="21">
                  <c:v>379.60239410400402</c:v>
                </c:pt>
                <c:pt idx="22">
                  <c:v>393.92414855957003</c:v>
                </c:pt>
                <c:pt idx="24">
                  <c:v>390.04370880126999</c:v>
                </c:pt>
                <c:pt idx="25">
                  <c:v>373.42299652099598</c:v>
                </c:pt>
                <c:pt idx="26">
                  <c:v>398.901069641113</c:v>
                </c:pt>
                <c:pt idx="28">
                  <c:v>411.42059326171898</c:v>
                </c:pt>
                <c:pt idx="29">
                  <c:v>425.85305023193399</c:v>
                </c:pt>
              </c:numCache>
            </c:numRef>
          </c:val>
          <c:smooth val="0"/>
        </c:ser>
        <c:ser>
          <c:idx val="1"/>
          <c:order val="1"/>
          <c:tx>
            <c:strRef>
              <c:f>Tabelle1!$C$3:$C$4</c:f>
              <c:strCache>
                <c:ptCount val="1"/>
                <c:pt idx="0">
                  <c:v>VP42_1_H300_V100_C45_MF_425</c:v>
                </c:pt>
              </c:strCache>
            </c:strRef>
          </c:tx>
          <c:spPr>
            <a:ln>
              <a:prstDash val="solid"/>
            </a:ln>
          </c:spPr>
          <c:marker>
            <c:spPr>
              <a:ln>
                <a:prstDash val="solid"/>
              </a:ln>
            </c:spPr>
          </c:marker>
          <c:cat>
            <c:strRef>
              <c:f>Tabelle1!$A$5:$A$35</c:f>
              <c:strCache>
                <c:ptCount val="30"/>
                <c:pt idx="0">
                  <c:v>70,43</c:v>
                </c:pt>
                <c:pt idx="1">
                  <c:v>78,05</c:v>
                </c:pt>
                <c:pt idx="2">
                  <c:v>85,67</c:v>
                </c:pt>
                <c:pt idx="3">
                  <c:v>93,29</c:v>
                </c:pt>
                <c:pt idx="4">
                  <c:v>100,91</c:v>
                </c:pt>
                <c:pt idx="5">
                  <c:v>108,54</c:v>
                </c:pt>
                <c:pt idx="6">
                  <c:v>113,62</c:v>
                </c:pt>
                <c:pt idx="7">
                  <c:v>116,16</c:v>
                </c:pt>
                <c:pt idx="8">
                  <c:v>118,70</c:v>
                </c:pt>
                <c:pt idx="9">
                  <c:v>123,78</c:v>
                </c:pt>
                <c:pt idx="10">
                  <c:v>128,86</c:v>
                </c:pt>
                <c:pt idx="11">
                  <c:v>131,40</c:v>
                </c:pt>
                <c:pt idx="12">
                  <c:v>133,94</c:v>
                </c:pt>
                <c:pt idx="13">
                  <c:v>139,02</c:v>
                </c:pt>
                <c:pt idx="14">
                  <c:v>144,11</c:v>
                </c:pt>
                <c:pt idx="15">
                  <c:v>146,65</c:v>
                </c:pt>
                <c:pt idx="16">
                  <c:v>149,19</c:v>
                </c:pt>
                <c:pt idx="17">
                  <c:v>154,27</c:v>
                </c:pt>
                <c:pt idx="18">
                  <c:v>159,35</c:v>
                </c:pt>
                <c:pt idx="19">
                  <c:v>161,89</c:v>
                </c:pt>
                <c:pt idx="20">
                  <c:v>164,43</c:v>
                </c:pt>
                <c:pt idx="21">
                  <c:v>169,51</c:v>
                </c:pt>
                <c:pt idx="22">
                  <c:v>174,59</c:v>
                </c:pt>
                <c:pt idx="23">
                  <c:v>177,13</c:v>
                </c:pt>
                <c:pt idx="24">
                  <c:v>179,67</c:v>
                </c:pt>
                <c:pt idx="25">
                  <c:v>184,76</c:v>
                </c:pt>
                <c:pt idx="26">
                  <c:v>189,84</c:v>
                </c:pt>
                <c:pt idx="27">
                  <c:v>192,38</c:v>
                </c:pt>
                <c:pt idx="28">
                  <c:v>194,92</c:v>
                </c:pt>
                <c:pt idx="29">
                  <c:v>200,00</c:v>
                </c:pt>
              </c:strCache>
            </c:strRef>
          </c:cat>
          <c:val>
            <c:numRef>
              <c:f>Tabelle1!$C$5:$C$35</c:f>
              <c:numCache>
                <c:formatCode>General</c:formatCode>
                <c:ptCount val="30"/>
                <c:pt idx="6">
                  <c:v>442.90699005126999</c:v>
                </c:pt>
                <c:pt idx="8">
                  <c:v>491.097373962402</c:v>
                </c:pt>
                <c:pt idx="9">
                  <c:v>498.627876281738</c:v>
                </c:pt>
                <c:pt idx="10">
                  <c:v>450.60176086425798</c:v>
                </c:pt>
                <c:pt idx="12">
                  <c:v>444.47910308837902</c:v>
                </c:pt>
                <c:pt idx="13">
                  <c:v>340.64006042480497</c:v>
                </c:pt>
                <c:pt idx="14">
                  <c:v>471.27033233642601</c:v>
                </c:pt>
                <c:pt idx="16">
                  <c:v>433.75983428955101</c:v>
                </c:pt>
                <c:pt idx="17">
                  <c:v>426.15064239501999</c:v>
                </c:pt>
                <c:pt idx="18">
                  <c:v>282.32135772705101</c:v>
                </c:pt>
                <c:pt idx="20">
                  <c:v>323.35089492797903</c:v>
                </c:pt>
                <c:pt idx="21">
                  <c:v>255.77457427978501</c:v>
                </c:pt>
                <c:pt idx="22">
                  <c:v>504.04628753662098</c:v>
                </c:pt>
                <c:pt idx="24">
                  <c:v>485.66114807128901</c:v>
                </c:pt>
                <c:pt idx="25">
                  <c:v>516.03317260742199</c:v>
                </c:pt>
                <c:pt idx="26">
                  <c:v>517.71543884277298</c:v>
                </c:pt>
                <c:pt idx="28">
                  <c:v>520.87332153320301</c:v>
                </c:pt>
                <c:pt idx="29">
                  <c:v>525.98635864257801</c:v>
                </c:pt>
              </c:numCache>
            </c:numRef>
          </c:val>
          <c:smooth val="0"/>
        </c:ser>
        <c:ser>
          <c:idx val="2"/>
          <c:order val="2"/>
          <c:tx>
            <c:strRef>
              <c:f>Tabelle1!$D$3:$D$4</c:f>
              <c:strCache>
                <c:ptCount val="1"/>
                <c:pt idx="0">
                  <c:v>VP43_1_H400_V100_C45_MF_285</c:v>
                </c:pt>
              </c:strCache>
            </c:strRef>
          </c:tx>
          <c:spPr>
            <a:ln>
              <a:prstDash val="solid"/>
            </a:ln>
          </c:spPr>
          <c:marker>
            <c:spPr>
              <a:ln>
                <a:prstDash val="solid"/>
              </a:ln>
            </c:spPr>
          </c:marker>
          <c:cat>
            <c:strRef>
              <c:f>Tabelle1!$A$5:$A$35</c:f>
              <c:strCache>
                <c:ptCount val="30"/>
                <c:pt idx="0">
                  <c:v>70,43</c:v>
                </c:pt>
                <c:pt idx="1">
                  <c:v>78,05</c:v>
                </c:pt>
                <c:pt idx="2">
                  <c:v>85,67</c:v>
                </c:pt>
                <c:pt idx="3">
                  <c:v>93,29</c:v>
                </c:pt>
                <c:pt idx="4">
                  <c:v>100,91</c:v>
                </c:pt>
                <c:pt idx="5">
                  <c:v>108,54</c:v>
                </c:pt>
                <c:pt idx="6">
                  <c:v>113,62</c:v>
                </c:pt>
                <c:pt idx="7">
                  <c:v>116,16</c:v>
                </c:pt>
                <c:pt idx="8">
                  <c:v>118,70</c:v>
                </c:pt>
                <c:pt idx="9">
                  <c:v>123,78</c:v>
                </c:pt>
                <c:pt idx="10">
                  <c:v>128,86</c:v>
                </c:pt>
                <c:pt idx="11">
                  <c:v>131,40</c:v>
                </c:pt>
                <c:pt idx="12">
                  <c:v>133,94</c:v>
                </c:pt>
                <c:pt idx="13">
                  <c:v>139,02</c:v>
                </c:pt>
                <c:pt idx="14">
                  <c:v>144,11</c:v>
                </c:pt>
                <c:pt idx="15">
                  <c:v>146,65</c:v>
                </c:pt>
                <c:pt idx="16">
                  <c:v>149,19</c:v>
                </c:pt>
                <c:pt idx="17">
                  <c:v>154,27</c:v>
                </c:pt>
                <c:pt idx="18">
                  <c:v>159,35</c:v>
                </c:pt>
                <c:pt idx="19">
                  <c:v>161,89</c:v>
                </c:pt>
                <c:pt idx="20">
                  <c:v>164,43</c:v>
                </c:pt>
                <c:pt idx="21">
                  <c:v>169,51</c:v>
                </c:pt>
                <c:pt idx="22">
                  <c:v>174,59</c:v>
                </c:pt>
                <c:pt idx="23">
                  <c:v>177,13</c:v>
                </c:pt>
                <c:pt idx="24">
                  <c:v>179,67</c:v>
                </c:pt>
                <c:pt idx="25">
                  <c:v>184,76</c:v>
                </c:pt>
                <c:pt idx="26">
                  <c:v>189,84</c:v>
                </c:pt>
                <c:pt idx="27">
                  <c:v>192,38</c:v>
                </c:pt>
                <c:pt idx="28">
                  <c:v>194,92</c:v>
                </c:pt>
                <c:pt idx="29">
                  <c:v>200,00</c:v>
                </c:pt>
              </c:strCache>
            </c:strRef>
          </c:cat>
          <c:val>
            <c:numRef>
              <c:f>Tabelle1!$D$5:$D$35</c:f>
              <c:numCache>
                <c:formatCode>General</c:formatCode>
                <c:ptCount val="30"/>
                <c:pt idx="6">
                  <c:v>475.979194641113</c:v>
                </c:pt>
                <c:pt idx="8">
                  <c:v>406.86339569091803</c:v>
                </c:pt>
                <c:pt idx="9">
                  <c:v>496.230278015137</c:v>
                </c:pt>
                <c:pt idx="10">
                  <c:v>444.49202728271501</c:v>
                </c:pt>
                <c:pt idx="12">
                  <c:v>421.769569396973</c:v>
                </c:pt>
                <c:pt idx="13">
                  <c:v>195.059532165527</c:v>
                </c:pt>
              </c:numCache>
            </c:numRef>
          </c:val>
          <c:smooth val="0"/>
        </c:ser>
        <c:ser>
          <c:idx val="3"/>
          <c:order val="3"/>
          <c:tx>
            <c:strRef>
              <c:f>Tabelle1!$E$3:$E$4</c:f>
              <c:strCache>
                <c:ptCount val="1"/>
                <c:pt idx="0">
                  <c:v>VP45_2_H200_V150_C45_MF_425</c:v>
                </c:pt>
              </c:strCache>
            </c:strRef>
          </c:tx>
          <c:spPr>
            <a:ln>
              <a:prstDash val="dash"/>
            </a:ln>
          </c:spPr>
          <c:marker>
            <c:spPr>
              <a:ln>
                <a:prstDash val="dash"/>
              </a:ln>
            </c:spPr>
          </c:marker>
          <c:cat>
            <c:strRef>
              <c:f>Tabelle1!$A$5:$A$35</c:f>
              <c:strCache>
                <c:ptCount val="30"/>
                <c:pt idx="0">
                  <c:v>70,43</c:v>
                </c:pt>
                <c:pt idx="1">
                  <c:v>78,05</c:v>
                </c:pt>
                <c:pt idx="2">
                  <c:v>85,67</c:v>
                </c:pt>
                <c:pt idx="3">
                  <c:v>93,29</c:v>
                </c:pt>
                <c:pt idx="4">
                  <c:v>100,91</c:v>
                </c:pt>
                <c:pt idx="5">
                  <c:v>108,54</c:v>
                </c:pt>
                <c:pt idx="6">
                  <c:v>113,62</c:v>
                </c:pt>
                <c:pt idx="7">
                  <c:v>116,16</c:v>
                </c:pt>
                <c:pt idx="8">
                  <c:v>118,70</c:v>
                </c:pt>
                <c:pt idx="9">
                  <c:v>123,78</c:v>
                </c:pt>
                <c:pt idx="10">
                  <c:v>128,86</c:v>
                </c:pt>
                <c:pt idx="11">
                  <c:v>131,40</c:v>
                </c:pt>
                <c:pt idx="12">
                  <c:v>133,94</c:v>
                </c:pt>
                <c:pt idx="13">
                  <c:v>139,02</c:v>
                </c:pt>
                <c:pt idx="14">
                  <c:v>144,11</c:v>
                </c:pt>
                <c:pt idx="15">
                  <c:v>146,65</c:v>
                </c:pt>
                <c:pt idx="16">
                  <c:v>149,19</c:v>
                </c:pt>
                <c:pt idx="17">
                  <c:v>154,27</c:v>
                </c:pt>
                <c:pt idx="18">
                  <c:v>159,35</c:v>
                </c:pt>
                <c:pt idx="19">
                  <c:v>161,89</c:v>
                </c:pt>
                <c:pt idx="20">
                  <c:v>164,43</c:v>
                </c:pt>
                <c:pt idx="21">
                  <c:v>169,51</c:v>
                </c:pt>
                <c:pt idx="22">
                  <c:v>174,59</c:v>
                </c:pt>
                <c:pt idx="23">
                  <c:v>177,13</c:v>
                </c:pt>
                <c:pt idx="24">
                  <c:v>179,67</c:v>
                </c:pt>
                <c:pt idx="25">
                  <c:v>184,76</c:v>
                </c:pt>
                <c:pt idx="26">
                  <c:v>189,84</c:v>
                </c:pt>
                <c:pt idx="27">
                  <c:v>192,38</c:v>
                </c:pt>
                <c:pt idx="28">
                  <c:v>194,92</c:v>
                </c:pt>
                <c:pt idx="29">
                  <c:v>200,00</c:v>
                </c:pt>
              </c:strCache>
            </c:strRef>
          </c:cat>
          <c:val>
            <c:numRef>
              <c:f>Tabelle1!$E$5:$E$35</c:f>
              <c:numCache>
                <c:formatCode>General</c:formatCode>
                <c:ptCount val="30"/>
                <c:pt idx="0">
                  <c:v>363.71714782714798</c:v>
                </c:pt>
                <c:pt idx="1">
                  <c:v>378.52268981933599</c:v>
                </c:pt>
                <c:pt idx="2">
                  <c:v>387.00740051269503</c:v>
                </c:pt>
                <c:pt idx="3">
                  <c:v>395.52190399169899</c:v>
                </c:pt>
                <c:pt idx="4">
                  <c:v>410.65856170654303</c:v>
                </c:pt>
                <c:pt idx="5">
                  <c:v>412.45612335205101</c:v>
                </c:pt>
                <c:pt idx="7">
                  <c:v>402.55446624755899</c:v>
                </c:pt>
                <c:pt idx="9">
                  <c:v>408.87408447265602</c:v>
                </c:pt>
                <c:pt idx="11">
                  <c:v>411.62928771972702</c:v>
                </c:pt>
                <c:pt idx="13">
                  <c:v>408.08152770996099</c:v>
                </c:pt>
                <c:pt idx="15">
                  <c:v>415.88947296142601</c:v>
                </c:pt>
                <c:pt idx="17">
                  <c:v>415.70326995849598</c:v>
                </c:pt>
                <c:pt idx="19">
                  <c:v>420.947959899902</c:v>
                </c:pt>
                <c:pt idx="21">
                  <c:v>444.601600646973</c:v>
                </c:pt>
                <c:pt idx="23">
                  <c:v>447.39685821533197</c:v>
                </c:pt>
                <c:pt idx="25">
                  <c:v>461.01622772216803</c:v>
                </c:pt>
                <c:pt idx="27">
                  <c:v>447.46714782714798</c:v>
                </c:pt>
                <c:pt idx="29">
                  <c:v>441.22190856933599</c:v>
                </c:pt>
              </c:numCache>
            </c:numRef>
          </c:val>
          <c:smooth val="0"/>
        </c:ser>
        <c:ser>
          <c:idx val="4"/>
          <c:order val="4"/>
          <c:tx>
            <c:strRef>
              <c:f>Tabelle1!$F$3:$F$4</c:f>
              <c:strCache>
                <c:ptCount val="1"/>
                <c:pt idx="0">
                  <c:v>VP46_1_H300_V150_C45_MF_285</c:v>
                </c:pt>
              </c:strCache>
            </c:strRef>
          </c:tx>
          <c:spPr>
            <a:ln>
              <a:solidFill>
                <a:schemeClr val="accent4">
                  <a:lumMod val="50000"/>
                </a:schemeClr>
              </a:solidFill>
              <a:prstDash val="dash"/>
            </a:ln>
          </c:spPr>
          <c:marker>
            <c:spPr>
              <a:ln>
                <a:solidFill>
                  <a:schemeClr val="accent4">
                    <a:lumMod val="50000"/>
                  </a:schemeClr>
                </a:solidFill>
                <a:prstDash val="dash"/>
              </a:ln>
            </c:spPr>
          </c:marker>
          <c:cat>
            <c:strRef>
              <c:f>Tabelle1!$A$5:$A$35</c:f>
              <c:strCache>
                <c:ptCount val="30"/>
                <c:pt idx="0">
                  <c:v>70,43</c:v>
                </c:pt>
                <c:pt idx="1">
                  <c:v>78,05</c:v>
                </c:pt>
                <c:pt idx="2">
                  <c:v>85,67</c:v>
                </c:pt>
                <c:pt idx="3">
                  <c:v>93,29</c:v>
                </c:pt>
                <c:pt idx="4">
                  <c:v>100,91</c:v>
                </c:pt>
                <c:pt idx="5">
                  <c:v>108,54</c:v>
                </c:pt>
                <c:pt idx="6">
                  <c:v>113,62</c:v>
                </c:pt>
                <c:pt idx="7">
                  <c:v>116,16</c:v>
                </c:pt>
                <c:pt idx="8">
                  <c:v>118,70</c:v>
                </c:pt>
                <c:pt idx="9">
                  <c:v>123,78</c:v>
                </c:pt>
                <c:pt idx="10">
                  <c:v>128,86</c:v>
                </c:pt>
                <c:pt idx="11">
                  <c:v>131,40</c:v>
                </c:pt>
                <c:pt idx="12">
                  <c:v>133,94</c:v>
                </c:pt>
                <c:pt idx="13">
                  <c:v>139,02</c:v>
                </c:pt>
                <c:pt idx="14">
                  <c:v>144,11</c:v>
                </c:pt>
                <c:pt idx="15">
                  <c:v>146,65</c:v>
                </c:pt>
                <c:pt idx="16">
                  <c:v>149,19</c:v>
                </c:pt>
                <c:pt idx="17">
                  <c:v>154,27</c:v>
                </c:pt>
                <c:pt idx="18">
                  <c:v>159,35</c:v>
                </c:pt>
                <c:pt idx="19">
                  <c:v>161,89</c:v>
                </c:pt>
                <c:pt idx="20">
                  <c:v>164,43</c:v>
                </c:pt>
                <c:pt idx="21">
                  <c:v>169,51</c:v>
                </c:pt>
                <c:pt idx="22">
                  <c:v>174,59</c:v>
                </c:pt>
                <c:pt idx="23">
                  <c:v>177,13</c:v>
                </c:pt>
                <c:pt idx="24">
                  <c:v>179,67</c:v>
                </c:pt>
                <c:pt idx="25">
                  <c:v>184,76</c:v>
                </c:pt>
                <c:pt idx="26">
                  <c:v>189,84</c:v>
                </c:pt>
                <c:pt idx="27">
                  <c:v>192,38</c:v>
                </c:pt>
                <c:pt idx="28">
                  <c:v>194,92</c:v>
                </c:pt>
                <c:pt idx="29">
                  <c:v>200,00</c:v>
                </c:pt>
              </c:strCache>
            </c:strRef>
          </c:cat>
          <c:val>
            <c:numRef>
              <c:f>Tabelle1!$F$5:$F$35</c:f>
              <c:numCache>
                <c:formatCode>General</c:formatCode>
                <c:ptCount val="30"/>
                <c:pt idx="0">
                  <c:v>425.30313110351602</c:v>
                </c:pt>
                <c:pt idx="1">
                  <c:v>385.69665527343801</c:v>
                </c:pt>
                <c:pt idx="2">
                  <c:v>416.98075866699202</c:v>
                </c:pt>
                <c:pt idx="3">
                  <c:v>388.61937713623001</c:v>
                </c:pt>
                <c:pt idx="4">
                  <c:v>419.68157958984398</c:v>
                </c:pt>
                <c:pt idx="5">
                  <c:v>428.167915344238</c:v>
                </c:pt>
                <c:pt idx="7">
                  <c:v>436.29672241210898</c:v>
                </c:pt>
                <c:pt idx="9">
                  <c:v>452.23751831054699</c:v>
                </c:pt>
                <c:pt idx="11">
                  <c:v>437.166694641113</c:v>
                </c:pt>
                <c:pt idx="13">
                  <c:v>384.240440368652</c:v>
                </c:pt>
                <c:pt idx="15">
                  <c:v>438.43206024169899</c:v>
                </c:pt>
                <c:pt idx="17">
                  <c:v>320.409873962402</c:v>
                </c:pt>
                <c:pt idx="19">
                  <c:v>442.159370422363</c:v>
                </c:pt>
                <c:pt idx="21">
                  <c:v>492.66393280029303</c:v>
                </c:pt>
                <c:pt idx="23">
                  <c:v>486.96842193603499</c:v>
                </c:pt>
                <c:pt idx="25">
                  <c:v>492.38592529296898</c:v>
                </c:pt>
                <c:pt idx="27">
                  <c:v>488.92177581787098</c:v>
                </c:pt>
                <c:pt idx="29">
                  <c:v>505.50681304931601</c:v>
                </c:pt>
              </c:numCache>
            </c:numRef>
          </c:val>
          <c:smooth val="0"/>
        </c:ser>
        <c:ser>
          <c:idx val="5"/>
          <c:order val="5"/>
          <c:tx>
            <c:strRef>
              <c:f>Tabelle1!$G$3:$G$4</c:f>
              <c:strCache>
                <c:ptCount val="1"/>
                <c:pt idx="0">
                  <c:v>VP49_1_H400_V150_C45_MF_285</c:v>
                </c:pt>
              </c:strCache>
            </c:strRef>
          </c:tx>
          <c:spPr>
            <a:ln>
              <a:solidFill>
                <a:schemeClr val="accent3">
                  <a:lumMod val="50000"/>
                </a:schemeClr>
              </a:solidFill>
              <a:prstDash val="dash"/>
            </a:ln>
          </c:spPr>
          <c:marker>
            <c:spPr>
              <a:solidFill>
                <a:schemeClr val="accent3">
                  <a:lumMod val="50000"/>
                </a:schemeClr>
              </a:solidFill>
              <a:ln>
                <a:solidFill>
                  <a:schemeClr val="accent3">
                    <a:lumMod val="50000"/>
                  </a:schemeClr>
                </a:solidFill>
                <a:prstDash val="dash"/>
              </a:ln>
            </c:spPr>
          </c:marker>
          <c:cat>
            <c:strRef>
              <c:f>Tabelle1!$A$5:$A$35</c:f>
              <c:strCache>
                <c:ptCount val="30"/>
                <c:pt idx="0">
                  <c:v>70,43</c:v>
                </c:pt>
                <c:pt idx="1">
                  <c:v>78,05</c:v>
                </c:pt>
                <c:pt idx="2">
                  <c:v>85,67</c:v>
                </c:pt>
                <c:pt idx="3">
                  <c:v>93,29</c:v>
                </c:pt>
                <c:pt idx="4">
                  <c:v>100,91</c:v>
                </c:pt>
                <c:pt idx="5">
                  <c:v>108,54</c:v>
                </c:pt>
                <c:pt idx="6">
                  <c:v>113,62</c:v>
                </c:pt>
                <c:pt idx="7">
                  <c:v>116,16</c:v>
                </c:pt>
                <c:pt idx="8">
                  <c:v>118,70</c:v>
                </c:pt>
                <c:pt idx="9">
                  <c:v>123,78</c:v>
                </c:pt>
                <c:pt idx="10">
                  <c:v>128,86</c:v>
                </c:pt>
                <c:pt idx="11">
                  <c:v>131,40</c:v>
                </c:pt>
                <c:pt idx="12">
                  <c:v>133,94</c:v>
                </c:pt>
                <c:pt idx="13">
                  <c:v>139,02</c:v>
                </c:pt>
                <c:pt idx="14">
                  <c:v>144,11</c:v>
                </c:pt>
                <c:pt idx="15">
                  <c:v>146,65</c:v>
                </c:pt>
                <c:pt idx="16">
                  <c:v>149,19</c:v>
                </c:pt>
                <c:pt idx="17">
                  <c:v>154,27</c:v>
                </c:pt>
                <c:pt idx="18">
                  <c:v>159,35</c:v>
                </c:pt>
                <c:pt idx="19">
                  <c:v>161,89</c:v>
                </c:pt>
                <c:pt idx="20">
                  <c:v>164,43</c:v>
                </c:pt>
                <c:pt idx="21">
                  <c:v>169,51</c:v>
                </c:pt>
                <c:pt idx="22">
                  <c:v>174,59</c:v>
                </c:pt>
                <c:pt idx="23">
                  <c:v>177,13</c:v>
                </c:pt>
                <c:pt idx="24">
                  <c:v>179,67</c:v>
                </c:pt>
                <c:pt idx="25">
                  <c:v>184,76</c:v>
                </c:pt>
                <c:pt idx="26">
                  <c:v>189,84</c:v>
                </c:pt>
                <c:pt idx="27">
                  <c:v>192,38</c:v>
                </c:pt>
                <c:pt idx="28">
                  <c:v>194,92</c:v>
                </c:pt>
                <c:pt idx="29">
                  <c:v>200,00</c:v>
                </c:pt>
              </c:strCache>
            </c:strRef>
          </c:cat>
          <c:val>
            <c:numRef>
              <c:f>Tabelle1!$G$5:$G$35</c:f>
              <c:numCache>
                <c:formatCode>General</c:formatCode>
                <c:ptCount val="30"/>
                <c:pt idx="0">
                  <c:v>414.40255737304699</c:v>
                </c:pt>
                <c:pt idx="1">
                  <c:v>414.76844024658197</c:v>
                </c:pt>
                <c:pt idx="2">
                  <c:v>441.635551452637</c:v>
                </c:pt>
                <c:pt idx="3">
                  <c:v>253.98392868042001</c:v>
                </c:pt>
                <c:pt idx="4">
                  <c:v>421.9091796875</c:v>
                </c:pt>
                <c:pt idx="5">
                  <c:v>485.02912902832003</c:v>
                </c:pt>
                <c:pt idx="7">
                  <c:v>476.32994079589798</c:v>
                </c:pt>
                <c:pt idx="9">
                  <c:v>470.32186126709001</c:v>
                </c:pt>
                <c:pt idx="11">
                  <c:v>416.56204223632801</c:v>
                </c:pt>
                <c:pt idx="13">
                  <c:v>469.14231109619101</c:v>
                </c:pt>
                <c:pt idx="15">
                  <c:v>474.60549926757801</c:v>
                </c:pt>
                <c:pt idx="17">
                  <c:v>474.96490478515602</c:v>
                </c:pt>
                <c:pt idx="19">
                  <c:v>493.817573547363</c:v>
                </c:pt>
                <c:pt idx="21">
                  <c:v>495.57904052734398</c:v>
                </c:pt>
                <c:pt idx="23">
                  <c:v>514.84654235839798</c:v>
                </c:pt>
                <c:pt idx="25">
                  <c:v>506.65105438232399</c:v>
                </c:pt>
                <c:pt idx="27">
                  <c:v>489.68645477294899</c:v>
                </c:pt>
                <c:pt idx="29">
                  <c:v>469.34748077392601</c:v>
                </c:pt>
              </c:numCache>
            </c:numRef>
          </c:val>
          <c:smooth val="0"/>
        </c:ser>
        <c:ser>
          <c:idx val="6"/>
          <c:order val="6"/>
          <c:tx>
            <c:strRef>
              <c:f>Tabelle1!$H$3:$H$4</c:f>
              <c:strCache>
                <c:ptCount val="1"/>
                <c:pt idx="0">
                  <c:v>VP50_1_H500_V150_C45_MF_285</c:v>
                </c:pt>
              </c:strCache>
            </c:strRef>
          </c:tx>
          <c:spPr>
            <a:ln>
              <a:prstDash val="dash"/>
            </a:ln>
          </c:spPr>
          <c:marker>
            <c:spPr>
              <a:ln>
                <a:prstDash val="dash"/>
              </a:ln>
            </c:spPr>
          </c:marker>
          <c:cat>
            <c:strRef>
              <c:f>Tabelle1!$A$5:$A$35</c:f>
              <c:strCache>
                <c:ptCount val="30"/>
                <c:pt idx="0">
                  <c:v>70,43</c:v>
                </c:pt>
                <c:pt idx="1">
                  <c:v>78,05</c:v>
                </c:pt>
                <c:pt idx="2">
                  <c:v>85,67</c:v>
                </c:pt>
                <c:pt idx="3">
                  <c:v>93,29</c:v>
                </c:pt>
                <c:pt idx="4">
                  <c:v>100,91</c:v>
                </c:pt>
                <c:pt idx="5">
                  <c:v>108,54</c:v>
                </c:pt>
                <c:pt idx="6">
                  <c:v>113,62</c:v>
                </c:pt>
                <c:pt idx="7">
                  <c:v>116,16</c:v>
                </c:pt>
                <c:pt idx="8">
                  <c:v>118,70</c:v>
                </c:pt>
                <c:pt idx="9">
                  <c:v>123,78</c:v>
                </c:pt>
                <c:pt idx="10">
                  <c:v>128,86</c:v>
                </c:pt>
                <c:pt idx="11">
                  <c:v>131,40</c:v>
                </c:pt>
                <c:pt idx="12">
                  <c:v>133,94</c:v>
                </c:pt>
                <c:pt idx="13">
                  <c:v>139,02</c:v>
                </c:pt>
                <c:pt idx="14">
                  <c:v>144,11</c:v>
                </c:pt>
                <c:pt idx="15">
                  <c:v>146,65</c:v>
                </c:pt>
                <c:pt idx="16">
                  <c:v>149,19</c:v>
                </c:pt>
                <c:pt idx="17">
                  <c:v>154,27</c:v>
                </c:pt>
                <c:pt idx="18">
                  <c:v>159,35</c:v>
                </c:pt>
                <c:pt idx="19">
                  <c:v>161,89</c:v>
                </c:pt>
                <c:pt idx="20">
                  <c:v>164,43</c:v>
                </c:pt>
                <c:pt idx="21">
                  <c:v>169,51</c:v>
                </c:pt>
                <c:pt idx="22">
                  <c:v>174,59</c:v>
                </c:pt>
                <c:pt idx="23">
                  <c:v>177,13</c:v>
                </c:pt>
                <c:pt idx="24">
                  <c:v>179,67</c:v>
                </c:pt>
                <c:pt idx="25">
                  <c:v>184,76</c:v>
                </c:pt>
                <c:pt idx="26">
                  <c:v>189,84</c:v>
                </c:pt>
                <c:pt idx="27">
                  <c:v>192,38</c:v>
                </c:pt>
                <c:pt idx="28">
                  <c:v>194,92</c:v>
                </c:pt>
                <c:pt idx="29">
                  <c:v>200,00</c:v>
                </c:pt>
              </c:strCache>
            </c:strRef>
          </c:cat>
          <c:val>
            <c:numRef>
              <c:f>Tabelle1!$H$5:$H$35</c:f>
              <c:numCache>
                <c:formatCode>General</c:formatCode>
                <c:ptCount val="30"/>
                <c:pt idx="0">
                  <c:v>412.4521484375</c:v>
                </c:pt>
                <c:pt idx="1">
                  <c:v>377.989707946777</c:v>
                </c:pt>
                <c:pt idx="2">
                  <c:v>447.91033935546898</c:v>
                </c:pt>
                <c:pt idx="3">
                  <c:v>416.51940155029303</c:v>
                </c:pt>
                <c:pt idx="4">
                  <c:v>457.24658203125</c:v>
                </c:pt>
                <c:pt idx="5">
                  <c:v>439.40017700195301</c:v>
                </c:pt>
                <c:pt idx="7">
                  <c:v>506.39990997314499</c:v>
                </c:pt>
                <c:pt idx="9">
                  <c:v>468.21509552001999</c:v>
                </c:pt>
                <c:pt idx="11">
                  <c:v>457.89476776123001</c:v>
                </c:pt>
                <c:pt idx="13">
                  <c:v>424.70046234130899</c:v>
                </c:pt>
                <c:pt idx="15">
                  <c:v>430.35319519042997</c:v>
                </c:pt>
                <c:pt idx="17">
                  <c:v>477.81221008300798</c:v>
                </c:pt>
                <c:pt idx="19">
                  <c:v>511.49660491943399</c:v>
                </c:pt>
                <c:pt idx="21">
                  <c:v>514.47089385986305</c:v>
                </c:pt>
                <c:pt idx="23">
                  <c:v>502.44419097900402</c:v>
                </c:pt>
                <c:pt idx="25">
                  <c:v>486.02282714843801</c:v>
                </c:pt>
                <c:pt idx="27">
                  <c:v>490.56983947753901</c:v>
                </c:pt>
                <c:pt idx="29">
                  <c:v>473.59513854980497</c:v>
                </c:pt>
              </c:numCache>
            </c:numRef>
          </c:val>
          <c:smooth val="0"/>
        </c:ser>
        <c:dLbls>
          <c:showLegendKey val="0"/>
          <c:showVal val="0"/>
          <c:showCatName val="0"/>
          <c:showSerName val="0"/>
          <c:showPercent val="0"/>
          <c:showBubbleSize val="0"/>
        </c:dLbls>
        <c:marker val="1"/>
        <c:smooth val="0"/>
        <c:axId val="242921472"/>
        <c:axId val="242923392"/>
      </c:lineChart>
      <c:catAx>
        <c:axId val="242921472"/>
        <c:scaling>
          <c:orientation val="minMax"/>
        </c:scaling>
        <c:delete val="0"/>
        <c:axPos val="b"/>
        <c:title>
          <c:tx>
            <c:rich>
              <a:bodyPr/>
              <a:lstStyle/>
              <a:p>
                <a:pPr>
                  <a:defRPr sz="1800" b="0"/>
                </a:pPr>
                <a:r>
                  <a:rPr lang="de-DE" sz="1800" b="0" dirty="0"/>
                  <a:t>Workpiece </a:t>
                </a:r>
                <a:r>
                  <a:rPr lang="de-DE" sz="1800" b="0" dirty="0" err="1"/>
                  <a:t>position</a:t>
                </a:r>
                <a:r>
                  <a:rPr lang="de-DE" sz="1800" b="0" dirty="0"/>
                  <a:t> [mm]</a:t>
                </a:r>
              </a:p>
            </c:rich>
          </c:tx>
          <c:layout/>
          <c:overlay val="0"/>
        </c:title>
        <c:majorTickMark val="none"/>
        <c:minorTickMark val="none"/>
        <c:tickLblPos val="nextTo"/>
        <c:txPr>
          <a:bodyPr/>
          <a:lstStyle/>
          <a:p>
            <a:pPr>
              <a:defRPr sz="1600"/>
            </a:pPr>
            <a:endParaRPr lang="de-DE"/>
          </a:p>
        </c:txPr>
        <c:crossAx val="242923392"/>
        <c:crosses val="autoZero"/>
        <c:auto val="1"/>
        <c:lblAlgn val="ctr"/>
        <c:lblOffset val="100"/>
        <c:tickLblSkip val="5"/>
        <c:tickMarkSkip val="5"/>
        <c:noMultiLvlLbl val="0"/>
      </c:catAx>
      <c:valAx>
        <c:axId val="242923392"/>
        <c:scaling>
          <c:orientation val="minMax"/>
        </c:scaling>
        <c:delete val="0"/>
        <c:axPos val="l"/>
        <c:majorGridlines/>
        <c:title>
          <c:tx>
            <c:rich>
              <a:bodyPr/>
              <a:lstStyle/>
              <a:p>
                <a:pPr>
                  <a:defRPr sz="1800" b="0"/>
                </a:pPr>
                <a:r>
                  <a:rPr lang="de-DE" sz="1800" b="0" dirty="0" err="1" smtClean="0"/>
                  <a:t>Temperature</a:t>
                </a:r>
                <a:r>
                  <a:rPr lang="de-DE" sz="1800" b="0" dirty="0" smtClean="0"/>
                  <a:t> at </a:t>
                </a:r>
                <a:r>
                  <a:rPr lang="de-DE" sz="1800" b="0" dirty="0" err="1" smtClean="0"/>
                  <a:t>tool</a:t>
                </a:r>
                <a:r>
                  <a:rPr lang="de-DE" sz="1800" b="0" dirty="0" smtClean="0"/>
                  <a:t> </a:t>
                </a:r>
                <a:r>
                  <a:rPr lang="de-DE" sz="1800" b="0" dirty="0" err="1" smtClean="0"/>
                  <a:t>tip</a:t>
                </a:r>
                <a:r>
                  <a:rPr lang="de-DE" sz="1800" b="0" dirty="0" smtClean="0"/>
                  <a:t> [°C]</a:t>
                </a:r>
                <a:endParaRPr lang="de-DE" sz="1800" b="0" dirty="0"/>
              </a:p>
            </c:rich>
          </c:tx>
          <c:layout/>
          <c:overlay val="0"/>
        </c:title>
        <c:numFmt formatCode="General" sourceLinked="1"/>
        <c:majorTickMark val="none"/>
        <c:minorTickMark val="none"/>
        <c:tickLblPos val="nextTo"/>
        <c:txPr>
          <a:bodyPr/>
          <a:lstStyle/>
          <a:p>
            <a:pPr>
              <a:defRPr sz="1600"/>
            </a:pPr>
            <a:endParaRPr lang="de-DE"/>
          </a:p>
        </c:txPr>
        <c:crossAx val="242921472"/>
        <c:crosses val="autoZero"/>
        <c:crossBetween val="between"/>
      </c:valAx>
    </c:plotArea>
    <c:legend>
      <c:legendPos val="r"/>
      <c:layout>
        <c:manualLayout>
          <c:xMode val="edge"/>
          <c:yMode val="edge"/>
          <c:x val="0.65697886127044824"/>
          <c:y val="0.59449296715385824"/>
          <c:w val="0.34302110673665792"/>
          <c:h val="0.24790409398082666"/>
        </c:manualLayout>
      </c:layout>
      <c:overlay val="0"/>
    </c:legend>
    <c:plotVisOnly val="1"/>
    <c:dispBlanksAs val="span"/>
    <c:showDLblsOverMax val="0"/>
  </c:chart>
  <c:externalData r:id="rId1">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Lst>
</c:chartSpace>
</file>

<file path=ppt/charts/chart10.xml><?xml version="1.0" encoding="utf-8"?>
<c:chartSpace xmlns:c="http://schemas.openxmlformats.org/drawingml/2006/chart" xmlns:a="http://schemas.openxmlformats.org/drawingml/2006/main" xmlns:r="http://schemas.openxmlformats.org/officeDocument/2006/relationships">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pivotSource>
    <c:name>[Diagramm in Microsoft PowerPoint]Tabelle3!PivotTable1</c:name>
    <c:fmtId val="25"/>
  </c:pivotSource>
  <c:chart>
    <c:autoTitleDeleted val="0"/>
    <c:pivotFmts>
      <c:pivotFmt>
        <c:idx val="0"/>
      </c:pivotFmt>
      <c:pivotFmt>
        <c:idx val="1"/>
        <c:dLbl>
          <c:idx val="0"/>
          <c:delete val="1"/>
        </c:dLbl>
      </c:pivotFmt>
      <c:pivotFmt>
        <c:idx val="2"/>
        <c:dLbl>
          <c:idx val="0"/>
          <c:delete val="1"/>
        </c:dLbl>
      </c:pivotFmt>
      <c:pivotFmt>
        <c:idx val="3"/>
        <c:dLbl>
          <c:idx val="0"/>
          <c:delete val="1"/>
        </c:dLbl>
      </c:pivotFmt>
      <c:pivotFmt>
        <c:idx val="4"/>
        <c:dLbl>
          <c:idx val="0"/>
          <c:delete val="1"/>
        </c:dLbl>
      </c:pivotFmt>
      <c:pivotFmt>
        <c:idx val="5"/>
        <c:dLbl>
          <c:idx val="0"/>
          <c:delete val="1"/>
        </c:dLbl>
      </c:pivotFmt>
      <c:pivotFmt>
        <c:idx val="6"/>
        <c:dLbl>
          <c:idx val="0"/>
          <c:delete val="1"/>
        </c:dLbl>
      </c:pivotFmt>
      <c:pivotFmt>
        <c:idx val="7"/>
      </c:pivotFmt>
      <c:pivotFmt>
        <c:idx val="8"/>
      </c:pivotFmt>
      <c:pivotFmt>
        <c:idx val="9"/>
      </c:pivotFmt>
      <c:pivotFmt>
        <c:idx val="10"/>
      </c:pivotFmt>
      <c:pivotFmt>
        <c:idx val="11"/>
      </c:pivotFmt>
      <c:pivotFmt>
        <c:idx val="12"/>
      </c:pivotFmt>
      <c:pivotFmt>
        <c:idx val="13"/>
      </c:pivotFmt>
      <c:pivotFmt>
        <c:idx val="14"/>
      </c:pivotFmt>
      <c:pivotFmt>
        <c:idx val="15"/>
      </c:pivotFmt>
      <c:pivotFmt>
        <c:idx val="16"/>
      </c:pivotFmt>
      <c:pivotFmt>
        <c:idx val="17"/>
      </c:pivotFmt>
      <c:pivotFmt>
        <c:idx val="18"/>
      </c:pivotFmt>
      <c:pivotFmt>
        <c:idx val="19"/>
      </c:pivotFmt>
      <c:pivotFmt>
        <c:idx val="20"/>
      </c:pivotFmt>
      <c:pivotFmt>
        <c:idx val="21"/>
        <c:spPr>
          <a:ln>
            <a:prstDash val="solid"/>
          </a:ln>
        </c:spPr>
        <c:marker>
          <c:spPr>
            <a:ln>
              <a:prstDash val="solid"/>
            </a:ln>
          </c:spPr>
        </c:marker>
      </c:pivotFmt>
      <c:pivotFmt>
        <c:idx val="22"/>
        <c:spPr>
          <a:ln>
            <a:prstDash val="solid"/>
          </a:ln>
        </c:spPr>
        <c:marker>
          <c:spPr>
            <a:ln>
              <a:prstDash val="solid"/>
            </a:ln>
          </c:spPr>
        </c:marker>
      </c:pivotFmt>
      <c:pivotFmt>
        <c:idx val="23"/>
        <c:spPr>
          <a:ln>
            <a:prstDash val="solid"/>
          </a:ln>
        </c:spPr>
        <c:marker>
          <c:spPr>
            <a:ln>
              <a:prstDash val="solid"/>
            </a:ln>
          </c:spPr>
        </c:marker>
      </c:pivotFmt>
      <c:pivotFmt>
        <c:idx val="24"/>
        <c:spPr>
          <a:ln>
            <a:prstDash val="dash"/>
          </a:ln>
        </c:spPr>
        <c:marker>
          <c:spPr>
            <a:ln>
              <a:prstDash val="dash"/>
            </a:ln>
          </c:spPr>
        </c:marker>
      </c:pivotFmt>
      <c:pivotFmt>
        <c:idx val="25"/>
        <c:spPr>
          <a:ln>
            <a:solidFill>
              <a:schemeClr val="accent4">
                <a:lumMod val="50000"/>
              </a:schemeClr>
            </a:solidFill>
            <a:prstDash val="dash"/>
          </a:ln>
        </c:spPr>
        <c:marker>
          <c:spPr>
            <a:ln>
              <a:solidFill>
                <a:schemeClr val="accent4">
                  <a:lumMod val="50000"/>
                </a:schemeClr>
              </a:solidFill>
              <a:prstDash val="dash"/>
            </a:ln>
          </c:spPr>
        </c:marker>
      </c:pivotFmt>
      <c:pivotFmt>
        <c:idx val="26"/>
        <c:spPr>
          <a:ln>
            <a:solidFill>
              <a:schemeClr val="accent3">
                <a:lumMod val="50000"/>
              </a:schemeClr>
            </a:solidFill>
            <a:prstDash val="dash"/>
          </a:ln>
        </c:spPr>
        <c:marker>
          <c:spPr>
            <a:solidFill>
              <a:schemeClr val="accent3">
                <a:lumMod val="50000"/>
              </a:schemeClr>
            </a:solidFill>
            <a:ln>
              <a:solidFill>
                <a:schemeClr val="accent3">
                  <a:lumMod val="50000"/>
                </a:schemeClr>
              </a:solidFill>
              <a:prstDash val="dash"/>
            </a:ln>
          </c:spPr>
        </c:marker>
      </c:pivotFmt>
      <c:pivotFmt>
        <c:idx val="27"/>
        <c:spPr>
          <a:ln>
            <a:prstDash val="dash"/>
          </a:ln>
        </c:spPr>
        <c:marker>
          <c:spPr>
            <a:ln>
              <a:prstDash val="dash"/>
            </a:ln>
          </c:spPr>
        </c:marker>
      </c:pivotFmt>
      <c:pivotFmt>
        <c:idx val="28"/>
        <c:spPr>
          <a:ln>
            <a:prstDash val="solid"/>
          </a:ln>
        </c:spPr>
        <c:marker>
          <c:spPr>
            <a:ln>
              <a:prstDash val="solid"/>
            </a:ln>
          </c:spPr>
        </c:marker>
      </c:pivotFmt>
      <c:pivotFmt>
        <c:idx val="29"/>
        <c:spPr>
          <a:ln>
            <a:prstDash val="solid"/>
          </a:ln>
        </c:spPr>
        <c:marker>
          <c:spPr>
            <a:ln>
              <a:prstDash val="solid"/>
            </a:ln>
          </c:spPr>
        </c:marker>
      </c:pivotFmt>
      <c:pivotFmt>
        <c:idx val="30"/>
        <c:spPr>
          <a:ln>
            <a:prstDash val="solid"/>
          </a:ln>
        </c:spPr>
        <c:marker>
          <c:spPr>
            <a:ln>
              <a:prstDash val="solid"/>
            </a:ln>
          </c:spPr>
        </c:marker>
      </c:pivotFmt>
      <c:pivotFmt>
        <c:idx val="31"/>
        <c:spPr>
          <a:ln>
            <a:prstDash val="dash"/>
          </a:ln>
        </c:spPr>
        <c:marker>
          <c:spPr>
            <a:ln>
              <a:prstDash val="dash"/>
            </a:ln>
          </c:spPr>
        </c:marker>
      </c:pivotFmt>
      <c:pivotFmt>
        <c:idx val="32"/>
        <c:spPr>
          <a:ln>
            <a:solidFill>
              <a:schemeClr val="accent4">
                <a:lumMod val="50000"/>
              </a:schemeClr>
            </a:solidFill>
            <a:prstDash val="dash"/>
          </a:ln>
        </c:spPr>
        <c:marker>
          <c:spPr>
            <a:ln>
              <a:solidFill>
                <a:schemeClr val="accent4">
                  <a:lumMod val="50000"/>
                </a:schemeClr>
              </a:solidFill>
              <a:prstDash val="dash"/>
            </a:ln>
          </c:spPr>
        </c:marker>
      </c:pivotFmt>
      <c:pivotFmt>
        <c:idx val="33"/>
        <c:spPr>
          <a:ln>
            <a:solidFill>
              <a:schemeClr val="accent3">
                <a:lumMod val="50000"/>
              </a:schemeClr>
            </a:solidFill>
            <a:prstDash val="dash"/>
          </a:ln>
        </c:spPr>
        <c:marker>
          <c:spPr>
            <a:solidFill>
              <a:schemeClr val="accent3">
                <a:lumMod val="50000"/>
              </a:schemeClr>
            </a:solidFill>
            <a:ln>
              <a:solidFill>
                <a:schemeClr val="accent3">
                  <a:lumMod val="50000"/>
                </a:schemeClr>
              </a:solidFill>
              <a:prstDash val="dash"/>
            </a:ln>
          </c:spPr>
        </c:marker>
      </c:pivotFmt>
      <c:pivotFmt>
        <c:idx val="34"/>
        <c:spPr>
          <a:ln>
            <a:prstDash val="dash"/>
          </a:ln>
        </c:spPr>
        <c:marker>
          <c:spPr>
            <a:ln>
              <a:prstDash val="dash"/>
            </a:ln>
          </c:spPr>
        </c:marker>
      </c:pivotFmt>
      <c:pivotFmt>
        <c:idx val="35"/>
        <c:spPr>
          <a:ln>
            <a:prstDash val="solid"/>
          </a:ln>
        </c:spPr>
        <c:marker>
          <c:spPr>
            <a:ln>
              <a:prstDash val="solid"/>
            </a:ln>
          </c:spPr>
        </c:marker>
      </c:pivotFmt>
      <c:pivotFmt>
        <c:idx val="36"/>
        <c:spPr>
          <a:ln>
            <a:prstDash val="solid"/>
          </a:ln>
        </c:spPr>
        <c:marker>
          <c:spPr>
            <a:ln>
              <a:prstDash val="solid"/>
            </a:ln>
          </c:spPr>
        </c:marker>
      </c:pivotFmt>
      <c:pivotFmt>
        <c:idx val="37"/>
        <c:spPr>
          <a:ln>
            <a:prstDash val="solid"/>
          </a:ln>
        </c:spPr>
        <c:marker>
          <c:spPr>
            <a:ln>
              <a:prstDash val="solid"/>
            </a:ln>
          </c:spPr>
        </c:marker>
      </c:pivotFmt>
      <c:pivotFmt>
        <c:idx val="38"/>
        <c:spPr>
          <a:ln>
            <a:prstDash val="dash"/>
          </a:ln>
        </c:spPr>
        <c:marker>
          <c:spPr>
            <a:ln>
              <a:prstDash val="dash"/>
            </a:ln>
          </c:spPr>
        </c:marker>
      </c:pivotFmt>
      <c:pivotFmt>
        <c:idx val="39"/>
        <c:spPr>
          <a:ln>
            <a:solidFill>
              <a:schemeClr val="accent4">
                <a:lumMod val="50000"/>
              </a:schemeClr>
            </a:solidFill>
            <a:prstDash val="dash"/>
          </a:ln>
        </c:spPr>
        <c:marker>
          <c:spPr>
            <a:ln>
              <a:solidFill>
                <a:schemeClr val="accent4">
                  <a:lumMod val="50000"/>
                </a:schemeClr>
              </a:solidFill>
              <a:prstDash val="dash"/>
            </a:ln>
          </c:spPr>
        </c:marker>
      </c:pivotFmt>
      <c:pivotFmt>
        <c:idx val="40"/>
        <c:spPr>
          <a:ln>
            <a:solidFill>
              <a:schemeClr val="accent3">
                <a:lumMod val="50000"/>
              </a:schemeClr>
            </a:solidFill>
            <a:prstDash val="dash"/>
          </a:ln>
        </c:spPr>
        <c:marker>
          <c:spPr>
            <a:solidFill>
              <a:schemeClr val="accent3">
                <a:lumMod val="50000"/>
              </a:schemeClr>
            </a:solidFill>
            <a:ln>
              <a:solidFill>
                <a:schemeClr val="accent3">
                  <a:lumMod val="50000"/>
                </a:schemeClr>
              </a:solidFill>
              <a:prstDash val="dash"/>
            </a:ln>
          </c:spPr>
        </c:marker>
      </c:pivotFmt>
      <c:pivotFmt>
        <c:idx val="41"/>
        <c:spPr>
          <a:ln>
            <a:prstDash val="dash"/>
          </a:ln>
        </c:spPr>
        <c:marker>
          <c:spPr>
            <a:ln>
              <a:prstDash val="dash"/>
            </a:ln>
          </c:spPr>
        </c:marker>
      </c:pivotFmt>
      <c:pivotFmt>
        <c:idx val="42"/>
        <c:spPr>
          <a:ln>
            <a:prstDash val="solid"/>
          </a:ln>
        </c:spPr>
        <c:marker>
          <c:spPr>
            <a:ln>
              <a:prstDash val="solid"/>
            </a:ln>
          </c:spPr>
        </c:marker>
      </c:pivotFmt>
      <c:pivotFmt>
        <c:idx val="43"/>
        <c:spPr>
          <a:ln>
            <a:prstDash val="solid"/>
          </a:ln>
        </c:spPr>
        <c:marker>
          <c:spPr>
            <a:ln>
              <a:prstDash val="solid"/>
            </a:ln>
          </c:spPr>
        </c:marker>
      </c:pivotFmt>
      <c:pivotFmt>
        <c:idx val="44"/>
        <c:spPr>
          <a:ln>
            <a:prstDash val="solid"/>
          </a:ln>
        </c:spPr>
        <c:marker>
          <c:spPr>
            <a:ln>
              <a:prstDash val="solid"/>
            </a:ln>
          </c:spPr>
        </c:marker>
      </c:pivotFmt>
      <c:pivotFmt>
        <c:idx val="45"/>
        <c:spPr>
          <a:ln>
            <a:prstDash val="dash"/>
          </a:ln>
        </c:spPr>
        <c:marker>
          <c:spPr>
            <a:ln>
              <a:prstDash val="dash"/>
            </a:ln>
          </c:spPr>
        </c:marker>
      </c:pivotFmt>
      <c:pivotFmt>
        <c:idx val="46"/>
        <c:spPr>
          <a:ln>
            <a:solidFill>
              <a:schemeClr val="accent4">
                <a:lumMod val="50000"/>
              </a:schemeClr>
            </a:solidFill>
            <a:prstDash val="dash"/>
          </a:ln>
        </c:spPr>
        <c:marker>
          <c:spPr>
            <a:ln>
              <a:solidFill>
                <a:schemeClr val="accent4">
                  <a:lumMod val="50000"/>
                </a:schemeClr>
              </a:solidFill>
              <a:prstDash val="dash"/>
            </a:ln>
          </c:spPr>
        </c:marker>
      </c:pivotFmt>
      <c:pivotFmt>
        <c:idx val="47"/>
        <c:spPr>
          <a:ln>
            <a:solidFill>
              <a:schemeClr val="accent3">
                <a:lumMod val="50000"/>
              </a:schemeClr>
            </a:solidFill>
            <a:prstDash val="dash"/>
          </a:ln>
        </c:spPr>
        <c:marker>
          <c:spPr>
            <a:solidFill>
              <a:schemeClr val="accent3">
                <a:lumMod val="50000"/>
              </a:schemeClr>
            </a:solidFill>
            <a:ln>
              <a:solidFill>
                <a:schemeClr val="accent3">
                  <a:lumMod val="50000"/>
                </a:schemeClr>
              </a:solidFill>
              <a:prstDash val="dash"/>
            </a:ln>
          </c:spPr>
        </c:marker>
      </c:pivotFmt>
      <c:pivotFmt>
        <c:idx val="48"/>
        <c:spPr>
          <a:ln>
            <a:prstDash val="dash"/>
          </a:ln>
        </c:spPr>
        <c:marker>
          <c:spPr>
            <a:ln>
              <a:prstDash val="dash"/>
            </a:ln>
          </c:spPr>
        </c:marker>
      </c:pivotFmt>
      <c:pivotFmt>
        <c:idx val="49"/>
        <c:spPr>
          <a:ln>
            <a:prstDash val="solid"/>
          </a:ln>
        </c:spPr>
        <c:marker>
          <c:spPr>
            <a:ln>
              <a:prstDash val="solid"/>
            </a:ln>
          </c:spPr>
        </c:marker>
      </c:pivotFmt>
      <c:pivotFmt>
        <c:idx val="50"/>
        <c:spPr>
          <a:ln>
            <a:prstDash val="solid"/>
          </a:ln>
        </c:spPr>
        <c:marker>
          <c:spPr>
            <a:ln>
              <a:prstDash val="solid"/>
            </a:ln>
          </c:spPr>
        </c:marker>
      </c:pivotFmt>
      <c:pivotFmt>
        <c:idx val="51"/>
        <c:spPr>
          <a:ln>
            <a:prstDash val="solid"/>
          </a:ln>
        </c:spPr>
        <c:marker>
          <c:spPr>
            <a:ln>
              <a:prstDash val="solid"/>
            </a:ln>
          </c:spPr>
        </c:marker>
      </c:pivotFmt>
      <c:pivotFmt>
        <c:idx val="52"/>
        <c:spPr>
          <a:ln>
            <a:prstDash val="dash"/>
          </a:ln>
        </c:spPr>
        <c:marker>
          <c:spPr>
            <a:ln>
              <a:prstDash val="dash"/>
            </a:ln>
          </c:spPr>
        </c:marker>
      </c:pivotFmt>
      <c:pivotFmt>
        <c:idx val="53"/>
        <c:spPr>
          <a:ln>
            <a:solidFill>
              <a:schemeClr val="accent4">
                <a:lumMod val="50000"/>
              </a:schemeClr>
            </a:solidFill>
            <a:prstDash val="dash"/>
          </a:ln>
        </c:spPr>
        <c:marker>
          <c:spPr>
            <a:ln>
              <a:solidFill>
                <a:schemeClr val="accent4">
                  <a:lumMod val="50000"/>
                </a:schemeClr>
              </a:solidFill>
              <a:prstDash val="dash"/>
            </a:ln>
          </c:spPr>
        </c:marker>
      </c:pivotFmt>
      <c:pivotFmt>
        <c:idx val="54"/>
        <c:spPr>
          <a:ln>
            <a:solidFill>
              <a:schemeClr val="accent3">
                <a:lumMod val="50000"/>
              </a:schemeClr>
            </a:solidFill>
            <a:prstDash val="dash"/>
          </a:ln>
        </c:spPr>
        <c:marker>
          <c:spPr>
            <a:solidFill>
              <a:schemeClr val="accent3">
                <a:lumMod val="50000"/>
              </a:schemeClr>
            </a:solidFill>
            <a:ln>
              <a:solidFill>
                <a:schemeClr val="accent3">
                  <a:lumMod val="50000"/>
                </a:schemeClr>
              </a:solidFill>
              <a:prstDash val="dash"/>
            </a:ln>
          </c:spPr>
        </c:marker>
      </c:pivotFmt>
      <c:pivotFmt>
        <c:idx val="55"/>
        <c:spPr>
          <a:ln>
            <a:prstDash val="dash"/>
          </a:ln>
        </c:spPr>
        <c:marker>
          <c:spPr>
            <a:ln>
              <a:prstDash val="dash"/>
            </a:ln>
          </c:spPr>
        </c:marker>
      </c:pivotFmt>
      <c:pivotFmt>
        <c:idx val="56"/>
        <c:spPr>
          <a:ln>
            <a:prstDash val="solid"/>
          </a:ln>
        </c:spPr>
        <c:marker>
          <c:spPr>
            <a:ln>
              <a:prstDash val="solid"/>
            </a:ln>
          </c:spPr>
        </c:marker>
      </c:pivotFmt>
      <c:pivotFmt>
        <c:idx val="57"/>
        <c:spPr>
          <a:ln>
            <a:prstDash val="solid"/>
          </a:ln>
        </c:spPr>
        <c:marker>
          <c:spPr>
            <a:ln>
              <a:prstDash val="solid"/>
            </a:ln>
          </c:spPr>
        </c:marker>
      </c:pivotFmt>
      <c:pivotFmt>
        <c:idx val="58"/>
        <c:spPr>
          <a:ln>
            <a:prstDash val="solid"/>
          </a:ln>
        </c:spPr>
        <c:marker>
          <c:spPr>
            <a:ln>
              <a:prstDash val="solid"/>
            </a:ln>
          </c:spPr>
        </c:marker>
      </c:pivotFmt>
      <c:pivotFmt>
        <c:idx val="59"/>
        <c:spPr>
          <a:ln>
            <a:prstDash val="dash"/>
          </a:ln>
        </c:spPr>
        <c:marker>
          <c:spPr>
            <a:ln>
              <a:prstDash val="dash"/>
            </a:ln>
          </c:spPr>
        </c:marker>
      </c:pivotFmt>
      <c:pivotFmt>
        <c:idx val="60"/>
        <c:spPr>
          <a:ln>
            <a:solidFill>
              <a:schemeClr val="accent4">
                <a:lumMod val="50000"/>
              </a:schemeClr>
            </a:solidFill>
            <a:prstDash val="dash"/>
          </a:ln>
        </c:spPr>
        <c:marker>
          <c:spPr>
            <a:ln>
              <a:solidFill>
                <a:schemeClr val="accent4">
                  <a:lumMod val="50000"/>
                </a:schemeClr>
              </a:solidFill>
              <a:prstDash val="dash"/>
            </a:ln>
          </c:spPr>
        </c:marker>
      </c:pivotFmt>
      <c:pivotFmt>
        <c:idx val="61"/>
        <c:spPr>
          <a:ln>
            <a:solidFill>
              <a:schemeClr val="accent3">
                <a:lumMod val="50000"/>
              </a:schemeClr>
            </a:solidFill>
            <a:prstDash val="dash"/>
          </a:ln>
        </c:spPr>
        <c:marker>
          <c:spPr>
            <a:solidFill>
              <a:schemeClr val="accent3">
                <a:lumMod val="50000"/>
              </a:schemeClr>
            </a:solidFill>
            <a:ln>
              <a:solidFill>
                <a:schemeClr val="accent3">
                  <a:lumMod val="50000"/>
                </a:schemeClr>
              </a:solidFill>
              <a:prstDash val="dash"/>
            </a:ln>
          </c:spPr>
        </c:marker>
      </c:pivotFmt>
      <c:pivotFmt>
        <c:idx val="62"/>
        <c:spPr>
          <a:ln>
            <a:prstDash val="dash"/>
          </a:ln>
        </c:spPr>
        <c:marker>
          <c:spPr>
            <a:ln>
              <a:prstDash val="dash"/>
            </a:ln>
          </c:spPr>
        </c:marker>
      </c:pivotFmt>
    </c:pivotFmts>
    <c:plotArea>
      <c:layout>
        <c:manualLayout>
          <c:layoutTarget val="inner"/>
          <c:xMode val="edge"/>
          <c:yMode val="edge"/>
          <c:x val="0.11581624562554681"/>
          <c:y val="2.0809956300219506E-2"/>
          <c:w val="0.86399592629046384"/>
          <c:h val="0.82556121661262927"/>
        </c:manualLayout>
      </c:layout>
      <c:lineChart>
        <c:grouping val="standard"/>
        <c:varyColors val="0"/>
        <c:ser>
          <c:idx val="0"/>
          <c:order val="0"/>
          <c:tx>
            <c:strRef>
              <c:f>Tabelle3!$B$3:$B$4</c:f>
              <c:strCache>
                <c:ptCount val="1"/>
                <c:pt idx="0">
                  <c:v>VP41_2_H200_V100_C45_MF_425</c:v>
                </c:pt>
              </c:strCache>
            </c:strRef>
          </c:tx>
          <c:spPr>
            <a:ln>
              <a:prstDash val="solid"/>
            </a:ln>
          </c:spPr>
          <c:marker>
            <c:spPr>
              <a:ln>
                <a:prstDash val="solid"/>
              </a:ln>
            </c:spPr>
          </c:marker>
          <c:cat>
            <c:strRef>
              <c:f>Tabelle3!$A$5:$A$35</c:f>
              <c:strCache>
                <c:ptCount val="30"/>
                <c:pt idx="0">
                  <c:v>70,43</c:v>
                </c:pt>
                <c:pt idx="1">
                  <c:v>78,05</c:v>
                </c:pt>
                <c:pt idx="2">
                  <c:v>85,67</c:v>
                </c:pt>
                <c:pt idx="3">
                  <c:v>93,29</c:v>
                </c:pt>
                <c:pt idx="4">
                  <c:v>100,91</c:v>
                </c:pt>
                <c:pt idx="5">
                  <c:v>108,54</c:v>
                </c:pt>
                <c:pt idx="6">
                  <c:v>113,62</c:v>
                </c:pt>
                <c:pt idx="7">
                  <c:v>116,16</c:v>
                </c:pt>
                <c:pt idx="8">
                  <c:v>118,70</c:v>
                </c:pt>
                <c:pt idx="9">
                  <c:v>123,78</c:v>
                </c:pt>
                <c:pt idx="10">
                  <c:v>128,86</c:v>
                </c:pt>
                <c:pt idx="11">
                  <c:v>131,40</c:v>
                </c:pt>
                <c:pt idx="12">
                  <c:v>133,94</c:v>
                </c:pt>
                <c:pt idx="13">
                  <c:v>139,02</c:v>
                </c:pt>
                <c:pt idx="14">
                  <c:v>144,11</c:v>
                </c:pt>
                <c:pt idx="15">
                  <c:v>146,65</c:v>
                </c:pt>
                <c:pt idx="16">
                  <c:v>149,19</c:v>
                </c:pt>
                <c:pt idx="17">
                  <c:v>154,27</c:v>
                </c:pt>
                <c:pt idx="18">
                  <c:v>159,35</c:v>
                </c:pt>
                <c:pt idx="19">
                  <c:v>161,89</c:v>
                </c:pt>
                <c:pt idx="20">
                  <c:v>164,43</c:v>
                </c:pt>
                <c:pt idx="21">
                  <c:v>169,51</c:v>
                </c:pt>
                <c:pt idx="22">
                  <c:v>174,59</c:v>
                </c:pt>
                <c:pt idx="23">
                  <c:v>177,13</c:v>
                </c:pt>
                <c:pt idx="24">
                  <c:v>179,67</c:v>
                </c:pt>
                <c:pt idx="25">
                  <c:v>184,76</c:v>
                </c:pt>
                <c:pt idx="26">
                  <c:v>189,84</c:v>
                </c:pt>
                <c:pt idx="27">
                  <c:v>192,38</c:v>
                </c:pt>
                <c:pt idx="28">
                  <c:v>194,92</c:v>
                </c:pt>
                <c:pt idx="29">
                  <c:v>200,00</c:v>
                </c:pt>
              </c:strCache>
            </c:strRef>
          </c:cat>
          <c:val>
            <c:numRef>
              <c:f>Tabelle3!$B$5:$B$35</c:f>
              <c:numCache>
                <c:formatCode>General</c:formatCode>
                <c:ptCount val="30"/>
                <c:pt idx="6">
                  <c:v>0.3196554922074239</c:v>
                </c:pt>
                <c:pt idx="8">
                  <c:v>0.29270527889086512</c:v>
                </c:pt>
                <c:pt idx="9">
                  <c:v>0.31650651623313075</c:v>
                </c:pt>
                <c:pt idx="10">
                  <c:v>0.31819287938010243</c:v>
                </c:pt>
                <c:pt idx="12">
                  <c:v>0.28229061294970509</c:v>
                </c:pt>
                <c:pt idx="13">
                  <c:v>0.28841339879879963</c:v>
                </c:pt>
                <c:pt idx="14">
                  <c:v>0.3492665109446253</c:v>
                </c:pt>
                <c:pt idx="16">
                  <c:v>0.30624938188558432</c:v>
                </c:pt>
                <c:pt idx="17">
                  <c:v>0.25821406485107057</c:v>
                </c:pt>
                <c:pt idx="18">
                  <c:v>0.33484991646927514</c:v>
                </c:pt>
                <c:pt idx="20">
                  <c:v>0.27822606745678774</c:v>
                </c:pt>
                <c:pt idx="21">
                  <c:v>0.25730911551577607</c:v>
                </c:pt>
                <c:pt idx="22">
                  <c:v>0.24794500489700683</c:v>
                </c:pt>
                <c:pt idx="24">
                  <c:v>0.24226905107011157</c:v>
                </c:pt>
                <c:pt idx="25">
                  <c:v>0.26407214287206254</c:v>
                </c:pt>
                <c:pt idx="26">
                  <c:v>0.20404125506868673</c:v>
                </c:pt>
                <c:pt idx="28">
                  <c:v>0.1621786911006643</c:v>
                </c:pt>
                <c:pt idx="29">
                  <c:v>0.20917141497789418</c:v>
                </c:pt>
              </c:numCache>
            </c:numRef>
          </c:val>
          <c:smooth val="0"/>
        </c:ser>
        <c:ser>
          <c:idx val="1"/>
          <c:order val="1"/>
          <c:tx>
            <c:strRef>
              <c:f>Tabelle3!$C$3:$C$4</c:f>
              <c:strCache>
                <c:ptCount val="1"/>
                <c:pt idx="0">
                  <c:v>VP42_1_H300_V100_C45_MF_425</c:v>
                </c:pt>
              </c:strCache>
            </c:strRef>
          </c:tx>
          <c:spPr>
            <a:ln>
              <a:prstDash val="solid"/>
            </a:ln>
          </c:spPr>
          <c:marker>
            <c:spPr>
              <a:ln>
                <a:prstDash val="solid"/>
              </a:ln>
            </c:spPr>
          </c:marker>
          <c:cat>
            <c:strRef>
              <c:f>Tabelle3!$A$5:$A$35</c:f>
              <c:strCache>
                <c:ptCount val="30"/>
                <c:pt idx="0">
                  <c:v>70,43</c:v>
                </c:pt>
                <c:pt idx="1">
                  <c:v>78,05</c:v>
                </c:pt>
                <c:pt idx="2">
                  <c:v>85,67</c:v>
                </c:pt>
                <c:pt idx="3">
                  <c:v>93,29</c:v>
                </c:pt>
                <c:pt idx="4">
                  <c:v>100,91</c:v>
                </c:pt>
                <c:pt idx="5">
                  <c:v>108,54</c:v>
                </c:pt>
                <c:pt idx="6">
                  <c:v>113,62</c:v>
                </c:pt>
                <c:pt idx="7">
                  <c:v>116,16</c:v>
                </c:pt>
                <c:pt idx="8">
                  <c:v>118,70</c:v>
                </c:pt>
                <c:pt idx="9">
                  <c:v>123,78</c:v>
                </c:pt>
                <c:pt idx="10">
                  <c:v>128,86</c:v>
                </c:pt>
                <c:pt idx="11">
                  <c:v>131,40</c:v>
                </c:pt>
                <c:pt idx="12">
                  <c:v>133,94</c:v>
                </c:pt>
                <c:pt idx="13">
                  <c:v>139,02</c:v>
                </c:pt>
                <c:pt idx="14">
                  <c:v>144,11</c:v>
                </c:pt>
                <c:pt idx="15">
                  <c:v>146,65</c:v>
                </c:pt>
                <c:pt idx="16">
                  <c:v>149,19</c:v>
                </c:pt>
                <c:pt idx="17">
                  <c:v>154,27</c:v>
                </c:pt>
                <c:pt idx="18">
                  <c:v>159,35</c:v>
                </c:pt>
                <c:pt idx="19">
                  <c:v>161,89</c:v>
                </c:pt>
                <c:pt idx="20">
                  <c:v>164,43</c:v>
                </c:pt>
                <c:pt idx="21">
                  <c:v>169,51</c:v>
                </c:pt>
                <c:pt idx="22">
                  <c:v>174,59</c:v>
                </c:pt>
                <c:pt idx="23">
                  <c:v>177,13</c:v>
                </c:pt>
                <c:pt idx="24">
                  <c:v>179,67</c:v>
                </c:pt>
                <c:pt idx="25">
                  <c:v>184,76</c:v>
                </c:pt>
                <c:pt idx="26">
                  <c:v>189,84</c:v>
                </c:pt>
                <c:pt idx="27">
                  <c:v>192,38</c:v>
                </c:pt>
                <c:pt idx="28">
                  <c:v>194,92</c:v>
                </c:pt>
                <c:pt idx="29">
                  <c:v>200,00</c:v>
                </c:pt>
              </c:strCache>
            </c:strRef>
          </c:cat>
          <c:val>
            <c:numRef>
              <c:f>Tabelle3!$C$5:$C$35</c:f>
              <c:numCache>
                <c:formatCode>General</c:formatCode>
                <c:ptCount val="30"/>
                <c:pt idx="6">
                  <c:v>0.29041399287626557</c:v>
                </c:pt>
                <c:pt idx="8">
                  <c:v>0.30454636836766963</c:v>
                </c:pt>
                <c:pt idx="9">
                  <c:v>0.291006405798862</c:v>
                </c:pt>
                <c:pt idx="10">
                  <c:v>0.29378104764503732</c:v>
                </c:pt>
                <c:pt idx="12">
                  <c:v>0.27577074832062148</c:v>
                </c:pt>
                <c:pt idx="13">
                  <c:v>0.29452181520417497</c:v>
                </c:pt>
                <c:pt idx="14">
                  <c:v>0.30196050743003261</c:v>
                </c:pt>
                <c:pt idx="16">
                  <c:v>0.29221125217975447</c:v>
                </c:pt>
                <c:pt idx="17">
                  <c:v>0.29382222017919607</c:v>
                </c:pt>
                <c:pt idx="18">
                  <c:v>0.29334561106196755</c:v>
                </c:pt>
                <c:pt idx="20">
                  <c:v>0.28621682039598056</c:v>
                </c:pt>
                <c:pt idx="21">
                  <c:v>0.27779975570682142</c:v>
                </c:pt>
                <c:pt idx="22">
                  <c:v>0.28075237574073131</c:v>
                </c:pt>
                <c:pt idx="24">
                  <c:v>0.25586004063689921</c:v>
                </c:pt>
                <c:pt idx="25">
                  <c:v>0.25077195766555355</c:v>
                </c:pt>
                <c:pt idx="26">
                  <c:v>0.25192870713371074</c:v>
                </c:pt>
                <c:pt idx="28">
                  <c:v>0.20479351738079635</c:v>
                </c:pt>
                <c:pt idx="29">
                  <c:v>0.20259714000754178</c:v>
                </c:pt>
              </c:numCache>
            </c:numRef>
          </c:val>
          <c:smooth val="0"/>
        </c:ser>
        <c:ser>
          <c:idx val="2"/>
          <c:order val="2"/>
          <c:tx>
            <c:strRef>
              <c:f>Tabelle3!$D$3:$D$4</c:f>
              <c:strCache>
                <c:ptCount val="1"/>
                <c:pt idx="0">
                  <c:v>VP43_1_H400_V100_C45_MF_285</c:v>
                </c:pt>
              </c:strCache>
            </c:strRef>
          </c:tx>
          <c:spPr>
            <a:ln>
              <a:prstDash val="solid"/>
            </a:ln>
          </c:spPr>
          <c:marker>
            <c:spPr>
              <a:ln>
                <a:prstDash val="solid"/>
              </a:ln>
            </c:spPr>
          </c:marker>
          <c:cat>
            <c:strRef>
              <c:f>Tabelle3!$A$5:$A$35</c:f>
              <c:strCache>
                <c:ptCount val="30"/>
                <c:pt idx="0">
                  <c:v>70,43</c:v>
                </c:pt>
                <c:pt idx="1">
                  <c:v>78,05</c:v>
                </c:pt>
                <c:pt idx="2">
                  <c:v>85,67</c:v>
                </c:pt>
                <c:pt idx="3">
                  <c:v>93,29</c:v>
                </c:pt>
                <c:pt idx="4">
                  <c:v>100,91</c:v>
                </c:pt>
                <c:pt idx="5">
                  <c:v>108,54</c:v>
                </c:pt>
                <c:pt idx="6">
                  <c:v>113,62</c:v>
                </c:pt>
                <c:pt idx="7">
                  <c:v>116,16</c:v>
                </c:pt>
                <c:pt idx="8">
                  <c:v>118,70</c:v>
                </c:pt>
                <c:pt idx="9">
                  <c:v>123,78</c:v>
                </c:pt>
                <c:pt idx="10">
                  <c:v>128,86</c:v>
                </c:pt>
                <c:pt idx="11">
                  <c:v>131,40</c:v>
                </c:pt>
                <c:pt idx="12">
                  <c:v>133,94</c:v>
                </c:pt>
                <c:pt idx="13">
                  <c:v>139,02</c:v>
                </c:pt>
                <c:pt idx="14">
                  <c:v>144,11</c:v>
                </c:pt>
                <c:pt idx="15">
                  <c:v>146,65</c:v>
                </c:pt>
                <c:pt idx="16">
                  <c:v>149,19</c:v>
                </c:pt>
                <c:pt idx="17">
                  <c:v>154,27</c:v>
                </c:pt>
                <c:pt idx="18">
                  <c:v>159,35</c:v>
                </c:pt>
                <c:pt idx="19">
                  <c:v>161,89</c:v>
                </c:pt>
                <c:pt idx="20">
                  <c:v>164,43</c:v>
                </c:pt>
                <c:pt idx="21">
                  <c:v>169,51</c:v>
                </c:pt>
                <c:pt idx="22">
                  <c:v>174,59</c:v>
                </c:pt>
                <c:pt idx="23">
                  <c:v>177,13</c:v>
                </c:pt>
                <c:pt idx="24">
                  <c:v>179,67</c:v>
                </c:pt>
                <c:pt idx="25">
                  <c:v>184,76</c:v>
                </c:pt>
                <c:pt idx="26">
                  <c:v>189,84</c:v>
                </c:pt>
                <c:pt idx="27">
                  <c:v>192,38</c:v>
                </c:pt>
                <c:pt idx="28">
                  <c:v>194,92</c:v>
                </c:pt>
                <c:pt idx="29">
                  <c:v>200,00</c:v>
                </c:pt>
              </c:strCache>
            </c:strRef>
          </c:cat>
          <c:val>
            <c:numRef>
              <c:f>Tabelle3!$D$5:$D$35</c:f>
              <c:numCache>
                <c:formatCode>General</c:formatCode>
                <c:ptCount val="30"/>
                <c:pt idx="6">
                  <c:v>0.29418581438800223</c:v>
                </c:pt>
                <c:pt idx="8">
                  <c:v>0.27971310859319043</c:v>
                </c:pt>
                <c:pt idx="9">
                  <c:v>0.25992969209368072</c:v>
                </c:pt>
                <c:pt idx="10">
                  <c:v>0.27278031476423298</c:v>
                </c:pt>
                <c:pt idx="12">
                  <c:v>0.26267609263783848</c:v>
                </c:pt>
              </c:numCache>
            </c:numRef>
          </c:val>
          <c:smooth val="0"/>
        </c:ser>
        <c:ser>
          <c:idx val="3"/>
          <c:order val="3"/>
          <c:tx>
            <c:strRef>
              <c:f>Tabelle3!$E$3:$E$4</c:f>
              <c:strCache>
                <c:ptCount val="1"/>
                <c:pt idx="0">
                  <c:v>VP45_2_H200_V150_C45_MF_425</c:v>
                </c:pt>
              </c:strCache>
            </c:strRef>
          </c:tx>
          <c:spPr>
            <a:ln>
              <a:prstDash val="dash"/>
            </a:ln>
          </c:spPr>
          <c:marker>
            <c:spPr>
              <a:ln>
                <a:prstDash val="dash"/>
              </a:ln>
            </c:spPr>
          </c:marker>
          <c:cat>
            <c:strRef>
              <c:f>Tabelle3!$A$5:$A$35</c:f>
              <c:strCache>
                <c:ptCount val="30"/>
                <c:pt idx="0">
                  <c:v>70,43</c:v>
                </c:pt>
                <c:pt idx="1">
                  <c:v>78,05</c:v>
                </c:pt>
                <c:pt idx="2">
                  <c:v>85,67</c:v>
                </c:pt>
                <c:pt idx="3">
                  <c:v>93,29</c:v>
                </c:pt>
                <c:pt idx="4">
                  <c:v>100,91</c:v>
                </c:pt>
                <c:pt idx="5">
                  <c:v>108,54</c:v>
                </c:pt>
                <c:pt idx="6">
                  <c:v>113,62</c:v>
                </c:pt>
                <c:pt idx="7">
                  <c:v>116,16</c:v>
                </c:pt>
                <c:pt idx="8">
                  <c:v>118,70</c:v>
                </c:pt>
                <c:pt idx="9">
                  <c:v>123,78</c:v>
                </c:pt>
                <c:pt idx="10">
                  <c:v>128,86</c:v>
                </c:pt>
                <c:pt idx="11">
                  <c:v>131,40</c:v>
                </c:pt>
                <c:pt idx="12">
                  <c:v>133,94</c:v>
                </c:pt>
                <c:pt idx="13">
                  <c:v>139,02</c:v>
                </c:pt>
                <c:pt idx="14">
                  <c:v>144,11</c:v>
                </c:pt>
                <c:pt idx="15">
                  <c:v>146,65</c:v>
                </c:pt>
                <c:pt idx="16">
                  <c:v>149,19</c:v>
                </c:pt>
                <c:pt idx="17">
                  <c:v>154,27</c:v>
                </c:pt>
                <c:pt idx="18">
                  <c:v>159,35</c:v>
                </c:pt>
                <c:pt idx="19">
                  <c:v>161,89</c:v>
                </c:pt>
                <c:pt idx="20">
                  <c:v>164,43</c:v>
                </c:pt>
                <c:pt idx="21">
                  <c:v>169,51</c:v>
                </c:pt>
                <c:pt idx="22">
                  <c:v>174,59</c:v>
                </c:pt>
                <c:pt idx="23">
                  <c:v>177,13</c:v>
                </c:pt>
                <c:pt idx="24">
                  <c:v>179,67</c:v>
                </c:pt>
                <c:pt idx="25">
                  <c:v>184,76</c:v>
                </c:pt>
                <c:pt idx="26">
                  <c:v>189,84</c:v>
                </c:pt>
                <c:pt idx="27">
                  <c:v>192,38</c:v>
                </c:pt>
                <c:pt idx="28">
                  <c:v>194,92</c:v>
                </c:pt>
                <c:pt idx="29">
                  <c:v>200,00</c:v>
                </c:pt>
              </c:strCache>
            </c:strRef>
          </c:cat>
          <c:val>
            <c:numRef>
              <c:f>Tabelle3!$E$5:$E$35</c:f>
              <c:numCache>
                <c:formatCode>General</c:formatCode>
                <c:ptCount val="30"/>
                <c:pt idx="0">
                  <c:v>0.27522447466590455</c:v>
                </c:pt>
                <c:pt idx="1">
                  <c:v>0.29802728271630841</c:v>
                </c:pt>
                <c:pt idx="2">
                  <c:v>0.29620341502276776</c:v>
                </c:pt>
                <c:pt idx="3">
                  <c:v>0.29164533779228957</c:v>
                </c:pt>
                <c:pt idx="4">
                  <c:v>0.27595429646993708</c:v>
                </c:pt>
                <c:pt idx="5">
                  <c:v>0.26608901979035038</c:v>
                </c:pt>
                <c:pt idx="7">
                  <c:v>0.27677250547241189</c:v>
                </c:pt>
                <c:pt idx="9">
                  <c:v>0.2725642586804598</c:v>
                </c:pt>
                <c:pt idx="11">
                  <c:v>0.27209001564694835</c:v>
                </c:pt>
                <c:pt idx="13">
                  <c:v>0.28413496001860156</c:v>
                </c:pt>
                <c:pt idx="15">
                  <c:v>0.28503712446444313</c:v>
                </c:pt>
                <c:pt idx="17">
                  <c:v>0.29894276172827627</c:v>
                </c:pt>
                <c:pt idx="19">
                  <c:v>0.27743268126426646</c:v>
                </c:pt>
                <c:pt idx="21">
                  <c:v>0.26009683418454277</c:v>
                </c:pt>
                <c:pt idx="23">
                  <c:v>0.26003134760342878</c:v>
                </c:pt>
                <c:pt idx="25">
                  <c:v>0.2439873958456785</c:v>
                </c:pt>
                <c:pt idx="27">
                  <c:v>0.20562601624535526</c:v>
                </c:pt>
                <c:pt idx="29">
                  <c:v>0.20343156094165851</c:v>
                </c:pt>
              </c:numCache>
            </c:numRef>
          </c:val>
          <c:smooth val="0"/>
        </c:ser>
        <c:ser>
          <c:idx val="4"/>
          <c:order val="4"/>
          <c:tx>
            <c:strRef>
              <c:f>Tabelle3!$F$3:$F$4</c:f>
              <c:strCache>
                <c:ptCount val="1"/>
                <c:pt idx="0">
                  <c:v>VP46_1_H300_V150_C45_MF_285</c:v>
                </c:pt>
              </c:strCache>
            </c:strRef>
          </c:tx>
          <c:spPr>
            <a:ln>
              <a:solidFill>
                <a:schemeClr val="accent4">
                  <a:lumMod val="50000"/>
                </a:schemeClr>
              </a:solidFill>
              <a:prstDash val="dash"/>
            </a:ln>
          </c:spPr>
          <c:marker>
            <c:spPr>
              <a:ln>
                <a:solidFill>
                  <a:schemeClr val="accent4">
                    <a:lumMod val="50000"/>
                  </a:schemeClr>
                </a:solidFill>
                <a:prstDash val="dash"/>
              </a:ln>
            </c:spPr>
          </c:marker>
          <c:cat>
            <c:strRef>
              <c:f>Tabelle3!$A$5:$A$35</c:f>
              <c:strCache>
                <c:ptCount val="30"/>
                <c:pt idx="0">
                  <c:v>70,43</c:v>
                </c:pt>
                <c:pt idx="1">
                  <c:v>78,05</c:v>
                </c:pt>
                <c:pt idx="2">
                  <c:v>85,67</c:v>
                </c:pt>
                <c:pt idx="3">
                  <c:v>93,29</c:v>
                </c:pt>
                <c:pt idx="4">
                  <c:v>100,91</c:v>
                </c:pt>
                <c:pt idx="5">
                  <c:v>108,54</c:v>
                </c:pt>
                <c:pt idx="6">
                  <c:v>113,62</c:v>
                </c:pt>
                <c:pt idx="7">
                  <c:v>116,16</c:v>
                </c:pt>
                <c:pt idx="8">
                  <c:v>118,70</c:v>
                </c:pt>
                <c:pt idx="9">
                  <c:v>123,78</c:v>
                </c:pt>
                <c:pt idx="10">
                  <c:v>128,86</c:v>
                </c:pt>
                <c:pt idx="11">
                  <c:v>131,40</c:v>
                </c:pt>
                <c:pt idx="12">
                  <c:v>133,94</c:v>
                </c:pt>
                <c:pt idx="13">
                  <c:v>139,02</c:v>
                </c:pt>
                <c:pt idx="14">
                  <c:v>144,11</c:v>
                </c:pt>
                <c:pt idx="15">
                  <c:v>146,65</c:v>
                </c:pt>
                <c:pt idx="16">
                  <c:v>149,19</c:v>
                </c:pt>
                <c:pt idx="17">
                  <c:v>154,27</c:v>
                </c:pt>
                <c:pt idx="18">
                  <c:v>159,35</c:v>
                </c:pt>
                <c:pt idx="19">
                  <c:v>161,89</c:v>
                </c:pt>
                <c:pt idx="20">
                  <c:v>164,43</c:v>
                </c:pt>
                <c:pt idx="21">
                  <c:v>169,51</c:v>
                </c:pt>
                <c:pt idx="22">
                  <c:v>174,59</c:v>
                </c:pt>
                <c:pt idx="23">
                  <c:v>177,13</c:v>
                </c:pt>
                <c:pt idx="24">
                  <c:v>179,67</c:v>
                </c:pt>
                <c:pt idx="25">
                  <c:v>184,76</c:v>
                </c:pt>
                <c:pt idx="26">
                  <c:v>189,84</c:v>
                </c:pt>
                <c:pt idx="27">
                  <c:v>192,38</c:v>
                </c:pt>
                <c:pt idx="28">
                  <c:v>194,92</c:v>
                </c:pt>
                <c:pt idx="29">
                  <c:v>200,00</c:v>
                </c:pt>
              </c:strCache>
            </c:strRef>
          </c:cat>
          <c:val>
            <c:numRef>
              <c:f>Tabelle3!$F$5:$F$35</c:f>
              <c:numCache>
                <c:formatCode>General</c:formatCode>
                <c:ptCount val="30"/>
                <c:pt idx="0">
                  <c:v>0.28224982116673625</c:v>
                </c:pt>
                <c:pt idx="1">
                  <c:v>0.28169412577260111</c:v>
                </c:pt>
                <c:pt idx="2">
                  <c:v>0.26905369600804113</c:v>
                </c:pt>
                <c:pt idx="3">
                  <c:v>0.2876099043287374</c:v>
                </c:pt>
                <c:pt idx="4">
                  <c:v>0.27775536628385811</c:v>
                </c:pt>
                <c:pt idx="5">
                  <c:v>0.27276707910884074</c:v>
                </c:pt>
                <c:pt idx="7">
                  <c:v>0.29566007245691051</c:v>
                </c:pt>
                <c:pt idx="9">
                  <c:v>0.28318265876874538</c:v>
                </c:pt>
                <c:pt idx="11">
                  <c:v>0.28992564056031783</c:v>
                </c:pt>
                <c:pt idx="13">
                  <c:v>0.27692381355271534</c:v>
                </c:pt>
                <c:pt idx="15">
                  <c:v>0.2837580739625063</c:v>
                </c:pt>
                <c:pt idx="17">
                  <c:v>0.27448722790070001</c:v>
                </c:pt>
                <c:pt idx="19">
                  <c:v>0.26431191527504316</c:v>
                </c:pt>
                <c:pt idx="21">
                  <c:v>0.26452182233041283</c:v>
                </c:pt>
                <c:pt idx="23">
                  <c:v>0.26582388340161089</c:v>
                </c:pt>
                <c:pt idx="25">
                  <c:v>0.253853550533158</c:v>
                </c:pt>
                <c:pt idx="27">
                  <c:v>0.2146516190954661</c:v>
                </c:pt>
                <c:pt idx="29">
                  <c:v>0.23561931399807975</c:v>
                </c:pt>
              </c:numCache>
            </c:numRef>
          </c:val>
          <c:smooth val="0"/>
        </c:ser>
        <c:ser>
          <c:idx val="5"/>
          <c:order val="5"/>
          <c:tx>
            <c:strRef>
              <c:f>Tabelle3!$G$3:$G$4</c:f>
              <c:strCache>
                <c:ptCount val="1"/>
                <c:pt idx="0">
                  <c:v>VP49_1_H400_V150_C45_MF_285</c:v>
                </c:pt>
              </c:strCache>
            </c:strRef>
          </c:tx>
          <c:spPr>
            <a:ln>
              <a:solidFill>
                <a:schemeClr val="accent3">
                  <a:lumMod val="50000"/>
                </a:schemeClr>
              </a:solidFill>
              <a:prstDash val="dash"/>
            </a:ln>
          </c:spPr>
          <c:marker>
            <c:spPr>
              <a:solidFill>
                <a:schemeClr val="accent3">
                  <a:lumMod val="50000"/>
                </a:schemeClr>
              </a:solidFill>
              <a:ln>
                <a:solidFill>
                  <a:schemeClr val="accent3">
                    <a:lumMod val="50000"/>
                  </a:schemeClr>
                </a:solidFill>
                <a:prstDash val="dash"/>
              </a:ln>
            </c:spPr>
          </c:marker>
          <c:cat>
            <c:strRef>
              <c:f>Tabelle3!$A$5:$A$35</c:f>
              <c:strCache>
                <c:ptCount val="30"/>
                <c:pt idx="0">
                  <c:v>70,43</c:v>
                </c:pt>
                <c:pt idx="1">
                  <c:v>78,05</c:v>
                </c:pt>
                <c:pt idx="2">
                  <c:v>85,67</c:v>
                </c:pt>
                <c:pt idx="3">
                  <c:v>93,29</c:v>
                </c:pt>
                <c:pt idx="4">
                  <c:v>100,91</c:v>
                </c:pt>
                <c:pt idx="5">
                  <c:v>108,54</c:v>
                </c:pt>
                <c:pt idx="6">
                  <c:v>113,62</c:v>
                </c:pt>
                <c:pt idx="7">
                  <c:v>116,16</c:v>
                </c:pt>
                <c:pt idx="8">
                  <c:v>118,70</c:v>
                </c:pt>
                <c:pt idx="9">
                  <c:v>123,78</c:v>
                </c:pt>
                <c:pt idx="10">
                  <c:v>128,86</c:v>
                </c:pt>
                <c:pt idx="11">
                  <c:v>131,40</c:v>
                </c:pt>
                <c:pt idx="12">
                  <c:v>133,94</c:v>
                </c:pt>
                <c:pt idx="13">
                  <c:v>139,02</c:v>
                </c:pt>
                <c:pt idx="14">
                  <c:v>144,11</c:v>
                </c:pt>
                <c:pt idx="15">
                  <c:v>146,65</c:v>
                </c:pt>
                <c:pt idx="16">
                  <c:v>149,19</c:v>
                </c:pt>
                <c:pt idx="17">
                  <c:v>154,27</c:v>
                </c:pt>
                <c:pt idx="18">
                  <c:v>159,35</c:v>
                </c:pt>
                <c:pt idx="19">
                  <c:v>161,89</c:v>
                </c:pt>
                <c:pt idx="20">
                  <c:v>164,43</c:v>
                </c:pt>
                <c:pt idx="21">
                  <c:v>169,51</c:v>
                </c:pt>
                <c:pt idx="22">
                  <c:v>174,59</c:v>
                </c:pt>
                <c:pt idx="23">
                  <c:v>177,13</c:v>
                </c:pt>
                <c:pt idx="24">
                  <c:v>179,67</c:v>
                </c:pt>
                <c:pt idx="25">
                  <c:v>184,76</c:v>
                </c:pt>
                <c:pt idx="26">
                  <c:v>189,84</c:v>
                </c:pt>
                <c:pt idx="27">
                  <c:v>192,38</c:v>
                </c:pt>
                <c:pt idx="28">
                  <c:v>194,92</c:v>
                </c:pt>
                <c:pt idx="29">
                  <c:v>200,00</c:v>
                </c:pt>
              </c:strCache>
            </c:strRef>
          </c:cat>
          <c:val>
            <c:numRef>
              <c:f>Tabelle3!$G$5:$G$35</c:f>
              <c:numCache>
                <c:formatCode>General</c:formatCode>
                <c:ptCount val="30"/>
                <c:pt idx="0">
                  <c:v>0.33934999026993368</c:v>
                </c:pt>
                <c:pt idx="1">
                  <c:v>0.34885495741397543</c:v>
                </c:pt>
                <c:pt idx="2">
                  <c:v>0.32853529139796689</c:v>
                </c:pt>
                <c:pt idx="3">
                  <c:v>0.32453862231371067</c:v>
                </c:pt>
                <c:pt idx="4">
                  <c:v>0.29725692504948897</c:v>
                </c:pt>
                <c:pt idx="5">
                  <c:v>0.27269649063874807</c:v>
                </c:pt>
                <c:pt idx="7">
                  <c:v>0.29195972665874026</c:v>
                </c:pt>
                <c:pt idx="9">
                  <c:v>0.28587027234373691</c:v>
                </c:pt>
                <c:pt idx="11">
                  <c:v>0.31037454176677526</c:v>
                </c:pt>
                <c:pt idx="13">
                  <c:v>0.30348076366633564</c:v>
                </c:pt>
                <c:pt idx="15">
                  <c:v>0.291021736837484</c:v>
                </c:pt>
                <c:pt idx="17">
                  <c:v>0.30066579386969056</c:v>
                </c:pt>
                <c:pt idx="19">
                  <c:v>0.29296701907385686</c:v>
                </c:pt>
                <c:pt idx="21">
                  <c:v>0.30174675095723846</c:v>
                </c:pt>
                <c:pt idx="23">
                  <c:v>0.29636579087250314</c:v>
                </c:pt>
                <c:pt idx="25">
                  <c:v>0.2962827646983866</c:v>
                </c:pt>
                <c:pt idx="27">
                  <c:v>0.27551720843889627</c:v>
                </c:pt>
                <c:pt idx="29">
                  <c:v>0.28658690190296632</c:v>
                </c:pt>
              </c:numCache>
            </c:numRef>
          </c:val>
          <c:smooth val="0"/>
        </c:ser>
        <c:ser>
          <c:idx val="6"/>
          <c:order val="6"/>
          <c:tx>
            <c:strRef>
              <c:f>Tabelle3!$H$3:$H$4</c:f>
              <c:strCache>
                <c:ptCount val="1"/>
                <c:pt idx="0">
                  <c:v>VP50_1_H500_V150_C45_MF_285</c:v>
                </c:pt>
              </c:strCache>
            </c:strRef>
          </c:tx>
          <c:spPr>
            <a:ln>
              <a:prstDash val="dash"/>
            </a:ln>
          </c:spPr>
          <c:marker>
            <c:spPr>
              <a:ln>
                <a:prstDash val="dash"/>
              </a:ln>
            </c:spPr>
          </c:marker>
          <c:cat>
            <c:strRef>
              <c:f>Tabelle3!$A$5:$A$35</c:f>
              <c:strCache>
                <c:ptCount val="30"/>
                <c:pt idx="0">
                  <c:v>70,43</c:v>
                </c:pt>
                <c:pt idx="1">
                  <c:v>78,05</c:v>
                </c:pt>
                <c:pt idx="2">
                  <c:v>85,67</c:v>
                </c:pt>
                <c:pt idx="3">
                  <c:v>93,29</c:v>
                </c:pt>
                <c:pt idx="4">
                  <c:v>100,91</c:v>
                </c:pt>
                <c:pt idx="5">
                  <c:v>108,54</c:v>
                </c:pt>
                <c:pt idx="6">
                  <c:v>113,62</c:v>
                </c:pt>
                <c:pt idx="7">
                  <c:v>116,16</c:v>
                </c:pt>
                <c:pt idx="8">
                  <c:v>118,70</c:v>
                </c:pt>
                <c:pt idx="9">
                  <c:v>123,78</c:v>
                </c:pt>
                <c:pt idx="10">
                  <c:v>128,86</c:v>
                </c:pt>
                <c:pt idx="11">
                  <c:v>131,40</c:v>
                </c:pt>
                <c:pt idx="12">
                  <c:v>133,94</c:v>
                </c:pt>
                <c:pt idx="13">
                  <c:v>139,02</c:v>
                </c:pt>
                <c:pt idx="14">
                  <c:v>144,11</c:v>
                </c:pt>
                <c:pt idx="15">
                  <c:v>146,65</c:v>
                </c:pt>
                <c:pt idx="16">
                  <c:v>149,19</c:v>
                </c:pt>
                <c:pt idx="17">
                  <c:v>154,27</c:v>
                </c:pt>
                <c:pt idx="18">
                  <c:v>159,35</c:v>
                </c:pt>
                <c:pt idx="19">
                  <c:v>161,89</c:v>
                </c:pt>
                <c:pt idx="20">
                  <c:v>164,43</c:v>
                </c:pt>
                <c:pt idx="21">
                  <c:v>169,51</c:v>
                </c:pt>
                <c:pt idx="22">
                  <c:v>174,59</c:v>
                </c:pt>
                <c:pt idx="23">
                  <c:v>177,13</c:v>
                </c:pt>
                <c:pt idx="24">
                  <c:v>179,67</c:v>
                </c:pt>
                <c:pt idx="25">
                  <c:v>184,76</c:v>
                </c:pt>
                <c:pt idx="26">
                  <c:v>189,84</c:v>
                </c:pt>
                <c:pt idx="27">
                  <c:v>192,38</c:v>
                </c:pt>
                <c:pt idx="28">
                  <c:v>194,92</c:v>
                </c:pt>
                <c:pt idx="29">
                  <c:v>200,00</c:v>
                </c:pt>
              </c:strCache>
            </c:strRef>
          </c:cat>
          <c:val>
            <c:numRef>
              <c:f>Tabelle3!$H$5:$H$35</c:f>
              <c:numCache>
                <c:formatCode>General</c:formatCode>
                <c:ptCount val="30"/>
                <c:pt idx="0">
                  <c:v>0.32564941772664729</c:v>
                </c:pt>
                <c:pt idx="1">
                  <c:v>0.30961418980702687</c:v>
                </c:pt>
                <c:pt idx="2">
                  <c:v>0.28916263327125891</c:v>
                </c:pt>
                <c:pt idx="3">
                  <c:v>0.27487872843866357</c:v>
                </c:pt>
                <c:pt idx="4">
                  <c:v>0.2475027884511373</c:v>
                </c:pt>
                <c:pt idx="5">
                  <c:v>0.24892104815132143</c:v>
                </c:pt>
                <c:pt idx="7">
                  <c:v>0.26531340078440252</c:v>
                </c:pt>
                <c:pt idx="9">
                  <c:v>0.27375183534468617</c:v>
                </c:pt>
                <c:pt idx="11">
                  <c:v>0.28164172319189468</c:v>
                </c:pt>
                <c:pt idx="13">
                  <c:v>0.28381110363457035</c:v>
                </c:pt>
                <c:pt idx="15">
                  <c:v>0.28787245589328059</c:v>
                </c:pt>
                <c:pt idx="17">
                  <c:v>0.28882019397555692</c:v>
                </c:pt>
                <c:pt idx="19">
                  <c:v>0.28682974604009992</c:v>
                </c:pt>
                <c:pt idx="21">
                  <c:v>0.28279354812514235</c:v>
                </c:pt>
                <c:pt idx="23">
                  <c:v>0.26711437883736522</c:v>
                </c:pt>
                <c:pt idx="25">
                  <c:v>0.25624691996696436</c:v>
                </c:pt>
                <c:pt idx="27">
                  <c:v>0.25192251392263076</c:v>
                </c:pt>
                <c:pt idx="29">
                  <c:v>0.2508092729482117</c:v>
                </c:pt>
              </c:numCache>
            </c:numRef>
          </c:val>
          <c:smooth val="0"/>
        </c:ser>
        <c:dLbls>
          <c:showLegendKey val="0"/>
          <c:showVal val="0"/>
          <c:showCatName val="0"/>
          <c:showSerName val="0"/>
          <c:showPercent val="0"/>
          <c:showBubbleSize val="0"/>
        </c:dLbls>
        <c:marker val="1"/>
        <c:smooth val="0"/>
        <c:axId val="256247680"/>
        <c:axId val="256254336"/>
      </c:lineChart>
      <c:catAx>
        <c:axId val="256247680"/>
        <c:scaling>
          <c:orientation val="minMax"/>
        </c:scaling>
        <c:delete val="0"/>
        <c:axPos val="b"/>
        <c:title>
          <c:tx>
            <c:rich>
              <a:bodyPr/>
              <a:lstStyle/>
              <a:p>
                <a:pPr>
                  <a:defRPr sz="1800" b="0"/>
                </a:pPr>
                <a:r>
                  <a:rPr lang="de-DE" sz="1800" b="0" dirty="0"/>
                  <a:t>Workpiece </a:t>
                </a:r>
                <a:r>
                  <a:rPr lang="de-DE" sz="1800" b="0" dirty="0" err="1"/>
                  <a:t>position</a:t>
                </a:r>
                <a:r>
                  <a:rPr lang="de-DE" sz="1800" b="0" dirty="0"/>
                  <a:t> [mm]</a:t>
                </a:r>
              </a:p>
            </c:rich>
          </c:tx>
          <c:layout/>
          <c:overlay val="0"/>
        </c:title>
        <c:majorTickMark val="none"/>
        <c:minorTickMark val="none"/>
        <c:tickLblPos val="nextTo"/>
        <c:txPr>
          <a:bodyPr/>
          <a:lstStyle/>
          <a:p>
            <a:pPr>
              <a:defRPr sz="1600"/>
            </a:pPr>
            <a:endParaRPr lang="de-DE"/>
          </a:p>
        </c:txPr>
        <c:crossAx val="256254336"/>
        <c:crosses val="autoZero"/>
        <c:auto val="1"/>
        <c:lblAlgn val="ctr"/>
        <c:lblOffset val="100"/>
        <c:tickLblSkip val="5"/>
        <c:tickMarkSkip val="5"/>
        <c:noMultiLvlLbl val="0"/>
      </c:catAx>
      <c:valAx>
        <c:axId val="256254336"/>
        <c:scaling>
          <c:orientation val="minMax"/>
        </c:scaling>
        <c:delete val="0"/>
        <c:axPos val="l"/>
        <c:majorGridlines/>
        <c:title>
          <c:tx>
            <c:rich>
              <a:bodyPr/>
              <a:lstStyle/>
              <a:p>
                <a:pPr>
                  <a:defRPr sz="1800" b="0"/>
                </a:pPr>
                <a:r>
                  <a:rPr lang="de-DE" sz="1800" b="0" dirty="0" smtClean="0"/>
                  <a:t>Heat </a:t>
                </a:r>
                <a:r>
                  <a:rPr lang="de-DE" sz="1800" b="0" dirty="0" err="1" smtClean="0"/>
                  <a:t>partition</a:t>
                </a:r>
                <a:r>
                  <a:rPr lang="de-DE" sz="1800" b="0" dirty="0" smtClean="0"/>
                  <a:t> </a:t>
                </a:r>
                <a:r>
                  <a:rPr lang="de-DE" sz="1800" b="0" dirty="0" err="1" smtClean="0"/>
                  <a:t>into</a:t>
                </a:r>
                <a:r>
                  <a:rPr lang="de-DE" sz="1800" b="0" dirty="0" smtClean="0"/>
                  <a:t> </a:t>
                </a:r>
                <a:r>
                  <a:rPr lang="de-DE" sz="1800" b="0" dirty="0" err="1" smtClean="0"/>
                  <a:t>the</a:t>
                </a:r>
                <a:r>
                  <a:rPr lang="de-DE" sz="1800" b="0" dirty="0" smtClean="0"/>
                  <a:t> </a:t>
                </a:r>
                <a:r>
                  <a:rPr lang="de-DE" sz="1800" b="0" dirty="0" err="1" smtClean="0"/>
                  <a:t>workpiece</a:t>
                </a:r>
                <a:endParaRPr lang="de-DE" sz="1800" b="0" dirty="0"/>
              </a:p>
            </c:rich>
          </c:tx>
          <c:layout/>
          <c:overlay val="0"/>
        </c:title>
        <c:numFmt formatCode="General" sourceLinked="1"/>
        <c:majorTickMark val="none"/>
        <c:minorTickMark val="none"/>
        <c:tickLblPos val="nextTo"/>
        <c:txPr>
          <a:bodyPr/>
          <a:lstStyle/>
          <a:p>
            <a:pPr>
              <a:defRPr sz="1600"/>
            </a:pPr>
            <a:endParaRPr lang="de-DE"/>
          </a:p>
        </c:txPr>
        <c:crossAx val="256247680"/>
        <c:crosses val="autoZero"/>
        <c:crossBetween val="between"/>
      </c:valAx>
    </c:plotArea>
    <c:legend>
      <c:legendPos val="r"/>
      <c:layout>
        <c:manualLayout>
          <c:xMode val="edge"/>
          <c:yMode val="edge"/>
          <c:x val="0.65581771829190572"/>
          <c:y val="0.59449296715385824"/>
          <c:w val="0.34302110673665792"/>
          <c:h val="0.24790409398082666"/>
        </c:manualLayout>
      </c:layout>
      <c:overlay val="0"/>
    </c:legend>
    <c:plotVisOnly val="1"/>
    <c:dispBlanksAs val="span"/>
    <c:showDLblsOverMax val="0"/>
  </c:chart>
  <c:externalData r:id="rId1">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Lst>
</c:chartSpace>
</file>

<file path=ppt/charts/chart11.xml><?xml version="1.0" encoding="utf-8"?>
<c:chartSpace xmlns:c="http://schemas.openxmlformats.org/drawingml/2006/chart" xmlns:a="http://schemas.openxmlformats.org/drawingml/2006/main" xmlns:r="http://schemas.openxmlformats.org/officeDocument/2006/relationships">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pivotSource>
    <c:name>[Struct_Results_v16_ALL_E85.xlsx]Tabelle1!PivotTable1</c:name>
    <c:fmtId val="119"/>
  </c:pivotSource>
  <c:chart>
    <c:autoTitleDeleted val="0"/>
    <c:pivotFmts>
      <c:pivotFmt>
        <c:idx val="0"/>
      </c:pivotFmt>
      <c:pivotFmt>
        <c:idx val="1"/>
        <c:dLbl>
          <c:idx val="0"/>
          <c:delete val="1"/>
        </c:dLbl>
      </c:pivotFmt>
      <c:pivotFmt>
        <c:idx val="2"/>
        <c:dLbl>
          <c:idx val="0"/>
          <c:delete val="1"/>
        </c:dLbl>
      </c:pivotFmt>
      <c:pivotFmt>
        <c:idx val="3"/>
        <c:dLbl>
          <c:idx val="0"/>
          <c:delete val="1"/>
        </c:dLbl>
      </c:pivotFmt>
      <c:pivotFmt>
        <c:idx val="4"/>
        <c:dLbl>
          <c:idx val="0"/>
          <c:delete val="1"/>
        </c:dLbl>
      </c:pivotFmt>
      <c:pivotFmt>
        <c:idx val="5"/>
        <c:dLbl>
          <c:idx val="0"/>
          <c:delete val="1"/>
        </c:dLbl>
      </c:pivotFmt>
      <c:pivotFmt>
        <c:idx val="6"/>
        <c:dLbl>
          <c:idx val="0"/>
          <c:delete val="1"/>
        </c:dLbl>
      </c:pivotFmt>
      <c:pivotFmt>
        <c:idx val="7"/>
      </c:pivotFmt>
      <c:pivotFmt>
        <c:idx val="8"/>
      </c:pivotFmt>
      <c:pivotFmt>
        <c:idx val="9"/>
      </c:pivotFmt>
      <c:pivotFmt>
        <c:idx val="10"/>
      </c:pivotFmt>
      <c:pivotFmt>
        <c:idx val="11"/>
      </c:pivotFmt>
      <c:pivotFmt>
        <c:idx val="12"/>
      </c:pivotFmt>
      <c:pivotFmt>
        <c:idx val="13"/>
      </c:pivotFmt>
      <c:pivotFmt>
        <c:idx val="14"/>
      </c:pivotFmt>
      <c:pivotFmt>
        <c:idx val="15"/>
      </c:pivotFmt>
      <c:pivotFmt>
        <c:idx val="16"/>
      </c:pivotFmt>
      <c:pivotFmt>
        <c:idx val="17"/>
      </c:pivotFmt>
      <c:pivotFmt>
        <c:idx val="18"/>
      </c:pivotFmt>
      <c:pivotFmt>
        <c:idx val="19"/>
      </c:pivotFmt>
      <c:pivotFmt>
        <c:idx val="20"/>
      </c:pivotFmt>
      <c:pivotFmt>
        <c:idx val="21"/>
      </c:pivotFmt>
      <c:pivotFmt>
        <c:idx val="22"/>
      </c:pivotFmt>
      <c:pivotFmt>
        <c:idx val="23"/>
      </c:pivotFmt>
      <c:pivotFmt>
        <c:idx val="24"/>
      </c:pivotFmt>
      <c:pivotFmt>
        <c:idx val="25"/>
      </c:pivotFmt>
      <c:pivotFmt>
        <c:idx val="26"/>
      </c:pivotFmt>
      <c:pivotFmt>
        <c:idx val="27"/>
      </c:pivotFmt>
    </c:pivotFmts>
    <c:plotArea>
      <c:layout>
        <c:manualLayout>
          <c:layoutTarget val="inner"/>
          <c:xMode val="edge"/>
          <c:yMode val="edge"/>
          <c:x val="0.11581624562554681"/>
          <c:y val="2.0809956300219506E-2"/>
          <c:w val="0.86399592629046384"/>
          <c:h val="0.82556121661262927"/>
        </c:manualLayout>
      </c:layout>
      <c:lineChart>
        <c:grouping val="standard"/>
        <c:varyColors val="0"/>
        <c:ser>
          <c:idx val="0"/>
          <c:order val="0"/>
          <c:tx>
            <c:strRef>
              <c:f>Tabelle1!$B$3:$B$4</c:f>
              <c:strCache>
                <c:ptCount val="1"/>
                <c:pt idx="0">
                  <c:v>VP41_2_H200_V100_C45_MF_425</c:v>
                </c:pt>
              </c:strCache>
            </c:strRef>
          </c:tx>
          <c:spPr>
            <a:ln>
              <a:prstDash val="solid"/>
            </a:ln>
          </c:spPr>
          <c:marker>
            <c:spPr>
              <a:ln>
                <a:prstDash val="solid"/>
              </a:ln>
            </c:spPr>
          </c:marker>
          <c:cat>
            <c:strRef>
              <c:f>Tabelle1!$A$5:$A$35</c:f>
              <c:strCache>
                <c:ptCount val="30"/>
                <c:pt idx="0">
                  <c:v>70,43</c:v>
                </c:pt>
                <c:pt idx="1">
                  <c:v>78,05</c:v>
                </c:pt>
                <c:pt idx="2">
                  <c:v>85,67</c:v>
                </c:pt>
                <c:pt idx="3">
                  <c:v>93,29</c:v>
                </c:pt>
                <c:pt idx="4">
                  <c:v>100,91</c:v>
                </c:pt>
                <c:pt idx="5">
                  <c:v>108,54</c:v>
                </c:pt>
                <c:pt idx="6">
                  <c:v>113,62</c:v>
                </c:pt>
                <c:pt idx="7">
                  <c:v>116,16</c:v>
                </c:pt>
                <c:pt idx="8">
                  <c:v>118,70</c:v>
                </c:pt>
                <c:pt idx="9">
                  <c:v>123,78</c:v>
                </c:pt>
                <c:pt idx="10">
                  <c:v>128,86</c:v>
                </c:pt>
                <c:pt idx="11">
                  <c:v>131,40</c:v>
                </c:pt>
                <c:pt idx="12">
                  <c:v>133,94</c:v>
                </c:pt>
                <c:pt idx="13">
                  <c:v>139,02</c:v>
                </c:pt>
                <c:pt idx="14">
                  <c:v>144,11</c:v>
                </c:pt>
                <c:pt idx="15">
                  <c:v>146,65</c:v>
                </c:pt>
                <c:pt idx="16">
                  <c:v>149,19</c:v>
                </c:pt>
                <c:pt idx="17">
                  <c:v>154,27</c:v>
                </c:pt>
                <c:pt idx="18">
                  <c:v>159,35</c:v>
                </c:pt>
                <c:pt idx="19">
                  <c:v>161,89</c:v>
                </c:pt>
                <c:pt idx="20">
                  <c:v>164,43</c:v>
                </c:pt>
                <c:pt idx="21">
                  <c:v>169,51</c:v>
                </c:pt>
                <c:pt idx="22">
                  <c:v>174,59</c:v>
                </c:pt>
                <c:pt idx="23">
                  <c:v>177,13</c:v>
                </c:pt>
                <c:pt idx="24">
                  <c:v>179,67</c:v>
                </c:pt>
                <c:pt idx="25">
                  <c:v>184,76</c:v>
                </c:pt>
                <c:pt idx="26">
                  <c:v>189,84</c:v>
                </c:pt>
                <c:pt idx="27">
                  <c:v>192,38</c:v>
                </c:pt>
                <c:pt idx="28">
                  <c:v>194,92</c:v>
                </c:pt>
                <c:pt idx="29">
                  <c:v>200,00</c:v>
                </c:pt>
              </c:strCache>
            </c:strRef>
          </c:cat>
          <c:val>
            <c:numRef>
              <c:f>Tabelle1!$B$5:$B$35</c:f>
              <c:numCache>
                <c:formatCode>General</c:formatCode>
                <c:ptCount val="30"/>
                <c:pt idx="6">
                  <c:v>0.801364926654617</c:v>
                </c:pt>
                <c:pt idx="8">
                  <c:v>0.801364926654617</c:v>
                </c:pt>
                <c:pt idx="9">
                  <c:v>0.801364926654617</c:v>
                </c:pt>
                <c:pt idx="10">
                  <c:v>0.801364926654617</c:v>
                </c:pt>
                <c:pt idx="12">
                  <c:v>0.801364926654617</c:v>
                </c:pt>
                <c:pt idx="13">
                  <c:v>0.801364926654617</c:v>
                </c:pt>
                <c:pt idx="14">
                  <c:v>0.801364926654617</c:v>
                </c:pt>
                <c:pt idx="16">
                  <c:v>0.801364926654617</c:v>
                </c:pt>
                <c:pt idx="17">
                  <c:v>0.801364926654617</c:v>
                </c:pt>
                <c:pt idx="18">
                  <c:v>0.801364926654617</c:v>
                </c:pt>
                <c:pt idx="20">
                  <c:v>0.801364926654617</c:v>
                </c:pt>
                <c:pt idx="21">
                  <c:v>0.801364926654617</c:v>
                </c:pt>
                <c:pt idx="22">
                  <c:v>0.801364926654617</c:v>
                </c:pt>
                <c:pt idx="24">
                  <c:v>0.801364926654617</c:v>
                </c:pt>
                <c:pt idx="25">
                  <c:v>0.801364926654617</c:v>
                </c:pt>
                <c:pt idx="26">
                  <c:v>0.801364926654617</c:v>
                </c:pt>
                <c:pt idx="28">
                  <c:v>0.801364926654617</c:v>
                </c:pt>
                <c:pt idx="29">
                  <c:v>0.801364926654617</c:v>
                </c:pt>
              </c:numCache>
            </c:numRef>
          </c:val>
          <c:smooth val="0"/>
        </c:ser>
        <c:ser>
          <c:idx val="1"/>
          <c:order val="1"/>
          <c:tx>
            <c:strRef>
              <c:f>Tabelle1!$C$3:$C$4</c:f>
              <c:strCache>
                <c:ptCount val="1"/>
                <c:pt idx="0">
                  <c:v>VP42_1_H300_V100_C45_MF_425</c:v>
                </c:pt>
              </c:strCache>
            </c:strRef>
          </c:tx>
          <c:spPr>
            <a:ln>
              <a:prstDash val="solid"/>
            </a:ln>
          </c:spPr>
          <c:marker>
            <c:spPr>
              <a:ln>
                <a:prstDash val="solid"/>
              </a:ln>
            </c:spPr>
          </c:marker>
          <c:cat>
            <c:strRef>
              <c:f>Tabelle1!$A$5:$A$35</c:f>
              <c:strCache>
                <c:ptCount val="30"/>
                <c:pt idx="0">
                  <c:v>70,43</c:v>
                </c:pt>
                <c:pt idx="1">
                  <c:v>78,05</c:v>
                </c:pt>
                <c:pt idx="2">
                  <c:v>85,67</c:v>
                </c:pt>
                <c:pt idx="3">
                  <c:v>93,29</c:v>
                </c:pt>
                <c:pt idx="4">
                  <c:v>100,91</c:v>
                </c:pt>
                <c:pt idx="5">
                  <c:v>108,54</c:v>
                </c:pt>
                <c:pt idx="6">
                  <c:v>113,62</c:v>
                </c:pt>
                <c:pt idx="7">
                  <c:v>116,16</c:v>
                </c:pt>
                <c:pt idx="8">
                  <c:v>118,70</c:v>
                </c:pt>
                <c:pt idx="9">
                  <c:v>123,78</c:v>
                </c:pt>
                <c:pt idx="10">
                  <c:v>128,86</c:v>
                </c:pt>
                <c:pt idx="11">
                  <c:v>131,40</c:v>
                </c:pt>
                <c:pt idx="12">
                  <c:v>133,94</c:v>
                </c:pt>
                <c:pt idx="13">
                  <c:v>139,02</c:v>
                </c:pt>
                <c:pt idx="14">
                  <c:v>144,11</c:v>
                </c:pt>
                <c:pt idx="15">
                  <c:v>146,65</c:v>
                </c:pt>
                <c:pt idx="16">
                  <c:v>149,19</c:v>
                </c:pt>
                <c:pt idx="17">
                  <c:v>154,27</c:v>
                </c:pt>
                <c:pt idx="18">
                  <c:v>159,35</c:v>
                </c:pt>
                <c:pt idx="19">
                  <c:v>161,89</c:v>
                </c:pt>
                <c:pt idx="20">
                  <c:v>164,43</c:v>
                </c:pt>
                <c:pt idx="21">
                  <c:v>169,51</c:v>
                </c:pt>
                <c:pt idx="22">
                  <c:v>174,59</c:v>
                </c:pt>
                <c:pt idx="23">
                  <c:v>177,13</c:v>
                </c:pt>
                <c:pt idx="24">
                  <c:v>179,67</c:v>
                </c:pt>
                <c:pt idx="25">
                  <c:v>184,76</c:v>
                </c:pt>
                <c:pt idx="26">
                  <c:v>189,84</c:v>
                </c:pt>
                <c:pt idx="27">
                  <c:v>192,38</c:v>
                </c:pt>
                <c:pt idx="28">
                  <c:v>194,92</c:v>
                </c:pt>
                <c:pt idx="29">
                  <c:v>200,00</c:v>
                </c:pt>
              </c:strCache>
            </c:strRef>
          </c:cat>
          <c:val>
            <c:numRef>
              <c:f>Tabelle1!$C$5:$C$35</c:f>
              <c:numCache>
                <c:formatCode>General</c:formatCode>
                <c:ptCount val="30"/>
                <c:pt idx="6">
                  <c:v>0.65571604893727897</c:v>
                </c:pt>
                <c:pt idx="8">
                  <c:v>0.65571604893727897</c:v>
                </c:pt>
                <c:pt idx="9">
                  <c:v>0.65571604893727897</c:v>
                </c:pt>
                <c:pt idx="10">
                  <c:v>0.65571604893727897</c:v>
                </c:pt>
                <c:pt idx="12">
                  <c:v>0.65571604893727897</c:v>
                </c:pt>
                <c:pt idx="13">
                  <c:v>0.65571604893727897</c:v>
                </c:pt>
                <c:pt idx="14">
                  <c:v>0.65571604893727897</c:v>
                </c:pt>
                <c:pt idx="16">
                  <c:v>0.65571604893727897</c:v>
                </c:pt>
                <c:pt idx="17">
                  <c:v>0.65571604893727897</c:v>
                </c:pt>
                <c:pt idx="18">
                  <c:v>0.65571604893727897</c:v>
                </c:pt>
                <c:pt idx="20">
                  <c:v>0.65571604893727897</c:v>
                </c:pt>
                <c:pt idx="21">
                  <c:v>0.65571604893727897</c:v>
                </c:pt>
                <c:pt idx="22">
                  <c:v>0.65571604893727897</c:v>
                </c:pt>
                <c:pt idx="24">
                  <c:v>0.65571604893727897</c:v>
                </c:pt>
                <c:pt idx="25">
                  <c:v>0.65571604893727897</c:v>
                </c:pt>
                <c:pt idx="26">
                  <c:v>0.65571604893727897</c:v>
                </c:pt>
                <c:pt idx="28">
                  <c:v>0.65571604893727897</c:v>
                </c:pt>
                <c:pt idx="29">
                  <c:v>0.65571604893727897</c:v>
                </c:pt>
              </c:numCache>
            </c:numRef>
          </c:val>
          <c:smooth val="0"/>
        </c:ser>
        <c:ser>
          <c:idx val="2"/>
          <c:order val="2"/>
          <c:tx>
            <c:strRef>
              <c:f>Tabelle1!$D$3:$D$4</c:f>
              <c:strCache>
                <c:ptCount val="1"/>
                <c:pt idx="0">
                  <c:v>VP43_1_H400_V100_C45_MF_285</c:v>
                </c:pt>
              </c:strCache>
            </c:strRef>
          </c:tx>
          <c:spPr>
            <a:ln>
              <a:prstDash val="solid"/>
            </a:ln>
          </c:spPr>
          <c:marker>
            <c:spPr>
              <a:ln>
                <a:prstDash val="solid"/>
              </a:ln>
            </c:spPr>
          </c:marker>
          <c:cat>
            <c:strRef>
              <c:f>Tabelle1!$A$5:$A$35</c:f>
              <c:strCache>
                <c:ptCount val="30"/>
                <c:pt idx="0">
                  <c:v>70,43</c:v>
                </c:pt>
                <c:pt idx="1">
                  <c:v>78,05</c:v>
                </c:pt>
                <c:pt idx="2">
                  <c:v>85,67</c:v>
                </c:pt>
                <c:pt idx="3">
                  <c:v>93,29</c:v>
                </c:pt>
                <c:pt idx="4">
                  <c:v>100,91</c:v>
                </c:pt>
                <c:pt idx="5">
                  <c:v>108,54</c:v>
                </c:pt>
                <c:pt idx="6">
                  <c:v>113,62</c:v>
                </c:pt>
                <c:pt idx="7">
                  <c:v>116,16</c:v>
                </c:pt>
                <c:pt idx="8">
                  <c:v>118,70</c:v>
                </c:pt>
                <c:pt idx="9">
                  <c:v>123,78</c:v>
                </c:pt>
                <c:pt idx="10">
                  <c:v>128,86</c:v>
                </c:pt>
                <c:pt idx="11">
                  <c:v>131,40</c:v>
                </c:pt>
                <c:pt idx="12">
                  <c:v>133,94</c:v>
                </c:pt>
                <c:pt idx="13">
                  <c:v>139,02</c:v>
                </c:pt>
                <c:pt idx="14">
                  <c:v>144,11</c:v>
                </c:pt>
                <c:pt idx="15">
                  <c:v>146,65</c:v>
                </c:pt>
                <c:pt idx="16">
                  <c:v>149,19</c:v>
                </c:pt>
                <c:pt idx="17">
                  <c:v>154,27</c:v>
                </c:pt>
                <c:pt idx="18">
                  <c:v>159,35</c:v>
                </c:pt>
                <c:pt idx="19">
                  <c:v>161,89</c:v>
                </c:pt>
                <c:pt idx="20">
                  <c:v>164,43</c:v>
                </c:pt>
                <c:pt idx="21">
                  <c:v>169,51</c:v>
                </c:pt>
                <c:pt idx="22">
                  <c:v>174,59</c:v>
                </c:pt>
                <c:pt idx="23">
                  <c:v>177,13</c:v>
                </c:pt>
                <c:pt idx="24">
                  <c:v>179,67</c:v>
                </c:pt>
                <c:pt idx="25">
                  <c:v>184,76</c:v>
                </c:pt>
                <c:pt idx="26">
                  <c:v>189,84</c:v>
                </c:pt>
                <c:pt idx="27">
                  <c:v>192,38</c:v>
                </c:pt>
                <c:pt idx="28">
                  <c:v>194,92</c:v>
                </c:pt>
                <c:pt idx="29">
                  <c:v>200,00</c:v>
                </c:pt>
              </c:strCache>
            </c:strRef>
          </c:cat>
          <c:val>
            <c:numRef>
              <c:f>Tabelle1!$D$5:$D$35</c:f>
              <c:numCache>
                <c:formatCode>General</c:formatCode>
                <c:ptCount val="30"/>
                <c:pt idx="6">
                  <c:v>0.54010645856912898</c:v>
                </c:pt>
                <c:pt idx="8">
                  <c:v>0.54010645856912898</c:v>
                </c:pt>
                <c:pt idx="9">
                  <c:v>0.54010645856912898</c:v>
                </c:pt>
                <c:pt idx="10">
                  <c:v>0.54010645856912898</c:v>
                </c:pt>
                <c:pt idx="12">
                  <c:v>0.54010645856912898</c:v>
                </c:pt>
                <c:pt idx="13">
                  <c:v>0.54010645856912898</c:v>
                </c:pt>
              </c:numCache>
            </c:numRef>
          </c:val>
          <c:smooth val="0"/>
        </c:ser>
        <c:ser>
          <c:idx val="3"/>
          <c:order val="3"/>
          <c:tx>
            <c:strRef>
              <c:f>Tabelle1!$E$3:$E$4</c:f>
              <c:strCache>
                <c:ptCount val="1"/>
                <c:pt idx="0">
                  <c:v>VP45_2_H200_V150_C45_MF_425</c:v>
                </c:pt>
              </c:strCache>
            </c:strRef>
          </c:tx>
          <c:spPr>
            <a:ln>
              <a:prstDash val="dash"/>
            </a:ln>
          </c:spPr>
          <c:marker>
            <c:spPr>
              <a:ln>
                <a:prstDash val="dash"/>
              </a:ln>
            </c:spPr>
          </c:marker>
          <c:cat>
            <c:strRef>
              <c:f>Tabelle1!$A$5:$A$35</c:f>
              <c:strCache>
                <c:ptCount val="30"/>
                <c:pt idx="0">
                  <c:v>70,43</c:v>
                </c:pt>
                <c:pt idx="1">
                  <c:v>78,05</c:v>
                </c:pt>
                <c:pt idx="2">
                  <c:v>85,67</c:v>
                </c:pt>
                <c:pt idx="3">
                  <c:v>93,29</c:v>
                </c:pt>
                <c:pt idx="4">
                  <c:v>100,91</c:v>
                </c:pt>
                <c:pt idx="5">
                  <c:v>108,54</c:v>
                </c:pt>
                <c:pt idx="6">
                  <c:v>113,62</c:v>
                </c:pt>
                <c:pt idx="7">
                  <c:v>116,16</c:v>
                </c:pt>
                <c:pt idx="8">
                  <c:v>118,70</c:v>
                </c:pt>
                <c:pt idx="9">
                  <c:v>123,78</c:v>
                </c:pt>
                <c:pt idx="10">
                  <c:v>128,86</c:v>
                </c:pt>
                <c:pt idx="11">
                  <c:v>131,40</c:v>
                </c:pt>
                <c:pt idx="12">
                  <c:v>133,94</c:v>
                </c:pt>
                <c:pt idx="13">
                  <c:v>139,02</c:v>
                </c:pt>
                <c:pt idx="14">
                  <c:v>144,11</c:v>
                </c:pt>
                <c:pt idx="15">
                  <c:v>146,65</c:v>
                </c:pt>
                <c:pt idx="16">
                  <c:v>149,19</c:v>
                </c:pt>
                <c:pt idx="17">
                  <c:v>154,27</c:v>
                </c:pt>
                <c:pt idx="18">
                  <c:v>159,35</c:v>
                </c:pt>
                <c:pt idx="19">
                  <c:v>161,89</c:v>
                </c:pt>
                <c:pt idx="20">
                  <c:v>164,43</c:v>
                </c:pt>
                <c:pt idx="21">
                  <c:v>169,51</c:v>
                </c:pt>
                <c:pt idx="22">
                  <c:v>174,59</c:v>
                </c:pt>
                <c:pt idx="23">
                  <c:v>177,13</c:v>
                </c:pt>
                <c:pt idx="24">
                  <c:v>179,67</c:v>
                </c:pt>
                <c:pt idx="25">
                  <c:v>184,76</c:v>
                </c:pt>
                <c:pt idx="26">
                  <c:v>189,84</c:v>
                </c:pt>
                <c:pt idx="27">
                  <c:v>192,38</c:v>
                </c:pt>
                <c:pt idx="28">
                  <c:v>194,92</c:v>
                </c:pt>
                <c:pt idx="29">
                  <c:v>200,00</c:v>
                </c:pt>
              </c:strCache>
            </c:strRef>
          </c:cat>
          <c:val>
            <c:numRef>
              <c:f>Tabelle1!$E$5:$E$35</c:f>
              <c:numCache>
                <c:formatCode>General</c:formatCode>
                <c:ptCount val="30"/>
                <c:pt idx="0">
                  <c:v>0.61074223073009204</c:v>
                </c:pt>
                <c:pt idx="1">
                  <c:v>0.61074223073009204</c:v>
                </c:pt>
                <c:pt idx="2">
                  <c:v>0.61074223073009204</c:v>
                </c:pt>
                <c:pt idx="3">
                  <c:v>0.61074223073009204</c:v>
                </c:pt>
                <c:pt idx="4">
                  <c:v>0.61074223073009204</c:v>
                </c:pt>
                <c:pt idx="5">
                  <c:v>0.61074223073009204</c:v>
                </c:pt>
                <c:pt idx="7">
                  <c:v>0.61074223073009204</c:v>
                </c:pt>
                <c:pt idx="9">
                  <c:v>0.61074223073009204</c:v>
                </c:pt>
                <c:pt idx="11">
                  <c:v>0.61074223073009204</c:v>
                </c:pt>
                <c:pt idx="13">
                  <c:v>0.61074223073009204</c:v>
                </c:pt>
                <c:pt idx="15">
                  <c:v>0.61074223073009204</c:v>
                </c:pt>
                <c:pt idx="17">
                  <c:v>0.61074223073009204</c:v>
                </c:pt>
                <c:pt idx="19">
                  <c:v>0.61074223073009204</c:v>
                </c:pt>
                <c:pt idx="21">
                  <c:v>0.61074223073009204</c:v>
                </c:pt>
                <c:pt idx="23">
                  <c:v>0.61074223073009204</c:v>
                </c:pt>
                <c:pt idx="25">
                  <c:v>0.61074223073009204</c:v>
                </c:pt>
                <c:pt idx="27">
                  <c:v>0.61074223073009204</c:v>
                </c:pt>
                <c:pt idx="29">
                  <c:v>0.61074223073009204</c:v>
                </c:pt>
              </c:numCache>
            </c:numRef>
          </c:val>
          <c:smooth val="0"/>
        </c:ser>
        <c:ser>
          <c:idx val="4"/>
          <c:order val="4"/>
          <c:tx>
            <c:strRef>
              <c:f>Tabelle1!$F$3:$F$4</c:f>
              <c:strCache>
                <c:ptCount val="1"/>
                <c:pt idx="0">
                  <c:v>VP46_1_H300_V150_C45_MF_285</c:v>
                </c:pt>
              </c:strCache>
            </c:strRef>
          </c:tx>
          <c:spPr>
            <a:ln>
              <a:solidFill>
                <a:schemeClr val="accent4">
                  <a:lumMod val="50000"/>
                </a:schemeClr>
              </a:solidFill>
              <a:prstDash val="dash"/>
            </a:ln>
          </c:spPr>
          <c:marker>
            <c:spPr>
              <a:ln>
                <a:solidFill>
                  <a:schemeClr val="accent4">
                    <a:lumMod val="50000"/>
                  </a:schemeClr>
                </a:solidFill>
                <a:prstDash val="dash"/>
              </a:ln>
            </c:spPr>
          </c:marker>
          <c:cat>
            <c:strRef>
              <c:f>Tabelle1!$A$5:$A$35</c:f>
              <c:strCache>
                <c:ptCount val="30"/>
                <c:pt idx="0">
                  <c:v>70,43</c:v>
                </c:pt>
                <c:pt idx="1">
                  <c:v>78,05</c:v>
                </c:pt>
                <c:pt idx="2">
                  <c:v>85,67</c:v>
                </c:pt>
                <c:pt idx="3">
                  <c:v>93,29</c:v>
                </c:pt>
                <c:pt idx="4">
                  <c:v>100,91</c:v>
                </c:pt>
                <c:pt idx="5">
                  <c:v>108,54</c:v>
                </c:pt>
                <c:pt idx="6">
                  <c:v>113,62</c:v>
                </c:pt>
                <c:pt idx="7">
                  <c:v>116,16</c:v>
                </c:pt>
                <c:pt idx="8">
                  <c:v>118,70</c:v>
                </c:pt>
                <c:pt idx="9">
                  <c:v>123,78</c:v>
                </c:pt>
                <c:pt idx="10">
                  <c:v>128,86</c:v>
                </c:pt>
                <c:pt idx="11">
                  <c:v>131,40</c:v>
                </c:pt>
                <c:pt idx="12">
                  <c:v>133,94</c:v>
                </c:pt>
                <c:pt idx="13">
                  <c:v>139,02</c:v>
                </c:pt>
                <c:pt idx="14">
                  <c:v>144,11</c:v>
                </c:pt>
                <c:pt idx="15">
                  <c:v>146,65</c:v>
                </c:pt>
                <c:pt idx="16">
                  <c:v>149,19</c:v>
                </c:pt>
                <c:pt idx="17">
                  <c:v>154,27</c:v>
                </c:pt>
                <c:pt idx="18">
                  <c:v>159,35</c:v>
                </c:pt>
                <c:pt idx="19">
                  <c:v>161,89</c:v>
                </c:pt>
                <c:pt idx="20">
                  <c:v>164,43</c:v>
                </c:pt>
                <c:pt idx="21">
                  <c:v>169,51</c:v>
                </c:pt>
                <c:pt idx="22">
                  <c:v>174,59</c:v>
                </c:pt>
                <c:pt idx="23">
                  <c:v>177,13</c:v>
                </c:pt>
                <c:pt idx="24">
                  <c:v>179,67</c:v>
                </c:pt>
                <c:pt idx="25">
                  <c:v>184,76</c:v>
                </c:pt>
                <c:pt idx="26">
                  <c:v>189,84</c:v>
                </c:pt>
                <c:pt idx="27">
                  <c:v>192,38</c:v>
                </c:pt>
                <c:pt idx="28">
                  <c:v>194,92</c:v>
                </c:pt>
                <c:pt idx="29">
                  <c:v>200,00</c:v>
                </c:pt>
              </c:strCache>
            </c:strRef>
          </c:cat>
          <c:val>
            <c:numRef>
              <c:f>Tabelle1!$F$5:$F$35</c:f>
              <c:numCache>
                <c:formatCode>General</c:formatCode>
                <c:ptCount val="30"/>
                <c:pt idx="0">
                  <c:v>0.52650277718012195</c:v>
                </c:pt>
                <c:pt idx="1">
                  <c:v>0.52650277718012195</c:v>
                </c:pt>
                <c:pt idx="2">
                  <c:v>0.52650277718012195</c:v>
                </c:pt>
                <c:pt idx="3">
                  <c:v>0.52650277718012195</c:v>
                </c:pt>
                <c:pt idx="4">
                  <c:v>0.52650277718012195</c:v>
                </c:pt>
                <c:pt idx="5">
                  <c:v>0.52650277718012195</c:v>
                </c:pt>
                <c:pt idx="7">
                  <c:v>0.52650277718012195</c:v>
                </c:pt>
                <c:pt idx="9">
                  <c:v>0.52650277718012195</c:v>
                </c:pt>
                <c:pt idx="11">
                  <c:v>0.52650277718012195</c:v>
                </c:pt>
                <c:pt idx="13">
                  <c:v>0.52650277718012195</c:v>
                </c:pt>
                <c:pt idx="15">
                  <c:v>0.52650277718012195</c:v>
                </c:pt>
                <c:pt idx="17">
                  <c:v>0.52650277718012195</c:v>
                </c:pt>
                <c:pt idx="19">
                  <c:v>0.52650277718012195</c:v>
                </c:pt>
                <c:pt idx="21">
                  <c:v>0.52650277718012195</c:v>
                </c:pt>
                <c:pt idx="23">
                  <c:v>0.52650277718012195</c:v>
                </c:pt>
                <c:pt idx="25">
                  <c:v>0.52650277718012195</c:v>
                </c:pt>
                <c:pt idx="27">
                  <c:v>0.52650277718012195</c:v>
                </c:pt>
                <c:pt idx="29">
                  <c:v>0.52650277718012195</c:v>
                </c:pt>
              </c:numCache>
            </c:numRef>
          </c:val>
          <c:smooth val="0"/>
        </c:ser>
        <c:ser>
          <c:idx val="5"/>
          <c:order val="5"/>
          <c:tx>
            <c:strRef>
              <c:f>Tabelle1!$G$3:$G$4</c:f>
              <c:strCache>
                <c:ptCount val="1"/>
                <c:pt idx="0">
                  <c:v>VP49_1_H400_V150_C45_MF_285</c:v>
                </c:pt>
              </c:strCache>
            </c:strRef>
          </c:tx>
          <c:spPr>
            <a:ln>
              <a:solidFill>
                <a:schemeClr val="accent3">
                  <a:lumMod val="50000"/>
                </a:schemeClr>
              </a:solidFill>
              <a:prstDash val="dash"/>
            </a:ln>
          </c:spPr>
          <c:marker>
            <c:spPr>
              <a:solidFill>
                <a:schemeClr val="accent3">
                  <a:lumMod val="50000"/>
                </a:schemeClr>
              </a:solidFill>
              <a:ln>
                <a:solidFill>
                  <a:schemeClr val="accent3">
                    <a:lumMod val="50000"/>
                  </a:schemeClr>
                </a:solidFill>
                <a:prstDash val="dash"/>
              </a:ln>
            </c:spPr>
          </c:marker>
          <c:cat>
            <c:strRef>
              <c:f>Tabelle1!$A$5:$A$35</c:f>
              <c:strCache>
                <c:ptCount val="30"/>
                <c:pt idx="0">
                  <c:v>70,43</c:v>
                </c:pt>
                <c:pt idx="1">
                  <c:v>78,05</c:v>
                </c:pt>
                <c:pt idx="2">
                  <c:v>85,67</c:v>
                </c:pt>
                <c:pt idx="3">
                  <c:v>93,29</c:v>
                </c:pt>
                <c:pt idx="4">
                  <c:v>100,91</c:v>
                </c:pt>
                <c:pt idx="5">
                  <c:v>108,54</c:v>
                </c:pt>
                <c:pt idx="6">
                  <c:v>113,62</c:v>
                </c:pt>
                <c:pt idx="7">
                  <c:v>116,16</c:v>
                </c:pt>
                <c:pt idx="8">
                  <c:v>118,70</c:v>
                </c:pt>
                <c:pt idx="9">
                  <c:v>123,78</c:v>
                </c:pt>
                <c:pt idx="10">
                  <c:v>128,86</c:v>
                </c:pt>
                <c:pt idx="11">
                  <c:v>131,40</c:v>
                </c:pt>
                <c:pt idx="12">
                  <c:v>133,94</c:v>
                </c:pt>
                <c:pt idx="13">
                  <c:v>139,02</c:v>
                </c:pt>
                <c:pt idx="14">
                  <c:v>144,11</c:v>
                </c:pt>
                <c:pt idx="15">
                  <c:v>146,65</c:v>
                </c:pt>
                <c:pt idx="16">
                  <c:v>149,19</c:v>
                </c:pt>
                <c:pt idx="17">
                  <c:v>154,27</c:v>
                </c:pt>
                <c:pt idx="18">
                  <c:v>159,35</c:v>
                </c:pt>
                <c:pt idx="19">
                  <c:v>161,89</c:v>
                </c:pt>
                <c:pt idx="20">
                  <c:v>164,43</c:v>
                </c:pt>
                <c:pt idx="21">
                  <c:v>169,51</c:v>
                </c:pt>
                <c:pt idx="22">
                  <c:v>174,59</c:v>
                </c:pt>
                <c:pt idx="23">
                  <c:v>177,13</c:v>
                </c:pt>
                <c:pt idx="24">
                  <c:v>179,67</c:v>
                </c:pt>
                <c:pt idx="25">
                  <c:v>184,76</c:v>
                </c:pt>
                <c:pt idx="26">
                  <c:v>189,84</c:v>
                </c:pt>
                <c:pt idx="27">
                  <c:v>192,38</c:v>
                </c:pt>
                <c:pt idx="28">
                  <c:v>194,92</c:v>
                </c:pt>
                <c:pt idx="29">
                  <c:v>200,00</c:v>
                </c:pt>
              </c:strCache>
            </c:strRef>
          </c:cat>
          <c:val>
            <c:numRef>
              <c:f>Tabelle1!$G$5:$G$35</c:f>
              <c:numCache>
                <c:formatCode>General</c:formatCode>
                <c:ptCount val="30"/>
                <c:pt idx="0">
                  <c:v>0.51739660183639302</c:v>
                </c:pt>
                <c:pt idx="1">
                  <c:v>0.51739660183639302</c:v>
                </c:pt>
                <c:pt idx="2">
                  <c:v>0.51739660183639302</c:v>
                </c:pt>
                <c:pt idx="3">
                  <c:v>0.51739660183639302</c:v>
                </c:pt>
                <c:pt idx="4">
                  <c:v>0.51739660183639302</c:v>
                </c:pt>
                <c:pt idx="5">
                  <c:v>0.51739660183639302</c:v>
                </c:pt>
                <c:pt idx="7">
                  <c:v>0.51739660183639302</c:v>
                </c:pt>
                <c:pt idx="9">
                  <c:v>0.51739660183639302</c:v>
                </c:pt>
                <c:pt idx="11">
                  <c:v>0.51739660183639302</c:v>
                </c:pt>
                <c:pt idx="13">
                  <c:v>0.51739660183639302</c:v>
                </c:pt>
                <c:pt idx="15">
                  <c:v>0.51739660183639302</c:v>
                </c:pt>
                <c:pt idx="17">
                  <c:v>0.51739660183639302</c:v>
                </c:pt>
                <c:pt idx="19">
                  <c:v>0.51739660183639302</c:v>
                </c:pt>
                <c:pt idx="21">
                  <c:v>0.51739660183639302</c:v>
                </c:pt>
                <c:pt idx="23">
                  <c:v>0.51739660183639302</c:v>
                </c:pt>
                <c:pt idx="25">
                  <c:v>0.51739660183639302</c:v>
                </c:pt>
                <c:pt idx="27">
                  <c:v>0.51739660183639302</c:v>
                </c:pt>
                <c:pt idx="29">
                  <c:v>0.51739660183639302</c:v>
                </c:pt>
              </c:numCache>
            </c:numRef>
          </c:val>
          <c:smooth val="0"/>
        </c:ser>
        <c:ser>
          <c:idx val="6"/>
          <c:order val="6"/>
          <c:tx>
            <c:strRef>
              <c:f>Tabelle1!$H$3:$H$4</c:f>
              <c:strCache>
                <c:ptCount val="1"/>
                <c:pt idx="0">
                  <c:v>VP50_1_H500_V150_C45_MF_285</c:v>
                </c:pt>
              </c:strCache>
            </c:strRef>
          </c:tx>
          <c:spPr>
            <a:ln>
              <a:prstDash val="dash"/>
            </a:ln>
          </c:spPr>
          <c:marker>
            <c:spPr>
              <a:ln>
                <a:prstDash val="dash"/>
              </a:ln>
            </c:spPr>
          </c:marker>
          <c:cat>
            <c:strRef>
              <c:f>Tabelle1!$A$5:$A$35</c:f>
              <c:strCache>
                <c:ptCount val="30"/>
                <c:pt idx="0">
                  <c:v>70,43</c:v>
                </c:pt>
                <c:pt idx="1">
                  <c:v>78,05</c:v>
                </c:pt>
                <c:pt idx="2">
                  <c:v>85,67</c:v>
                </c:pt>
                <c:pt idx="3">
                  <c:v>93,29</c:v>
                </c:pt>
                <c:pt idx="4">
                  <c:v>100,91</c:v>
                </c:pt>
                <c:pt idx="5">
                  <c:v>108,54</c:v>
                </c:pt>
                <c:pt idx="6">
                  <c:v>113,62</c:v>
                </c:pt>
                <c:pt idx="7">
                  <c:v>116,16</c:v>
                </c:pt>
                <c:pt idx="8">
                  <c:v>118,70</c:v>
                </c:pt>
                <c:pt idx="9">
                  <c:v>123,78</c:v>
                </c:pt>
                <c:pt idx="10">
                  <c:v>128,86</c:v>
                </c:pt>
                <c:pt idx="11">
                  <c:v>131,40</c:v>
                </c:pt>
                <c:pt idx="12">
                  <c:v>133,94</c:v>
                </c:pt>
                <c:pt idx="13">
                  <c:v>139,02</c:v>
                </c:pt>
                <c:pt idx="14">
                  <c:v>144,11</c:v>
                </c:pt>
                <c:pt idx="15">
                  <c:v>146,65</c:v>
                </c:pt>
                <c:pt idx="16">
                  <c:v>149,19</c:v>
                </c:pt>
                <c:pt idx="17">
                  <c:v>154,27</c:v>
                </c:pt>
                <c:pt idx="18">
                  <c:v>159,35</c:v>
                </c:pt>
                <c:pt idx="19">
                  <c:v>161,89</c:v>
                </c:pt>
                <c:pt idx="20">
                  <c:v>164,43</c:v>
                </c:pt>
                <c:pt idx="21">
                  <c:v>169,51</c:v>
                </c:pt>
                <c:pt idx="22">
                  <c:v>174,59</c:v>
                </c:pt>
                <c:pt idx="23">
                  <c:v>177,13</c:v>
                </c:pt>
                <c:pt idx="24">
                  <c:v>179,67</c:v>
                </c:pt>
                <c:pt idx="25">
                  <c:v>184,76</c:v>
                </c:pt>
                <c:pt idx="26">
                  <c:v>189,84</c:v>
                </c:pt>
                <c:pt idx="27">
                  <c:v>192,38</c:v>
                </c:pt>
                <c:pt idx="28">
                  <c:v>194,92</c:v>
                </c:pt>
                <c:pt idx="29">
                  <c:v>200,00</c:v>
                </c:pt>
              </c:strCache>
            </c:strRef>
          </c:cat>
          <c:val>
            <c:numRef>
              <c:f>Tabelle1!$H$5:$H$35</c:f>
              <c:numCache>
                <c:formatCode>General</c:formatCode>
                <c:ptCount val="30"/>
                <c:pt idx="0">
                  <c:v>0.47011685167644501</c:v>
                </c:pt>
                <c:pt idx="1">
                  <c:v>0.47011685167644501</c:v>
                </c:pt>
                <c:pt idx="2">
                  <c:v>0.47011685167644501</c:v>
                </c:pt>
                <c:pt idx="3">
                  <c:v>0.47011685167644501</c:v>
                </c:pt>
                <c:pt idx="4">
                  <c:v>0.47011685167644501</c:v>
                </c:pt>
                <c:pt idx="5">
                  <c:v>0.47011685167644501</c:v>
                </c:pt>
                <c:pt idx="7">
                  <c:v>0.47011685167644501</c:v>
                </c:pt>
                <c:pt idx="9">
                  <c:v>0.47011685167644501</c:v>
                </c:pt>
                <c:pt idx="11">
                  <c:v>0.47011685167644501</c:v>
                </c:pt>
                <c:pt idx="13">
                  <c:v>0.47011685167644501</c:v>
                </c:pt>
                <c:pt idx="15">
                  <c:v>0.47011685167644501</c:v>
                </c:pt>
                <c:pt idx="17">
                  <c:v>0.47011685167644501</c:v>
                </c:pt>
                <c:pt idx="19">
                  <c:v>0.47011685167644501</c:v>
                </c:pt>
                <c:pt idx="21">
                  <c:v>0.47011685167644501</c:v>
                </c:pt>
                <c:pt idx="23">
                  <c:v>0.47011685167644501</c:v>
                </c:pt>
                <c:pt idx="25">
                  <c:v>0.47011685167644501</c:v>
                </c:pt>
                <c:pt idx="27">
                  <c:v>0.47011685167644501</c:v>
                </c:pt>
                <c:pt idx="29">
                  <c:v>0.47011685167644501</c:v>
                </c:pt>
              </c:numCache>
            </c:numRef>
          </c:val>
          <c:smooth val="0"/>
        </c:ser>
        <c:dLbls>
          <c:showLegendKey val="0"/>
          <c:showVal val="0"/>
          <c:showCatName val="0"/>
          <c:showSerName val="0"/>
          <c:showPercent val="0"/>
          <c:showBubbleSize val="0"/>
        </c:dLbls>
        <c:marker val="1"/>
        <c:smooth val="0"/>
        <c:axId val="257895808"/>
        <c:axId val="257902464"/>
      </c:lineChart>
      <c:catAx>
        <c:axId val="257895808"/>
        <c:scaling>
          <c:orientation val="minMax"/>
        </c:scaling>
        <c:delete val="0"/>
        <c:axPos val="b"/>
        <c:title>
          <c:tx>
            <c:rich>
              <a:bodyPr/>
              <a:lstStyle/>
              <a:p>
                <a:pPr>
                  <a:defRPr sz="1800" b="0"/>
                </a:pPr>
                <a:r>
                  <a:rPr lang="de-DE" sz="1800" b="0" dirty="0"/>
                  <a:t>Workpiece </a:t>
                </a:r>
                <a:r>
                  <a:rPr lang="de-DE" sz="1800" b="0" dirty="0" err="1"/>
                  <a:t>position</a:t>
                </a:r>
                <a:r>
                  <a:rPr lang="de-DE" sz="1800" b="0" dirty="0"/>
                  <a:t> [mm]</a:t>
                </a:r>
              </a:p>
            </c:rich>
          </c:tx>
          <c:layout/>
          <c:overlay val="0"/>
        </c:title>
        <c:majorTickMark val="none"/>
        <c:minorTickMark val="none"/>
        <c:tickLblPos val="nextTo"/>
        <c:txPr>
          <a:bodyPr/>
          <a:lstStyle/>
          <a:p>
            <a:pPr>
              <a:defRPr sz="1600"/>
            </a:pPr>
            <a:endParaRPr lang="de-DE"/>
          </a:p>
        </c:txPr>
        <c:crossAx val="257902464"/>
        <c:crosses val="autoZero"/>
        <c:auto val="1"/>
        <c:lblAlgn val="ctr"/>
        <c:lblOffset val="100"/>
        <c:tickLblSkip val="5"/>
        <c:tickMarkSkip val="5"/>
        <c:noMultiLvlLbl val="0"/>
      </c:catAx>
      <c:valAx>
        <c:axId val="257902464"/>
        <c:scaling>
          <c:orientation val="minMax"/>
        </c:scaling>
        <c:delete val="0"/>
        <c:axPos val="l"/>
        <c:majorGridlines/>
        <c:title>
          <c:tx>
            <c:rich>
              <a:bodyPr/>
              <a:lstStyle/>
              <a:p>
                <a:pPr>
                  <a:defRPr sz="1800" b="0"/>
                </a:pPr>
                <a:r>
                  <a:rPr lang="de-DE" sz="1800" b="0" dirty="0" err="1" smtClean="0"/>
                  <a:t>Friction</a:t>
                </a:r>
                <a:r>
                  <a:rPr lang="de-DE" sz="1800" b="0" dirty="0" smtClean="0"/>
                  <a:t> </a:t>
                </a:r>
                <a:r>
                  <a:rPr lang="de-DE" sz="1800" b="0" dirty="0" err="1" smtClean="0"/>
                  <a:t>coefficient</a:t>
                </a:r>
                <a:r>
                  <a:rPr lang="de-DE" sz="1800" b="0" dirty="0" smtClean="0"/>
                  <a:t> </a:t>
                </a:r>
                <a:r>
                  <a:rPr lang="en-US" sz="1800" b="0" i="0" u="none" strike="noStrike" baseline="0" dirty="0" smtClean="0">
                    <a:effectLst/>
                  </a:rPr>
                  <a:t>µ</a:t>
                </a:r>
                <a:endParaRPr lang="de-DE" sz="1800" b="0" dirty="0"/>
              </a:p>
            </c:rich>
          </c:tx>
          <c:layout/>
          <c:overlay val="0"/>
        </c:title>
        <c:numFmt formatCode="General" sourceLinked="1"/>
        <c:majorTickMark val="none"/>
        <c:minorTickMark val="none"/>
        <c:tickLblPos val="nextTo"/>
        <c:txPr>
          <a:bodyPr/>
          <a:lstStyle/>
          <a:p>
            <a:pPr>
              <a:defRPr sz="1600"/>
            </a:pPr>
            <a:endParaRPr lang="de-DE"/>
          </a:p>
        </c:txPr>
        <c:crossAx val="257895808"/>
        <c:crosses val="autoZero"/>
        <c:crossBetween val="between"/>
      </c:valAx>
    </c:plotArea>
    <c:legend>
      <c:legendPos val="r"/>
      <c:layout>
        <c:manualLayout>
          <c:xMode val="edge"/>
          <c:yMode val="edge"/>
          <c:x val="0.65581771829190572"/>
          <c:y val="0.59449296715385824"/>
          <c:w val="0.34302110673665792"/>
          <c:h val="0.24790409398082666"/>
        </c:manualLayout>
      </c:layout>
      <c:overlay val="0"/>
    </c:legend>
    <c:plotVisOnly val="1"/>
    <c:dispBlanksAs val="span"/>
    <c:showDLblsOverMax val="0"/>
  </c:chart>
  <c:externalData r:id="rId1">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Lst>
</c:chartSpace>
</file>

<file path=ppt/charts/chart12.xml><?xml version="1.0" encoding="utf-8"?>
<c:chartSpace xmlns:c="http://schemas.openxmlformats.org/drawingml/2006/chart" xmlns:a="http://schemas.openxmlformats.org/drawingml/2006/main" xmlns:r="http://schemas.openxmlformats.org/officeDocument/2006/relationships">
  <c:date1904 val="0"/>
  <c:lang val="de-DE"/>
  <c:roundedCorners val="0"/>
  <mc:AlternateContent xmlns:mc="http://schemas.openxmlformats.org/markup-compatibility/2006">
    <mc:Choice xmlns:c14="http://schemas.microsoft.com/office/drawing/2007/8/2/chart" Requires="c14">
      <c14:style val="104"/>
    </mc:Choice>
    <mc:Fallback>
      <c:style val="4"/>
    </mc:Fallback>
  </mc:AlternateContent>
  <c:pivotSource>
    <c:name>[Diagramm in Microsoft PowerPoint]Tabelle3!PivotTable2</c:name>
    <c:fmtId val="41"/>
  </c:pivotSource>
  <c:chart>
    <c:autoTitleDeleted val="0"/>
    <c:pivotFmts>
      <c:pivotFmt>
        <c:idx val="0"/>
      </c:pivotFmt>
      <c:pivotFmt>
        <c:idx val="1"/>
        <c:dLbl>
          <c:idx val="0"/>
          <c:delete val="1"/>
        </c:dLbl>
      </c:pivotFmt>
      <c:pivotFmt>
        <c:idx val="2"/>
        <c:dLbl>
          <c:idx val="0"/>
          <c:delete val="1"/>
        </c:dLbl>
      </c:pivotFmt>
      <c:pivotFmt>
        <c:idx val="3"/>
        <c:dLbl>
          <c:idx val="0"/>
          <c:delete val="1"/>
        </c:dLbl>
      </c:pivotFmt>
      <c:pivotFmt>
        <c:idx val="4"/>
        <c:dLbl>
          <c:idx val="0"/>
          <c:delete val="1"/>
        </c:dLbl>
      </c:pivotFmt>
      <c:pivotFmt>
        <c:idx val="5"/>
        <c:dLbl>
          <c:idx val="0"/>
          <c:delete val="1"/>
        </c:dLbl>
      </c:pivotFmt>
      <c:pivotFmt>
        <c:idx val="6"/>
        <c:dLbl>
          <c:idx val="0"/>
          <c:delete val="1"/>
        </c:dLbl>
      </c:pivotFmt>
      <c:pivotFmt>
        <c:idx val="7"/>
      </c:pivotFmt>
      <c:pivotFmt>
        <c:idx val="8"/>
      </c:pivotFmt>
      <c:pivotFmt>
        <c:idx val="9"/>
      </c:pivotFmt>
      <c:pivotFmt>
        <c:idx val="10"/>
      </c:pivotFmt>
      <c:pivotFmt>
        <c:idx val="11"/>
      </c:pivotFmt>
      <c:pivotFmt>
        <c:idx val="12"/>
      </c:pivotFmt>
      <c:pivotFmt>
        <c:idx val="13"/>
      </c:pivotFmt>
      <c:pivotFmt>
        <c:idx val="14"/>
      </c:pivotFmt>
      <c:pivotFmt>
        <c:idx val="15"/>
      </c:pivotFmt>
      <c:pivotFmt>
        <c:idx val="16"/>
      </c:pivotFmt>
      <c:pivotFmt>
        <c:idx val="17"/>
      </c:pivotFmt>
      <c:pivotFmt>
        <c:idx val="18"/>
      </c:pivotFmt>
      <c:pivotFmt>
        <c:idx val="19"/>
      </c:pivotFmt>
      <c:pivotFmt>
        <c:idx val="20"/>
      </c:pivotFmt>
      <c:pivotFmt>
        <c:idx val="21"/>
        <c:spPr>
          <a:ln>
            <a:prstDash val="dash"/>
          </a:ln>
        </c:spPr>
        <c:dLbl>
          <c:idx val="0"/>
          <c:delete val="1"/>
        </c:dLbl>
      </c:pivotFmt>
      <c:pivotFmt>
        <c:idx val="22"/>
        <c:spPr>
          <a:ln>
            <a:prstDash val="dash"/>
          </a:ln>
        </c:spPr>
        <c:dLbl>
          <c:idx val="0"/>
          <c:delete val="1"/>
        </c:dLbl>
      </c:pivotFmt>
      <c:pivotFmt>
        <c:idx val="23"/>
        <c:spPr>
          <a:ln>
            <a:prstDash val="dash"/>
          </a:ln>
        </c:spPr>
        <c:dLbl>
          <c:idx val="0"/>
          <c:delete val="1"/>
        </c:dLbl>
      </c:pivotFmt>
      <c:pivotFmt>
        <c:idx val="24"/>
        <c:spPr>
          <a:ln>
            <a:prstDash val="dash"/>
          </a:ln>
        </c:spPr>
      </c:pivotFmt>
      <c:pivotFmt>
        <c:idx val="25"/>
        <c:spPr>
          <a:ln>
            <a:prstDash val="dash"/>
          </a:ln>
        </c:spPr>
      </c:pivotFmt>
      <c:pivotFmt>
        <c:idx val="26"/>
        <c:spPr>
          <a:ln>
            <a:prstDash val="dash"/>
          </a:ln>
        </c:spPr>
      </c:pivotFmt>
      <c:pivotFmt>
        <c:idx val="27"/>
        <c:spPr>
          <a:ln>
            <a:prstDash val="dash"/>
          </a:ln>
        </c:spPr>
      </c:pivotFmt>
      <c:pivotFmt>
        <c:idx val="28"/>
        <c:spPr>
          <a:ln>
            <a:prstDash val="dash"/>
          </a:ln>
        </c:spPr>
      </c:pivotFmt>
      <c:pivotFmt>
        <c:idx val="29"/>
        <c:spPr>
          <a:ln>
            <a:prstDash val="dash"/>
          </a:ln>
        </c:spPr>
      </c:pivotFmt>
      <c:pivotFmt>
        <c:idx val="30"/>
      </c:pivotFmt>
      <c:pivotFmt>
        <c:idx val="31"/>
      </c:pivotFmt>
      <c:pivotFmt>
        <c:idx val="32"/>
      </c:pivotFmt>
      <c:pivotFmt>
        <c:idx val="33"/>
      </c:pivotFmt>
      <c:pivotFmt>
        <c:idx val="34"/>
      </c:pivotFmt>
      <c:pivotFmt>
        <c:idx val="35"/>
      </c:pivotFmt>
      <c:pivotFmt>
        <c:idx val="36"/>
      </c:pivotFmt>
      <c:pivotFmt>
        <c:idx val="37"/>
      </c:pivotFmt>
      <c:pivotFmt>
        <c:idx val="38"/>
      </c:pivotFmt>
    </c:pivotFmts>
    <c:plotArea>
      <c:layout>
        <c:manualLayout>
          <c:layoutTarget val="inner"/>
          <c:xMode val="edge"/>
          <c:yMode val="edge"/>
          <c:x val="0.11581624562554681"/>
          <c:y val="2.0809956300219506E-2"/>
          <c:w val="0.86399592629046384"/>
          <c:h val="0.82556121661262927"/>
        </c:manualLayout>
      </c:layout>
      <c:lineChart>
        <c:grouping val="standard"/>
        <c:varyColors val="0"/>
        <c:ser>
          <c:idx val="0"/>
          <c:order val="0"/>
          <c:tx>
            <c:strRef>
              <c:f>Tabelle3!$B$3:$B$5</c:f>
              <c:strCache>
                <c:ptCount val="1"/>
                <c:pt idx="0">
                  <c:v>VP41_2_H200_V100_C45_MF_425 - Summe von Percent - Heat through workpiece/Total heat</c:v>
                </c:pt>
              </c:strCache>
            </c:strRef>
          </c:tx>
          <c:cat>
            <c:strRef>
              <c:f>Tabelle3!$A$6:$A$24</c:f>
              <c:strCache>
                <c:ptCount val="18"/>
                <c:pt idx="0">
                  <c:v>113,62</c:v>
                </c:pt>
                <c:pt idx="1">
                  <c:v>118,70</c:v>
                </c:pt>
                <c:pt idx="2">
                  <c:v>123,78</c:v>
                </c:pt>
                <c:pt idx="3">
                  <c:v>128,86</c:v>
                </c:pt>
                <c:pt idx="4">
                  <c:v>133,94</c:v>
                </c:pt>
                <c:pt idx="5">
                  <c:v>139,02</c:v>
                </c:pt>
                <c:pt idx="6">
                  <c:v>144,11</c:v>
                </c:pt>
                <c:pt idx="7">
                  <c:v>149,19</c:v>
                </c:pt>
                <c:pt idx="8">
                  <c:v>154,27</c:v>
                </c:pt>
                <c:pt idx="9">
                  <c:v>159,35</c:v>
                </c:pt>
                <c:pt idx="10">
                  <c:v>164,43</c:v>
                </c:pt>
                <c:pt idx="11">
                  <c:v>169,51</c:v>
                </c:pt>
                <c:pt idx="12">
                  <c:v>174,59</c:v>
                </c:pt>
                <c:pt idx="13">
                  <c:v>179,67</c:v>
                </c:pt>
                <c:pt idx="14">
                  <c:v>184,76</c:v>
                </c:pt>
                <c:pt idx="15">
                  <c:v>189,84</c:v>
                </c:pt>
                <c:pt idx="16">
                  <c:v>194,92</c:v>
                </c:pt>
                <c:pt idx="17">
                  <c:v>200,00</c:v>
                </c:pt>
              </c:strCache>
            </c:strRef>
          </c:cat>
          <c:val>
            <c:numRef>
              <c:f>Tabelle3!$B$6:$B$24</c:f>
              <c:numCache>
                <c:formatCode>General</c:formatCode>
                <c:ptCount val="18"/>
                <c:pt idx="0">
                  <c:v>0.3196554922074239</c:v>
                </c:pt>
                <c:pt idx="1">
                  <c:v>0.29270527889086512</c:v>
                </c:pt>
                <c:pt idx="2">
                  <c:v>0.31650651623313075</c:v>
                </c:pt>
                <c:pt idx="3">
                  <c:v>0.31819287938010243</c:v>
                </c:pt>
                <c:pt idx="4">
                  <c:v>0.28229061294970509</c:v>
                </c:pt>
                <c:pt idx="5">
                  <c:v>0.28841339879879963</c:v>
                </c:pt>
                <c:pt idx="6">
                  <c:v>0.3492665109446253</c:v>
                </c:pt>
                <c:pt idx="7">
                  <c:v>0.30624938188558432</c:v>
                </c:pt>
                <c:pt idx="8">
                  <c:v>0.25821406485107057</c:v>
                </c:pt>
                <c:pt idx="9">
                  <c:v>0.33484991646927514</c:v>
                </c:pt>
                <c:pt idx="10">
                  <c:v>0.27822606745678774</c:v>
                </c:pt>
                <c:pt idx="11">
                  <c:v>0.25730911551577607</c:v>
                </c:pt>
                <c:pt idx="12">
                  <c:v>0.24794500489700683</c:v>
                </c:pt>
                <c:pt idx="13">
                  <c:v>0.24226905107011157</c:v>
                </c:pt>
                <c:pt idx="14">
                  <c:v>0.26407214287206254</c:v>
                </c:pt>
                <c:pt idx="15">
                  <c:v>0.20404125506868673</c:v>
                </c:pt>
                <c:pt idx="16">
                  <c:v>0.1621786911006643</c:v>
                </c:pt>
                <c:pt idx="17">
                  <c:v>0.20917141497789418</c:v>
                </c:pt>
              </c:numCache>
            </c:numRef>
          </c:val>
          <c:smooth val="0"/>
        </c:ser>
        <c:ser>
          <c:idx val="1"/>
          <c:order val="1"/>
          <c:tx>
            <c:strRef>
              <c:f>Tabelle3!$C$3:$C$5</c:f>
              <c:strCache>
                <c:ptCount val="1"/>
                <c:pt idx="0">
                  <c:v>VP41_2_H200_V100_C45_MF_425 - Summe von Percent - Heat through chip/Total heat</c:v>
                </c:pt>
              </c:strCache>
            </c:strRef>
          </c:tx>
          <c:cat>
            <c:strRef>
              <c:f>Tabelle3!$A$6:$A$24</c:f>
              <c:strCache>
                <c:ptCount val="18"/>
                <c:pt idx="0">
                  <c:v>113,62</c:v>
                </c:pt>
                <c:pt idx="1">
                  <c:v>118,70</c:v>
                </c:pt>
                <c:pt idx="2">
                  <c:v>123,78</c:v>
                </c:pt>
                <c:pt idx="3">
                  <c:v>128,86</c:v>
                </c:pt>
                <c:pt idx="4">
                  <c:v>133,94</c:v>
                </c:pt>
                <c:pt idx="5">
                  <c:v>139,02</c:v>
                </c:pt>
                <c:pt idx="6">
                  <c:v>144,11</c:v>
                </c:pt>
                <c:pt idx="7">
                  <c:v>149,19</c:v>
                </c:pt>
                <c:pt idx="8">
                  <c:v>154,27</c:v>
                </c:pt>
                <c:pt idx="9">
                  <c:v>159,35</c:v>
                </c:pt>
                <c:pt idx="10">
                  <c:v>164,43</c:v>
                </c:pt>
                <c:pt idx="11">
                  <c:v>169,51</c:v>
                </c:pt>
                <c:pt idx="12">
                  <c:v>174,59</c:v>
                </c:pt>
                <c:pt idx="13">
                  <c:v>179,67</c:v>
                </c:pt>
                <c:pt idx="14">
                  <c:v>184,76</c:v>
                </c:pt>
                <c:pt idx="15">
                  <c:v>189,84</c:v>
                </c:pt>
                <c:pt idx="16">
                  <c:v>194,92</c:v>
                </c:pt>
                <c:pt idx="17">
                  <c:v>200,00</c:v>
                </c:pt>
              </c:strCache>
            </c:strRef>
          </c:cat>
          <c:val>
            <c:numRef>
              <c:f>Tabelle3!$C$6:$C$24</c:f>
              <c:numCache>
                <c:formatCode>General</c:formatCode>
                <c:ptCount val="18"/>
                <c:pt idx="0">
                  <c:v>0.60694056694479315</c:v>
                </c:pt>
                <c:pt idx="1">
                  <c:v>0.62951263959218684</c:v>
                </c:pt>
                <c:pt idx="2">
                  <c:v>0.6067554126537078</c:v>
                </c:pt>
                <c:pt idx="3">
                  <c:v>0.60854035578311727</c:v>
                </c:pt>
                <c:pt idx="4">
                  <c:v>0.63898745337477902</c:v>
                </c:pt>
                <c:pt idx="5">
                  <c:v>0.63612012062042667</c:v>
                </c:pt>
                <c:pt idx="6">
                  <c:v>0.57706491340322807</c:v>
                </c:pt>
                <c:pt idx="7">
                  <c:v>0.62092541563371051</c:v>
                </c:pt>
                <c:pt idx="8">
                  <c:v>0.66525412539324091</c:v>
                </c:pt>
                <c:pt idx="9">
                  <c:v>0.59273541042076683</c:v>
                </c:pt>
                <c:pt idx="10">
                  <c:v>0.6488673832988674</c:v>
                </c:pt>
                <c:pt idx="11">
                  <c:v>0.66994510407272367</c:v>
                </c:pt>
                <c:pt idx="12">
                  <c:v>0.6812437178498969</c:v>
                </c:pt>
                <c:pt idx="13">
                  <c:v>0.68587125276741701</c:v>
                </c:pt>
                <c:pt idx="14">
                  <c:v>0.66664318937039102</c:v>
                </c:pt>
                <c:pt idx="15">
                  <c:v>0.7244579639167783</c:v>
                </c:pt>
                <c:pt idx="16">
                  <c:v>0.76720787463660545</c:v>
                </c:pt>
                <c:pt idx="17">
                  <c:v>0.71637303256618534</c:v>
                </c:pt>
              </c:numCache>
            </c:numRef>
          </c:val>
          <c:smooth val="0"/>
        </c:ser>
        <c:ser>
          <c:idx val="2"/>
          <c:order val="2"/>
          <c:tx>
            <c:strRef>
              <c:f>Tabelle3!$D$3:$D$5</c:f>
              <c:strCache>
                <c:ptCount val="1"/>
                <c:pt idx="0">
                  <c:v>VP41_2_H200_V100_C45_MF_425 - Summe von Percent - Heat inside tool/Total heat</c:v>
                </c:pt>
              </c:strCache>
            </c:strRef>
          </c:tx>
          <c:cat>
            <c:strRef>
              <c:f>Tabelle3!$A$6:$A$24</c:f>
              <c:strCache>
                <c:ptCount val="18"/>
                <c:pt idx="0">
                  <c:v>113,62</c:v>
                </c:pt>
                <c:pt idx="1">
                  <c:v>118,70</c:v>
                </c:pt>
                <c:pt idx="2">
                  <c:v>123,78</c:v>
                </c:pt>
                <c:pt idx="3">
                  <c:v>128,86</c:v>
                </c:pt>
                <c:pt idx="4">
                  <c:v>133,94</c:v>
                </c:pt>
                <c:pt idx="5">
                  <c:v>139,02</c:v>
                </c:pt>
                <c:pt idx="6">
                  <c:v>144,11</c:v>
                </c:pt>
                <c:pt idx="7">
                  <c:v>149,19</c:v>
                </c:pt>
                <c:pt idx="8">
                  <c:v>154,27</c:v>
                </c:pt>
                <c:pt idx="9">
                  <c:v>159,35</c:v>
                </c:pt>
                <c:pt idx="10">
                  <c:v>164,43</c:v>
                </c:pt>
                <c:pt idx="11">
                  <c:v>169,51</c:v>
                </c:pt>
                <c:pt idx="12">
                  <c:v>174,59</c:v>
                </c:pt>
                <c:pt idx="13">
                  <c:v>179,67</c:v>
                </c:pt>
                <c:pt idx="14">
                  <c:v>184,76</c:v>
                </c:pt>
                <c:pt idx="15">
                  <c:v>189,84</c:v>
                </c:pt>
                <c:pt idx="16">
                  <c:v>194,92</c:v>
                </c:pt>
                <c:pt idx="17">
                  <c:v>200,00</c:v>
                </c:pt>
              </c:strCache>
            </c:strRef>
          </c:cat>
          <c:val>
            <c:numRef>
              <c:f>Tabelle3!$D$6:$D$24</c:f>
              <c:numCache>
                <c:formatCode>General</c:formatCode>
                <c:ptCount val="18"/>
                <c:pt idx="0">
                  <c:v>7.3403940847782956E-2</c:v>
                </c:pt>
                <c:pt idx="1">
                  <c:v>7.7782081516948001E-2</c:v>
                </c:pt>
                <c:pt idx="2">
                  <c:v>7.6738071113161443E-2</c:v>
                </c:pt>
                <c:pt idx="3">
                  <c:v>7.3266764836780379E-2</c:v>
                </c:pt>
                <c:pt idx="4">
                  <c:v>7.8721933675515832E-2</c:v>
                </c:pt>
                <c:pt idx="5">
                  <c:v>7.5466480580773612E-2</c:v>
                </c:pt>
                <c:pt idx="6">
                  <c:v>7.3668575652146726E-2</c:v>
                </c:pt>
                <c:pt idx="7">
                  <c:v>7.2825202480705203E-2</c:v>
                </c:pt>
                <c:pt idx="8">
                  <c:v>7.653180975568849E-2</c:v>
                </c:pt>
                <c:pt idx="9">
                  <c:v>7.2414673109958097E-2</c:v>
                </c:pt>
                <c:pt idx="10">
                  <c:v>7.2906549244344906E-2</c:v>
                </c:pt>
                <c:pt idx="11">
                  <c:v>7.2745780411500274E-2</c:v>
                </c:pt>
                <c:pt idx="12">
                  <c:v>7.081127725309623E-2</c:v>
                </c:pt>
                <c:pt idx="13">
                  <c:v>7.1859696162471468E-2</c:v>
                </c:pt>
                <c:pt idx="14">
                  <c:v>6.9284667757546339E-2</c:v>
                </c:pt>
                <c:pt idx="15">
                  <c:v>7.1500781014535011E-2</c:v>
                </c:pt>
                <c:pt idx="16">
                  <c:v>7.0613434262730257E-2</c:v>
                </c:pt>
                <c:pt idx="17">
                  <c:v>7.4455552455920615E-2</c:v>
                </c:pt>
              </c:numCache>
            </c:numRef>
          </c:val>
          <c:smooth val="0"/>
        </c:ser>
        <c:dLbls>
          <c:showLegendKey val="0"/>
          <c:showVal val="0"/>
          <c:showCatName val="0"/>
          <c:showSerName val="0"/>
          <c:showPercent val="0"/>
          <c:showBubbleSize val="0"/>
        </c:dLbls>
        <c:marker val="1"/>
        <c:smooth val="0"/>
        <c:axId val="256941056"/>
        <c:axId val="256947328"/>
      </c:lineChart>
      <c:catAx>
        <c:axId val="256941056"/>
        <c:scaling>
          <c:orientation val="minMax"/>
        </c:scaling>
        <c:delete val="0"/>
        <c:axPos val="b"/>
        <c:title>
          <c:tx>
            <c:rich>
              <a:bodyPr/>
              <a:lstStyle/>
              <a:p>
                <a:pPr>
                  <a:defRPr/>
                </a:pPr>
                <a:r>
                  <a:rPr lang="de-DE" dirty="0"/>
                  <a:t>Workpiece </a:t>
                </a:r>
                <a:r>
                  <a:rPr lang="de-DE" dirty="0" err="1"/>
                  <a:t>position</a:t>
                </a:r>
                <a:r>
                  <a:rPr lang="de-DE" dirty="0"/>
                  <a:t> [mm]</a:t>
                </a:r>
              </a:p>
            </c:rich>
          </c:tx>
          <c:layout/>
          <c:overlay val="0"/>
        </c:title>
        <c:majorTickMark val="none"/>
        <c:minorTickMark val="none"/>
        <c:tickLblPos val="nextTo"/>
        <c:crossAx val="256947328"/>
        <c:crosses val="autoZero"/>
        <c:auto val="1"/>
        <c:lblAlgn val="ctr"/>
        <c:lblOffset val="100"/>
        <c:tickLblSkip val="5"/>
        <c:tickMarkSkip val="5"/>
        <c:noMultiLvlLbl val="0"/>
      </c:catAx>
      <c:valAx>
        <c:axId val="256947328"/>
        <c:scaling>
          <c:orientation val="minMax"/>
          <c:max val="1"/>
        </c:scaling>
        <c:delete val="0"/>
        <c:axPos val="l"/>
        <c:majorGridlines/>
        <c:title>
          <c:tx>
            <c:rich>
              <a:bodyPr/>
              <a:lstStyle/>
              <a:p>
                <a:pPr>
                  <a:defRPr/>
                </a:pPr>
                <a:r>
                  <a:rPr lang="de-DE" dirty="0"/>
                  <a:t>Heat </a:t>
                </a:r>
                <a:r>
                  <a:rPr lang="de-DE" dirty="0" err="1"/>
                  <a:t>partition</a:t>
                </a:r>
                <a:r>
                  <a:rPr lang="de-DE" dirty="0"/>
                  <a:t> </a:t>
                </a:r>
                <a:r>
                  <a:rPr lang="de-DE" dirty="0" err="1"/>
                  <a:t>ratios</a:t>
                </a:r>
                <a:endParaRPr lang="de-DE" dirty="0"/>
              </a:p>
            </c:rich>
          </c:tx>
          <c:layout/>
          <c:overlay val="0"/>
        </c:title>
        <c:numFmt formatCode="General" sourceLinked="1"/>
        <c:majorTickMark val="none"/>
        <c:minorTickMark val="none"/>
        <c:tickLblPos val="nextTo"/>
        <c:crossAx val="256941056"/>
        <c:crosses val="autoZero"/>
        <c:crossBetween val="between"/>
      </c:valAx>
    </c:plotArea>
    <c:plotVisOnly val="1"/>
    <c:dispBlanksAs val="span"/>
    <c:showDLblsOverMax val="0"/>
  </c:chart>
  <c:txPr>
    <a:bodyPr/>
    <a:lstStyle/>
    <a:p>
      <a:pPr>
        <a:defRPr sz="1800"/>
      </a:pPr>
      <a:endParaRPr lang="de-DE"/>
    </a:p>
  </c:txPr>
  <c:externalData r:id="rId1">
    <c:autoUpdate val="0"/>
  </c:externalData>
  <c:extLst>
    <c:ext xmlns:c14="http://schemas.microsoft.com/office/drawing/2007/8/2/chart" uri="{781A3756-C4B2-4CAC-9D66-4F8BD8637D16}">
      <c14:pivotOptions>
        <c14:dropZoneFilter val="1"/>
        <c14:dropZoneCategories val="1"/>
        <c14:dropZoneData val="1"/>
        <c14:dropZonesVisible val="1"/>
      </c14:pivotOptions>
    </c:ext>
  </c:extLst>
</c:chartSpace>
</file>

<file path=ppt/charts/chart13.xml><?xml version="1.0" encoding="utf-8"?>
<c:chartSpace xmlns:c="http://schemas.openxmlformats.org/drawingml/2006/chart" xmlns:a="http://schemas.openxmlformats.org/drawingml/2006/main" xmlns:r="http://schemas.openxmlformats.org/officeDocument/2006/relationships">
  <c:date1904 val="0"/>
  <c:lang val="de-DE"/>
  <c:roundedCorners val="0"/>
  <mc:AlternateContent xmlns:mc="http://schemas.openxmlformats.org/markup-compatibility/2006">
    <mc:Choice xmlns:c14="http://schemas.microsoft.com/office/drawing/2007/8/2/chart" Requires="c14">
      <c14:style val="104"/>
    </mc:Choice>
    <mc:Fallback>
      <c:style val="4"/>
    </mc:Fallback>
  </mc:AlternateContent>
  <c:pivotSource>
    <c:name>[Diagramm in Microsoft PowerPoint]Tabelle3!PivotTable2</c:name>
    <c:fmtId val="49"/>
  </c:pivotSource>
  <c:chart>
    <c:autoTitleDeleted val="0"/>
    <c:pivotFmts>
      <c:pivotFmt>
        <c:idx val="0"/>
      </c:pivotFmt>
      <c:pivotFmt>
        <c:idx val="1"/>
        <c:dLbl>
          <c:idx val="0"/>
          <c:delete val="1"/>
        </c:dLbl>
      </c:pivotFmt>
      <c:pivotFmt>
        <c:idx val="2"/>
        <c:dLbl>
          <c:idx val="0"/>
          <c:delete val="1"/>
        </c:dLbl>
      </c:pivotFmt>
      <c:pivotFmt>
        <c:idx val="3"/>
        <c:dLbl>
          <c:idx val="0"/>
          <c:delete val="1"/>
        </c:dLbl>
      </c:pivotFmt>
      <c:pivotFmt>
        <c:idx val="4"/>
        <c:dLbl>
          <c:idx val="0"/>
          <c:delete val="1"/>
        </c:dLbl>
      </c:pivotFmt>
      <c:pivotFmt>
        <c:idx val="5"/>
        <c:dLbl>
          <c:idx val="0"/>
          <c:delete val="1"/>
        </c:dLbl>
      </c:pivotFmt>
      <c:pivotFmt>
        <c:idx val="6"/>
        <c:dLbl>
          <c:idx val="0"/>
          <c:delete val="1"/>
        </c:dLbl>
      </c:pivotFmt>
      <c:pivotFmt>
        <c:idx val="7"/>
      </c:pivotFmt>
      <c:pivotFmt>
        <c:idx val="8"/>
      </c:pivotFmt>
      <c:pivotFmt>
        <c:idx val="9"/>
      </c:pivotFmt>
      <c:pivotFmt>
        <c:idx val="10"/>
      </c:pivotFmt>
      <c:pivotFmt>
        <c:idx val="11"/>
      </c:pivotFmt>
      <c:pivotFmt>
        <c:idx val="12"/>
      </c:pivotFmt>
      <c:pivotFmt>
        <c:idx val="13"/>
      </c:pivotFmt>
      <c:pivotFmt>
        <c:idx val="14"/>
      </c:pivotFmt>
      <c:pivotFmt>
        <c:idx val="15"/>
      </c:pivotFmt>
      <c:pivotFmt>
        <c:idx val="16"/>
      </c:pivotFmt>
      <c:pivotFmt>
        <c:idx val="17"/>
      </c:pivotFmt>
      <c:pivotFmt>
        <c:idx val="18"/>
      </c:pivotFmt>
      <c:pivotFmt>
        <c:idx val="19"/>
      </c:pivotFmt>
      <c:pivotFmt>
        <c:idx val="20"/>
      </c:pivotFmt>
      <c:pivotFmt>
        <c:idx val="21"/>
        <c:spPr>
          <a:ln>
            <a:prstDash val="dash"/>
          </a:ln>
        </c:spPr>
        <c:dLbl>
          <c:idx val="0"/>
          <c:delete val="1"/>
        </c:dLbl>
      </c:pivotFmt>
      <c:pivotFmt>
        <c:idx val="22"/>
        <c:spPr>
          <a:ln>
            <a:prstDash val="dash"/>
          </a:ln>
        </c:spPr>
        <c:dLbl>
          <c:idx val="0"/>
          <c:delete val="1"/>
        </c:dLbl>
      </c:pivotFmt>
      <c:pivotFmt>
        <c:idx val="23"/>
        <c:spPr>
          <a:ln>
            <a:prstDash val="dash"/>
          </a:ln>
        </c:spPr>
        <c:dLbl>
          <c:idx val="0"/>
          <c:delete val="1"/>
        </c:dLbl>
      </c:pivotFmt>
      <c:pivotFmt>
        <c:idx val="24"/>
        <c:dLbl>
          <c:idx val="0"/>
          <c:delete val="1"/>
        </c:dLbl>
      </c:pivotFmt>
      <c:pivotFmt>
        <c:idx val="25"/>
        <c:dLbl>
          <c:idx val="0"/>
          <c:delete val="1"/>
        </c:dLbl>
      </c:pivotFmt>
      <c:pivotFmt>
        <c:idx val="26"/>
        <c:dLbl>
          <c:idx val="0"/>
          <c:delete val="1"/>
        </c:dLbl>
      </c:pivotFmt>
      <c:pivotFmt>
        <c:idx val="27"/>
        <c:dLbl>
          <c:idx val="0"/>
          <c:delete val="1"/>
        </c:dLbl>
      </c:pivotFmt>
      <c:pivotFmt>
        <c:idx val="28"/>
        <c:dLbl>
          <c:idx val="0"/>
          <c:delete val="1"/>
        </c:dLbl>
      </c:pivotFmt>
      <c:pivotFmt>
        <c:idx val="29"/>
        <c:dLbl>
          <c:idx val="0"/>
          <c:delete val="1"/>
        </c:dLbl>
      </c:pivotFmt>
      <c:pivotFmt>
        <c:idx val="30"/>
      </c:pivotFmt>
      <c:pivotFmt>
        <c:idx val="31"/>
      </c:pivotFmt>
      <c:pivotFmt>
        <c:idx val="32"/>
      </c:pivotFmt>
      <c:pivotFmt>
        <c:idx val="33"/>
      </c:pivotFmt>
      <c:pivotFmt>
        <c:idx val="34"/>
      </c:pivotFmt>
      <c:pivotFmt>
        <c:idx val="35"/>
      </c:pivotFmt>
      <c:pivotFmt>
        <c:idx val="36"/>
      </c:pivotFmt>
      <c:pivotFmt>
        <c:idx val="37"/>
      </c:pivotFmt>
      <c:pivotFmt>
        <c:idx val="38"/>
      </c:pivotFmt>
      <c:pivotFmt>
        <c:idx val="39"/>
      </c:pivotFmt>
      <c:pivotFmt>
        <c:idx val="40"/>
      </c:pivotFmt>
      <c:pivotFmt>
        <c:idx val="41"/>
      </c:pivotFmt>
      <c:pivotFmt>
        <c:idx val="42"/>
      </c:pivotFmt>
      <c:pivotFmt>
        <c:idx val="43"/>
      </c:pivotFmt>
      <c:pivotFmt>
        <c:idx val="44"/>
      </c:pivotFmt>
    </c:pivotFmts>
    <c:plotArea>
      <c:layout>
        <c:manualLayout>
          <c:layoutTarget val="inner"/>
          <c:xMode val="edge"/>
          <c:yMode val="edge"/>
          <c:x val="0.11581624562554681"/>
          <c:y val="2.0809956300219506E-2"/>
          <c:w val="0.86399592629046384"/>
          <c:h val="0.82556121661262927"/>
        </c:manualLayout>
      </c:layout>
      <c:lineChart>
        <c:grouping val="standard"/>
        <c:varyColors val="0"/>
        <c:ser>
          <c:idx val="0"/>
          <c:order val="0"/>
          <c:tx>
            <c:strRef>
              <c:f>Tabelle3!$B$3:$B$5</c:f>
              <c:strCache>
                <c:ptCount val="1"/>
                <c:pt idx="0">
                  <c:v>VP45_2_H200_V150_C45_MF_425 - Summe von Percent - Heat through workpiece/Total heat</c:v>
                </c:pt>
              </c:strCache>
            </c:strRef>
          </c:tx>
          <c:cat>
            <c:strRef>
              <c:f>Tabelle3!$A$6:$A$24</c:f>
              <c:strCache>
                <c:ptCount val="18"/>
                <c:pt idx="0">
                  <c:v>70,43</c:v>
                </c:pt>
                <c:pt idx="1">
                  <c:v>78,05</c:v>
                </c:pt>
                <c:pt idx="2">
                  <c:v>85,67</c:v>
                </c:pt>
                <c:pt idx="3">
                  <c:v>93,29</c:v>
                </c:pt>
                <c:pt idx="4">
                  <c:v>100,91</c:v>
                </c:pt>
                <c:pt idx="5">
                  <c:v>108,54</c:v>
                </c:pt>
                <c:pt idx="6">
                  <c:v>116,16</c:v>
                </c:pt>
                <c:pt idx="7">
                  <c:v>123,78</c:v>
                </c:pt>
                <c:pt idx="8">
                  <c:v>131,40</c:v>
                </c:pt>
                <c:pt idx="9">
                  <c:v>139,02</c:v>
                </c:pt>
                <c:pt idx="10">
                  <c:v>146,65</c:v>
                </c:pt>
                <c:pt idx="11">
                  <c:v>154,27</c:v>
                </c:pt>
                <c:pt idx="12">
                  <c:v>161,89</c:v>
                </c:pt>
                <c:pt idx="13">
                  <c:v>169,51</c:v>
                </c:pt>
                <c:pt idx="14">
                  <c:v>177,13</c:v>
                </c:pt>
                <c:pt idx="15">
                  <c:v>184,76</c:v>
                </c:pt>
                <c:pt idx="16">
                  <c:v>192,38</c:v>
                </c:pt>
                <c:pt idx="17">
                  <c:v>200,00</c:v>
                </c:pt>
              </c:strCache>
            </c:strRef>
          </c:cat>
          <c:val>
            <c:numRef>
              <c:f>Tabelle3!$B$6:$B$24</c:f>
              <c:numCache>
                <c:formatCode>General</c:formatCode>
                <c:ptCount val="18"/>
                <c:pt idx="0">
                  <c:v>0.27522447466590455</c:v>
                </c:pt>
                <c:pt idx="1">
                  <c:v>0.29802728271630841</c:v>
                </c:pt>
                <c:pt idx="2">
                  <c:v>0.29620341502276776</c:v>
                </c:pt>
                <c:pt idx="3">
                  <c:v>0.29164533779228957</c:v>
                </c:pt>
                <c:pt idx="4">
                  <c:v>0.27595429646993708</c:v>
                </c:pt>
                <c:pt idx="5">
                  <c:v>0.26608901979035038</c:v>
                </c:pt>
                <c:pt idx="6">
                  <c:v>0.27677250547241189</c:v>
                </c:pt>
                <c:pt idx="7">
                  <c:v>0.2725642586804598</c:v>
                </c:pt>
                <c:pt idx="8">
                  <c:v>0.27209001564694835</c:v>
                </c:pt>
                <c:pt idx="9">
                  <c:v>0.28413496001860156</c:v>
                </c:pt>
                <c:pt idx="10">
                  <c:v>0.28503712446444313</c:v>
                </c:pt>
                <c:pt idx="11">
                  <c:v>0.29894276172827627</c:v>
                </c:pt>
                <c:pt idx="12">
                  <c:v>0.27743268126426646</c:v>
                </c:pt>
                <c:pt idx="13">
                  <c:v>0.26009683418454277</c:v>
                </c:pt>
                <c:pt idx="14">
                  <c:v>0.26003134760342878</c:v>
                </c:pt>
                <c:pt idx="15">
                  <c:v>0.2439873958456785</c:v>
                </c:pt>
                <c:pt idx="16">
                  <c:v>0.20562601624535526</c:v>
                </c:pt>
                <c:pt idx="17">
                  <c:v>0.20343156094165851</c:v>
                </c:pt>
              </c:numCache>
            </c:numRef>
          </c:val>
          <c:smooth val="0"/>
        </c:ser>
        <c:ser>
          <c:idx val="1"/>
          <c:order val="1"/>
          <c:tx>
            <c:strRef>
              <c:f>Tabelle3!$C$3:$C$5</c:f>
              <c:strCache>
                <c:ptCount val="1"/>
                <c:pt idx="0">
                  <c:v>VP45_2_H200_V150_C45_MF_425 - Summe von Percent - Heat through chip/Total heat</c:v>
                </c:pt>
              </c:strCache>
            </c:strRef>
          </c:tx>
          <c:cat>
            <c:strRef>
              <c:f>Tabelle3!$A$6:$A$24</c:f>
              <c:strCache>
                <c:ptCount val="18"/>
                <c:pt idx="0">
                  <c:v>70,43</c:v>
                </c:pt>
                <c:pt idx="1">
                  <c:v>78,05</c:v>
                </c:pt>
                <c:pt idx="2">
                  <c:v>85,67</c:v>
                </c:pt>
                <c:pt idx="3">
                  <c:v>93,29</c:v>
                </c:pt>
                <c:pt idx="4">
                  <c:v>100,91</c:v>
                </c:pt>
                <c:pt idx="5">
                  <c:v>108,54</c:v>
                </c:pt>
                <c:pt idx="6">
                  <c:v>116,16</c:v>
                </c:pt>
                <c:pt idx="7">
                  <c:v>123,78</c:v>
                </c:pt>
                <c:pt idx="8">
                  <c:v>131,40</c:v>
                </c:pt>
                <c:pt idx="9">
                  <c:v>139,02</c:v>
                </c:pt>
                <c:pt idx="10">
                  <c:v>146,65</c:v>
                </c:pt>
                <c:pt idx="11">
                  <c:v>154,27</c:v>
                </c:pt>
                <c:pt idx="12">
                  <c:v>161,89</c:v>
                </c:pt>
                <c:pt idx="13">
                  <c:v>169,51</c:v>
                </c:pt>
                <c:pt idx="14">
                  <c:v>177,13</c:v>
                </c:pt>
                <c:pt idx="15">
                  <c:v>184,76</c:v>
                </c:pt>
                <c:pt idx="16">
                  <c:v>192,38</c:v>
                </c:pt>
                <c:pt idx="17">
                  <c:v>200,00</c:v>
                </c:pt>
              </c:strCache>
            </c:strRef>
          </c:cat>
          <c:val>
            <c:numRef>
              <c:f>Tabelle3!$C$6:$C$24</c:f>
              <c:numCache>
                <c:formatCode>General</c:formatCode>
                <c:ptCount val="18"/>
                <c:pt idx="0">
                  <c:v>0.67329037789660573</c:v>
                </c:pt>
                <c:pt idx="1">
                  <c:v>0.65163313737449602</c:v>
                </c:pt>
                <c:pt idx="2">
                  <c:v>0.65269567177633425</c:v>
                </c:pt>
                <c:pt idx="3">
                  <c:v>0.65473622232581585</c:v>
                </c:pt>
                <c:pt idx="4">
                  <c:v>0.67163245276948136</c:v>
                </c:pt>
                <c:pt idx="5">
                  <c:v>0.67741012859605598</c:v>
                </c:pt>
                <c:pt idx="6">
                  <c:v>0.66849821863770054</c:v>
                </c:pt>
                <c:pt idx="7">
                  <c:v>0.66905538884771987</c:v>
                </c:pt>
                <c:pt idx="8">
                  <c:v>0.66967166523534005</c:v>
                </c:pt>
                <c:pt idx="9">
                  <c:v>0.65822579245961843</c:v>
                </c:pt>
                <c:pt idx="10">
                  <c:v>0.65877906058612035</c:v>
                </c:pt>
                <c:pt idx="11">
                  <c:v>0.64473273120087105</c:v>
                </c:pt>
                <c:pt idx="12">
                  <c:v>0.6682305799404642</c:v>
                </c:pt>
                <c:pt idx="13">
                  <c:v>0.68563017651513636</c:v>
                </c:pt>
                <c:pt idx="14">
                  <c:v>0.68656449409994669</c:v>
                </c:pt>
                <c:pt idx="15">
                  <c:v>0.7006034192034537</c:v>
                </c:pt>
                <c:pt idx="16">
                  <c:v>0.73720152314906018</c:v>
                </c:pt>
                <c:pt idx="17">
                  <c:v>0.74155625108391621</c:v>
                </c:pt>
              </c:numCache>
            </c:numRef>
          </c:val>
          <c:smooth val="0"/>
        </c:ser>
        <c:ser>
          <c:idx val="2"/>
          <c:order val="2"/>
          <c:tx>
            <c:strRef>
              <c:f>Tabelle3!$D$3:$D$5</c:f>
              <c:strCache>
                <c:ptCount val="1"/>
                <c:pt idx="0">
                  <c:v>VP45_2_H200_V150_C45_MF_425 - Summe von Percent - Heat inside tool/Total heat</c:v>
                </c:pt>
              </c:strCache>
            </c:strRef>
          </c:tx>
          <c:cat>
            <c:strRef>
              <c:f>Tabelle3!$A$6:$A$24</c:f>
              <c:strCache>
                <c:ptCount val="18"/>
                <c:pt idx="0">
                  <c:v>70,43</c:v>
                </c:pt>
                <c:pt idx="1">
                  <c:v>78,05</c:v>
                </c:pt>
                <c:pt idx="2">
                  <c:v>85,67</c:v>
                </c:pt>
                <c:pt idx="3">
                  <c:v>93,29</c:v>
                </c:pt>
                <c:pt idx="4">
                  <c:v>100,91</c:v>
                </c:pt>
                <c:pt idx="5">
                  <c:v>108,54</c:v>
                </c:pt>
                <c:pt idx="6">
                  <c:v>116,16</c:v>
                </c:pt>
                <c:pt idx="7">
                  <c:v>123,78</c:v>
                </c:pt>
                <c:pt idx="8">
                  <c:v>131,40</c:v>
                </c:pt>
                <c:pt idx="9">
                  <c:v>139,02</c:v>
                </c:pt>
                <c:pt idx="10">
                  <c:v>146,65</c:v>
                </c:pt>
                <c:pt idx="11">
                  <c:v>154,27</c:v>
                </c:pt>
                <c:pt idx="12">
                  <c:v>161,89</c:v>
                </c:pt>
                <c:pt idx="13">
                  <c:v>169,51</c:v>
                </c:pt>
                <c:pt idx="14">
                  <c:v>177,13</c:v>
                </c:pt>
                <c:pt idx="15">
                  <c:v>184,76</c:v>
                </c:pt>
                <c:pt idx="16">
                  <c:v>192,38</c:v>
                </c:pt>
                <c:pt idx="17">
                  <c:v>200,00</c:v>
                </c:pt>
              </c:strCache>
            </c:strRef>
          </c:cat>
          <c:val>
            <c:numRef>
              <c:f>Tabelle3!$D$6:$D$24</c:f>
              <c:numCache>
                <c:formatCode>General</c:formatCode>
                <c:ptCount val="18"/>
                <c:pt idx="0">
                  <c:v>5.1485147437489713E-2</c:v>
                </c:pt>
                <c:pt idx="1">
                  <c:v>5.0339579909195582E-2</c:v>
                </c:pt>
                <c:pt idx="2">
                  <c:v>5.1100913200898025E-2</c:v>
                </c:pt>
                <c:pt idx="3">
                  <c:v>5.3618439881894624E-2</c:v>
                </c:pt>
                <c:pt idx="4">
                  <c:v>5.2413250760581627E-2</c:v>
                </c:pt>
                <c:pt idx="5">
                  <c:v>5.6500851613593625E-2</c:v>
                </c:pt>
                <c:pt idx="6">
                  <c:v>5.4729275889887477E-2</c:v>
                </c:pt>
                <c:pt idx="7">
                  <c:v>5.8380352471820336E-2</c:v>
                </c:pt>
                <c:pt idx="8">
                  <c:v>5.8238319117711608E-2</c:v>
                </c:pt>
                <c:pt idx="9">
                  <c:v>5.7639247521779964E-2</c:v>
                </c:pt>
                <c:pt idx="10">
                  <c:v>5.6183814949436507E-2</c:v>
                </c:pt>
                <c:pt idx="11">
                  <c:v>5.6324507070852702E-2</c:v>
                </c:pt>
                <c:pt idx="12">
                  <c:v>5.4336738795269297E-2</c:v>
                </c:pt>
                <c:pt idx="13">
                  <c:v>5.4272989300320922E-2</c:v>
                </c:pt>
                <c:pt idx="14">
                  <c:v>5.3404158296624607E-2</c:v>
                </c:pt>
                <c:pt idx="15">
                  <c:v>5.5409184950867788E-2</c:v>
                </c:pt>
                <c:pt idx="16">
                  <c:v>5.7172460605584473E-2</c:v>
                </c:pt>
                <c:pt idx="17">
                  <c:v>5.5012187974425357E-2</c:v>
                </c:pt>
              </c:numCache>
            </c:numRef>
          </c:val>
          <c:smooth val="0"/>
        </c:ser>
        <c:dLbls>
          <c:showLegendKey val="0"/>
          <c:showVal val="0"/>
          <c:showCatName val="0"/>
          <c:showSerName val="0"/>
          <c:showPercent val="0"/>
          <c:showBubbleSize val="0"/>
        </c:dLbls>
        <c:marker val="1"/>
        <c:smooth val="0"/>
        <c:axId val="258826240"/>
        <c:axId val="258828160"/>
      </c:lineChart>
      <c:catAx>
        <c:axId val="258826240"/>
        <c:scaling>
          <c:orientation val="minMax"/>
        </c:scaling>
        <c:delete val="0"/>
        <c:axPos val="b"/>
        <c:title>
          <c:tx>
            <c:rich>
              <a:bodyPr/>
              <a:lstStyle/>
              <a:p>
                <a:pPr>
                  <a:defRPr/>
                </a:pPr>
                <a:r>
                  <a:rPr lang="de-DE" dirty="0"/>
                  <a:t>Workpiece </a:t>
                </a:r>
                <a:r>
                  <a:rPr lang="de-DE" dirty="0" err="1"/>
                  <a:t>position</a:t>
                </a:r>
                <a:r>
                  <a:rPr lang="de-DE" dirty="0"/>
                  <a:t> [mm]</a:t>
                </a:r>
              </a:p>
            </c:rich>
          </c:tx>
          <c:layout/>
          <c:overlay val="0"/>
        </c:title>
        <c:majorTickMark val="none"/>
        <c:minorTickMark val="none"/>
        <c:tickLblPos val="nextTo"/>
        <c:crossAx val="258828160"/>
        <c:crosses val="autoZero"/>
        <c:auto val="1"/>
        <c:lblAlgn val="ctr"/>
        <c:lblOffset val="100"/>
        <c:tickLblSkip val="5"/>
        <c:tickMarkSkip val="5"/>
        <c:noMultiLvlLbl val="0"/>
      </c:catAx>
      <c:valAx>
        <c:axId val="258828160"/>
        <c:scaling>
          <c:orientation val="minMax"/>
          <c:max val="1"/>
        </c:scaling>
        <c:delete val="0"/>
        <c:axPos val="l"/>
        <c:majorGridlines/>
        <c:title>
          <c:tx>
            <c:rich>
              <a:bodyPr/>
              <a:lstStyle/>
              <a:p>
                <a:pPr>
                  <a:defRPr/>
                </a:pPr>
                <a:r>
                  <a:rPr lang="de-DE" dirty="0"/>
                  <a:t>Heat </a:t>
                </a:r>
                <a:r>
                  <a:rPr lang="de-DE" dirty="0" err="1"/>
                  <a:t>partition</a:t>
                </a:r>
                <a:r>
                  <a:rPr lang="de-DE" dirty="0"/>
                  <a:t> </a:t>
                </a:r>
                <a:r>
                  <a:rPr lang="de-DE" dirty="0" err="1"/>
                  <a:t>ratios</a:t>
                </a:r>
                <a:endParaRPr lang="de-DE" dirty="0"/>
              </a:p>
            </c:rich>
          </c:tx>
          <c:layout/>
          <c:overlay val="0"/>
        </c:title>
        <c:numFmt formatCode="General" sourceLinked="1"/>
        <c:majorTickMark val="none"/>
        <c:minorTickMark val="none"/>
        <c:tickLblPos val="nextTo"/>
        <c:crossAx val="258826240"/>
        <c:crosses val="autoZero"/>
        <c:crossBetween val="between"/>
      </c:valAx>
    </c:plotArea>
    <c:plotVisOnly val="1"/>
    <c:dispBlanksAs val="span"/>
    <c:showDLblsOverMax val="0"/>
  </c:chart>
  <c:txPr>
    <a:bodyPr/>
    <a:lstStyle/>
    <a:p>
      <a:pPr>
        <a:defRPr sz="1800"/>
      </a:pPr>
      <a:endParaRPr lang="de-DE"/>
    </a:p>
  </c:txPr>
  <c:externalData r:id="rId1">
    <c:autoUpdate val="0"/>
  </c:externalData>
  <c:extLst>
    <c:ext xmlns:c14="http://schemas.microsoft.com/office/drawing/2007/8/2/chart" uri="{781A3756-C4B2-4CAC-9D66-4F8BD8637D16}">
      <c14:pivotOptions>
        <c14:dropZoneFilter val="1"/>
        <c14:dropZoneCategories val="1"/>
        <c14:dropZoneData val="1"/>
        <c14:dropZonesVisible val="1"/>
      </c14:pivotOptions>
    </c:ext>
  </c:extLst>
</c:chartSpace>
</file>

<file path=ppt/charts/chart14.xml><?xml version="1.0" encoding="utf-8"?>
<c:chartSpace xmlns:c="http://schemas.openxmlformats.org/drawingml/2006/chart" xmlns:a="http://schemas.openxmlformats.org/drawingml/2006/main" xmlns:r="http://schemas.openxmlformats.org/officeDocument/2006/relationships">
  <c:date1904 val="0"/>
  <c:lang val="de-DE"/>
  <c:roundedCorners val="0"/>
  <mc:AlternateContent xmlns:mc="http://schemas.openxmlformats.org/markup-compatibility/2006">
    <mc:Choice xmlns:c14="http://schemas.microsoft.com/office/drawing/2007/8/2/chart" Requires="c14">
      <c14:style val="104"/>
    </mc:Choice>
    <mc:Fallback>
      <c:style val="4"/>
    </mc:Fallback>
  </mc:AlternateContent>
  <c:pivotSource>
    <c:name>[Diagramm in Microsoft PowerPoint]Tabelle3!PivotTable2</c:name>
    <c:fmtId val="45"/>
  </c:pivotSource>
  <c:chart>
    <c:autoTitleDeleted val="0"/>
    <c:pivotFmts>
      <c:pivotFmt>
        <c:idx val="0"/>
      </c:pivotFmt>
      <c:pivotFmt>
        <c:idx val="1"/>
        <c:dLbl>
          <c:idx val="0"/>
          <c:delete val="1"/>
        </c:dLbl>
      </c:pivotFmt>
      <c:pivotFmt>
        <c:idx val="2"/>
        <c:dLbl>
          <c:idx val="0"/>
          <c:delete val="1"/>
        </c:dLbl>
      </c:pivotFmt>
      <c:pivotFmt>
        <c:idx val="3"/>
        <c:dLbl>
          <c:idx val="0"/>
          <c:delete val="1"/>
        </c:dLbl>
      </c:pivotFmt>
      <c:pivotFmt>
        <c:idx val="4"/>
        <c:dLbl>
          <c:idx val="0"/>
          <c:delete val="1"/>
        </c:dLbl>
      </c:pivotFmt>
      <c:pivotFmt>
        <c:idx val="5"/>
        <c:dLbl>
          <c:idx val="0"/>
          <c:delete val="1"/>
        </c:dLbl>
      </c:pivotFmt>
      <c:pivotFmt>
        <c:idx val="6"/>
        <c:dLbl>
          <c:idx val="0"/>
          <c:delete val="1"/>
        </c:dLbl>
      </c:pivotFmt>
      <c:pivotFmt>
        <c:idx val="7"/>
      </c:pivotFmt>
      <c:pivotFmt>
        <c:idx val="8"/>
      </c:pivotFmt>
      <c:pivotFmt>
        <c:idx val="9"/>
      </c:pivotFmt>
      <c:pivotFmt>
        <c:idx val="10"/>
      </c:pivotFmt>
      <c:pivotFmt>
        <c:idx val="11"/>
      </c:pivotFmt>
      <c:pivotFmt>
        <c:idx val="12"/>
      </c:pivotFmt>
      <c:pivotFmt>
        <c:idx val="13"/>
      </c:pivotFmt>
      <c:pivotFmt>
        <c:idx val="14"/>
      </c:pivotFmt>
      <c:pivotFmt>
        <c:idx val="15"/>
      </c:pivotFmt>
      <c:pivotFmt>
        <c:idx val="16"/>
      </c:pivotFmt>
      <c:pivotFmt>
        <c:idx val="17"/>
      </c:pivotFmt>
      <c:pivotFmt>
        <c:idx val="18"/>
      </c:pivotFmt>
      <c:pivotFmt>
        <c:idx val="19"/>
      </c:pivotFmt>
      <c:pivotFmt>
        <c:idx val="20"/>
      </c:pivotFmt>
      <c:pivotFmt>
        <c:idx val="21"/>
        <c:spPr>
          <a:ln>
            <a:prstDash val="dash"/>
          </a:ln>
        </c:spPr>
        <c:dLbl>
          <c:idx val="0"/>
          <c:delete val="1"/>
        </c:dLbl>
      </c:pivotFmt>
      <c:pivotFmt>
        <c:idx val="22"/>
        <c:spPr>
          <a:ln>
            <a:prstDash val="dash"/>
          </a:ln>
        </c:spPr>
        <c:dLbl>
          <c:idx val="0"/>
          <c:delete val="1"/>
        </c:dLbl>
      </c:pivotFmt>
      <c:pivotFmt>
        <c:idx val="23"/>
        <c:spPr>
          <a:ln>
            <a:prstDash val="dash"/>
          </a:ln>
        </c:spPr>
        <c:dLbl>
          <c:idx val="0"/>
          <c:delete val="1"/>
        </c:dLbl>
      </c:pivotFmt>
      <c:pivotFmt>
        <c:idx val="24"/>
        <c:dLbl>
          <c:idx val="0"/>
          <c:delete val="1"/>
        </c:dLbl>
      </c:pivotFmt>
      <c:pivotFmt>
        <c:idx val="25"/>
        <c:dLbl>
          <c:idx val="0"/>
          <c:delete val="1"/>
        </c:dLbl>
      </c:pivotFmt>
      <c:pivotFmt>
        <c:idx val="26"/>
        <c:dLbl>
          <c:idx val="0"/>
          <c:delete val="1"/>
        </c:dLbl>
      </c:pivotFmt>
      <c:pivotFmt>
        <c:idx val="27"/>
        <c:dLbl>
          <c:idx val="0"/>
          <c:delete val="1"/>
        </c:dLbl>
      </c:pivotFmt>
      <c:pivotFmt>
        <c:idx val="28"/>
        <c:dLbl>
          <c:idx val="0"/>
          <c:delete val="1"/>
        </c:dLbl>
      </c:pivotFmt>
      <c:pivotFmt>
        <c:idx val="29"/>
        <c:dLbl>
          <c:idx val="0"/>
          <c:delete val="1"/>
        </c:dLbl>
      </c:pivotFmt>
      <c:pivotFmt>
        <c:idx val="30"/>
      </c:pivotFmt>
      <c:pivotFmt>
        <c:idx val="31"/>
      </c:pivotFmt>
      <c:pivotFmt>
        <c:idx val="32"/>
      </c:pivotFmt>
      <c:pivotFmt>
        <c:idx val="33"/>
      </c:pivotFmt>
      <c:pivotFmt>
        <c:idx val="34"/>
      </c:pivotFmt>
      <c:pivotFmt>
        <c:idx val="35"/>
      </c:pivotFmt>
      <c:pivotFmt>
        <c:idx val="36"/>
      </c:pivotFmt>
      <c:pivotFmt>
        <c:idx val="37"/>
      </c:pivotFmt>
      <c:pivotFmt>
        <c:idx val="38"/>
      </c:pivotFmt>
      <c:pivotFmt>
        <c:idx val="39"/>
      </c:pivotFmt>
      <c:pivotFmt>
        <c:idx val="40"/>
      </c:pivotFmt>
      <c:pivotFmt>
        <c:idx val="41"/>
      </c:pivotFmt>
      <c:pivotFmt>
        <c:idx val="42"/>
      </c:pivotFmt>
      <c:pivotFmt>
        <c:idx val="43"/>
      </c:pivotFmt>
      <c:pivotFmt>
        <c:idx val="44"/>
      </c:pivotFmt>
    </c:pivotFmts>
    <c:plotArea>
      <c:layout>
        <c:manualLayout>
          <c:layoutTarget val="inner"/>
          <c:xMode val="edge"/>
          <c:yMode val="edge"/>
          <c:x val="0.11581624562554681"/>
          <c:y val="2.0809956300219506E-2"/>
          <c:w val="0.86399592629046384"/>
          <c:h val="0.82556121661262927"/>
        </c:manualLayout>
      </c:layout>
      <c:lineChart>
        <c:grouping val="standard"/>
        <c:varyColors val="0"/>
        <c:ser>
          <c:idx val="0"/>
          <c:order val="0"/>
          <c:tx>
            <c:strRef>
              <c:f>Tabelle3!$B$3:$B$5</c:f>
              <c:strCache>
                <c:ptCount val="1"/>
                <c:pt idx="0">
                  <c:v>VP42_1_H300_V100_C45_MF_425 - Summe von Percent - Heat through workpiece/Total heat</c:v>
                </c:pt>
              </c:strCache>
            </c:strRef>
          </c:tx>
          <c:cat>
            <c:strRef>
              <c:f>Tabelle3!$A$6:$A$24</c:f>
              <c:strCache>
                <c:ptCount val="18"/>
                <c:pt idx="0">
                  <c:v>113,62</c:v>
                </c:pt>
                <c:pt idx="1">
                  <c:v>118,70</c:v>
                </c:pt>
                <c:pt idx="2">
                  <c:v>123,78</c:v>
                </c:pt>
                <c:pt idx="3">
                  <c:v>128,86</c:v>
                </c:pt>
                <c:pt idx="4">
                  <c:v>133,94</c:v>
                </c:pt>
                <c:pt idx="5">
                  <c:v>139,02</c:v>
                </c:pt>
                <c:pt idx="6">
                  <c:v>144,11</c:v>
                </c:pt>
                <c:pt idx="7">
                  <c:v>149,19</c:v>
                </c:pt>
                <c:pt idx="8">
                  <c:v>154,27</c:v>
                </c:pt>
                <c:pt idx="9">
                  <c:v>159,35</c:v>
                </c:pt>
                <c:pt idx="10">
                  <c:v>164,43</c:v>
                </c:pt>
                <c:pt idx="11">
                  <c:v>169,51</c:v>
                </c:pt>
                <c:pt idx="12">
                  <c:v>174,59</c:v>
                </c:pt>
                <c:pt idx="13">
                  <c:v>179,67</c:v>
                </c:pt>
                <c:pt idx="14">
                  <c:v>184,76</c:v>
                </c:pt>
                <c:pt idx="15">
                  <c:v>189,84</c:v>
                </c:pt>
                <c:pt idx="16">
                  <c:v>194,92</c:v>
                </c:pt>
                <c:pt idx="17">
                  <c:v>200,00</c:v>
                </c:pt>
              </c:strCache>
            </c:strRef>
          </c:cat>
          <c:val>
            <c:numRef>
              <c:f>Tabelle3!$B$6:$B$24</c:f>
              <c:numCache>
                <c:formatCode>General</c:formatCode>
                <c:ptCount val="18"/>
                <c:pt idx="0">
                  <c:v>0.29041399287626557</c:v>
                </c:pt>
                <c:pt idx="1">
                  <c:v>0.30454636836766963</c:v>
                </c:pt>
                <c:pt idx="2">
                  <c:v>0.291006405798862</c:v>
                </c:pt>
                <c:pt idx="3">
                  <c:v>0.29378104764503732</c:v>
                </c:pt>
                <c:pt idx="4">
                  <c:v>0.27577074832062148</c:v>
                </c:pt>
                <c:pt idx="5">
                  <c:v>0.29452181520417497</c:v>
                </c:pt>
                <c:pt idx="6">
                  <c:v>0.30196050743003261</c:v>
                </c:pt>
                <c:pt idx="7">
                  <c:v>0.29221125217975447</c:v>
                </c:pt>
                <c:pt idx="8">
                  <c:v>0.29382222017919607</c:v>
                </c:pt>
                <c:pt idx="9">
                  <c:v>0.29334561106196755</c:v>
                </c:pt>
                <c:pt idx="10">
                  <c:v>0.28621682039598056</c:v>
                </c:pt>
                <c:pt idx="11">
                  <c:v>0.27779975570682142</c:v>
                </c:pt>
                <c:pt idx="12">
                  <c:v>0.28075237574073131</c:v>
                </c:pt>
                <c:pt idx="13">
                  <c:v>0.25586004063689921</c:v>
                </c:pt>
                <c:pt idx="14">
                  <c:v>0.25077195766555355</c:v>
                </c:pt>
                <c:pt idx="15">
                  <c:v>0.25192870713371074</c:v>
                </c:pt>
                <c:pt idx="16">
                  <c:v>0.20479351738079635</c:v>
                </c:pt>
                <c:pt idx="17">
                  <c:v>0.20259714000754178</c:v>
                </c:pt>
              </c:numCache>
            </c:numRef>
          </c:val>
          <c:smooth val="0"/>
        </c:ser>
        <c:ser>
          <c:idx val="1"/>
          <c:order val="1"/>
          <c:tx>
            <c:strRef>
              <c:f>Tabelle3!$C$3:$C$5</c:f>
              <c:strCache>
                <c:ptCount val="1"/>
                <c:pt idx="0">
                  <c:v>VP42_1_H300_V100_C45_MF_425 - Summe von Percent - Heat through chip/Total heat</c:v>
                </c:pt>
              </c:strCache>
            </c:strRef>
          </c:tx>
          <c:cat>
            <c:strRef>
              <c:f>Tabelle3!$A$6:$A$24</c:f>
              <c:strCache>
                <c:ptCount val="18"/>
                <c:pt idx="0">
                  <c:v>113,62</c:v>
                </c:pt>
                <c:pt idx="1">
                  <c:v>118,70</c:v>
                </c:pt>
                <c:pt idx="2">
                  <c:v>123,78</c:v>
                </c:pt>
                <c:pt idx="3">
                  <c:v>128,86</c:v>
                </c:pt>
                <c:pt idx="4">
                  <c:v>133,94</c:v>
                </c:pt>
                <c:pt idx="5">
                  <c:v>139,02</c:v>
                </c:pt>
                <c:pt idx="6">
                  <c:v>144,11</c:v>
                </c:pt>
                <c:pt idx="7">
                  <c:v>149,19</c:v>
                </c:pt>
                <c:pt idx="8">
                  <c:v>154,27</c:v>
                </c:pt>
                <c:pt idx="9">
                  <c:v>159,35</c:v>
                </c:pt>
                <c:pt idx="10">
                  <c:v>164,43</c:v>
                </c:pt>
                <c:pt idx="11">
                  <c:v>169,51</c:v>
                </c:pt>
                <c:pt idx="12">
                  <c:v>174,59</c:v>
                </c:pt>
                <c:pt idx="13">
                  <c:v>179,67</c:v>
                </c:pt>
                <c:pt idx="14">
                  <c:v>184,76</c:v>
                </c:pt>
                <c:pt idx="15">
                  <c:v>189,84</c:v>
                </c:pt>
                <c:pt idx="16">
                  <c:v>194,92</c:v>
                </c:pt>
                <c:pt idx="17">
                  <c:v>200,00</c:v>
                </c:pt>
              </c:strCache>
            </c:strRef>
          </c:cat>
          <c:val>
            <c:numRef>
              <c:f>Tabelle3!$C$6:$C$24</c:f>
              <c:numCache>
                <c:formatCode>General</c:formatCode>
                <c:ptCount val="18"/>
                <c:pt idx="0">
                  <c:v>0.64914935948448416</c:v>
                </c:pt>
                <c:pt idx="1">
                  <c:v>0.63575611842916824</c:v>
                </c:pt>
                <c:pt idx="2">
                  <c:v>0.6500774672721279</c:v>
                </c:pt>
                <c:pt idx="3">
                  <c:v>0.64768212974118433</c:v>
                </c:pt>
                <c:pt idx="4">
                  <c:v>0.6657885542034836</c:v>
                </c:pt>
                <c:pt idx="5">
                  <c:v>0.64883178992656731</c:v>
                </c:pt>
                <c:pt idx="6">
                  <c:v>0.64075311942773405</c:v>
                </c:pt>
                <c:pt idx="7">
                  <c:v>0.65155880317885606</c:v>
                </c:pt>
                <c:pt idx="8">
                  <c:v>0.65099654082057912</c:v>
                </c:pt>
                <c:pt idx="9">
                  <c:v>0.65515214921235743</c:v>
                </c:pt>
                <c:pt idx="10">
                  <c:v>0.66040282538575135</c:v>
                </c:pt>
                <c:pt idx="11">
                  <c:v>0.66745605687762188</c:v>
                </c:pt>
                <c:pt idx="12">
                  <c:v>0.65930340050456071</c:v>
                </c:pt>
                <c:pt idx="13">
                  <c:v>0.68398450775371211</c:v>
                </c:pt>
                <c:pt idx="14">
                  <c:v>0.69456332568200951</c:v>
                </c:pt>
                <c:pt idx="15">
                  <c:v>0.69384746220870019</c:v>
                </c:pt>
                <c:pt idx="16">
                  <c:v>0.74128196555589454</c:v>
                </c:pt>
                <c:pt idx="17">
                  <c:v>0.74376697380494772</c:v>
                </c:pt>
              </c:numCache>
            </c:numRef>
          </c:val>
          <c:smooth val="0"/>
        </c:ser>
        <c:ser>
          <c:idx val="2"/>
          <c:order val="2"/>
          <c:tx>
            <c:strRef>
              <c:f>Tabelle3!$D$3:$D$5</c:f>
              <c:strCache>
                <c:ptCount val="1"/>
                <c:pt idx="0">
                  <c:v>VP42_1_H300_V100_C45_MF_425 - Summe von Percent - Heat inside tool/Total heat</c:v>
                </c:pt>
              </c:strCache>
            </c:strRef>
          </c:tx>
          <c:cat>
            <c:strRef>
              <c:f>Tabelle3!$A$6:$A$24</c:f>
              <c:strCache>
                <c:ptCount val="18"/>
                <c:pt idx="0">
                  <c:v>113,62</c:v>
                </c:pt>
                <c:pt idx="1">
                  <c:v>118,70</c:v>
                </c:pt>
                <c:pt idx="2">
                  <c:v>123,78</c:v>
                </c:pt>
                <c:pt idx="3">
                  <c:v>128,86</c:v>
                </c:pt>
                <c:pt idx="4">
                  <c:v>133,94</c:v>
                </c:pt>
                <c:pt idx="5">
                  <c:v>139,02</c:v>
                </c:pt>
                <c:pt idx="6">
                  <c:v>144,11</c:v>
                </c:pt>
                <c:pt idx="7">
                  <c:v>149,19</c:v>
                </c:pt>
                <c:pt idx="8">
                  <c:v>154,27</c:v>
                </c:pt>
                <c:pt idx="9">
                  <c:v>159,35</c:v>
                </c:pt>
                <c:pt idx="10">
                  <c:v>164,43</c:v>
                </c:pt>
                <c:pt idx="11">
                  <c:v>169,51</c:v>
                </c:pt>
                <c:pt idx="12">
                  <c:v>174,59</c:v>
                </c:pt>
                <c:pt idx="13">
                  <c:v>179,67</c:v>
                </c:pt>
                <c:pt idx="14">
                  <c:v>184,76</c:v>
                </c:pt>
                <c:pt idx="15">
                  <c:v>189,84</c:v>
                </c:pt>
                <c:pt idx="16">
                  <c:v>194,92</c:v>
                </c:pt>
                <c:pt idx="17">
                  <c:v>200,00</c:v>
                </c:pt>
              </c:strCache>
            </c:strRef>
          </c:cat>
          <c:val>
            <c:numRef>
              <c:f>Tabelle3!$D$6:$D$24</c:f>
              <c:numCache>
                <c:formatCode>General</c:formatCode>
                <c:ptCount val="18"/>
                <c:pt idx="0">
                  <c:v>6.0436647639250204E-2</c:v>
                </c:pt>
                <c:pt idx="1">
                  <c:v>5.9697513203162002E-2</c:v>
                </c:pt>
                <c:pt idx="2">
                  <c:v>5.8916126929010146E-2</c:v>
                </c:pt>
                <c:pt idx="3">
                  <c:v>5.8536822613778385E-2</c:v>
                </c:pt>
                <c:pt idx="4">
                  <c:v>5.8440697475894907E-2</c:v>
                </c:pt>
                <c:pt idx="5">
                  <c:v>5.6646394869257682E-2</c:v>
                </c:pt>
                <c:pt idx="6">
                  <c:v>5.7286373142233338E-2</c:v>
                </c:pt>
                <c:pt idx="7">
                  <c:v>5.6229944641389584E-2</c:v>
                </c:pt>
                <c:pt idx="8">
                  <c:v>5.5181239000224855E-2</c:v>
                </c:pt>
                <c:pt idx="9">
                  <c:v>5.1502239725674991E-2</c:v>
                </c:pt>
                <c:pt idx="10">
                  <c:v>5.3380354218268082E-2</c:v>
                </c:pt>
                <c:pt idx="11">
                  <c:v>5.4744187415556728E-2</c:v>
                </c:pt>
                <c:pt idx="12">
                  <c:v>5.9944223754708016E-2</c:v>
                </c:pt>
                <c:pt idx="13">
                  <c:v>6.0155451609388705E-2</c:v>
                </c:pt>
                <c:pt idx="14">
                  <c:v>5.4664716652436954E-2</c:v>
                </c:pt>
                <c:pt idx="15">
                  <c:v>5.4223830657589144E-2</c:v>
                </c:pt>
                <c:pt idx="16">
                  <c:v>5.3924517063309085E-2</c:v>
                </c:pt>
                <c:pt idx="17">
                  <c:v>5.3635886187510549E-2</c:v>
                </c:pt>
              </c:numCache>
            </c:numRef>
          </c:val>
          <c:smooth val="0"/>
        </c:ser>
        <c:dLbls>
          <c:showLegendKey val="0"/>
          <c:showVal val="0"/>
          <c:showCatName val="0"/>
          <c:showSerName val="0"/>
          <c:showPercent val="0"/>
          <c:showBubbleSize val="0"/>
        </c:dLbls>
        <c:marker val="1"/>
        <c:smooth val="0"/>
        <c:axId val="259668224"/>
        <c:axId val="259678592"/>
      </c:lineChart>
      <c:catAx>
        <c:axId val="259668224"/>
        <c:scaling>
          <c:orientation val="minMax"/>
        </c:scaling>
        <c:delete val="0"/>
        <c:axPos val="b"/>
        <c:title>
          <c:tx>
            <c:rich>
              <a:bodyPr/>
              <a:lstStyle/>
              <a:p>
                <a:pPr>
                  <a:defRPr/>
                </a:pPr>
                <a:r>
                  <a:rPr lang="de-DE" dirty="0"/>
                  <a:t>Workpiece </a:t>
                </a:r>
                <a:r>
                  <a:rPr lang="de-DE" dirty="0" err="1"/>
                  <a:t>position</a:t>
                </a:r>
                <a:r>
                  <a:rPr lang="de-DE" dirty="0"/>
                  <a:t> [mm]</a:t>
                </a:r>
              </a:p>
            </c:rich>
          </c:tx>
          <c:layout/>
          <c:overlay val="0"/>
        </c:title>
        <c:majorTickMark val="none"/>
        <c:minorTickMark val="none"/>
        <c:tickLblPos val="nextTo"/>
        <c:crossAx val="259678592"/>
        <c:crosses val="autoZero"/>
        <c:auto val="1"/>
        <c:lblAlgn val="ctr"/>
        <c:lblOffset val="100"/>
        <c:tickLblSkip val="5"/>
        <c:tickMarkSkip val="5"/>
        <c:noMultiLvlLbl val="0"/>
      </c:catAx>
      <c:valAx>
        <c:axId val="259678592"/>
        <c:scaling>
          <c:orientation val="minMax"/>
          <c:max val="1"/>
        </c:scaling>
        <c:delete val="0"/>
        <c:axPos val="l"/>
        <c:majorGridlines/>
        <c:title>
          <c:tx>
            <c:rich>
              <a:bodyPr/>
              <a:lstStyle/>
              <a:p>
                <a:pPr>
                  <a:defRPr/>
                </a:pPr>
                <a:r>
                  <a:rPr lang="de-DE" dirty="0"/>
                  <a:t>Heat </a:t>
                </a:r>
                <a:r>
                  <a:rPr lang="de-DE" dirty="0" err="1"/>
                  <a:t>partition</a:t>
                </a:r>
                <a:r>
                  <a:rPr lang="de-DE" dirty="0"/>
                  <a:t> </a:t>
                </a:r>
                <a:r>
                  <a:rPr lang="de-DE" dirty="0" err="1"/>
                  <a:t>ratios</a:t>
                </a:r>
                <a:endParaRPr lang="de-DE" dirty="0"/>
              </a:p>
            </c:rich>
          </c:tx>
          <c:layout/>
          <c:overlay val="0"/>
        </c:title>
        <c:numFmt formatCode="General" sourceLinked="1"/>
        <c:majorTickMark val="none"/>
        <c:minorTickMark val="none"/>
        <c:tickLblPos val="nextTo"/>
        <c:crossAx val="259668224"/>
        <c:crosses val="autoZero"/>
        <c:crossBetween val="between"/>
      </c:valAx>
    </c:plotArea>
    <c:plotVisOnly val="1"/>
    <c:dispBlanksAs val="span"/>
    <c:showDLblsOverMax val="0"/>
  </c:chart>
  <c:txPr>
    <a:bodyPr/>
    <a:lstStyle/>
    <a:p>
      <a:pPr>
        <a:defRPr sz="1800"/>
      </a:pPr>
      <a:endParaRPr lang="de-DE"/>
    </a:p>
  </c:txPr>
  <c:externalData r:id="rId1">
    <c:autoUpdate val="0"/>
  </c:externalData>
  <c:extLst>
    <c:ext xmlns:c14="http://schemas.microsoft.com/office/drawing/2007/8/2/chart" uri="{781A3756-C4B2-4CAC-9D66-4F8BD8637D16}">
      <c14:pivotOptions>
        <c14:dropZoneFilter val="1"/>
        <c14:dropZoneCategories val="1"/>
        <c14:dropZoneData val="1"/>
        <c14:dropZonesVisible val="1"/>
      </c14:pivotOptions>
    </c:ext>
  </c:extLst>
</c:chartSpace>
</file>

<file path=ppt/charts/chart15.xml><?xml version="1.0" encoding="utf-8"?>
<c:chartSpace xmlns:c="http://schemas.openxmlformats.org/drawingml/2006/chart" xmlns:a="http://schemas.openxmlformats.org/drawingml/2006/main" xmlns:r="http://schemas.openxmlformats.org/officeDocument/2006/relationships">
  <c:date1904 val="0"/>
  <c:lang val="de-DE"/>
  <c:roundedCorners val="0"/>
  <mc:AlternateContent xmlns:mc="http://schemas.openxmlformats.org/markup-compatibility/2006">
    <mc:Choice xmlns:c14="http://schemas.microsoft.com/office/drawing/2007/8/2/chart" Requires="c14">
      <c14:style val="104"/>
    </mc:Choice>
    <mc:Fallback>
      <c:style val="4"/>
    </mc:Fallback>
  </mc:AlternateContent>
  <c:pivotSource>
    <c:name>[Diagramm in Microsoft PowerPoint]Tabelle3!PivotTable2</c:name>
    <c:fmtId val="57"/>
  </c:pivotSource>
  <c:chart>
    <c:autoTitleDeleted val="0"/>
    <c:pivotFmts>
      <c:pivotFmt>
        <c:idx val="0"/>
      </c:pivotFmt>
      <c:pivotFmt>
        <c:idx val="1"/>
        <c:dLbl>
          <c:idx val="0"/>
          <c:delete val="1"/>
        </c:dLbl>
      </c:pivotFmt>
      <c:pivotFmt>
        <c:idx val="2"/>
        <c:dLbl>
          <c:idx val="0"/>
          <c:delete val="1"/>
        </c:dLbl>
      </c:pivotFmt>
      <c:pivotFmt>
        <c:idx val="3"/>
        <c:dLbl>
          <c:idx val="0"/>
          <c:delete val="1"/>
        </c:dLbl>
      </c:pivotFmt>
      <c:pivotFmt>
        <c:idx val="4"/>
        <c:dLbl>
          <c:idx val="0"/>
          <c:delete val="1"/>
        </c:dLbl>
      </c:pivotFmt>
      <c:pivotFmt>
        <c:idx val="5"/>
        <c:dLbl>
          <c:idx val="0"/>
          <c:delete val="1"/>
        </c:dLbl>
      </c:pivotFmt>
      <c:pivotFmt>
        <c:idx val="6"/>
        <c:dLbl>
          <c:idx val="0"/>
          <c:delete val="1"/>
        </c:dLbl>
      </c:pivotFmt>
      <c:pivotFmt>
        <c:idx val="7"/>
      </c:pivotFmt>
      <c:pivotFmt>
        <c:idx val="8"/>
      </c:pivotFmt>
      <c:pivotFmt>
        <c:idx val="9"/>
      </c:pivotFmt>
      <c:pivotFmt>
        <c:idx val="10"/>
      </c:pivotFmt>
      <c:pivotFmt>
        <c:idx val="11"/>
      </c:pivotFmt>
      <c:pivotFmt>
        <c:idx val="12"/>
      </c:pivotFmt>
      <c:pivotFmt>
        <c:idx val="13"/>
      </c:pivotFmt>
      <c:pivotFmt>
        <c:idx val="14"/>
      </c:pivotFmt>
      <c:pivotFmt>
        <c:idx val="15"/>
      </c:pivotFmt>
      <c:pivotFmt>
        <c:idx val="16"/>
      </c:pivotFmt>
      <c:pivotFmt>
        <c:idx val="17"/>
      </c:pivotFmt>
      <c:pivotFmt>
        <c:idx val="18"/>
      </c:pivotFmt>
      <c:pivotFmt>
        <c:idx val="19"/>
      </c:pivotFmt>
      <c:pivotFmt>
        <c:idx val="20"/>
      </c:pivotFmt>
      <c:pivotFmt>
        <c:idx val="21"/>
        <c:spPr>
          <a:ln>
            <a:prstDash val="dash"/>
          </a:ln>
        </c:spPr>
        <c:dLbl>
          <c:idx val="0"/>
          <c:delete val="1"/>
        </c:dLbl>
      </c:pivotFmt>
      <c:pivotFmt>
        <c:idx val="22"/>
        <c:spPr>
          <a:ln>
            <a:prstDash val="dash"/>
          </a:ln>
        </c:spPr>
        <c:dLbl>
          <c:idx val="0"/>
          <c:delete val="1"/>
        </c:dLbl>
      </c:pivotFmt>
      <c:pivotFmt>
        <c:idx val="23"/>
        <c:spPr>
          <a:ln>
            <a:prstDash val="dash"/>
          </a:ln>
        </c:spPr>
        <c:dLbl>
          <c:idx val="0"/>
          <c:delete val="1"/>
        </c:dLbl>
      </c:pivotFmt>
      <c:pivotFmt>
        <c:idx val="24"/>
        <c:dLbl>
          <c:idx val="0"/>
          <c:delete val="1"/>
        </c:dLbl>
      </c:pivotFmt>
      <c:pivotFmt>
        <c:idx val="25"/>
        <c:dLbl>
          <c:idx val="0"/>
          <c:delete val="1"/>
        </c:dLbl>
      </c:pivotFmt>
      <c:pivotFmt>
        <c:idx val="26"/>
        <c:dLbl>
          <c:idx val="0"/>
          <c:delete val="1"/>
        </c:dLbl>
      </c:pivotFmt>
      <c:pivotFmt>
        <c:idx val="27"/>
        <c:dLbl>
          <c:idx val="0"/>
          <c:delete val="1"/>
        </c:dLbl>
      </c:pivotFmt>
      <c:pivotFmt>
        <c:idx val="28"/>
        <c:dLbl>
          <c:idx val="0"/>
          <c:delete val="1"/>
        </c:dLbl>
      </c:pivotFmt>
      <c:pivotFmt>
        <c:idx val="29"/>
        <c:dLbl>
          <c:idx val="0"/>
          <c:delete val="1"/>
        </c:dLbl>
      </c:pivotFmt>
      <c:pivotFmt>
        <c:idx val="30"/>
      </c:pivotFmt>
      <c:pivotFmt>
        <c:idx val="31"/>
      </c:pivotFmt>
      <c:pivotFmt>
        <c:idx val="32"/>
      </c:pivotFmt>
      <c:pivotFmt>
        <c:idx val="33"/>
      </c:pivotFmt>
      <c:pivotFmt>
        <c:idx val="34"/>
      </c:pivotFmt>
      <c:pivotFmt>
        <c:idx val="35"/>
      </c:pivotFmt>
      <c:pivotFmt>
        <c:idx val="36"/>
      </c:pivotFmt>
      <c:pivotFmt>
        <c:idx val="37"/>
      </c:pivotFmt>
      <c:pivotFmt>
        <c:idx val="38"/>
      </c:pivotFmt>
      <c:pivotFmt>
        <c:idx val="39"/>
      </c:pivotFmt>
      <c:pivotFmt>
        <c:idx val="40"/>
      </c:pivotFmt>
      <c:pivotFmt>
        <c:idx val="41"/>
      </c:pivotFmt>
      <c:pivotFmt>
        <c:idx val="42"/>
      </c:pivotFmt>
      <c:pivotFmt>
        <c:idx val="43"/>
      </c:pivotFmt>
      <c:pivotFmt>
        <c:idx val="44"/>
      </c:pivotFmt>
      <c:pivotFmt>
        <c:idx val="45"/>
      </c:pivotFmt>
      <c:pivotFmt>
        <c:idx val="46"/>
      </c:pivotFmt>
      <c:pivotFmt>
        <c:idx val="47"/>
      </c:pivotFmt>
      <c:pivotFmt>
        <c:idx val="48"/>
      </c:pivotFmt>
      <c:pivotFmt>
        <c:idx val="49"/>
      </c:pivotFmt>
      <c:pivotFmt>
        <c:idx val="50"/>
      </c:pivotFmt>
    </c:pivotFmts>
    <c:plotArea>
      <c:layout>
        <c:manualLayout>
          <c:layoutTarget val="inner"/>
          <c:xMode val="edge"/>
          <c:yMode val="edge"/>
          <c:x val="0.11581624562554681"/>
          <c:y val="2.0809956300219506E-2"/>
          <c:w val="0.86399592629046384"/>
          <c:h val="0.82556121661262927"/>
        </c:manualLayout>
      </c:layout>
      <c:lineChart>
        <c:grouping val="standard"/>
        <c:varyColors val="0"/>
        <c:ser>
          <c:idx val="0"/>
          <c:order val="0"/>
          <c:tx>
            <c:strRef>
              <c:f>Tabelle3!$B$3:$B$5</c:f>
              <c:strCache>
                <c:ptCount val="1"/>
                <c:pt idx="0">
                  <c:v>VP46_1_H300_V150_C45_MF_285 - Summe von Percent - Heat through workpiece/Total heat</c:v>
                </c:pt>
              </c:strCache>
            </c:strRef>
          </c:tx>
          <c:cat>
            <c:strRef>
              <c:f>Tabelle3!$A$6:$A$24</c:f>
              <c:strCache>
                <c:ptCount val="18"/>
                <c:pt idx="0">
                  <c:v>70,43</c:v>
                </c:pt>
                <c:pt idx="1">
                  <c:v>78,05</c:v>
                </c:pt>
                <c:pt idx="2">
                  <c:v>85,67</c:v>
                </c:pt>
                <c:pt idx="3">
                  <c:v>93,29</c:v>
                </c:pt>
                <c:pt idx="4">
                  <c:v>100,91</c:v>
                </c:pt>
                <c:pt idx="5">
                  <c:v>108,54</c:v>
                </c:pt>
                <c:pt idx="6">
                  <c:v>116,16</c:v>
                </c:pt>
                <c:pt idx="7">
                  <c:v>123,78</c:v>
                </c:pt>
                <c:pt idx="8">
                  <c:v>131,40</c:v>
                </c:pt>
                <c:pt idx="9">
                  <c:v>139,02</c:v>
                </c:pt>
                <c:pt idx="10">
                  <c:v>146,65</c:v>
                </c:pt>
                <c:pt idx="11">
                  <c:v>154,27</c:v>
                </c:pt>
                <c:pt idx="12">
                  <c:v>161,89</c:v>
                </c:pt>
                <c:pt idx="13">
                  <c:v>169,51</c:v>
                </c:pt>
                <c:pt idx="14">
                  <c:v>177,13</c:v>
                </c:pt>
                <c:pt idx="15">
                  <c:v>184,76</c:v>
                </c:pt>
                <c:pt idx="16">
                  <c:v>192,38</c:v>
                </c:pt>
                <c:pt idx="17">
                  <c:v>200,00</c:v>
                </c:pt>
              </c:strCache>
            </c:strRef>
          </c:cat>
          <c:val>
            <c:numRef>
              <c:f>Tabelle3!$B$6:$B$24</c:f>
              <c:numCache>
                <c:formatCode>General</c:formatCode>
                <c:ptCount val="18"/>
                <c:pt idx="0">
                  <c:v>0.28224982116673625</c:v>
                </c:pt>
                <c:pt idx="1">
                  <c:v>0.28169412577260111</c:v>
                </c:pt>
                <c:pt idx="2">
                  <c:v>0.26905369600804113</c:v>
                </c:pt>
                <c:pt idx="3">
                  <c:v>0.2876099043287374</c:v>
                </c:pt>
                <c:pt idx="4">
                  <c:v>0.27775536628385811</c:v>
                </c:pt>
                <c:pt idx="5">
                  <c:v>0.27276707910884074</c:v>
                </c:pt>
                <c:pt idx="6">
                  <c:v>0.29566007245691051</c:v>
                </c:pt>
                <c:pt idx="7">
                  <c:v>0.28318265876874538</c:v>
                </c:pt>
                <c:pt idx="8">
                  <c:v>0.28992564056031783</c:v>
                </c:pt>
                <c:pt idx="9">
                  <c:v>0.27692381355271534</c:v>
                </c:pt>
                <c:pt idx="10">
                  <c:v>0.2837580739625063</c:v>
                </c:pt>
                <c:pt idx="11">
                  <c:v>0.27448722790070001</c:v>
                </c:pt>
                <c:pt idx="12">
                  <c:v>0.26431191527504316</c:v>
                </c:pt>
                <c:pt idx="13">
                  <c:v>0.26452182233041283</c:v>
                </c:pt>
                <c:pt idx="14">
                  <c:v>0.26582388340161089</c:v>
                </c:pt>
                <c:pt idx="15">
                  <c:v>0.253853550533158</c:v>
                </c:pt>
                <c:pt idx="16">
                  <c:v>0.2146516190954661</c:v>
                </c:pt>
                <c:pt idx="17">
                  <c:v>0.23561931399807975</c:v>
                </c:pt>
              </c:numCache>
            </c:numRef>
          </c:val>
          <c:smooth val="0"/>
        </c:ser>
        <c:ser>
          <c:idx val="1"/>
          <c:order val="1"/>
          <c:tx>
            <c:strRef>
              <c:f>Tabelle3!$C$3:$C$5</c:f>
              <c:strCache>
                <c:ptCount val="1"/>
                <c:pt idx="0">
                  <c:v>VP46_1_H300_V150_C45_MF_285 - Summe von Percent - Heat through chip/Total heat</c:v>
                </c:pt>
              </c:strCache>
            </c:strRef>
          </c:tx>
          <c:cat>
            <c:strRef>
              <c:f>Tabelle3!$A$6:$A$24</c:f>
              <c:strCache>
                <c:ptCount val="18"/>
                <c:pt idx="0">
                  <c:v>70,43</c:v>
                </c:pt>
                <c:pt idx="1">
                  <c:v>78,05</c:v>
                </c:pt>
                <c:pt idx="2">
                  <c:v>85,67</c:v>
                </c:pt>
                <c:pt idx="3">
                  <c:v>93,29</c:v>
                </c:pt>
                <c:pt idx="4">
                  <c:v>100,91</c:v>
                </c:pt>
                <c:pt idx="5">
                  <c:v>108,54</c:v>
                </c:pt>
                <c:pt idx="6">
                  <c:v>116,16</c:v>
                </c:pt>
                <c:pt idx="7">
                  <c:v>123,78</c:v>
                </c:pt>
                <c:pt idx="8">
                  <c:v>131,40</c:v>
                </c:pt>
                <c:pt idx="9">
                  <c:v>139,02</c:v>
                </c:pt>
                <c:pt idx="10">
                  <c:v>146,65</c:v>
                </c:pt>
                <c:pt idx="11">
                  <c:v>154,27</c:v>
                </c:pt>
                <c:pt idx="12">
                  <c:v>161,89</c:v>
                </c:pt>
                <c:pt idx="13">
                  <c:v>169,51</c:v>
                </c:pt>
                <c:pt idx="14">
                  <c:v>177,13</c:v>
                </c:pt>
                <c:pt idx="15">
                  <c:v>184,76</c:v>
                </c:pt>
                <c:pt idx="16">
                  <c:v>192,38</c:v>
                </c:pt>
                <c:pt idx="17">
                  <c:v>200,00</c:v>
                </c:pt>
              </c:strCache>
            </c:strRef>
          </c:cat>
          <c:val>
            <c:numRef>
              <c:f>Tabelle3!$C$6:$C$24</c:f>
              <c:numCache>
                <c:formatCode>General</c:formatCode>
                <c:ptCount val="18"/>
                <c:pt idx="0">
                  <c:v>0.66998236818060453</c:v>
                </c:pt>
                <c:pt idx="1">
                  <c:v>0.66685315482612217</c:v>
                </c:pt>
                <c:pt idx="2">
                  <c:v>0.68161168877304645</c:v>
                </c:pt>
                <c:pt idx="3">
                  <c:v>0.66556966845093113</c:v>
                </c:pt>
                <c:pt idx="4">
                  <c:v>0.6735135333956036</c:v>
                </c:pt>
                <c:pt idx="5">
                  <c:v>0.67784001633466573</c:v>
                </c:pt>
                <c:pt idx="6">
                  <c:v>0.65414194187316932</c:v>
                </c:pt>
                <c:pt idx="7">
                  <c:v>0.66512915815825724</c:v>
                </c:pt>
                <c:pt idx="8">
                  <c:v>0.65769502087280474</c:v>
                </c:pt>
                <c:pt idx="9">
                  <c:v>0.67047650252021052</c:v>
                </c:pt>
                <c:pt idx="10">
                  <c:v>0.66192687038201092</c:v>
                </c:pt>
                <c:pt idx="11">
                  <c:v>0.67378957708064835</c:v>
                </c:pt>
                <c:pt idx="12">
                  <c:v>0.68303194745316609</c:v>
                </c:pt>
                <c:pt idx="13">
                  <c:v>0.68561640974098703</c:v>
                </c:pt>
                <c:pt idx="14">
                  <c:v>0.68512737040270066</c:v>
                </c:pt>
                <c:pt idx="15">
                  <c:v>0.69611987211179083</c:v>
                </c:pt>
                <c:pt idx="16">
                  <c:v>0.73490267896898753</c:v>
                </c:pt>
                <c:pt idx="17">
                  <c:v>0.71351410362001855</c:v>
                </c:pt>
              </c:numCache>
            </c:numRef>
          </c:val>
          <c:smooth val="0"/>
        </c:ser>
        <c:ser>
          <c:idx val="2"/>
          <c:order val="2"/>
          <c:tx>
            <c:strRef>
              <c:f>Tabelle3!$D$3:$D$5</c:f>
              <c:strCache>
                <c:ptCount val="1"/>
                <c:pt idx="0">
                  <c:v>VP46_1_H300_V150_C45_MF_285 - Summe von Percent - Heat inside tool/Total heat</c:v>
                </c:pt>
              </c:strCache>
            </c:strRef>
          </c:tx>
          <c:cat>
            <c:strRef>
              <c:f>Tabelle3!$A$6:$A$24</c:f>
              <c:strCache>
                <c:ptCount val="18"/>
                <c:pt idx="0">
                  <c:v>70,43</c:v>
                </c:pt>
                <c:pt idx="1">
                  <c:v>78,05</c:v>
                </c:pt>
                <c:pt idx="2">
                  <c:v>85,67</c:v>
                </c:pt>
                <c:pt idx="3">
                  <c:v>93,29</c:v>
                </c:pt>
                <c:pt idx="4">
                  <c:v>100,91</c:v>
                </c:pt>
                <c:pt idx="5">
                  <c:v>108,54</c:v>
                </c:pt>
                <c:pt idx="6">
                  <c:v>116,16</c:v>
                </c:pt>
                <c:pt idx="7">
                  <c:v>123,78</c:v>
                </c:pt>
                <c:pt idx="8">
                  <c:v>131,40</c:v>
                </c:pt>
                <c:pt idx="9">
                  <c:v>139,02</c:v>
                </c:pt>
                <c:pt idx="10">
                  <c:v>146,65</c:v>
                </c:pt>
                <c:pt idx="11">
                  <c:v>154,27</c:v>
                </c:pt>
                <c:pt idx="12">
                  <c:v>161,89</c:v>
                </c:pt>
                <c:pt idx="13">
                  <c:v>169,51</c:v>
                </c:pt>
                <c:pt idx="14">
                  <c:v>177,13</c:v>
                </c:pt>
                <c:pt idx="15">
                  <c:v>184,76</c:v>
                </c:pt>
                <c:pt idx="16">
                  <c:v>192,38</c:v>
                </c:pt>
                <c:pt idx="17">
                  <c:v>200,00</c:v>
                </c:pt>
              </c:strCache>
            </c:strRef>
          </c:cat>
          <c:val>
            <c:numRef>
              <c:f>Tabelle3!$D$6:$D$24</c:f>
              <c:numCache>
                <c:formatCode>General</c:formatCode>
                <c:ptCount val="18"/>
                <c:pt idx="0">
                  <c:v>4.7767810652659219E-2</c:v>
                </c:pt>
                <c:pt idx="1">
                  <c:v>5.145271940127677E-2</c:v>
                </c:pt>
                <c:pt idx="2">
                  <c:v>4.9334615218912484E-2</c:v>
                </c:pt>
                <c:pt idx="3">
                  <c:v>4.6820427220331577E-2</c:v>
                </c:pt>
                <c:pt idx="4">
                  <c:v>4.8731100320538373E-2</c:v>
                </c:pt>
                <c:pt idx="5">
                  <c:v>4.9392904556493575E-2</c:v>
                </c:pt>
                <c:pt idx="6">
                  <c:v>5.0197985669920113E-2</c:v>
                </c:pt>
                <c:pt idx="7">
                  <c:v>5.1688183072997398E-2</c:v>
                </c:pt>
                <c:pt idx="8">
                  <c:v>5.2379338566877501E-2</c:v>
                </c:pt>
                <c:pt idx="9">
                  <c:v>5.259968392707412E-2</c:v>
                </c:pt>
                <c:pt idx="10">
                  <c:v>5.4315055655482808E-2</c:v>
                </c:pt>
                <c:pt idx="11">
                  <c:v>5.1723195018651656E-2</c:v>
                </c:pt>
                <c:pt idx="12">
                  <c:v>5.2656137271790748E-2</c:v>
                </c:pt>
                <c:pt idx="13">
                  <c:v>4.9861767928600045E-2</c:v>
                </c:pt>
                <c:pt idx="14">
                  <c:v>4.904874619568856E-2</c:v>
                </c:pt>
                <c:pt idx="15">
                  <c:v>5.0026577355051081E-2</c:v>
                </c:pt>
                <c:pt idx="16">
                  <c:v>5.0445701935546351E-2</c:v>
                </c:pt>
                <c:pt idx="17">
                  <c:v>5.0866582381901802E-2</c:v>
                </c:pt>
              </c:numCache>
            </c:numRef>
          </c:val>
          <c:smooth val="0"/>
        </c:ser>
        <c:ser>
          <c:idx val="3"/>
          <c:order val="3"/>
          <c:tx>
            <c:strRef>
              <c:f>Tabelle3!$E$3:$E$5</c:f>
              <c:strCache>
                <c:ptCount val="1"/>
                <c:pt idx="0">
                  <c:v>VP46_2_H300_V150_C45_MF_285 - Summe von Percent - Heat through workpiece/Total heat</c:v>
                </c:pt>
              </c:strCache>
            </c:strRef>
          </c:tx>
          <c:cat>
            <c:strRef>
              <c:f>Tabelle3!$A$6:$A$24</c:f>
              <c:strCache>
                <c:ptCount val="18"/>
                <c:pt idx="0">
                  <c:v>70,43</c:v>
                </c:pt>
                <c:pt idx="1">
                  <c:v>78,05</c:v>
                </c:pt>
                <c:pt idx="2">
                  <c:v>85,67</c:v>
                </c:pt>
                <c:pt idx="3">
                  <c:v>93,29</c:v>
                </c:pt>
                <c:pt idx="4">
                  <c:v>100,91</c:v>
                </c:pt>
                <c:pt idx="5">
                  <c:v>108,54</c:v>
                </c:pt>
                <c:pt idx="6">
                  <c:v>116,16</c:v>
                </c:pt>
                <c:pt idx="7">
                  <c:v>123,78</c:v>
                </c:pt>
                <c:pt idx="8">
                  <c:v>131,40</c:v>
                </c:pt>
                <c:pt idx="9">
                  <c:v>139,02</c:v>
                </c:pt>
                <c:pt idx="10">
                  <c:v>146,65</c:v>
                </c:pt>
                <c:pt idx="11">
                  <c:v>154,27</c:v>
                </c:pt>
                <c:pt idx="12">
                  <c:v>161,89</c:v>
                </c:pt>
                <c:pt idx="13">
                  <c:v>169,51</c:v>
                </c:pt>
                <c:pt idx="14">
                  <c:v>177,13</c:v>
                </c:pt>
                <c:pt idx="15">
                  <c:v>184,76</c:v>
                </c:pt>
                <c:pt idx="16">
                  <c:v>192,38</c:v>
                </c:pt>
                <c:pt idx="17">
                  <c:v>200,00</c:v>
                </c:pt>
              </c:strCache>
            </c:strRef>
          </c:cat>
          <c:val>
            <c:numRef>
              <c:f>Tabelle3!$E$6:$E$24</c:f>
              <c:numCache>
                <c:formatCode>General</c:formatCode>
                <c:ptCount val="18"/>
                <c:pt idx="0">
                  <c:v>0.27063133496035635</c:v>
                </c:pt>
                <c:pt idx="1">
                  <c:v>0.29514305856339657</c:v>
                </c:pt>
                <c:pt idx="2">
                  <c:v>0.28115059528178948</c:v>
                </c:pt>
                <c:pt idx="3">
                  <c:v>0.27585409898696206</c:v>
                </c:pt>
                <c:pt idx="4">
                  <c:v>0.27409546611426994</c:v>
                </c:pt>
                <c:pt idx="5">
                  <c:v>0.27377086414561785</c:v>
                </c:pt>
                <c:pt idx="6">
                  <c:v>0.26830320818216097</c:v>
                </c:pt>
                <c:pt idx="7">
                  <c:v>0.27854759635151044</c:v>
                </c:pt>
                <c:pt idx="8">
                  <c:v>0.28198202354275448</c:v>
                </c:pt>
                <c:pt idx="9">
                  <c:v>0.25996512693071372</c:v>
                </c:pt>
                <c:pt idx="10">
                  <c:v>0.28286360342756167</c:v>
                </c:pt>
                <c:pt idx="11">
                  <c:v>0.27538394477528211</c:v>
                </c:pt>
                <c:pt idx="12">
                  <c:v>0.27816798604344395</c:v>
                </c:pt>
                <c:pt idx="13">
                  <c:v>0.27203275834568152</c:v>
                </c:pt>
                <c:pt idx="14">
                  <c:v>0.26471967937624441</c:v>
                </c:pt>
                <c:pt idx="15">
                  <c:v>0.25295158995265299</c:v>
                </c:pt>
                <c:pt idx="16">
                  <c:v>0.22522274213798346</c:v>
                </c:pt>
                <c:pt idx="17">
                  <c:v>0.21442237638393916</c:v>
                </c:pt>
              </c:numCache>
            </c:numRef>
          </c:val>
          <c:smooth val="0"/>
        </c:ser>
        <c:ser>
          <c:idx val="4"/>
          <c:order val="4"/>
          <c:tx>
            <c:strRef>
              <c:f>Tabelle3!$F$3:$F$5</c:f>
              <c:strCache>
                <c:ptCount val="1"/>
                <c:pt idx="0">
                  <c:v>VP46_2_H300_V150_C45_MF_285 - Summe von Percent - Heat through chip/Total heat</c:v>
                </c:pt>
              </c:strCache>
            </c:strRef>
          </c:tx>
          <c:cat>
            <c:strRef>
              <c:f>Tabelle3!$A$6:$A$24</c:f>
              <c:strCache>
                <c:ptCount val="18"/>
                <c:pt idx="0">
                  <c:v>70,43</c:v>
                </c:pt>
                <c:pt idx="1">
                  <c:v>78,05</c:v>
                </c:pt>
                <c:pt idx="2">
                  <c:v>85,67</c:v>
                </c:pt>
                <c:pt idx="3">
                  <c:v>93,29</c:v>
                </c:pt>
                <c:pt idx="4">
                  <c:v>100,91</c:v>
                </c:pt>
                <c:pt idx="5">
                  <c:v>108,54</c:v>
                </c:pt>
                <c:pt idx="6">
                  <c:v>116,16</c:v>
                </c:pt>
                <c:pt idx="7">
                  <c:v>123,78</c:v>
                </c:pt>
                <c:pt idx="8">
                  <c:v>131,40</c:v>
                </c:pt>
                <c:pt idx="9">
                  <c:v>139,02</c:v>
                </c:pt>
                <c:pt idx="10">
                  <c:v>146,65</c:v>
                </c:pt>
                <c:pt idx="11">
                  <c:v>154,27</c:v>
                </c:pt>
                <c:pt idx="12">
                  <c:v>161,89</c:v>
                </c:pt>
                <c:pt idx="13">
                  <c:v>169,51</c:v>
                </c:pt>
                <c:pt idx="14">
                  <c:v>177,13</c:v>
                </c:pt>
                <c:pt idx="15">
                  <c:v>184,76</c:v>
                </c:pt>
                <c:pt idx="16">
                  <c:v>192,38</c:v>
                </c:pt>
                <c:pt idx="17">
                  <c:v>200,00</c:v>
                </c:pt>
              </c:strCache>
            </c:strRef>
          </c:cat>
          <c:val>
            <c:numRef>
              <c:f>Tabelle3!$F$6:$F$24</c:f>
              <c:numCache>
                <c:formatCode>General</c:formatCode>
                <c:ptCount val="18"/>
                <c:pt idx="0">
                  <c:v>0.67965281440259118</c:v>
                </c:pt>
                <c:pt idx="1">
                  <c:v>0.65738685534317254</c:v>
                </c:pt>
                <c:pt idx="2">
                  <c:v>0.66908143488388239</c:v>
                </c:pt>
                <c:pt idx="3">
                  <c:v>0.67632237975366294</c:v>
                </c:pt>
                <c:pt idx="4">
                  <c:v>0.67501125937162576</c:v>
                </c:pt>
                <c:pt idx="5">
                  <c:v>0.6774698283616003</c:v>
                </c:pt>
                <c:pt idx="6">
                  <c:v>0.68089022742125693</c:v>
                </c:pt>
                <c:pt idx="7">
                  <c:v>0.67015640817565258</c:v>
                </c:pt>
                <c:pt idx="8">
                  <c:v>0.66447426317305014</c:v>
                </c:pt>
                <c:pt idx="9">
                  <c:v>0.68695575764230998</c:v>
                </c:pt>
                <c:pt idx="10">
                  <c:v>0.6653943128846419</c:v>
                </c:pt>
                <c:pt idx="11">
                  <c:v>0.67218153096332911</c:v>
                </c:pt>
                <c:pt idx="12">
                  <c:v>0.67163281750718951</c:v>
                </c:pt>
                <c:pt idx="13">
                  <c:v>0.67882227683275742</c:v>
                </c:pt>
                <c:pt idx="14">
                  <c:v>0.68603602878931669</c:v>
                </c:pt>
                <c:pt idx="15">
                  <c:v>0.6969222518364665</c:v>
                </c:pt>
                <c:pt idx="16">
                  <c:v>0.72487624429050446</c:v>
                </c:pt>
                <c:pt idx="17">
                  <c:v>0.73585080950097115</c:v>
                </c:pt>
              </c:numCache>
            </c:numRef>
          </c:val>
          <c:smooth val="0"/>
        </c:ser>
        <c:ser>
          <c:idx val="5"/>
          <c:order val="5"/>
          <c:tx>
            <c:strRef>
              <c:f>Tabelle3!$G$3:$G$5</c:f>
              <c:strCache>
                <c:ptCount val="1"/>
                <c:pt idx="0">
                  <c:v>VP46_2_H300_V150_C45_MF_285 - Summe von Percent - Heat inside tool/Total heat</c:v>
                </c:pt>
              </c:strCache>
            </c:strRef>
          </c:tx>
          <c:cat>
            <c:strRef>
              <c:f>Tabelle3!$A$6:$A$24</c:f>
              <c:strCache>
                <c:ptCount val="18"/>
                <c:pt idx="0">
                  <c:v>70,43</c:v>
                </c:pt>
                <c:pt idx="1">
                  <c:v>78,05</c:v>
                </c:pt>
                <c:pt idx="2">
                  <c:v>85,67</c:v>
                </c:pt>
                <c:pt idx="3">
                  <c:v>93,29</c:v>
                </c:pt>
                <c:pt idx="4">
                  <c:v>100,91</c:v>
                </c:pt>
                <c:pt idx="5">
                  <c:v>108,54</c:v>
                </c:pt>
                <c:pt idx="6">
                  <c:v>116,16</c:v>
                </c:pt>
                <c:pt idx="7">
                  <c:v>123,78</c:v>
                </c:pt>
                <c:pt idx="8">
                  <c:v>131,40</c:v>
                </c:pt>
                <c:pt idx="9">
                  <c:v>139,02</c:v>
                </c:pt>
                <c:pt idx="10">
                  <c:v>146,65</c:v>
                </c:pt>
                <c:pt idx="11">
                  <c:v>154,27</c:v>
                </c:pt>
                <c:pt idx="12">
                  <c:v>161,89</c:v>
                </c:pt>
                <c:pt idx="13">
                  <c:v>169,51</c:v>
                </c:pt>
                <c:pt idx="14">
                  <c:v>177,13</c:v>
                </c:pt>
                <c:pt idx="15">
                  <c:v>184,76</c:v>
                </c:pt>
                <c:pt idx="16">
                  <c:v>192,38</c:v>
                </c:pt>
                <c:pt idx="17">
                  <c:v>200,00</c:v>
                </c:pt>
              </c:strCache>
            </c:strRef>
          </c:cat>
          <c:val>
            <c:numRef>
              <c:f>Tabelle3!$G$6:$G$24</c:f>
              <c:numCache>
                <c:formatCode>General</c:formatCode>
                <c:ptCount val="18"/>
                <c:pt idx="0">
                  <c:v>4.9715850637052507E-2</c:v>
                </c:pt>
                <c:pt idx="1">
                  <c:v>4.7470086093430827E-2</c:v>
                </c:pt>
                <c:pt idx="2">
                  <c:v>4.9767969834328143E-2</c:v>
                </c:pt>
                <c:pt idx="3">
                  <c:v>4.7823521259374981E-2</c:v>
                </c:pt>
                <c:pt idx="4">
                  <c:v>5.08932745141044E-2</c:v>
                </c:pt>
                <c:pt idx="5">
                  <c:v>4.8759307492781741E-2</c:v>
                </c:pt>
                <c:pt idx="6">
                  <c:v>5.080656439658203E-2</c:v>
                </c:pt>
                <c:pt idx="7">
                  <c:v>5.12959954728371E-2</c:v>
                </c:pt>
                <c:pt idx="8">
                  <c:v>5.354371328419541E-2</c:v>
                </c:pt>
                <c:pt idx="9">
                  <c:v>5.3079115426976235E-2</c:v>
                </c:pt>
                <c:pt idx="10">
                  <c:v>5.1742083687796432E-2</c:v>
                </c:pt>
                <c:pt idx="11">
                  <c:v>5.2434524261388844E-2</c:v>
                </c:pt>
                <c:pt idx="12">
                  <c:v>5.0199196449366615E-2</c:v>
                </c:pt>
                <c:pt idx="13">
                  <c:v>4.9144964821561062E-2</c:v>
                </c:pt>
                <c:pt idx="14">
                  <c:v>4.9244291834438916E-2</c:v>
                </c:pt>
                <c:pt idx="15">
                  <c:v>5.0126158210880407E-2</c:v>
                </c:pt>
                <c:pt idx="16">
                  <c:v>4.9901013571512207E-2</c:v>
                </c:pt>
                <c:pt idx="17">
                  <c:v>4.9726814115089654E-2</c:v>
                </c:pt>
              </c:numCache>
            </c:numRef>
          </c:val>
          <c:smooth val="0"/>
        </c:ser>
        <c:dLbls>
          <c:showLegendKey val="0"/>
          <c:showVal val="0"/>
          <c:showCatName val="0"/>
          <c:showSerName val="0"/>
          <c:showPercent val="0"/>
          <c:showBubbleSize val="0"/>
        </c:dLbls>
        <c:marker val="1"/>
        <c:smooth val="0"/>
        <c:axId val="260384256"/>
        <c:axId val="260386176"/>
      </c:lineChart>
      <c:catAx>
        <c:axId val="260384256"/>
        <c:scaling>
          <c:orientation val="minMax"/>
        </c:scaling>
        <c:delete val="0"/>
        <c:axPos val="b"/>
        <c:title>
          <c:tx>
            <c:rich>
              <a:bodyPr/>
              <a:lstStyle/>
              <a:p>
                <a:pPr>
                  <a:defRPr/>
                </a:pPr>
                <a:r>
                  <a:rPr lang="de-DE" dirty="0"/>
                  <a:t>Workpiece </a:t>
                </a:r>
                <a:r>
                  <a:rPr lang="de-DE" dirty="0" err="1"/>
                  <a:t>position</a:t>
                </a:r>
                <a:r>
                  <a:rPr lang="de-DE" dirty="0"/>
                  <a:t> [mm]</a:t>
                </a:r>
              </a:p>
            </c:rich>
          </c:tx>
          <c:layout/>
          <c:overlay val="0"/>
        </c:title>
        <c:majorTickMark val="none"/>
        <c:minorTickMark val="none"/>
        <c:tickLblPos val="nextTo"/>
        <c:crossAx val="260386176"/>
        <c:crosses val="autoZero"/>
        <c:auto val="1"/>
        <c:lblAlgn val="ctr"/>
        <c:lblOffset val="100"/>
        <c:tickLblSkip val="5"/>
        <c:tickMarkSkip val="5"/>
        <c:noMultiLvlLbl val="0"/>
      </c:catAx>
      <c:valAx>
        <c:axId val="260386176"/>
        <c:scaling>
          <c:orientation val="minMax"/>
          <c:max val="1"/>
        </c:scaling>
        <c:delete val="0"/>
        <c:axPos val="l"/>
        <c:majorGridlines/>
        <c:title>
          <c:tx>
            <c:rich>
              <a:bodyPr/>
              <a:lstStyle/>
              <a:p>
                <a:pPr>
                  <a:defRPr/>
                </a:pPr>
                <a:r>
                  <a:rPr lang="de-DE" dirty="0"/>
                  <a:t>Heat </a:t>
                </a:r>
                <a:r>
                  <a:rPr lang="de-DE" dirty="0" err="1"/>
                  <a:t>partition</a:t>
                </a:r>
                <a:r>
                  <a:rPr lang="de-DE" dirty="0"/>
                  <a:t> </a:t>
                </a:r>
                <a:r>
                  <a:rPr lang="de-DE" dirty="0" err="1"/>
                  <a:t>ratios</a:t>
                </a:r>
                <a:endParaRPr lang="de-DE" dirty="0"/>
              </a:p>
            </c:rich>
          </c:tx>
          <c:layout/>
          <c:overlay val="0"/>
        </c:title>
        <c:numFmt formatCode="General" sourceLinked="1"/>
        <c:majorTickMark val="none"/>
        <c:minorTickMark val="none"/>
        <c:tickLblPos val="nextTo"/>
        <c:crossAx val="260384256"/>
        <c:crosses val="autoZero"/>
        <c:crossBetween val="between"/>
      </c:valAx>
    </c:plotArea>
    <c:plotVisOnly val="1"/>
    <c:dispBlanksAs val="span"/>
    <c:showDLblsOverMax val="0"/>
  </c:chart>
  <c:txPr>
    <a:bodyPr/>
    <a:lstStyle/>
    <a:p>
      <a:pPr>
        <a:defRPr sz="1800"/>
      </a:pPr>
      <a:endParaRPr lang="de-DE"/>
    </a:p>
  </c:txPr>
  <c:externalData r:id="rId1">
    <c:autoUpdate val="0"/>
  </c:externalData>
  <c:extLst>
    <c:ext xmlns:c14="http://schemas.microsoft.com/office/drawing/2007/8/2/chart" uri="{781A3756-C4B2-4CAC-9D66-4F8BD8637D16}">
      <c14:pivotOptions>
        <c14:dropZoneFilter val="1"/>
        <c14:dropZoneCategories val="1"/>
        <c14:dropZoneData val="1"/>
        <c14:dropZonesVisible val="1"/>
      </c14:pivotOptions>
    </c:ext>
  </c:extLst>
</c:chartSpace>
</file>

<file path=ppt/charts/chart16.xml><?xml version="1.0" encoding="utf-8"?>
<c:chartSpace xmlns:c="http://schemas.openxmlformats.org/drawingml/2006/chart" xmlns:a="http://schemas.openxmlformats.org/drawingml/2006/main" xmlns:r="http://schemas.openxmlformats.org/officeDocument/2006/relationships">
  <c:date1904 val="0"/>
  <c:lang val="de-DE"/>
  <c:roundedCorners val="0"/>
  <mc:AlternateContent xmlns:mc="http://schemas.openxmlformats.org/markup-compatibility/2006">
    <mc:Choice xmlns:c14="http://schemas.microsoft.com/office/drawing/2007/8/2/chart" Requires="c14">
      <c14:style val="104"/>
    </mc:Choice>
    <mc:Fallback>
      <c:style val="4"/>
    </mc:Fallback>
  </mc:AlternateContent>
  <c:pivotSource>
    <c:name>[Diagramm in Microsoft PowerPoint]Tabelle3!PivotTable2</c:name>
    <c:fmtId val="61"/>
  </c:pivotSource>
  <c:chart>
    <c:autoTitleDeleted val="0"/>
    <c:pivotFmts>
      <c:pivotFmt>
        <c:idx val="0"/>
      </c:pivotFmt>
      <c:pivotFmt>
        <c:idx val="1"/>
        <c:dLbl>
          <c:idx val="0"/>
          <c:delete val="1"/>
        </c:dLbl>
      </c:pivotFmt>
      <c:pivotFmt>
        <c:idx val="2"/>
        <c:dLbl>
          <c:idx val="0"/>
          <c:delete val="1"/>
        </c:dLbl>
      </c:pivotFmt>
      <c:pivotFmt>
        <c:idx val="3"/>
        <c:dLbl>
          <c:idx val="0"/>
          <c:delete val="1"/>
        </c:dLbl>
      </c:pivotFmt>
      <c:pivotFmt>
        <c:idx val="4"/>
        <c:dLbl>
          <c:idx val="0"/>
          <c:delete val="1"/>
        </c:dLbl>
      </c:pivotFmt>
      <c:pivotFmt>
        <c:idx val="5"/>
        <c:dLbl>
          <c:idx val="0"/>
          <c:delete val="1"/>
        </c:dLbl>
      </c:pivotFmt>
      <c:pivotFmt>
        <c:idx val="6"/>
        <c:dLbl>
          <c:idx val="0"/>
          <c:delete val="1"/>
        </c:dLbl>
      </c:pivotFmt>
      <c:pivotFmt>
        <c:idx val="7"/>
      </c:pivotFmt>
      <c:pivotFmt>
        <c:idx val="8"/>
      </c:pivotFmt>
      <c:pivotFmt>
        <c:idx val="9"/>
      </c:pivotFmt>
      <c:pivotFmt>
        <c:idx val="10"/>
      </c:pivotFmt>
      <c:pivotFmt>
        <c:idx val="11"/>
      </c:pivotFmt>
      <c:pivotFmt>
        <c:idx val="12"/>
      </c:pivotFmt>
      <c:pivotFmt>
        <c:idx val="13"/>
      </c:pivotFmt>
      <c:pivotFmt>
        <c:idx val="14"/>
      </c:pivotFmt>
      <c:pivotFmt>
        <c:idx val="15"/>
      </c:pivotFmt>
      <c:pivotFmt>
        <c:idx val="16"/>
      </c:pivotFmt>
      <c:pivotFmt>
        <c:idx val="17"/>
      </c:pivotFmt>
      <c:pivotFmt>
        <c:idx val="18"/>
      </c:pivotFmt>
      <c:pivotFmt>
        <c:idx val="19"/>
      </c:pivotFmt>
      <c:pivotFmt>
        <c:idx val="20"/>
      </c:pivotFmt>
      <c:pivotFmt>
        <c:idx val="21"/>
        <c:spPr>
          <a:ln>
            <a:prstDash val="dash"/>
          </a:ln>
        </c:spPr>
        <c:dLbl>
          <c:idx val="0"/>
          <c:delete val="1"/>
        </c:dLbl>
      </c:pivotFmt>
      <c:pivotFmt>
        <c:idx val="22"/>
        <c:spPr>
          <a:ln>
            <a:prstDash val="dash"/>
          </a:ln>
        </c:spPr>
        <c:dLbl>
          <c:idx val="0"/>
          <c:delete val="1"/>
        </c:dLbl>
      </c:pivotFmt>
      <c:pivotFmt>
        <c:idx val="23"/>
        <c:spPr>
          <a:ln>
            <a:prstDash val="dash"/>
          </a:ln>
        </c:spPr>
        <c:dLbl>
          <c:idx val="0"/>
          <c:delete val="1"/>
        </c:dLbl>
      </c:pivotFmt>
      <c:pivotFmt>
        <c:idx val="24"/>
        <c:dLbl>
          <c:idx val="0"/>
          <c:delete val="1"/>
        </c:dLbl>
      </c:pivotFmt>
      <c:pivotFmt>
        <c:idx val="25"/>
        <c:dLbl>
          <c:idx val="0"/>
          <c:delete val="1"/>
        </c:dLbl>
      </c:pivotFmt>
      <c:pivotFmt>
        <c:idx val="26"/>
        <c:dLbl>
          <c:idx val="0"/>
          <c:delete val="1"/>
        </c:dLbl>
      </c:pivotFmt>
      <c:pivotFmt>
        <c:idx val="27"/>
        <c:dLbl>
          <c:idx val="0"/>
          <c:delete val="1"/>
        </c:dLbl>
      </c:pivotFmt>
      <c:pivotFmt>
        <c:idx val="28"/>
        <c:dLbl>
          <c:idx val="0"/>
          <c:delete val="1"/>
        </c:dLbl>
      </c:pivotFmt>
      <c:pivotFmt>
        <c:idx val="29"/>
        <c:dLbl>
          <c:idx val="0"/>
          <c:delete val="1"/>
        </c:dLbl>
      </c:pivotFmt>
      <c:pivotFmt>
        <c:idx val="30"/>
      </c:pivotFmt>
      <c:pivotFmt>
        <c:idx val="31"/>
      </c:pivotFmt>
      <c:pivotFmt>
        <c:idx val="32"/>
      </c:pivotFmt>
      <c:pivotFmt>
        <c:idx val="33"/>
      </c:pivotFmt>
      <c:pivotFmt>
        <c:idx val="34"/>
      </c:pivotFmt>
      <c:pivotFmt>
        <c:idx val="35"/>
      </c:pivotFmt>
      <c:pivotFmt>
        <c:idx val="36"/>
      </c:pivotFmt>
      <c:pivotFmt>
        <c:idx val="37"/>
      </c:pivotFmt>
      <c:pivotFmt>
        <c:idx val="38"/>
      </c:pivotFmt>
      <c:pivotFmt>
        <c:idx val="39"/>
      </c:pivotFmt>
      <c:pivotFmt>
        <c:idx val="40"/>
      </c:pivotFmt>
      <c:pivotFmt>
        <c:idx val="41"/>
      </c:pivotFmt>
      <c:pivotFmt>
        <c:idx val="42"/>
      </c:pivotFmt>
      <c:pivotFmt>
        <c:idx val="43"/>
      </c:pivotFmt>
      <c:pivotFmt>
        <c:idx val="44"/>
      </c:pivotFmt>
    </c:pivotFmts>
    <c:plotArea>
      <c:layout>
        <c:manualLayout>
          <c:layoutTarget val="inner"/>
          <c:xMode val="edge"/>
          <c:yMode val="edge"/>
          <c:x val="0.11581624562554681"/>
          <c:y val="2.0809956300219506E-2"/>
          <c:w val="0.86399592629046384"/>
          <c:h val="0.82556121661262927"/>
        </c:manualLayout>
      </c:layout>
      <c:lineChart>
        <c:grouping val="standard"/>
        <c:varyColors val="0"/>
        <c:ser>
          <c:idx val="0"/>
          <c:order val="0"/>
          <c:tx>
            <c:strRef>
              <c:f>Tabelle3!$B$3:$B$5</c:f>
              <c:strCache>
                <c:ptCount val="1"/>
                <c:pt idx="0">
                  <c:v>VP43_1_H400_V100_C45_MF_285 - Summe von Percent - Heat through workpiece/Total heat</c:v>
                </c:pt>
              </c:strCache>
            </c:strRef>
          </c:tx>
          <c:cat>
            <c:strRef>
              <c:f>Tabelle3!$A$6:$A$12</c:f>
              <c:strCache>
                <c:ptCount val="6"/>
                <c:pt idx="0">
                  <c:v>113,62</c:v>
                </c:pt>
                <c:pt idx="1">
                  <c:v>118,70</c:v>
                </c:pt>
                <c:pt idx="2">
                  <c:v>123,78</c:v>
                </c:pt>
                <c:pt idx="3">
                  <c:v>128,86</c:v>
                </c:pt>
                <c:pt idx="4">
                  <c:v>133,94</c:v>
                </c:pt>
                <c:pt idx="5">
                  <c:v>139,02</c:v>
                </c:pt>
              </c:strCache>
            </c:strRef>
          </c:cat>
          <c:val>
            <c:numRef>
              <c:f>Tabelle3!$B$6:$B$12</c:f>
              <c:numCache>
                <c:formatCode>General</c:formatCode>
                <c:ptCount val="6"/>
                <c:pt idx="0">
                  <c:v>0.29418581438800223</c:v>
                </c:pt>
                <c:pt idx="1">
                  <c:v>0.27971310859319043</c:v>
                </c:pt>
                <c:pt idx="2">
                  <c:v>0.25992969209368072</c:v>
                </c:pt>
                <c:pt idx="3">
                  <c:v>0.27278031476423298</c:v>
                </c:pt>
                <c:pt idx="4">
                  <c:v>0.26267609263783848</c:v>
                </c:pt>
                <c:pt idx="5">
                  <c:v>0.28554703592027353</c:v>
                </c:pt>
              </c:numCache>
            </c:numRef>
          </c:val>
          <c:smooth val="0"/>
        </c:ser>
        <c:ser>
          <c:idx val="1"/>
          <c:order val="1"/>
          <c:tx>
            <c:strRef>
              <c:f>Tabelle3!$C$3:$C$5</c:f>
              <c:strCache>
                <c:ptCount val="1"/>
                <c:pt idx="0">
                  <c:v>VP43_1_H400_V100_C45_MF_285 - Summe von Percent - Heat through chip/Total heat</c:v>
                </c:pt>
              </c:strCache>
            </c:strRef>
          </c:tx>
          <c:cat>
            <c:strRef>
              <c:f>Tabelle3!$A$6:$A$12</c:f>
              <c:strCache>
                <c:ptCount val="6"/>
                <c:pt idx="0">
                  <c:v>113,62</c:v>
                </c:pt>
                <c:pt idx="1">
                  <c:v>118,70</c:v>
                </c:pt>
                <c:pt idx="2">
                  <c:v>123,78</c:v>
                </c:pt>
                <c:pt idx="3">
                  <c:v>128,86</c:v>
                </c:pt>
                <c:pt idx="4">
                  <c:v>133,94</c:v>
                </c:pt>
                <c:pt idx="5">
                  <c:v>139,02</c:v>
                </c:pt>
              </c:strCache>
            </c:strRef>
          </c:cat>
          <c:val>
            <c:numRef>
              <c:f>Tabelle3!$C$6:$C$12</c:f>
              <c:numCache>
                <c:formatCode>General</c:formatCode>
                <c:ptCount val="6"/>
                <c:pt idx="0">
                  <c:v>0.65460481112552682</c:v>
                </c:pt>
                <c:pt idx="1">
                  <c:v>0.65895135472525124</c:v>
                </c:pt>
                <c:pt idx="2">
                  <c:v>0.67326167683847715</c:v>
                </c:pt>
                <c:pt idx="3">
                  <c:v>0.67017358524615578</c:v>
                </c:pt>
                <c:pt idx="4">
                  <c:v>0.67614231638818256</c:v>
                </c:pt>
                <c:pt idx="5">
                  <c:v>0.68592913594040372</c:v>
                </c:pt>
              </c:numCache>
            </c:numRef>
          </c:val>
          <c:smooth val="0"/>
        </c:ser>
        <c:ser>
          <c:idx val="2"/>
          <c:order val="2"/>
          <c:tx>
            <c:strRef>
              <c:f>Tabelle3!$D$3:$D$5</c:f>
              <c:strCache>
                <c:ptCount val="1"/>
                <c:pt idx="0">
                  <c:v>VP43_1_H400_V100_C45_MF_285 - Summe von Percent - Heat inside tool/Total heat</c:v>
                </c:pt>
              </c:strCache>
            </c:strRef>
          </c:tx>
          <c:cat>
            <c:strRef>
              <c:f>Tabelle3!$A$6:$A$12</c:f>
              <c:strCache>
                <c:ptCount val="6"/>
                <c:pt idx="0">
                  <c:v>113,62</c:v>
                </c:pt>
                <c:pt idx="1">
                  <c:v>118,70</c:v>
                </c:pt>
                <c:pt idx="2">
                  <c:v>123,78</c:v>
                </c:pt>
                <c:pt idx="3">
                  <c:v>128,86</c:v>
                </c:pt>
                <c:pt idx="4">
                  <c:v>133,94</c:v>
                </c:pt>
                <c:pt idx="5">
                  <c:v>139,02</c:v>
                </c:pt>
              </c:strCache>
            </c:strRef>
          </c:cat>
          <c:val>
            <c:numRef>
              <c:f>Tabelle3!$D$6:$D$12</c:f>
              <c:numCache>
                <c:formatCode>General</c:formatCode>
                <c:ptCount val="6"/>
                <c:pt idx="0">
                  <c:v>5.1209374486471011E-2</c:v>
                </c:pt>
                <c:pt idx="1">
                  <c:v>6.1335536681558313E-2</c:v>
                </c:pt>
                <c:pt idx="2">
                  <c:v>6.6808631067842031E-2</c:v>
                </c:pt>
                <c:pt idx="3">
                  <c:v>5.7046099989611326E-2</c:v>
                </c:pt>
                <c:pt idx="4">
                  <c:v>6.1181590973978961E-2</c:v>
                </c:pt>
                <c:pt idx="5">
                  <c:v>2.8523828139322797E-2</c:v>
                </c:pt>
              </c:numCache>
            </c:numRef>
          </c:val>
          <c:smooth val="0"/>
        </c:ser>
        <c:dLbls>
          <c:showLegendKey val="0"/>
          <c:showVal val="0"/>
          <c:showCatName val="0"/>
          <c:showSerName val="0"/>
          <c:showPercent val="0"/>
          <c:showBubbleSize val="0"/>
        </c:dLbls>
        <c:marker val="1"/>
        <c:smooth val="0"/>
        <c:axId val="261226880"/>
        <c:axId val="261228800"/>
      </c:lineChart>
      <c:catAx>
        <c:axId val="261226880"/>
        <c:scaling>
          <c:orientation val="minMax"/>
        </c:scaling>
        <c:delete val="0"/>
        <c:axPos val="b"/>
        <c:title>
          <c:tx>
            <c:rich>
              <a:bodyPr/>
              <a:lstStyle/>
              <a:p>
                <a:pPr>
                  <a:defRPr/>
                </a:pPr>
                <a:r>
                  <a:rPr lang="de-DE" dirty="0"/>
                  <a:t>Workpiece </a:t>
                </a:r>
                <a:r>
                  <a:rPr lang="de-DE" dirty="0" err="1"/>
                  <a:t>position</a:t>
                </a:r>
                <a:r>
                  <a:rPr lang="de-DE" dirty="0"/>
                  <a:t> [mm]</a:t>
                </a:r>
              </a:p>
            </c:rich>
          </c:tx>
          <c:layout/>
          <c:overlay val="0"/>
        </c:title>
        <c:majorTickMark val="none"/>
        <c:minorTickMark val="none"/>
        <c:tickLblPos val="nextTo"/>
        <c:crossAx val="261228800"/>
        <c:crosses val="autoZero"/>
        <c:auto val="1"/>
        <c:lblAlgn val="ctr"/>
        <c:lblOffset val="100"/>
        <c:tickLblSkip val="5"/>
        <c:tickMarkSkip val="5"/>
        <c:noMultiLvlLbl val="0"/>
      </c:catAx>
      <c:valAx>
        <c:axId val="261228800"/>
        <c:scaling>
          <c:orientation val="minMax"/>
          <c:max val="1"/>
        </c:scaling>
        <c:delete val="0"/>
        <c:axPos val="l"/>
        <c:majorGridlines/>
        <c:title>
          <c:tx>
            <c:rich>
              <a:bodyPr/>
              <a:lstStyle/>
              <a:p>
                <a:pPr>
                  <a:defRPr/>
                </a:pPr>
                <a:r>
                  <a:rPr lang="de-DE" dirty="0"/>
                  <a:t>Heat </a:t>
                </a:r>
                <a:r>
                  <a:rPr lang="de-DE" dirty="0" err="1"/>
                  <a:t>partition</a:t>
                </a:r>
                <a:r>
                  <a:rPr lang="de-DE" dirty="0"/>
                  <a:t> </a:t>
                </a:r>
                <a:r>
                  <a:rPr lang="de-DE" dirty="0" err="1"/>
                  <a:t>ratios</a:t>
                </a:r>
                <a:endParaRPr lang="de-DE" dirty="0"/>
              </a:p>
            </c:rich>
          </c:tx>
          <c:layout/>
          <c:overlay val="0"/>
        </c:title>
        <c:numFmt formatCode="General" sourceLinked="1"/>
        <c:majorTickMark val="none"/>
        <c:minorTickMark val="none"/>
        <c:tickLblPos val="nextTo"/>
        <c:crossAx val="261226880"/>
        <c:crosses val="autoZero"/>
        <c:crossBetween val="between"/>
      </c:valAx>
    </c:plotArea>
    <c:plotVisOnly val="1"/>
    <c:dispBlanksAs val="span"/>
    <c:showDLblsOverMax val="0"/>
  </c:chart>
  <c:txPr>
    <a:bodyPr/>
    <a:lstStyle/>
    <a:p>
      <a:pPr>
        <a:defRPr sz="1800"/>
      </a:pPr>
      <a:endParaRPr lang="de-DE"/>
    </a:p>
  </c:txPr>
  <c:externalData r:id="rId1">
    <c:autoUpdate val="0"/>
  </c:externalData>
  <c:extLst>
    <c:ext xmlns:c14="http://schemas.microsoft.com/office/drawing/2007/8/2/chart" uri="{781A3756-C4B2-4CAC-9D66-4F8BD8637D16}">
      <c14:pivotOptions>
        <c14:dropZoneFilter val="1"/>
        <c14:dropZoneCategories val="1"/>
        <c14:dropZoneData val="1"/>
        <c14:dropZonesVisible val="1"/>
      </c14:pivotOptions>
    </c:ext>
  </c:extLst>
</c:chartSpace>
</file>

<file path=ppt/charts/chart17.xml><?xml version="1.0" encoding="utf-8"?>
<c:chartSpace xmlns:c="http://schemas.openxmlformats.org/drawingml/2006/chart" xmlns:a="http://schemas.openxmlformats.org/drawingml/2006/main" xmlns:r="http://schemas.openxmlformats.org/officeDocument/2006/relationships">
  <c:date1904 val="0"/>
  <c:lang val="de-DE"/>
  <c:roundedCorners val="0"/>
  <mc:AlternateContent xmlns:mc="http://schemas.openxmlformats.org/markup-compatibility/2006">
    <mc:Choice xmlns:c14="http://schemas.microsoft.com/office/drawing/2007/8/2/chart" Requires="c14">
      <c14:style val="104"/>
    </mc:Choice>
    <mc:Fallback>
      <c:style val="4"/>
    </mc:Fallback>
  </mc:AlternateContent>
  <c:pivotSource>
    <c:name>[Diagramm in Microsoft PowerPoint]Tabelle3!PivotTable2</c:name>
    <c:fmtId val="65"/>
  </c:pivotSource>
  <c:chart>
    <c:autoTitleDeleted val="0"/>
    <c:pivotFmts>
      <c:pivotFmt>
        <c:idx val="0"/>
      </c:pivotFmt>
      <c:pivotFmt>
        <c:idx val="1"/>
        <c:dLbl>
          <c:idx val="0"/>
          <c:delete val="1"/>
        </c:dLbl>
      </c:pivotFmt>
      <c:pivotFmt>
        <c:idx val="2"/>
        <c:dLbl>
          <c:idx val="0"/>
          <c:delete val="1"/>
        </c:dLbl>
      </c:pivotFmt>
      <c:pivotFmt>
        <c:idx val="3"/>
        <c:dLbl>
          <c:idx val="0"/>
          <c:delete val="1"/>
        </c:dLbl>
      </c:pivotFmt>
      <c:pivotFmt>
        <c:idx val="4"/>
        <c:dLbl>
          <c:idx val="0"/>
          <c:delete val="1"/>
        </c:dLbl>
      </c:pivotFmt>
      <c:pivotFmt>
        <c:idx val="5"/>
        <c:dLbl>
          <c:idx val="0"/>
          <c:delete val="1"/>
        </c:dLbl>
      </c:pivotFmt>
      <c:pivotFmt>
        <c:idx val="6"/>
        <c:dLbl>
          <c:idx val="0"/>
          <c:delete val="1"/>
        </c:dLbl>
      </c:pivotFmt>
      <c:pivotFmt>
        <c:idx val="7"/>
      </c:pivotFmt>
      <c:pivotFmt>
        <c:idx val="8"/>
      </c:pivotFmt>
      <c:pivotFmt>
        <c:idx val="9"/>
      </c:pivotFmt>
      <c:pivotFmt>
        <c:idx val="10"/>
      </c:pivotFmt>
      <c:pivotFmt>
        <c:idx val="11"/>
      </c:pivotFmt>
      <c:pivotFmt>
        <c:idx val="12"/>
      </c:pivotFmt>
      <c:pivotFmt>
        <c:idx val="13"/>
      </c:pivotFmt>
      <c:pivotFmt>
        <c:idx val="14"/>
      </c:pivotFmt>
      <c:pivotFmt>
        <c:idx val="15"/>
      </c:pivotFmt>
      <c:pivotFmt>
        <c:idx val="16"/>
      </c:pivotFmt>
      <c:pivotFmt>
        <c:idx val="17"/>
      </c:pivotFmt>
      <c:pivotFmt>
        <c:idx val="18"/>
      </c:pivotFmt>
      <c:pivotFmt>
        <c:idx val="19"/>
      </c:pivotFmt>
      <c:pivotFmt>
        <c:idx val="20"/>
      </c:pivotFmt>
      <c:pivotFmt>
        <c:idx val="21"/>
        <c:spPr>
          <a:ln>
            <a:prstDash val="dash"/>
          </a:ln>
        </c:spPr>
        <c:dLbl>
          <c:idx val="0"/>
          <c:delete val="1"/>
        </c:dLbl>
      </c:pivotFmt>
      <c:pivotFmt>
        <c:idx val="22"/>
        <c:spPr>
          <a:ln>
            <a:prstDash val="dash"/>
          </a:ln>
        </c:spPr>
        <c:dLbl>
          <c:idx val="0"/>
          <c:delete val="1"/>
        </c:dLbl>
      </c:pivotFmt>
      <c:pivotFmt>
        <c:idx val="23"/>
        <c:spPr>
          <a:ln>
            <a:prstDash val="dash"/>
          </a:ln>
        </c:spPr>
        <c:dLbl>
          <c:idx val="0"/>
          <c:delete val="1"/>
        </c:dLbl>
      </c:pivotFmt>
      <c:pivotFmt>
        <c:idx val="24"/>
        <c:dLbl>
          <c:idx val="0"/>
          <c:delete val="1"/>
        </c:dLbl>
      </c:pivotFmt>
      <c:pivotFmt>
        <c:idx val="25"/>
        <c:dLbl>
          <c:idx val="0"/>
          <c:delete val="1"/>
        </c:dLbl>
      </c:pivotFmt>
      <c:pivotFmt>
        <c:idx val="26"/>
        <c:dLbl>
          <c:idx val="0"/>
          <c:delete val="1"/>
        </c:dLbl>
      </c:pivotFmt>
      <c:pivotFmt>
        <c:idx val="27"/>
        <c:dLbl>
          <c:idx val="0"/>
          <c:delete val="1"/>
        </c:dLbl>
      </c:pivotFmt>
      <c:pivotFmt>
        <c:idx val="28"/>
        <c:dLbl>
          <c:idx val="0"/>
          <c:delete val="1"/>
        </c:dLbl>
      </c:pivotFmt>
      <c:pivotFmt>
        <c:idx val="29"/>
        <c:dLbl>
          <c:idx val="0"/>
          <c:delete val="1"/>
        </c:dLbl>
      </c:pivotFmt>
      <c:pivotFmt>
        <c:idx val="30"/>
      </c:pivotFmt>
      <c:pivotFmt>
        <c:idx val="31"/>
      </c:pivotFmt>
      <c:pivotFmt>
        <c:idx val="32"/>
      </c:pivotFmt>
      <c:pivotFmt>
        <c:idx val="33"/>
      </c:pivotFmt>
      <c:pivotFmt>
        <c:idx val="34"/>
      </c:pivotFmt>
      <c:pivotFmt>
        <c:idx val="35"/>
      </c:pivotFmt>
      <c:pivotFmt>
        <c:idx val="36"/>
      </c:pivotFmt>
      <c:pivotFmt>
        <c:idx val="37"/>
      </c:pivotFmt>
      <c:pivotFmt>
        <c:idx val="38"/>
      </c:pivotFmt>
      <c:pivotFmt>
        <c:idx val="39"/>
      </c:pivotFmt>
      <c:pivotFmt>
        <c:idx val="40"/>
      </c:pivotFmt>
      <c:pivotFmt>
        <c:idx val="41"/>
      </c:pivotFmt>
      <c:pivotFmt>
        <c:idx val="42"/>
      </c:pivotFmt>
      <c:pivotFmt>
        <c:idx val="43"/>
      </c:pivotFmt>
      <c:pivotFmt>
        <c:idx val="44"/>
      </c:pivotFmt>
      <c:pivotFmt>
        <c:idx val="45"/>
      </c:pivotFmt>
      <c:pivotFmt>
        <c:idx val="46"/>
      </c:pivotFmt>
      <c:pivotFmt>
        <c:idx val="47"/>
      </c:pivotFmt>
      <c:pivotFmt>
        <c:idx val="48"/>
      </c:pivotFmt>
      <c:pivotFmt>
        <c:idx val="49"/>
      </c:pivotFmt>
      <c:pivotFmt>
        <c:idx val="50"/>
      </c:pivotFmt>
    </c:pivotFmts>
    <c:plotArea>
      <c:layout>
        <c:manualLayout>
          <c:layoutTarget val="inner"/>
          <c:xMode val="edge"/>
          <c:yMode val="edge"/>
          <c:x val="0.11581624562554681"/>
          <c:y val="2.0809956300219506E-2"/>
          <c:w val="0.86399592629046384"/>
          <c:h val="0.82556121661262927"/>
        </c:manualLayout>
      </c:layout>
      <c:lineChart>
        <c:grouping val="standard"/>
        <c:varyColors val="0"/>
        <c:ser>
          <c:idx val="0"/>
          <c:order val="0"/>
          <c:tx>
            <c:strRef>
              <c:f>Tabelle3!$B$3:$B$5</c:f>
              <c:strCache>
                <c:ptCount val="1"/>
                <c:pt idx="0">
                  <c:v>VP49_1_H400_V150_C45_MF_285 - Summe von Percent - Heat through workpiece/Total heat</c:v>
                </c:pt>
              </c:strCache>
            </c:strRef>
          </c:tx>
          <c:cat>
            <c:strRef>
              <c:f>Tabelle3!$A$6:$A$24</c:f>
              <c:strCache>
                <c:ptCount val="18"/>
                <c:pt idx="0">
                  <c:v>70,43</c:v>
                </c:pt>
                <c:pt idx="1">
                  <c:v>78,05</c:v>
                </c:pt>
                <c:pt idx="2">
                  <c:v>85,67</c:v>
                </c:pt>
                <c:pt idx="3">
                  <c:v>93,29</c:v>
                </c:pt>
                <c:pt idx="4">
                  <c:v>100,91</c:v>
                </c:pt>
                <c:pt idx="5">
                  <c:v>108,54</c:v>
                </c:pt>
                <c:pt idx="6">
                  <c:v>116,16</c:v>
                </c:pt>
                <c:pt idx="7">
                  <c:v>123,78</c:v>
                </c:pt>
                <c:pt idx="8">
                  <c:v>131,40</c:v>
                </c:pt>
                <c:pt idx="9">
                  <c:v>139,02</c:v>
                </c:pt>
                <c:pt idx="10">
                  <c:v>146,65</c:v>
                </c:pt>
                <c:pt idx="11">
                  <c:v>154,27</c:v>
                </c:pt>
                <c:pt idx="12">
                  <c:v>161,89</c:v>
                </c:pt>
                <c:pt idx="13">
                  <c:v>169,51</c:v>
                </c:pt>
                <c:pt idx="14">
                  <c:v>177,13</c:v>
                </c:pt>
                <c:pt idx="15">
                  <c:v>184,76</c:v>
                </c:pt>
                <c:pt idx="16">
                  <c:v>192,38</c:v>
                </c:pt>
                <c:pt idx="17">
                  <c:v>200,00</c:v>
                </c:pt>
              </c:strCache>
            </c:strRef>
          </c:cat>
          <c:val>
            <c:numRef>
              <c:f>Tabelle3!$B$6:$B$24</c:f>
              <c:numCache>
                <c:formatCode>General</c:formatCode>
                <c:ptCount val="18"/>
                <c:pt idx="0">
                  <c:v>0.33934999026993368</c:v>
                </c:pt>
                <c:pt idx="1">
                  <c:v>0.34885495741397543</c:v>
                </c:pt>
                <c:pt idx="2">
                  <c:v>0.32853529139796689</c:v>
                </c:pt>
                <c:pt idx="3">
                  <c:v>0.32453862231371067</c:v>
                </c:pt>
                <c:pt idx="4">
                  <c:v>0.29725692504948897</c:v>
                </c:pt>
                <c:pt idx="5">
                  <c:v>0.27269649063874807</c:v>
                </c:pt>
                <c:pt idx="6">
                  <c:v>0.29195972665874026</c:v>
                </c:pt>
                <c:pt idx="7">
                  <c:v>0.28587027234373691</c:v>
                </c:pt>
                <c:pt idx="8">
                  <c:v>0.31037454176677526</c:v>
                </c:pt>
                <c:pt idx="9">
                  <c:v>0.30348076366633564</c:v>
                </c:pt>
                <c:pt idx="10">
                  <c:v>0.291021736837484</c:v>
                </c:pt>
                <c:pt idx="11">
                  <c:v>0.30066579386969056</c:v>
                </c:pt>
                <c:pt idx="12">
                  <c:v>0.29296701907385686</c:v>
                </c:pt>
                <c:pt idx="13">
                  <c:v>0.30174675095723846</c:v>
                </c:pt>
                <c:pt idx="14">
                  <c:v>0.29636579087250314</c:v>
                </c:pt>
                <c:pt idx="15">
                  <c:v>0.2962827646983866</c:v>
                </c:pt>
                <c:pt idx="16">
                  <c:v>0.27551720843889627</c:v>
                </c:pt>
                <c:pt idx="17">
                  <c:v>0.28658690190296632</c:v>
                </c:pt>
              </c:numCache>
            </c:numRef>
          </c:val>
          <c:smooth val="0"/>
        </c:ser>
        <c:ser>
          <c:idx val="1"/>
          <c:order val="1"/>
          <c:tx>
            <c:strRef>
              <c:f>Tabelle3!$C$3:$C$5</c:f>
              <c:strCache>
                <c:ptCount val="1"/>
                <c:pt idx="0">
                  <c:v>VP49_1_H400_V150_C45_MF_285 - Summe von Percent - Heat through chip/Total heat</c:v>
                </c:pt>
              </c:strCache>
            </c:strRef>
          </c:tx>
          <c:cat>
            <c:strRef>
              <c:f>Tabelle3!$A$6:$A$24</c:f>
              <c:strCache>
                <c:ptCount val="18"/>
                <c:pt idx="0">
                  <c:v>70,43</c:v>
                </c:pt>
                <c:pt idx="1">
                  <c:v>78,05</c:v>
                </c:pt>
                <c:pt idx="2">
                  <c:v>85,67</c:v>
                </c:pt>
                <c:pt idx="3">
                  <c:v>93,29</c:v>
                </c:pt>
                <c:pt idx="4">
                  <c:v>100,91</c:v>
                </c:pt>
                <c:pt idx="5">
                  <c:v>108,54</c:v>
                </c:pt>
                <c:pt idx="6">
                  <c:v>116,16</c:v>
                </c:pt>
                <c:pt idx="7">
                  <c:v>123,78</c:v>
                </c:pt>
                <c:pt idx="8">
                  <c:v>131,40</c:v>
                </c:pt>
                <c:pt idx="9">
                  <c:v>139,02</c:v>
                </c:pt>
                <c:pt idx="10">
                  <c:v>146,65</c:v>
                </c:pt>
                <c:pt idx="11">
                  <c:v>154,27</c:v>
                </c:pt>
                <c:pt idx="12">
                  <c:v>161,89</c:v>
                </c:pt>
                <c:pt idx="13">
                  <c:v>169,51</c:v>
                </c:pt>
                <c:pt idx="14">
                  <c:v>177,13</c:v>
                </c:pt>
                <c:pt idx="15">
                  <c:v>184,76</c:v>
                </c:pt>
                <c:pt idx="16">
                  <c:v>192,38</c:v>
                </c:pt>
                <c:pt idx="17">
                  <c:v>200,00</c:v>
                </c:pt>
              </c:strCache>
            </c:strRef>
          </c:cat>
          <c:val>
            <c:numRef>
              <c:f>Tabelle3!$C$6:$C$24</c:f>
              <c:numCache>
                <c:formatCode>General</c:formatCode>
                <c:ptCount val="18"/>
                <c:pt idx="0">
                  <c:v>0.61086975100550256</c:v>
                </c:pt>
                <c:pt idx="1">
                  <c:v>0.60123758651798653</c:v>
                </c:pt>
                <c:pt idx="2">
                  <c:v>0.62252584072147443</c:v>
                </c:pt>
                <c:pt idx="3">
                  <c:v>0.62723688853133908</c:v>
                </c:pt>
                <c:pt idx="4">
                  <c:v>0.65119752117914775</c:v>
                </c:pt>
                <c:pt idx="5">
                  <c:v>0.67628000651590969</c:v>
                </c:pt>
                <c:pt idx="6">
                  <c:v>0.65578291087614871</c:v>
                </c:pt>
                <c:pt idx="7">
                  <c:v>0.66165868271491857</c:v>
                </c:pt>
                <c:pt idx="8">
                  <c:v>0.63674888146641073</c:v>
                </c:pt>
                <c:pt idx="9">
                  <c:v>0.64447713392964312</c:v>
                </c:pt>
                <c:pt idx="10">
                  <c:v>0.65762476215669574</c:v>
                </c:pt>
                <c:pt idx="11">
                  <c:v>0.64956598621007111</c:v>
                </c:pt>
                <c:pt idx="12">
                  <c:v>0.65902593170661528</c:v>
                </c:pt>
                <c:pt idx="13">
                  <c:v>0.65155341535094868</c:v>
                </c:pt>
                <c:pt idx="14">
                  <c:v>0.65756891297135989</c:v>
                </c:pt>
                <c:pt idx="15">
                  <c:v>0.65783223826553217</c:v>
                </c:pt>
                <c:pt idx="16">
                  <c:v>0.67749168950264549</c:v>
                </c:pt>
                <c:pt idx="17">
                  <c:v>0.66896203519368769</c:v>
                </c:pt>
              </c:numCache>
            </c:numRef>
          </c:val>
          <c:smooth val="0"/>
        </c:ser>
        <c:ser>
          <c:idx val="2"/>
          <c:order val="2"/>
          <c:tx>
            <c:strRef>
              <c:f>Tabelle3!$D$3:$D$5</c:f>
              <c:strCache>
                <c:ptCount val="1"/>
                <c:pt idx="0">
                  <c:v>VP49_1_H400_V150_C45_MF_285 - Summe von Percent - Heat inside tool/Total heat</c:v>
                </c:pt>
              </c:strCache>
            </c:strRef>
          </c:tx>
          <c:cat>
            <c:strRef>
              <c:f>Tabelle3!$A$6:$A$24</c:f>
              <c:strCache>
                <c:ptCount val="18"/>
                <c:pt idx="0">
                  <c:v>70,43</c:v>
                </c:pt>
                <c:pt idx="1">
                  <c:v>78,05</c:v>
                </c:pt>
                <c:pt idx="2">
                  <c:v>85,67</c:v>
                </c:pt>
                <c:pt idx="3">
                  <c:v>93,29</c:v>
                </c:pt>
                <c:pt idx="4">
                  <c:v>100,91</c:v>
                </c:pt>
                <c:pt idx="5">
                  <c:v>108,54</c:v>
                </c:pt>
                <c:pt idx="6">
                  <c:v>116,16</c:v>
                </c:pt>
                <c:pt idx="7">
                  <c:v>123,78</c:v>
                </c:pt>
                <c:pt idx="8">
                  <c:v>131,40</c:v>
                </c:pt>
                <c:pt idx="9">
                  <c:v>139,02</c:v>
                </c:pt>
                <c:pt idx="10">
                  <c:v>146,65</c:v>
                </c:pt>
                <c:pt idx="11">
                  <c:v>154,27</c:v>
                </c:pt>
                <c:pt idx="12">
                  <c:v>161,89</c:v>
                </c:pt>
                <c:pt idx="13">
                  <c:v>169,51</c:v>
                </c:pt>
                <c:pt idx="14">
                  <c:v>177,13</c:v>
                </c:pt>
                <c:pt idx="15">
                  <c:v>184,76</c:v>
                </c:pt>
                <c:pt idx="16">
                  <c:v>192,38</c:v>
                </c:pt>
                <c:pt idx="17">
                  <c:v>200,00</c:v>
                </c:pt>
              </c:strCache>
            </c:strRef>
          </c:cat>
          <c:val>
            <c:numRef>
              <c:f>Tabelle3!$D$6:$D$24</c:f>
              <c:numCache>
                <c:formatCode>General</c:formatCode>
                <c:ptCount val="18"/>
                <c:pt idx="0">
                  <c:v>4.9780258724563799E-2</c:v>
                </c:pt>
                <c:pt idx="1">
                  <c:v>4.9907456068038064E-2</c:v>
                </c:pt>
                <c:pt idx="2">
                  <c:v>4.8938867880558685E-2</c:v>
                </c:pt>
                <c:pt idx="3">
                  <c:v>4.8224489154950263E-2</c:v>
                </c:pt>
                <c:pt idx="4">
                  <c:v>5.1545553771363301E-2</c:v>
                </c:pt>
                <c:pt idx="5">
                  <c:v>5.1023502845342308E-2</c:v>
                </c:pt>
                <c:pt idx="6">
                  <c:v>5.2257362465111014E-2</c:v>
                </c:pt>
                <c:pt idx="7">
                  <c:v>5.2471044941344532E-2</c:v>
                </c:pt>
                <c:pt idx="8">
                  <c:v>5.2876576766814024E-2</c:v>
                </c:pt>
                <c:pt idx="9">
                  <c:v>5.2042102404021295E-2</c:v>
                </c:pt>
                <c:pt idx="10">
                  <c:v>5.1353501005820153E-2</c:v>
                </c:pt>
                <c:pt idx="11">
                  <c:v>4.9768219920238346E-2</c:v>
                </c:pt>
                <c:pt idx="12">
                  <c:v>4.8007049219527885E-2</c:v>
                </c:pt>
                <c:pt idx="13">
                  <c:v>4.6699833691812818E-2</c:v>
                </c:pt>
                <c:pt idx="14">
                  <c:v>4.6065296156137102E-2</c:v>
                </c:pt>
                <c:pt idx="15">
                  <c:v>4.5884997036081218E-2</c:v>
                </c:pt>
                <c:pt idx="16">
                  <c:v>4.6991102058458308E-2</c:v>
                </c:pt>
                <c:pt idx="17">
                  <c:v>4.4451062903346078E-2</c:v>
                </c:pt>
              </c:numCache>
            </c:numRef>
          </c:val>
          <c:smooth val="0"/>
        </c:ser>
        <c:ser>
          <c:idx val="3"/>
          <c:order val="3"/>
          <c:tx>
            <c:strRef>
              <c:f>Tabelle3!$E$3:$E$5</c:f>
              <c:strCache>
                <c:ptCount val="1"/>
                <c:pt idx="0">
                  <c:v>VP49_2_H400_V150_C45_MF_285 - Summe von Percent - Heat through workpiece/Total heat</c:v>
                </c:pt>
              </c:strCache>
            </c:strRef>
          </c:tx>
          <c:cat>
            <c:strRef>
              <c:f>Tabelle3!$A$6:$A$24</c:f>
              <c:strCache>
                <c:ptCount val="18"/>
                <c:pt idx="0">
                  <c:v>70,43</c:v>
                </c:pt>
                <c:pt idx="1">
                  <c:v>78,05</c:v>
                </c:pt>
                <c:pt idx="2">
                  <c:v>85,67</c:v>
                </c:pt>
                <c:pt idx="3">
                  <c:v>93,29</c:v>
                </c:pt>
                <c:pt idx="4">
                  <c:v>100,91</c:v>
                </c:pt>
                <c:pt idx="5">
                  <c:v>108,54</c:v>
                </c:pt>
                <c:pt idx="6">
                  <c:v>116,16</c:v>
                </c:pt>
                <c:pt idx="7">
                  <c:v>123,78</c:v>
                </c:pt>
                <c:pt idx="8">
                  <c:v>131,40</c:v>
                </c:pt>
                <c:pt idx="9">
                  <c:v>139,02</c:v>
                </c:pt>
                <c:pt idx="10">
                  <c:v>146,65</c:v>
                </c:pt>
                <c:pt idx="11">
                  <c:v>154,27</c:v>
                </c:pt>
                <c:pt idx="12">
                  <c:v>161,89</c:v>
                </c:pt>
                <c:pt idx="13">
                  <c:v>169,51</c:v>
                </c:pt>
                <c:pt idx="14">
                  <c:v>177,13</c:v>
                </c:pt>
                <c:pt idx="15">
                  <c:v>184,76</c:v>
                </c:pt>
                <c:pt idx="16">
                  <c:v>192,38</c:v>
                </c:pt>
                <c:pt idx="17">
                  <c:v>200,00</c:v>
                </c:pt>
              </c:strCache>
            </c:strRef>
          </c:cat>
          <c:val>
            <c:numRef>
              <c:f>Tabelle3!$E$6:$E$24</c:f>
              <c:numCache>
                <c:formatCode>General</c:formatCode>
                <c:ptCount val="18"/>
                <c:pt idx="0">
                  <c:v>0.33180260432706093</c:v>
                </c:pt>
                <c:pt idx="1">
                  <c:v>0.30308304516776979</c:v>
                </c:pt>
                <c:pt idx="2">
                  <c:v>0.3137222036271895</c:v>
                </c:pt>
                <c:pt idx="3">
                  <c:v>0.2707961772794914</c:v>
                </c:pt>
                <c:pt idx="4">
                  <c:v>0.26256239953807309</c:v>
                </c:pt>
                <c:pt idx="5">
                  <c:v>0.26575726346065437</c:v>
                </c:pt>
                <c:pt idx="6">
                  <c:v>0.2511382340427481</c:v>
                </c:pt>
                <c:pt idx="7">
                  <c:v>0.27770488037941582</c:v>
                </c:pt>
                <c:pt idx="8">
                  <c:v>0.26098070614718477</c:v>
                </c:pt>
                <c:pt idx="9">
                  <c:v>0.26073374600634525</c:v>
                </c:pt>
                <c:pt idx="10">
                  <c:v>0.28081138844097481</c:v>
                </c:pt>
                <c:pt idx="11">
                  <c:v>0.27184139178734801</c:v>
                </c:pt>
                <c:pt idx="12">
                  <c:v>0.25727750502729685</c:v>
                </c:pt>
                <c:pt idx="13">
                  <c:v>0.24575962399175597</c:v>
                </c:pt>
                <c:pt idx="14">
                  <c:v>0.26175298761286742</c:v>
                </c:pt>
                <c:pt idx="15">
                  <c:v>0.23440012539408958</c:v>
                </c:pt>
                <c:pt idx="16">
                  <c:v>0.25277830661229206</c:v>
                </c:pt>
                <c:pt idx="17">
                  <c:v>0.28201282499457342</c:v>
                </c:pt>
              </c:numCache>
            </c:numRef>
          </c:val>
          <c:smooth val="0"/>
        </c:ser>
        <c:ser>
          <c:idx val="4"/>
          <c:order val="4"/>
          <c:tx>
            <c:strRef>
              <c:f>Tabelle3!$F$3:$F$5</c:f>
              <c:strCache>
                <c:ptCount val="1"/>
                <c:pt idx="0">
                  <c:v>VP49_2_H400_V150_C45_MF_285 - Summe von Percent - Heat through chip/Total heat</c:v>
                </c:pt>
              </c:strCache>
            </c:strRef>
          </c:tx>
          <c:cat>
            <c:strRef>
              <c:f>Tabelle3!$A$6:$A$24</c:f>
              <c:strCache>
                <c:ptCount val="18"/>
                <c:pt idx="0">
                  <c:v>70,43</c:v>
                </c:pt>
                <c:pt idx="1">
                  <c:v>78,05</c:v>
                </c:pt>
                <c:pt idx="2">
                  <c:v>85,67</c:v>
                </c:pt>
                <c:pt idx="3">
                  <c:v>93,29</c:v>
                </c:pt>
                <c:pt idx="4">
                  <c:v>100,91</c:v>
                </c:pt>
                <c:pt idx="5">
                  <c:v>108,54</c:v>
                </c:pt>
                <c:pt idx="6">
                  <c:v>116,16</c:v>
                </c:pt>
                <c:pt idx="7">
                  <c:v>123,78</c:v>
                </c:pt>
                <c:pt idx="8">
                  <c:v>131,40</c:v>
                </c:pt>
                <c:pt idx="9">
                  <c:v>139,02</c:v>
                </c:pt>
                <c:pt idx="10">
                  <c:v>146,65</c:v>
                </c:pt>
                <c:pt idx="11">
                  <c:v>154,27</c:v>
                </c:pt>
                <c:pt idx="12">
                  <c:v>161,89</c:v>
                </c:pt>
                <c:pt idx="13">
                  <c:v>169,51</c:v>
                </c:pt>
                <c:pt idx="14">
                  <c:v>177,13</c:v>
                </c:pt>
                <c:pt idx="15">
                  <c:v>184,76</c:v>
                </c:pt>
                <c:pt idx="16">
                  <c:v>192,38</c:v>
                </c:pt>
                <c:pt idx="17">
                  <c:v>200,00</c:v>
                </c:pt>
              </c:strCache>
            </c:strRef>
          </c:cat>
          <c:val>
            <c:numRef>
              <c:f>Tabelle3!$F$6:$F$24</c:f>
              <c:numCache>
                <c:formatCode>General</c:formatCode>
                <c:ptCount val="18"/>
                <c:pt idx="0">
                  <c:v>0.61848367215878086</c:v>
                </c:pt>
                <c:pt idx="1">
                  <c:v>0.64490359298380373</c:v>
                </c:pt>
                <c:pt idx="2">
                  <c:v>0.63527892680874953</c:v>
                </c:pt>
                <c:pt idx="3">
                  <c:v>0.67857632616621455</c:v>
                </c:pt>
                <c:pt idx="4">
                  <c:v>0.68777709687519972</c:v>
                </c:pt>
                <c:pt idx="5">
                  <c:v>0.68292136945200543</c:v>
                </c:pt>
                <c:pt idx="6">
                  <c:v>0.69586864839711449</c:v>
                </c:pt>
                <c:pt idx="7">
                  <c:v>0.66984913245366096</c:v>
                </c:pt>
                <c:pt idx="8">
                  <c:v>0.68514412013228743</c:v>
                </c:pt>
                <c:pt idx="9">
                  <c:v>0.68665120766448584</c:v>
                </c:pt>
                <c:pt idx="10">
                  <c:v>0.66800268276162089</c:v>
                </c:pt>
                <c:pt idx="11">
                  <c:v>0.67831534776226432</c:v>
                </c:pt>
                <c:pt idx="12">
                  <c:v>0.69443105386837123</c:v>
                </c:pt>
                <c:pt idx="13">
                  <c:v>0.70751953966689252</c:v>
                </c:pt>
                <c:pt idx="14">
                  <c:v>0.69182375577399635</c:v>
                </c:pt>
                <c:pt idx="15">
                  <c:v>0.71861754683393642</c:v>
                </c:pt>
                <c:pt idx="16">
                  <c:v>0.698669772978325</c:v>
                </c:pt>
                <c:pt idx="17">
                  <c:v>0.67240855408934974</c:v>
                </c:pt>
              </c:numCache>
            </c:numRef>
          </c:val>
          <c:smooth val="0"/>
        </c:ser>
        <c:ser>
          <c:idx val="5"/>
          <c:order val="5"/>
          <c:tx>
            <c:strRef>
              <c:f>Tabelle3!$G$3:$G$5</c:f>
              <c:strCache>
                <c:ptCount val="1"/>
                <c:pt idx="0">
                  <c:v>VP49_2_H400_V150_C45_MF_285 - Summe von Percent - Heat inside tool/Total heat</c:v>
                </c:pt>
              </c:strCache>
            </c:strRef>
          </c:tx>
          <c:cat>
            <c:strRef>
              <c:f>Tabelle3!$A$6:$A$24</c:f>
              <c:strCache>
                <c:ptCount val="18"/>
                <c:pt idx="0">
                  <c:v>70,43</c:v>
                </c:pt>
                <c:pt idx="1">
                  <c:v>78,05</c:v>
                </c:pt>
                <c:pt idx="2">
                  <c:v>85,67</c:v>
                </c:pt>
                <c:pt idx="3">
                  <c:v>93,29</c:v>
                </c:pt>
                <c:pt idx="4">
                  <c:v>100,91</c:v>
                </c:pt>
                <c:pt idx="5">
                  <c:v>108,54</c:v>
                </c:pt>
                <c:pt idx="6">
                  <c:v>116,16</c:v>
                </c:pt>
                <c:pt idx="7">
                  <c:v>123,78</c:v>
                </c:pt>
                <c:pt idx="8">
                  <c:v>131,40</c:v>
                </c:pt>
                <c:pt idx="9">
                  <c:v>139,02</c:v>
                </c:pt>
                <c:pt idx="10">
                  <c:v>146,65</c:v>
                </c:pt>
                <c:pt idx="11">
                  <c:v>154,27</c:v>
                </c:pt>
                <c:pt idx="12">
                  <c:v>161,89</c:v>
                </c:pt>
                <c:pt idx="13">
                  <c:v>169,51</c:v>
                </c:pt>
                <c:pt idx="14">
                  <c:v>177,13</c:v>
                </c:pt>
                <c:pt idx="15">
                  <c:v>184,76</c:v>
                </c:pt>
                <c:pt idx="16">
                  <c:v>192,38</c:v>
                </c:pt>
                <c:pt idx="17">
                  <c:v>200,00</c:v>
                </c:pt>
              </c:strCache>
            </c:strRef>
          </c:cat>
          <c:val>
            <c:numRef>
              <c:f>Tabelle3!$G$6:$G$24</c:f>
              <c:numCache>
                <c:formatCode>General</c:formatCode>
                <c:ptCount val="18"/>
                <c:pt idx="0">
                  <c:v>4.971372351415812E-2</c:v>
                </c:pt>
                <c:pt idx="1">
                  <c:v>5.2013361848426407E-2</c:v>
                </c:pt>
                <c:pt idx="2">
                  <c:v>5.0998869564060981E-2</c:v>
                </c:pt>
                <c:pt idx="3">
                  <c:v>5.0627496554294063E-2</c:v>
                </c:pt>
                <c:pt idx="4">
                  <c:v>4.9660503586727099E-2</c:v>
                </c:pt>
                <c:pt idx="5">
                  <c:v>5.1321367087340204E-2</c:v>
                </c:pt>
                <c:pt idx="6">
                  <c:v>5.2993117560137429E-2</c:v>
                </c:pt>
                <c:pt idx="7">
                  <c:v>5.2445987166923141E-2</c:v>
                </c:pt>
                <c:pt idx="8">
                  <c:v>5.3875173720527844E-2</c:v>
                </c:pt>
                <c:pt idx="9">
                  <c:v>5.2615046329168809E-2</c:v>
                </c:pt>
                <c:pt idx="10">
                  <c:v>5.1185928797404232E-2</c:v>
                </c:pt>
                <c:pt idx="11">
                  <c:v>4.9843260450387679E-2</c:v>
                </c:pt>
                <c:pt idx="12">
                  <c:v>4.8291441104332027E-2</c:v>
                </c:pt>
                <c:pt idx="13">
                  <c:v>4.6720836341351622E-2</c:v>
                </c:pt>
                <c:pt idx="14">
                  <c:v>4.6423256613136135E-2</c:v>
                </c:pt>
                <c:pt idx="15">
                  <c:v>4.6982327771974072E-2</c:v>
                </c:pt>
                <c:pt idx="16">
                  <c:v>4.855192040938295E-2</c:v>
                </c:pt>
                <c:pt idx="17">
                  <c:v>4.557862091607684E-2</c:v>
                </c:pt>
              </c:numCache>
            </c:numRef>
          </c:val>
          <c:smooth val="0"/>
        </c:ser>
        <c:dLbls>
          <c:showLegendKey val="0"/>
          <c:showVal val="0"/>
          <c:showCatName val="0"/>
          <c:showSerName val="0"/>
          <c:showPercent val="0"/>
          <c:showBubbleSize val="0"/>
        </c:dLbls>
        <c:marker val="1"/>
        <c:smooth val="0"/>
        <c:axId val="261321472"/>
        <c:axId val="261323392"/>
      </c:lineChart>
      <c:catAx>
        <c:axId val="261321472"/>
        <c:scaling>
          <c:orientation val="minMax"/>
        </c:scaling>
        <c:delete val="0"/>
        <c:axPos val="b"/>
        <c:title>
          <c:tx>
            <c:rich>
              <a:bodyPr/>
              <a:lstStyle/>
              <a:p>
                <a:pPr>
                  <a:defRPr/>
                </a:pPr>
                <a:r>
                  <a:rPr lang="de-DE" dirty="0"/>
                  <a:t>Workpiece </a:t>
                </a:r>
                <a:r>
                  <a:rPr lang="de-DE" dirty="0" err="1"/>
                  <a:t>position</a:t>
                </a:r>
                <a:r>
                  <a:rPr lang="de-DE" dirty="0"/>
                  <a:t> [mm]</a:t>
                </a:r>
              </a:p>
            </c:rich>
          </c:tx>
          <c:layout/>
          <c:overlay val="0"/>
        </c:title>
        <c:majorTickMark val="none"/>
        <c:minorTickMark val="none"/>
        <c:tickLblPos val="nextTo"/>
        <c:crossAx val="261323392"/>
        <c:crosses val="autoZero"/>
        <c:auto val="1"/>
        <c:lblAlgn val="ctr"/>
        <c:lblOffset val="100"/>
        <c:tickLblSkip val="5"/>
        <c:tickMarkSkip val="5"/>
        <c:noMultiLvlLbl val="0"/>
      </c:catAx>
      <c:valAx>
        <c:axId val="261323392"/>
        <c:scaling>
          <c:orientation val="minMax"/>
          <c:max val="1"/>
        </c:scaling>
        <c:delete val="0"/>
        <c:axPos val="l"/>
        <c:majorGridlines/>
        <c:title>
          <c:tx>
            <c:rich>
              <a:bodyPr/>
              <a:lstStyle/>
              <a:p>
                <a:pPr>
                  <a:defRPr/>
                </a:pPr>
                <a:r>
                  <a:rPr lang="de-DE" dirty="0"/>
                  <a:t>Heat </a:t>
                </a:r>
                <a:r>
                  <a:rPr lang="de-DE" dirty="0" err="1"/>
                  <a:t>partition</a:t>
                </a:r>
                <a:r>
                  <a:rPr lang="de-DE" dirty="0"/>
                  <a:t> </a:t>
                </a:r>
                <a:r>
                  <a:rPr lang="de-DE" dirty="0" err="1"/>
                  <a:t>ratios</a:t>
                </a:r>
                <a:endParaRPr lang="de-DE" dirty="0"/>
              </a:p>
            </c:rich>
          </c:tx>
          <c:layout/>
          <c:overlay val="0"/>
        </c:title>
        <c:numFmt formatCode="General" sourceLinked="1"/>
        <c:majorTickMark val="none"/>
        <c:minorTickMark val="none"/>
        <c:tickLblPos val="nextTo"/>
        <c:crossAx val="261321472"/>
        <c:crosses val="autoZero"/>
        <c:crossBetween val="between"/>
      </c:valAx>
    </c:plotArea>
    <c:plotVisOnly val="1"/>
    <c:dispBlanksAs val="span"/>
    <c:showDLblsOverMax val="0"/>
  </c:chart>
  <c:txPr>
    <a:bodyPr/>
    <a:lstStyle/>
    <a:p>
      <a:pPr>
        <a:defRPr sz="1800"/>
      </a:pPr>
      <a:endParaRPr lang="de-DE"/>
    </a:p>
  </c:txPr>
  <c:externalData r:id="rId1">
    <c:autoUpdate val="0"/>
  </c:externalData>
  <c:extLst>
    <c:ext xmlns:c14="http://schemas.microsoft.com/office/drawing/2007/8/2/chart" uri="{781A3756-C4B2-4CAC-9D66-4F8BD8637D16}">
      <c14:pivotOptions>
        <c14:dropZoneFilter val="1"/>
        <c14:dropZoneCategories val="1"/>
        <c14:dropZoneData val="1"/>
        <c14:dropZonesVisible val="1"/>
      </c14:pivotOptions>
    </c:ext>
  </c:extLst>
</c:chartSpace>
</file>

<file path=ppt/charts/chart18.xml><?xml version="1.0" encoding="utf-8"?>
<c:chartSpace xmlns:c="http://schemas.openxmlformats.org/drawingml/2006/chart" xmlns:a="http://schemas.openxmlformats.org/drawingml/2006/main" xmlns:r="http://schemas.openxmlformats.org/officeDocument/2006/relationships">
  <c:date1904 val="0"/>
  <c:lang val="de-DE"/>
  <c:roundedCorners val="0"/>
  <mc:AlternateContent xmlns:mc="http://schemas.openxmlformats.org/markup-compatibility/2006">
    <mc:Choice xmlns:c14="http://schemas.microsoft.com/office/drawing/2007/8/2/chart" Requires="c14">
      <c14:style val="104"/>
    </mc:Choice>
    <mc:Fallback>
      <c:style val="4"/>
    </mc:Fallback>
  </mc:AlternateContent>
  <c:pivotSource>
    <c:name>[Diagramm in Microsoft PowerPoint]Tabelle1!PivotTable1</c:name>
    <c:fmtId val="145"/>
  </c:pivotSource>
  <c:chart>
    <c:autoTitleDeleted val="0"/>
    <c:pivotFmts>
      <c:pivotFmt>
        <c:idx val="0"/>
      </c:pivotFmt>
      <c:pivotFmt>
        <c:idx val="1"/>
        <c:dLbl>
          <c:idx val="0"/>
          <c:delete val="1"/>
        </c:dLbl>
      </c:pivotFmt>
      <c:pivotFmt>
        <c:idx val="2"/>
        <c:dLbl>
          <c:idx val="0"/>
          <c:delete val="1"/>
        </c:dLbl>
      </c:pivotFmt>
      <c:pivotFmt>
        <c:idx val="3"/>
        <c:dLbl>
          <c:idx val="0"/>
          <c:delete val="1"/>
        </c:dLbl>
      </c:pivotFmt>
      <c:pivotFmt>
        <c:idx val="4"/>
        <c:dLbl>
          <c:idx val="0"/>
          <c:delete val="1"/>
        </c:dLbl>
      </c:pivotFmt>
      <c:pivotFmt>
        <c:idx val="5"/>
        <c:dLbl>
          <c:idx val="0"/>
          <c:delete val="1"/>
        </c:dLbl>
      </c:pivotFmt>
      <c:pivotFmt>
        <c:idx val="6"/>
        <c:dLbl>
          <c:idx val="0"/>
          <c:delete val="1"/>
        </c:dLbl>
      </c:pivotFmt>
      <c:pivotFmt>
        <c:idx val="7"/>
      </c:pivotFmt>
      <c:pivotFmt>
        <c:idx val="8"/>
      </c:pivotFmt>
      <c:pivotFmt>
        <c:idx val="9"/>
      </c:pivotFmt>
      <c:pivotFmt>
        <c:idx val="10"/>
      </c:pivotFmt>
      <c:pivotFmt>
        <c:idx val="11"/>
      </c:pivotFmt>
      <c:pivotFmt>
        <c:idx val="12"/>
      </c:pivotFmt>
      <c:pivotFmt>
        <c:idx val="13"/>
      </c:pivotFmt>
      <c:pivotFmt>
        <c:idx val="14"/>
      </c:pivotFmt>
      <c:pivotFmt>
        <c:idx val="15"/>
      </c:pivotFmt>
      <c:pivotFmt>
        <c:idx val="16"/>
      </c:pivotFmt>
      <c:pivotFmt>
        <c:idx val="17"/>
      </c:pivotFmt>
      <c:pivotFmt>
        <c:idx val="18"/>
      </c:pivotFmt>
      <c:pivotFmt>
        <c:idx val="19"/>
      </c:pivotFmt>
      <c:pivotFmt>
        <c:idx val="20"/>
      </c:pivotFmt>
      <c:pivotFmt>
        <c:idx val="21"/>
        <c:spPr>
          <a:ln>
            <a:prstDash val="dash"/>
          </a:ln>
        </c:spPr>
        <c:dLbl>
          <c:idx val="0"/>
          <c:delete val="1"/>
        </c:dLbl>
      </c:pivotFmt>
      <c:pivotFmt>
        <c:idx val="22"/>
        <c:spPr>
          <a:ln>
            <a:prstDash val="dash"/>
          </a:ln>
        </c:spPr>
        <c:dLbl>
          <c:idx val="0"/>
          <c:delete val="1"/>
        </c:dLbl>
      </c:pivotFmt>
      <c:pivotFmt>
        <c:idx val="23"/>
        <c:spPr>
          <a:ln>
            <a:prstDash val="dash"/>
          </a:ln>
        </c:spPr>
        <c:dLbl>
          <c:idx val="0"/>
          <c:delete val="1"/>
        </c:dLbl>
      </c:pivotFmt>
      <c:pivotFmt>
        <c:idx val="24"/>
        <c:dLbl>
          <c:idx val="0"/>
          <c:delete val="1"/>
        </c:dLbl>
      </c:pivotFmt>
      <c:pivotFmt>
        <c:idx val="25"/>
        <c:dLbl>
          <c:idx val="0"/>
          <c:delete val="1"/>
        </c:dLbl>
      </c:pivotFmt>
      <c:pivotFmt>
        <c:idx val="26"/>
        <c:dLbl>
          <c:idx val="0"/>
          <c:delete val="1"/>
        </c:dLbl>
      </c:pivotFmt>
      <c:pivotFmt>
        <c:idx val="27"/>
        <c:dLbl>
          <c:idx val="0"/>
          <c:delete val="1"/>
        </c:dLbl>
      </c:pivotFmt>
      <c:pivotFmt>
        <c:idx val="28"/>
        <c:dLbl>
          <c:idx val="0"/>
          <c:delete val="1"/>
        </c:dLbl>
      </c:pivotFmt>
      <c:pivotFmt>
        <c:idx val="29"/>
        <c:dLbl>
          <c:idx val="0"/>
          <c:delete val="1"/>
        </c:dLbl>
      </c:pivotFmt>
      <c:pivotFmt>
        <c:idx val="30"/>
        <c:dLbl>
          <c:idx val="0"/>
          <c:delete val="1"/>
        </c:dLbl>
      </c:pivotFmt>
      <c:pivotFmt>
        <c:idx val="31"/>
        <c:dLbl>
          <c:idx val="0"/>
          <c:delete val="1"/>
        </c:dLbl>
      </c:pivotFmt>
      <c:pivotFmt>
        <c:idx val="32"/>
        <c:dLbl>
          <c:idx val="0"/>
          <c:delete val="1"/>
        </c:dLbl>
      </c:pivotFmt>
      <c:pivotFmt>
        <c:idx val="33"/>
        <c:dLbl>
          <c:idx val="0"/>
          <c:delete val="1"/>
        </c:dLbl>
      </c:pivotFmt>
      <c:pivotFmt>
        <c:idx val="34"/>
        <c:dLbl>
          <c:idx val="0"/>
          <c:delete val="1"/>
        </c:dLbl>
      </c:pivotFmt>
      <c:pivotFmt>
        <c:idx val="35"/>
        <c:dLbl>
          <c:idx val="0"/>
          <c:delete val="1"/>
        </c:dLbl>
      </c:pivotFmt>
      <c:pivotFmt>
        <c:idx val="36"/>
      </c:pivotFmt>
      <c:pivotFmt>
        <c:idx val="37"/>
      </c:pivotFmt>
      <c:pivotFmt>
        <c:idx val="38"/>
      </c:pivotFmt>
      <c:pivotFmt>
        <c:idx val="39"/>
      </c:pivotFmt>
      <c:pivotFmt>
        <c:idx val="40"/>
      </c:pivotFmt>
      <c:pivotFmt>
        <c:idx val="41"/>
      </c:pivotFmt>
      <c:pivotFmt>
        <c:idx val="42"/>
      </c:pivotFmt>
      <c:pivotFmt>
        <c:idx val="43"/>
      </c:pivotFmt>
      <c:pivotFmt>
        <c:idx val="44"/>
      </c:pivotFmt>
      <c:pivotFmt>
        <c:idx val="45"/>
      </c:pivotFmt>
      <c:pivotFmt>
        <c:idx val="46"/>
      </c:pivotFmt>
      <c:pivotFmt>
        <c:idx val="47"/>
      </c:pivotFmt>
    </c:pivotFmts>
    <c:plotArea>
      <c:layout>
        <c:manualLayout>
          <c:layoutTarget val="inner"/>
          <c:xMode val="edge"/>
          <c:yMode val="edge"/>
          <c:x val="0.11581624562554681"/>
          <c:y val="2.0809956300219506E-2"/>
          <c:w val="0.86399592629046384"/>
          <c:h val="0.82556121661262927"/>
        </c:manualLayout>
      </c:layout>
      <c:lineChart>
        <c:grouping val="standard"/>
        <c:varyColors val="0"/>
        <c:ser>
          <c:idx val="0"/>
          <c:order val="0"/>
          <c:tx>
            <c:strRef>
              <c:f>Tabelle1!$B$3:$B$5</c:f>
              <c:strCache>
                <c:ptCount val="1"/>
                <c:pt idx="0">
                  <c:v>VP50_1_H500_V150_C45_MF_285 - Summe von Percent - Heat inside tool/Total heat</c:v>
                </c:pt>
              </c:strCache>
            </c:strRef>
          </c:tx>
          <c:cat>
            <c:strRef>
              <c:f>Tabelle1!$A$6:$A$24</c:f>
              <c:strCache>
                <c:ptCount val="18"/>
                <c:pt idx="0">
                  <c:v>70,43</c:v>
                </c:pt>
                <c:pt idx="1">
                  <c:v>78,05</c:v>
                </c:pt>
                <c:pt idx="2">
                  <c:v>85,67</c:v>
                </c:pt>
                <c:pt idx="3">
                  <c:v>93,29</c:v>
                </c:pt>
                <c:pt idx="4">
                  <c:v>100,91</c:v>
                </c:pt>
                <c:pt idx="5">
                  <c:v>108,54</c:v>
                </c:pt>
                <c:pt idx="6">
                  <c:v>116,16</c:v>
                </c:pt>
                <c:pt idx="7">
                  <c:v>123,78</c:v>
                </c:pt>
                <c:pt idx="8">
                  <c:v>131,40</c:v>
                </c:pt>
                <c:pt idx="9">
                  <c:v>139,02</c:v>
                </c:pt>
                <c:pt idx="10">
                  <c:v>146,65</c:v>
                </c:pt>
                <c:pt idx="11">
                  <c:v>154,27</c:v>
                </c:pt>
                <c:pt idx="12">
                  <c:v>161,89</c:v>
                </c:pt>
                <c:pt idx="13">
                  <c:v>169,51</c:v>
                </c:pt>
                <c:pt idx="14">
                  <c:v>177,13</c:v>
                </c:pt>
                <c:pt idx="15">
                  <c:v>184,76</c:v>
                </c:pt>
                <c:pt idx="16">
                  <c:v>192,38</c:v>
                </c:pt>
                <c:pt idx="17">
                  <c:v>200,00</c:v>
                </c:pt>
              </c:strCache>
            </c:strRef>
          </c:cat>
          <c:val>
            <c:numRef>
              <c:f>Tabelle1!$B$6:$B$24</c:f>
              <c:numCache>
                <c:formatCode>General</c:formatCode>
                <c:ptCount val="18"/>
                <c:pt idx="0">
                  <c:v>0.13621667107728186</c:v>
                </c:pt>
                <c:pt idx="1">
                  <c:v>0.12947380882015769</c:v>
                </c:pt>
                <c:pt idx="2">
                  <c:v>0.12241384887666576</c:v>
                </c:pt>
                <c:pt idx="3">
                  <c:v>0.11812406525797683</c:v>
                </c:pt>
                <c:pt idx="4">
                  <c:v>0.11403524441685345</c:v>
                </c:pt>
                <c:pt idx="5">
                  <c:v>0.11035190278014916</c:v>
                </c:pt>
                <c:pt idx="6">
                  <c:v>0.10746082798212001</c:v>
                </c:pt>
                <c:pt idx="7">
                  <c:v>0.10479950578424459</c:v>
                </c:pt>
                <c:pt idx="8">
                  <c:v>0.10471977909672466</c:v>
                </c:pt>
                <c:pt idx="9">
                  <c:v>0.1051694470175165</c:v>
                </c:pt>
                <c:pt idx="10">
                  <c:v>0.1001990269516283</c:v>
                </c:pt>
                <c:pt idx="11">
                  <c:v>9.7634791846639299E-2</c:v>
                </c:pt>
                <c:pt idx="12">
                  <c:v>9.4481247812904498E-2</c:v>
                </c:pt>
                <c:pt idx="13">
                  <c:v>9.1373584883158374E-2</c:v>
                </c:pt>
                <c:pt idx="14">
                  <c:v>8.7008010644203007E-2</c:v>
                </c:pt>
                <c:pt idx="15">
                  <c:v>8.4165767785182671E-2</c:v>
                </c:pt>
                <c:pt idx="16">
                  <c:v>8.3077949898363354E-2</c:v>
                </c:pt>
                <c:pt idx="17">
                  <c:v>5.4108938461656771E-2</c:v>
                </c:pt>
              </c:numCache>
            </c:numRef>
          </c:val>
          <c:smooth val="0"/>
        </c:ser>
        <c:ser>
          <c:idx val="1"/>
          <c:order val="1"/>
          <c:tx>
            <c:strRef>
              <c:f>Tabelle1!$C$3:$C$5</c:f>
              <c:strCache>
                <c:ptCount val="1"/>
                <c:pt idx="0">
                  <c:v>VP50_1_H500_V150_C45_MF_285 - Summe von Percent - Heat through chip/Total heat</c:v>
                </c:pt>
              </c:strCache>
            </c:strRef>
          </c:tx>
          <c:cat>
            <c:strRef>
              <c:f>Tabelle1!$A$6:$A$24</c:f>
              <c:strCache>
                <c:ptCount val="18"/>
                <c:pt idx="0">
                  <c:v>70,43</c:v>
                </c:pt>
                <c:pt idx="1">
                  <c:v>78,05</c:v>
                </c:pt>
                <c:pt idx="2">
                  <c:v>85,67</c:v>
                </c:pt>
                <c:pt idx="3">
                  <c:v>93,29</c:v>
                </c:pt>
                <c:pt idx="4">
                  <c:v>100,91</c:v>
                </c:pt>
                <c:pt idx="5">
                  <c:v>108,54</c:v>
                </c:pt>
                <c:pt idx="6">
                  <c:v>116,16</c:v>
                </c:pt>
                <c:pt idx="7">
                  <c:v>123,78</c:v>
                </c:pt>
                <c:pt idx="8">
                  <c:v>131,40</c:v>
                </c:pt>
                <c:pt idx="9">
                  <c:v>139,02</c:v>
                </c:pt>
                <c:pt idx="10">
                  <c:v>146,65</c:v>
                </c:pt>
                <c:pt idx="11">
                  <c:v>154,27</c:v>
                </c:pt>
                <c:pt idx="12">
                  <c:v>161,89</c:v>
                </c:pt>
                <c:pt idx="13">
                  <c:v>169,51</c:v>
                </c:pt>
                <c:pt idx="14">
                  <c:v>177,13</c:v>
                </c:pt>
                <c:pt idx="15">
                  <c:v>184,76</c:v>
                </c:pt>
                <c:pt idx="16">
                  <c:v>192,38</c:v>
                </c:pt>
                <c:pt idx="17">
                  <c:v>200,00</c:v>
                </c:pt>
              </c:strCache>
            </c:strRef>
          </c:cat>
          <c:val>
            <c:numRef>
              <c:f>Tabelle1!$C$6:$C$24</c:f>
              <c:numCache>
                <c:formatCode>General</c:formatCode>
                <c:ptCount val="18"/>
                <c:pt idx="0">
                  <c:v>0.62650307145571038</c:v>
                </c:pt>
                <c:pt idx="1">
                  <c:v>0.63812059734312243</c:v>
                </c:pt>
                <c:pt idx="2">
                  <c:v>0.65802657900757899</c:v>
                </c:pt>
                <c:pt idx="3">
                  <c:v>0.6739791421974346</c:v>
                </c:pt>
                <c:pt idx="4">
                  <c:v>0.70702495152733169</c:v>
                </c:pt>
                <c:pt idx="5">
                  <c:v>0.70043457953613797</c:v>
                </c:pt>
                <c:pt idx="6">
                  <c:v>0.68970614172990996</c:v>
                </c:pt>
                <c:pt idx="7">
                  <c:v>0.67756716640124814</c:v>
                </c:pt>
                <c:pt idx="8">
                  <c:v>0.67138778889140172</c:v>
                </c:pt>
                <c:pt idx="9">
                  <c:v>0.66681278557054591</c:v>
                </c:pt>
                <c:pt idx="10">
                  <c:v>0.6579759018868957</c:v>
                </c:pt>
                <c:pt idx="11">
                  <c:v>0.66805572243449918</c:v>
                </c:pt>
                <c:pt idx="12">
                  <c:v>0.66678038177652033</c:v>
                </c:pt>
                <c:pt idx="13">
                  <c:v>0.67552660761194894</c:v>
                </c:pt>
                <c:pt idx="14">
                  <c:v>0.69019465480371189</c:v>
                </c:pt>
                <c:pt idx="15">
                  <c:v>0.69353502319424021</c:v>
                </c:pt>
                <c:pt idx="16">
                  <c:v>0.70406398324175512</c:v>
                </c:pt>
                <c:pt idx="17">
                  <c:v>0.68549477552395499</c:v>
                </c:pt>
              </c:numCache>
            </c:numRef>
          </c:val>
          <c:smooth val="0"/>
        </c:ser>
        <c:ser>
          <c:idx val="2"/>
          <c:order val="2"/>
          <c:tx>
            <c:strRef>
              <c:f>Tabelle1!$D$3:$D$5</c:f>
              <c:strCache>
                <c:ptCount val="1"/>
                <c:pt idx="0">
                  <c:v>VP50_1_H500_V150_C45_MF_285 - Summe von Percent - Heat through workpiece/Total heat</c:v>
                </c:pt>
              </c:strCache>
            </c:strRef>
          </c:tx>
          <c:cat>
            <c:strRef>
              <c:f>Tabelle1!$A$6:$A$24</c:f>
              <c:strCache>
                <c:ptCount val="18"/>
                <c:pt idx="0">
                  <c:v>70,43</c:v>
                </c:pt>
                <c:pt idx="1">
                  <c:v>78,05</c:v>
                </c:pt>
                <c:pt idx="2">
                  <c:v>85,67</c:v>
                </c:pt>
                <c:pt idx="3">
                  <c:v>93,29</c:v>
                </c:pt>
                <c:pt idx="4">
                  <c:v>100,91</c:v>
                </c:pt>
                <c:pt idx="5">
                  <c:v>108,54</c:v>
                </c:pt>
                <c:pt idx="6">
                  <c:v>116,16</c:v>
                </c:pt>
                <c:pt idx="7">
                  <c:v>123,78</c:v>
                </c:pt>
                <c:pt idx="8">
                  <c:v>131,40</c:v>
                </c:pt>
                <c:pt idx="9">
                  <c:v>139,02</c:v>
                </c:pt>
                <c:pt idx="10">
                  <c:v>146,65</c:v>
                </c:pt>
                <c:pt idx="11">
                  <c:v>154,27</c:v>
                </c:pt>
                <c:pt idx="12">
                  <c:v>161,89</c:v>
                </c:pt>
                <c:pt idx="13">
                  <c:v>169,51</c:v>
                </c:pt>
                <c:pt idx="14">
                  <c:v>177,13</c:v>
                </c:pt>
                <c:pt idx="15">
                  <c:v>184,76</c:v>
                </c:pt>
                <c:pt idx="16">
                  <c:v>192,38</c:v>
                </c:pt>
                <c:pt idx="17">
                  <c:v>200,00</c:v>
                </c:pt>
              </c:strCache>
            </c:strRef>
          </c:cat>
          <c:val>
            <c:numRef>
              <c:f>Tabelle1!$D$6:$D$24</c:f>
              <c:numCache>
                <c:formatCode>General</c:formatCode>
                <c:ptCount val="18"/>
                <c:pt idx="0">
                  <c:v>0.21495379387199043</c:v>
                </c:pt>
                <c:pt idx="1">
                  <c:v>0.21000599297696793</c:v>
                </c:pt>
                <c:pt idx="2">
                  <c:v>0.19709019457847071</c:v>
                </c:pt>
                <c:pt idx="3">
                  <c:v>0.18542741500730414</c:v>
                </c:pt>
                <c:pt idx="4">
                  <c:v>0.15647042651853038</c:v>
                </c:pt>
                <c:pt idx="5">
                  <c:v>0.16691229456585494</c:v>
                </c:pt>
                <c:pt idx="6">
                  <c:v>0.18045740366783491</c:v>
                </c:pt>
                <c:pt idx="7">
                  <c:v>0.19516395027722286</c:v>
                </c:pt>
                <c:pt idx="8">
                  <c:v>0.20142305447458919</c:v>
                </c:pt>
                <c:pt idx="9">
                  <c:v>0.20554838987465307</c:v>
                </c:pt>
                <c:pt idx="10">
                  <c:v>0.21954956475061016</c:v>
                </c:pt>
                <c:pt idx="11">
                  <c:v>0.21193385909872636</c:v>
                </c:pt>
                <c:pt idx="12">
                  <c:v>0.21641190681555789</c:v>
                </c:pt>
                <c:pt idx="13">
                  <c:v>0.21067660501425239</c:v>
                </c:pt>
                <c:pt idx="14">
                  <c:v>0.20042170793194999</c:v>
                </c:pt>
                <c:pt idx="15">
                  <c:v>0.19999798590271919</c:v>
                </c:pt>
                <c:pt idx="16">
                  <c:v>0.19050681094618949</c:v>
                </c:pt>
                <c:pt idx="17">
                  <c:v>0.23806982241937086</c:v>
                </c:pt>
              </c:numCache>
            </c:numRef>
          </c:val>
          <c:smooth val="0"/>
        </c:ser>
        <c:ser>
          <c:idx val="3"/>
          <c:order val="3"/>
          <c:tx>
            <c:strRef>
              <c:f>Tabelle1!$E$3:$E$5</c:f>
              <c:strCache>
                <c:ptCount val="1"/>
                <c:pt idx="0">
                  <c:v>VP50_2_H500_V150_C45_MF_285 - Summe von Percent - Heat inside tool/Total heat</c:v>
                </c:pt>
              </c:strCache>
            </c:strRef>
          </c:tx>
          <c:spPr>
            <a:ln>
              <a:prstDash val="dash"/>
            </a:ln>
          </c:spPr>
          <c:marker>
            <c:spPr>
              <a:ln>
                <a:prstDash val="dash"/>
              </a:ln>
            </c:spPr>
          </c:marker>
          <c:cat>
            <c:strRef>
              <c:f>Tabelle1!$A$6:$A$24</c:f>
              <c:strCache>
                <c:ptCount val="18"/>
                <c:pt idx="0">
                  <c:v>70,43</c:v>
                </c:pt>
                <c:pt idx="1">
                  <c:v>78,05</c:v>
                </c:pt>
                <c:pt idx="2">
                  <c:v>85,67</c:v>
                </c:pt>
                <c:pt idx="3">
                  <c:v>93,29</c:v>
                </c:pt>
                <c:pt idx="4">
                  <c:v>100,91</c:v>
                </c:pt>
                <c:pt idx="5">
                  <c:v>108,54</c:v>
                </c:pt>
                <c:pt idx="6">
                  <c:v>116,16</c:v>
                </c:pt>
                <c:pt idx="7">
                  <c:v>123,78</c:v>
                </c:pt>
                <c:pt idx="8">
                  <c:v>131,40</c:v>
                </c:pt>
                <c:pt idx="9">
                  <c:v>139,02</c:v>
                </c:pt>
                <c:pt idx="10">
                  <c:v>146,65</c:v>
                </c:pt>
                <c:pt idx="11">
                  <c:v>154,27</c:v>
                </c:pt>
                <c:pt idx="12">
                  <c:v>161,89</c:v>
                </c:pt>
                <c:pt idx="13">
                  <c:v>169,51</c:v>
                </c:pt>
                <c:pt idx="14">
                  <c:v>177,13</c:v>
                </c:pt>
                <c:pt idx="15">
                  <c:v>184,76</c:v>
                </c:pt>
                <c:pt idx="16">
                  <c:v>192,38</c:v>
                </c:pt>
                <c:pt idx="17">
                  <c:v>200,00</c:v>
                </c:pt>
              </c:strCache>
            </c:strRef>
          </c:cat>
          <c:val>
            <c:numRef>
              <c:f>Tabelle1!$E$6:$E$24</c:f>
              <c:numCache>
                <c:formatCode>General</c:formatCode>
                <c:ptCount val="18"/>
                <c:pt idx="0">
                  <c:v>0.13554655760393036</c:v>
                </c:pt>
                <c:pt idx="1">
                  <c:v>0.13286310382668257</c:v>
                </c:pt>
                <c:pt idx="2">
                  <c:v>0.1240087456452816</c:v>
                </c:pt>
                <c:pt idx="3">
                  <c:v>0.12047060785584238</c:v>
                </c:pt>
                <c:pt idx="4">
                  <c:v>0.11436155013353357</c:v>
                </c:pt>
                <c:pt idx="5">
                  <c:v>0.11106069863349946</c:v>
                </c:pt>
                <c:pt idx="6">
                  <c:v>0.11061412516896048</c:v>
                </c:pt>
                <c:pt idx="7">
                  <c:v>0.10729283338858817</c:v>
                </c:pt>
                <c:pt idx="8">
                  <c:v>0.10388505163902906</c:v>
                </c:pt>
                <c:pt idx="9">
                  <c:v>0.10806326341600482</c:v>
                </c:pt>
                <c:pt idx="10">
                  <c:v>0.10416028892365728</c:v>
                </c:pt>
                <c:pt idx="11">
                  <c:v>9.9669454079269762E-2</c:v>
                </c:pt>
                <c:pt idx="12">
                  <c:v>9.5732738128240777E-2</c:v>
                </c:pt>
                <c:pt idx="13">
                  <c:v>9.1482273938513867E-2</c:v>
                </c:pt>
                <c:pt idx="14">
                  <c:v>8.8765967404104543E-2</c:v>
                </c:pt>
                <c:pt idx="15">
                  <c:v>8.7869413391263224E-2</c:v>
                </c:pt>
                <c:pt idx="16">
                  <c:v>8.5411673826338103E-2</c:v>
                </c:pt>
                <c:pt idx="17">
                  <c:v>5.3271346872616226E-2</c:v>
                </c:pt>
              </c:numCache>
            </c:numRef>
          </c:val>
          <c:smooth val="0"/>
        </c:ser>
        <c:ser>
          <c:idx val="4"/>
          <c:order val="4"/>
          <c:tx>
            <c:strRef>
              <c:f>Tabelle1!$F$3:$F$5</c:f>
              <c:strCache>
                <c:ptCount val="1"/>
                <c:pt idx="0">
                  <c:v>VP50_2_H500_V150_C45_MF_285 - Summe von Percent - Heat through chip/Total heat</c:v>
                </c:pt>
              </c:strCache>
            </c:strRef>
          </c:tx>
          <c:spPr>
            <a:ln>
              <a:prstDash val="dash"/>
            </a:ln>
          </c:spPr>
          <c:marker>
            <c:spPr>
              <a:ln>
                <a:prstDash val="dash"/>
              </a:ln>
            </c:spPr>
          </c:marker>
          <c:cat>
            <c:strRef>
              <c:f>Tabelle1!$A$6:$A$24</c:f>
              <c:strCache>
                <c:ptCount val="18"/>
                <c:pt idx="0">
                  <c:v>70,43</c:v>
                </c:pt>
                <c:pt idx="1">
                  <c:v>78,05</c:v>
                </c:pt>
                <c:pt idx="2">
                  <c:v>85,67</c:v>
                </c:pt>
                <c:pt idx="3">
                  <c:v>93,29</c:v>
                </c:pt>
                <c:pt idx="4">
                  <c:v>100,91</c:v>
                </c:pt>
                <c:pt idx="5">
                  <c:v>108,54</c:v>
                </c:pt>
                <c:pt idx="6">
                  <c:v>116,16</c:v>
                </c:pt>
                <c:pt idx="7">
                  <c:v>123,78</c:v>
                </c:pt>
                <c:pt idx="8">
                  <c:v>131,40</c:v>
                </c:pt>
                <c:pt idx="9">
                  <c:v>139,02</c:v>
                </c:pt>
                <c:pt idx="10">
                  <c:v>146,65</c:v>
                </c:pt>
                <c:pt idx="11">
                  <c:v>154,27</c:v>
                </c:pt>
                <c:pt idx="12">
                  <c:v>161,89</c:v>
                </c:pt>
                <c:pt idx="13">
                  <c:v>169,51</c:v>
                </c:pt>
                <c:pt idx="14">
                  <c:v>177,13</c:v>
                </c:pt>
                <c:pt idx="15">
                  <c:v>184,76</c:v>
                </c:pt>
                <c:pt idx="16">
                  <c:v>192,38</c:v>
                </c:pt>
                <c:pt idx="17">
                  <c:v>200,00</c:v>
                </c:pt>
              </c:strCache>
            </c:strRef>
          </c:cat>
          <c:val>
            <c:numRef>
              <c:f>Tabelle1!$F$6:$F$24</c:f>
              <c:numCache>
                <c:formatCode>General</c:formatCode>
                <c:ptCount val="18"/>
                <c:pt idx="0">
                  <c:v>0.64150078345138417</c:v>
                </c:pt>
                <c:pt idx="1">
                  <c:v>0.65939038846020148</c:v>
                </c:pt>
                <c:pt idx="2">
                  <c:v>0.65955468709010068</c:v>
                </c:pt>
                <c:pt idx="3">
                  <c:v>0.69393931117423013</c:v>
                </c:pt>
                <c:pt idx="4">
                  <c:v>0.7302882564835016</c:v>
                </c:pt>
                <c:pt idx="5">
                  <c:v>0.71534871778797771</c:v>
                </c:pt>
                <c:pt idx="6">
                  <c:v>0.71119337576083319</c:v>
                </c:pt>
                <c:pt idx="7">
                  <c:v>0.69404994657659524</c:v>
                </c:pt>
                <c:pt idx="8">
                  <c:v>0.69127432235032304</c:v>
                </c:pt>
                <c:pt idx="9">
                  <c:v>0.67764781093206095</c:v>
                </c:pt>
                <c:pt idx="10">
                  <c:v>0.68555904123710909</c:v>
                </c:pt>
                <c:pt idx="11">
                  <c:v>0.67657497714119008</c:v>
                </c:pt>
                <c:pt idx="12">
                  <c:v>0.68968344773651846</c:v>
                </c:pt>
                <c:pt idx="13">
                  <c:v>0.68217036153138011</c:v>
                </c:pt>
                <c:pt idx="14">
                  <c:v>0.69573695192135654</c:v>
                </c:pt>
                <c:pt idx="15">
                  <c:v>0.69897739730327413</c:v>
                </c:pt>
                <c:pt idx="16">
                  <c:v>0.70164876659275144</c:v>
                </c:pt>
                <c:pt idx="17">
                  <c:v>0.67330791457885675</c:v>
                </c:pt>
              </c:numCache>
            </c:numRef>
          </c:val>
          <c:smooth val="0"/>
        </c:ser>
        <c:ser>
          <c:idx val="5"/>
          <c:order val="5"/>
          <c:tx>
            <c:strRef>
              <c:f>Tabelle1!$G$3:$G$5</c:f>
              <c:strCache>
                <c:ptCount val="1"/>
                <c:pt idx="0">
                  <c:v>VP50_2_H500_V150_C45_MF_285 - Summe von Percent - Heat through workpiece/Total heat</c:v>
                </c:pt>
              </c:strCache>
            </c:strRef>
          </c:tx>
          <c:spPr>
            <a:ln>
              <a:prstDash val="dash"/>
            </a:ln>
          </c:spPr>
          <c:marker>
            <c:spPr>
              <a:ln>
                <a:prstDash val="dash"/>
              </a:ln>
            </c:spPr>
          </c:marker>
          <c:cat>
            <c:strRef>
              <c:f>Tabelle1!$A$6:$A$24</c:f>
              <c:strCache>
                <c:ptCount val="18"/>
                <c:pt idx="0">
                  <c:v>70,43</c:v>
                </c:pt>
                <c:pt idx="1">
                  <c:v>78,05</c:v>
                </c:pt>
                <c:pt idx="2">
                  <c:v>85,67</c:v>
                </c:pt>
                <c:pt idx="3">
                  <c:v>93,29</c:v>
                </c:pt>
                <c:pt idx="4">
                  <c:v>100,91</c:v>
                </c:pt>
                <c:pt idx="5">
                  <c:v>108,54</c:v>
                </c:pt>
                <c:pt idx="6">
                  <c:v>116,16</c:v>
                </c:pt>
                <c:pt idx="7">
                  <c:v>123,78</c:v>
                </c:pt>
                <c:pt idx="8">
                  <c:v>131,40</c:v>
                </c:pt>
                <c:pt idx="9">
                  <c:v>139,02</c:v>
                </c:pt>
                <c:pt idx="10">
                  <c:v>146,65</c:v>
                </c:pt>
                <c:pt idx="11">
                  <c:v>154,27</c:v>
                </c:pt>
                <c:pt idx="12">
                  <c:v>161,89</c:v>
                </c:pt>
                <c:pt idx="13">
                  <c:v>169,51</c:v>
                </c:pt>
                <c:pt idx="14">
                  <c:v>177,13</c:v>
                </c:pt>
                <c:pt idx="15">
                  <c:v>184,76</c:v>
                </c:pt>
                <c:pt idx="16">
                  <c:v>192,38</c:v>
                </c:pt>
                <c:pt idx="17">
                  <c:v>200,00</c:v>
                </c:pt>
              </c:strCache>
            </c:strRef>
          </c:cat>
          <c:val>
            <c:numRef>
              <c:f>Tabelle1!$G$6:$G$24</c:f>
              <c:numCache>
                <c:formatCode>General</c:formatCode>
                <c:ptCount val="18"/>
                <c:pt idx="0">
                  <c:v>0.19980251598932466</c:v>
                </c:pt>
                <c:pt idx="1">
                  <c:v>0.18464735309105551</c:v>
                </c:pt>
                <c:pt idx="2">
                  <c:v>0.19341713631824961</c:v>
                </c:pt>
                <c:pt idx="3">
                  <c:v>0.1624399380145666</c:v>
                </c:pt>
                <c:pt idx="4">
                  <c:v>0.13225103876090435</c:v>
                </c:pt>
                <c:pt idx="5">
                  <c:v>0.15041551815390938</c:v>
                </c:pt>
                <c:pt idx="6">
                  <c:v>0.15501743364559287</c:v>
                </c:pt>
                <c:pt idx="7">
                  <c:v>0.17545758215102469</c:v>
                </c:pt>
                <c:pt idx="8">
                  <c:v>0.1817941520456729</c:v>
                </c:pt>
                <c:pt idx="9">
                  <c:v>0.19126949470556606</c:v>
                </c:pt>
                <c:pt idx="10">
                  <c:v>0.18713052688387274</c:v>
                </c:pt>
                <c:pt idx="11">
                  <c:v>0.20070909481456511</c:v>
                </c:pt>
                <c:pt idx="12">
                  <c:v>0.19138417625144891</c:v>
                </c:pt>
                <c:pt idx="13">
                  <c:v>0.20332793358373794</c:v>
                </c:pt>
                <c:pt idx="14">
                  <c:v>0.19242404159325666</c:v>
                </c:pt>
                <c:pt idx="15">
                  <c:v>0.1900801502241804</c:v>
                </c:pt>
                <c:pt idx="16">
                  <c:v>0.18992012863454236</c:v>
                </c:pt>
                <c:pt idx="17">
                  <c:v>0.25040130760215884</c:v>
                </c:pt>
              </c:numCache>
            </c:numRef>
          </c:val>
          <c:smooth val="0"/>
        </c:ser>
        <c:dLbls>
          <c:showLegendKey val="0"/>
          <c:showVal val="0"/>
          <c:showCatName val="0"/>
          <c:showSerName val="0"/>
          <c:showPercent val="0"/>
          <c:showBubbleSize val="0"/>
        </c:dLbls>
        <c:marker val="1"/>
        <c:smooth val="0"/>
        <c:axId val="261851776"/>
        <c:axId val="261862528"/>
      </c:lineChart>
      <c:catAx>
        <c:axId val="261851776"/>
        <c:scaling>
          <c:orientation val="minMax"/>
        </c:scaling>
        <c:delete val="0"/>
        <c:axPos val="b"/>
        <c:title>
          <c:tx>
            <c:rich>
              <a:bodyPr/>
              <a:lstStyle/>
              <a:p>
                <a:pPr>
                  <a:defRPr/>
                </a:pPr>
                <a:r>
                  <a:rPr lang="de-DE" dirty="0"/>
                  <a:t>Workpiece </a:t>
                </a:r>
                <a:r>
                  <a:rPr lang="de-DE" dirty="0" err="1"/>
                  <a:t>position</a:t>
                </a:r>
                <a:r>
                  <a:rPr lang="de-DE" dirty="0"/>
                  <a:t> [mm]</a:t>
                </a:r>
              </a:p>
            </c:rich>
          </c:tx>
          <c:layout/>
          <c:overlay val="0"/>
        </c:title>
        <c:majorTickMark val="none"/>
        <c:minorTickMark val="none"/>
        <c:tickLblPos val="nextTo"/>
        <c:crossAx val="261862528"/>
        <c:crosses val="autoZero"/>
        <c:auto val="1"/>
        <c:lblAlgn val="ctr"/>
        <c:lblOffset val="100"/>
        <c:tickLblSkip val="5"/>
        <c:tickMarkSkip val="5"/>
        <c:noMultiLvlLbl val="0"/>
      </c:catAx>
      <c:valAx>
        <c:axId val="261862528"/>
        <c:scaling>
          <c:orientation val="minMax"/>
        </c:scaling>
        <c:delete val="0"/>
        <c:axPos val="l"/>
        <c:majorGridlines/>
        <c:title>
          <c:tx>
            <c:rich>
              <a:bodyPr/>
              <a:lstStyle/>
              <a:p>
                <a:pPr>
                  <a:defRPr/>
                </a:pPr>
                <a:r>
                  <a:rPr lang="de-DE" dirty="0"/>
                  <a:t>Heat </a:t>
                </a:r>
                <a:r>
                  <a:rPr lang="de-DE" dirty="0" err="1"/>
                  <a:t>partition</a:t>
                </a:r>
                <a:r>
                  <a:rPr lang="de-DE" dirty="0"/>
                  <a:t> </a:t>
                </a:r>
                <a:r>
                  <a:rPr lang="de-DE" dirty="0" err="1"/>
                  <a:t>ratios</a:t>
                </a:r>
                <a:endParaRPr lang="de-DE" dirty="0"/>
              </a:p>
            </c:rich>
          </c:tx>
          <c:layout/>
          <c:overlay val="0"/>
        </c:title>
        <c:numFmt formatCode="General" sourceLinked="1"/>
        <c:majorTickMark val="none"/>
        <c:minorTickMark val="none"/>
        <c:tickLblPos val="nextTo"/>
        <c:crossAx val="261851776"/>
        <c:crosses val="autoZero"/>
        <c:crossBetween val="between"/>
      </c:valAx>
    </c:plotArea>
    <c:plotVisOnly val="1"/>
    <c:dispBlanksAs val="span"/>
    <c:showDLblsOverMax val="0"/>
  </c:chart>
  <c:txPr>
    <a:bodyPr/>
    <a:lstStyle/>
    <a:p>
      <a:pPr>
        <a:defRPr sz="1800"/>
      </a:pPr>
      <a:endParaRPr lang="de-DE"/>
    </a:p>
  </c:txPr>
  <c:externalData r:id="rId1">
    <c:autoUpdate val="0"/>
  </c:externalData>
  <c:extLst>
    <c:ext xmlns:c14="http://schemas.microsoft.com/office/drawing/2007/8/2/chart" uri="{781A3756-C4B2-4CAC-9D66-4F8BD8637D16}">
      <c14:pivotOptions>
        <c14:dropZoneFilter val="1"/>
        <c14:dropZoneCategories val="1"/>
        <c14:dropZoneData val="1"/>
        <c14:dropZonesVisible val="1"/>
      </c14:pivotOptions>
    </c:ext>
  </c:extLst>
</c:chartSpace>
</file>

<file path=ppt/charts/chart19.xml><?xml version="1.0" encoding="utf-8"?>
<c:chartSpace xmlns:c="http://schemas.openxmlformats.org/drawingml/2006/chart" xmlns:a="http://schemas.openxmlformats.org/drawingml/2006/main" xmlns:r="http://schemas.openxmlformats.org/officeDocument/2006/relationships">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pivotSource>
    <c:name>[Struct_Results_v16_ALL_E85 (version 2).xlsb]Tabelle1!PivotTable1</c:name>
    <c:fmtId val="69"/>
  </c:pivotSource>
  <c:chart>
    <c:autoTitleDeleted val="1"/>
    <c:pivotFmts>
      <c:pivotFmt>
        <c:idx val="0"/>
      </c:pivotFmt>
      <c:pivotFmt>
        <c:idx val="1"/>
      </c:pivotFmt>
      <c:pivotFmt>
        <c:idx val="2"/>
      </c:pivotFmt>
      <c:pivotFmt>
        <c:idx val="3"/>
      </c:pivotFmt>
      <c:pivotFmt>
        <c:idx val="4"/>
      </c:pivotFmt>
      <c:pivotFmt>
        <c:idx val="5"/>
      </c:pivotFmt>
      <c:pivotFmt>
        <c:idx val="6"/>
      </c:pivotFmt>
      <c:pivotFmt>
        <c:idx val="7"/>
      </c:pivotFmt>
      <c:pivotFmt>
        <c:idx val="8"/>
      </c:pivotFmt>
      <c:pivotFmt>
        <c:idx val="9"/>
      </c:pivotFmt>
      <c:pivotFmt>
        <c:idx val="10"/>
      </c:pivotFmt>
      <c:pivotFmt>
        <c:idx val="11"/>
      </c:pivotFmt>
      <c:pivotFmt>
        <c:idx val="12"/>
      </c:pivotFmt>
      <c:pivotFmt>
        <c:idx val="13"/>
      </c:pivotFmt>
      <c:pivotFmt>
        <c:idx val="14"/>
      </c:pivotFmt>
      <c:pivotFmt>
        <c:idx val="15"/>
      </c:pivotFmt>
      <c:pivotFmt>
        <c:idx val="16"/>
      </c:pivotFmt>
      <c:pivotFmt>
        <c:idx val="17"/>
      </c:pivotFmt>
      <c:pivotFmt>
        <c:idx val="18"/>
      </c:pivotFmt>
      <c:pivotFmt>
        <c:idx val="19"/>
      </c:pivotFmt>
      <c:pivotFmt>
        <c:idx val="20"/>
      </c:pivotFmt>
      <c:pivotFmt>
        <c:idx val="21"/>
      </c:pivotFmt>
      <c:pivotFmt>
        <c:idx val="22"/>
      </c:pivotFmt>
      <c:pivotFmt>
        <c:idx val="23"/>
      </c:pivotFmt>
      <c:pivotFmt>
        <c:idx val="24"/>
      </c:pivotFmt>
      <c:pivotFmt>
        <c:idx val="25"/>
      </c:pivotFmt>
      <c:pivotFmt>
        <c:idx val="26"/>
      </c:pivotFmt>
    </c:pivotFmts>
    <c:plotArea>
      <c:layout>
        <c:manualLayout>
          <c:layoutTarget val="inner"/>
          <c:xMode val="edge"/>
          <c:yMode val="edge"/>
          <c:x val="0.26795734036424362"/>
          <c:y val="0.21046080350046575"/>
          <c:w val="0.70742519735600351"/>
          <c:h val="0.60237019057369023"/>
        </c:manualLayout>
      </c:layout>
      <c:lineChart>
        <c:grouping val="standard"/>
        <c:varyColors val="0"/>
        <c:ser>
          <c:idx val="0"/>
          <c:order val="0"/>
          <c:tx>
            <c:strRef>
              <c:f>Tabelle1!$B$4:$B$5</c:f>
              <c:strCache>
                <c:ptCount val="1"/>
                <c:pt idx="0">
                  <c:v>200,00</c:v>
                </c:pt>
              </c:strCache>
            </c:strRef>
          </c:tx>
          <c:cat>
            <c:strRef>
              <c:f>Tabelle1!$A$6:$A$7</c:f>
              <c:strCache>
                <c:ptCount val="2"/>
                <c:pt idx="0">
                  <c:v>100,00</c:v>
                </c:pt>
                <c:pt idx="1">
                  <c:v>150,00</c:v>
                </c:pt>
              </c:strCache>
            </c:strRef>
          </c:cat>
          <c:val>
            <c:numRef>
              <c:f>Tabelle1!$B$6:$B$7</c:f>
              <c:numCache>
                <c:formatCode>General</c:formatCode>
                <c:ptCount val="2"/>
                <c:pt idx="0">
                  <c:v>0.6067554126537078</c:v>
                </c:pt>
                <c:pt idx="1">
                  <c:v>0.66905538884771987</c:v>
                </c:pt>
              </c:numCache>
            </c:numRef>
          </c:val>
          <c:smooth val="0"/>
        </c:ser>
        <c:ser>
          <c:idx val="1"/>
          <c:order val="1"/>
          <c:tx>
            <c:strRef>
              <c:f>Tabelle1!$C$4:$C$5</c:f>
              <c:strCache>
                <c:ptCount val="1"/>
                <c:pt idx="0">
                  <c:v>300,00</c:v>
                </c:pt>
              </c:strCache>
            </c:strRef>
          </c:tx>
          <c:cat>
            <c:strRef>
              <c:f>Tabelle1!$A$6:$A$7</c:f>
              <c:strCache>
                <c:ptCount val="2"/>
                <c:pt idx="0">
                  <c:v>100,00</c:v>
                </c:pt>
                <c:pt idx="1">
                  <c:v>150,00</c:v>
                </c:pt>
              </c:strCache>
            </c:strRef>
          </c:cat>
          <c:val>
            <c:numRef>
              <c:f>Tabelle1!$C$6:$C$7</c:f>
              <c:numCache>
                <c:formatCode>General</c:formatCode>
                <c:ptCount val="2"/>
                <c:pt idx="0">
                  <c:v>0.6500774672721279</c:v>
                </c:pt>
                <c:pt idx="1">
                  <c:v>0.67722596704427107</c:v>
                </c:pt>
              </c:numCache>
            </c:numRef>
          </c:val>
          <c:smooth val="0"/>
        </c:ser>
        <c:ser>
          <c:idx val="2"/>
          <c:order val="2"/>
          <c:tx>
            <c:strRef>
              <c:f>Tabelle1!$D$4:$D$5</c:f>
              <c:strCache>
                <c:ptCount val="1"/>
                <c:pt idx="0">
                  <c:v>400,00</c:v>
                </c:pt>
              </c:strCache>
            </c:strRef>
          </c:tx>
          <c:cat>
            <c:strRef>
              <c:f>Tabelle1!$A$6:$A$7</c:f>
              <c:strCache>
                <c:ptCount val="2"/>
                <c:pt idx="0">
                  <c:v>100,00</c:v>
                </c:pt>
                <c:pt idx="1">
                  <c:v>150,00</c:v>
                </c:pt>
              </c:strCache>
            </c:strRef>
          </c:cat>
          <c:val>
            <c:numRef>
              <c:f>Tabelle1!$D$6:$D$7</c:f>
              <c:numCache>
                <c:formatCode>General</c:formatCode>
                <c:ptCount val="2"/>
                <c:pt idx="0">
                  <c:v>0.66524387772458293</c:v>
                </c:pt>
                <c:pt idx="1">
                  <c:v>0.6608419616499206</c:v>
                </c:pt>
              </c:numCache>
            </c:numRef>
          </c:val>
          <c:smooth val="0"/>
        </c:ser>
        <c:ser>
          <c:idx val="3"/>
          <c:order val="3"/>
          <c:tx>
            <c:strRef>
              <c:f>Tabelle1!$E$4:$E$5</c:f>
              <c:strCache>
                <c:ptCount val="1"/>
                <c:pt idx="0">
                  <c:v>500,00</c:v>
                </c:pt>
              </c:strCache>
            </c:strRef>
          </c:tx>
          <c:cat>
            <c:strRef>
              <c:f>Tabelle1!$A$6:$A$7</c:f>
              <c:strCache>
                <c:ptCount val="2"/>
                <c:pt idx="0">
                  <c:v>100,00</c:v>
                </c:pt>
                <c:pt idx="1">
                  <c:v>150,00</c:v>
                </c:pt>
              </c:strCache>
            </c:strRef>
          </c:cat>
          <c:val>
            <c:numRef>
              <c:f>Tabelle1!$E$6:$E$7</c:f>
              <c:numCache>
                <c:formatCode>General</c:formatCode>
                <c:ptCount val="2"/>
                <c:pt idx="1">
                  <c:v>0.67756716640124814</c:v>
                </c:pt>
              </c:numCache>
            </c:numRef>
          </c:val>
          <c:smooth val="0"/>
        </c:ser>
        <c:dLbls>
          <c:showLegendKey val="0"/>
          <c:showVal val="0"/>
          <c:showCatName val="0"/>
          <c:showSerName val="0"/>
          <c:showPercent val="0"/>
          <c:showBubbleSize val="0"/>
        </c:dLbls>
        <c:marker val="1"/>
        <c:smooth val="0"/>
        <c:axId val="263400832"/>
        <c:axId val="263410816"/>
      </c:lineChart>
      <c:catAx>
        <c:axId val="263400832"/>
        <c:scaling>
          <c:orientation val="minMax"/>
        </c:scaling>
        <c:delete val="0"/>
        <c:axPos val="b"/>
        <c:majorTickMark val="none"/>
        <c:minorTickMark val="none"/>
        <c:tickLblPos val="nextTo"/>
        <c:txPr>
          <a:bodyPr/>
          <a:lstStyle/>
          <a:p>
            <a:pPr>
              <a:defRPr sz="1200"/>
            </a:pPr>
            <a:endParaRPr lang="de-DE"/>
          </a:p>
        </c:txPr>
        <c:crossAx val="263410816"/>
        <c:crosses val="autoZero"/>
        <c:auto val="1"/>
        <c:lblAlgn val="ctr"/>
        <c:lblOffset val="100"/>
        <c:noMultiLvlLbl val="0"/>
      </c:catAx>
      <c:valAx>
        <c:axId val="263410816"/>
        <c:scaling>
          <c:orientation val="minMax"/>
          <c:max val="0.8"/>
          <c:min val="0.5"/>
        </c:scaling>
        <c:delete val="0"/>
        <c:axPos val="l"/>
        <c:majorGridlines/>
        <c:title>
          <c:tx>
            <c:rich>
              <a:bodyPr/>
              <a:lstStyle/>
              <a:p>
                <a:pPr>
                  <a:defRPr sz="1100"/>
                </a:pPr>
                <a:r>
                  <a:rPr lang="de-DE" sz="1100" dirty="0" smtClean="0"/>
                  <a:t>Heat </a:t>
                </a:r>
                <a:r>
                  <a:rPr lang="de-DE" sz="1100" dirty="0" err="1" smtClean="0"/>
                  <a:t>partition</a:t>
                </a:r>
                <a:r>
                  <a:rPr lang="de-DE" sz="1100" dirty="0" smtClean="0"/>
                  <a:t> (</a:t>
                </a:r>
                <a:r>
                  <a:rPr lang="de-DE" sz="1100" dirty="0" err="1" smtClean="0"/>
                  <a:t>chip</a:t>
                </a:r>
                <a:r>
                  <a:rPr lang="de-DE" sz="1100" dirty="0" smtClean="0"/>
                  <a:t>)</a:t>
                </a:r>
                <a:endParaRPr lang="de-DE" sz="1100" dirty="0"/>
              </a:p>
            </c:rich>
          </c:tx>
          <c:layout>
            <c:manualLayout>
              <c:xMode val="edge"/>
              <c:yMode val="edge"/>
              <c:x val="3.1037502133210857E-2"/>
              <c:y val="0.21497910488578192"/>
            </c:manualLayout>
          </c:layout>
          <c:overlay val="0"/>
        </c:title>
        <c:numFmt formatCode="General" sourceLinked="1"/>
        <c:majorTickMark val="none"/>
        <c:minorTickMark val="none"/>
        <c:tickLblPos val="nextTo"/>
        <c:txPr>
          <a:bodyPr/>
          <a:lstStyle/>
          <a:p>
            <a:pPr>
              <a:defRPr sz="1200"/>
            </a:pPr>
            <a:endParaRPr lang="de-DE"/>
          </a:p>
        </c:txPr>
        <c:crossAx val="263400832"/>
        <c:crosses val="autoZero"/>
        <c:crossBetween val="between"/>
      </c:valAx>
    </c:plotArea>
    <c:plotVisOnly val="1"/>
    <c:dispBlanksAs val="gap"/>
    <c:showDLblsOverMax val="0"/>
  </c:chart>
  <c:externalData r:id="rId1">
    <c:autoUpdate val="0"/>
  </c:externalData>
  <c:extLst>
    <c:ext xmlns:c14="http://schemas.microsoft.com/office/drawing/2007/8/2/chart" uri="{781A3756-C4B2-4CAC-9D66-4F8BD8637D16}">
      <c14:pivotOptions>
        <c14:dropZoneFilter val="1"/>
        <c14:dropZoneCategories val="1"/>
        <c14:dropZoneData val="1"/>
        <c14:dropZonesVisible val="1"/>
      </c14:pivotOptions>
    </c:ext>
  </c:extLst>
</c:chartSpace>
</file>

<file path=ppt/charts/chart2.xml><?xml version="1.0" encoding="utf-8"?>
<c:chartSpace xmlns:c="http://schemas.openxmlformats.org/drawingml/2006/chart" xmlns:a="http://schemas.openxmlformats.org/drawingml/2006/main" xmlns:r="http://schemas.openxmlformats.org/officeDocument/2006/relationships">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pivotSource>
    <c:name>[Struct_Results_v16_ALL_E85.xlsx]Tabelle1!PivotTable1</c:name>
    <c:fmtId val="-1"/>
  </c:pivotSource>
  <c:chart>
    <c:autoTitleDeleted val="0"/>
    <c:pivotFmts>
      <c:pivotFmt>
        <c:idx val="0"/>
      </c:pivotFmt>
      <c:pivotFmt>
        <c:idx val="1"/>
        <c:dLbl>
          <c:idx val="0"/>
          <c:delete val="1"/>
        </c:dLbl>
      </c:pivotFmt>
      <c:pivotFmt>
        <c:idx val="2"/>
      </c:pivotFmt>
      <c:pivotFmt>
        <c:idx val="3"/>
      </c:pivotFmt>
      <c:pivotFmt>
        <c:idx val="4"/>
      </c:pivotFmt>
      <c:pivotFmt>
        <c:idx val="5"/>
      </c:pivotFmt>
      <c:pivotFmt>
        <c:idx val="6"/>
      </c:pivotFmt>
      <c:pivotFmt>
        <c:idx val="7"/>
      </c:pivotFmt>
      <c:pivotFmt>
        <c:idx val="8"/>
      </c:pivotFmt>
      <c:pivotFmt>
        <c:idx val="9"/>
      </c:pivotFmt>
      <c:pivotFmt>
        <c:idx val="10"/>
      </c:pivotFmt>
      <c:pivotFmt>
        <c:idx val="11"/>
      </c:pivotFmt>
      <c:pivotFmt>
        <c:idx val="12"/>
      </c:pivotFmt>
      <c:pivotFmt>
        <c:idx val="13"/>
      </c:pivotFmt>
      <c:pivotFmt>
        <c:idx val="14"/>
      </c:pivotFmt>
      <c:pivotFmt>
        <c:idx val="15"/>
      </c:pivotFmt>
    </c:pivotFmts>
    <c:plotArea>
      <c:layout>
        <c:manualLayout>
          <c:layoutTarget val="inner"/>
          <c:xMode val="edge"/>
          <c:yMode val="edge"/>
          <c:x val="0.11581624562554681"/>
          <c:y val="2.0809956300219506E-2"/>
          <c:w val="0.86399592629046384"/>
          <c:h val="0.82556121661262927"/>
        </c:manualLayout>
      </c:layout>
      <c:lineChart>
        <c:grouping val="standard"/>
        <c:varyColors val="0"/>
        <c:ser>
          <c:idx val="0"/>
          <c:order val="0"/>
          <c:tx>
            <c:strRef>
              <c:f>Tabelle1!$B$3:$B$4</c:f>
              <c:strCache>
                <c:ptCount val="1"/>
                <c:pt idx="0">
                  <c:v>VP41_2_H200_V100_C45_MF_425</c:v>
                </c:pt>
              </c:strCache>
            </c:strRef>
          </c:tx>
          <c:spPr>
            <a:ln>
              <a:prstDash val="solid"/>
            </a:ln>
          </c:spPr>
          <c:marker>
            <c:spPr>
              <a:ln>
                <a:prstDash val="solid"/>
              </a:ln>
            </c:spPr>
          </c:marker>
          <c:cat>
            <c:strRef>
              <c:f>Tabelle1!$A$5:$A$35</c:f>
              <c:strCache>
                <c:ptCount val="30"/>
                <c:pt idx="0">
                  <c:v>70,43</c:v>
                </c:pt>
                <c:pt idx="1">
                  <c:v>78,05</c:v>
                </c:pt>
                <c:pt idx="2">
                  <c:v>85,67</c:v>
                </c:pt>
                <c:pt idx="3">
                  <c:v>93,29</c:v>
                </c:pt>
                <c:pt idx="4">
                  <c:v>100,91</c:v>
                </c:pt>
                <c:pt idx="5">
                  <c:v>108,54</c:v>
                </c:pt>
                <c:pt idx="6">
                  <c:v>113,62</c:v>
                </c:pt>
                <c:pt idx="7">
                  <c:v>116,16</c:v>
                </c:pt>
                <c:pt idx="8">
                  <c:v>118,70</c:v>
                </c:pt>
                <c:pt idx="9">
                  <c:v>123,78</c:v>
                </c:pt>
                <c:pt idx="10">
                  <c:v>128,86</c:v>
                </c:pt>
                <c:pt idx="11">
                  <c:v>131,40</c:v>
                </c:pt>
                <c:pt idx="12">
                  <c:v>133,94</c:v>
                </c:pt>
                <c:pt idx="13">
                  <c:v>139,02</c:v>
                </c:pt>
                <c:pt idx="14">
                  <c:v>144,11</c:v>
                </c:pt>
                <c:pt idx="15">
                  <c:v>146,65</c:v>
                </c:pt>
                <c:pt idx="16">
                  <c:v>149,19</c:v>
                </c:pt>
                <c:pt idx="17">
                  <c:v>154,27</c:v>
                </c:pt>
                <c:pt idx="18">
                  <c:v>159,35</c:v>
                </c:pt>
                <c:pt idx="19">
                  <c:v>161,89</c:v>
                </c:pt>
                <c:pt idx="20">
                  <c:v>164,43</c:v>
                </c:pt>
                <c:pt idx="21">
                  <c:v>169,51</c:v>
                </c:pt>
                <c:pt idx="22">
                  <c:v>174,59</c:v>
                </c:pt>
                <c:pt idx="23">
                  <c:v>177,13</c:v>
                </c:pt>
                <c:pt idx="24">
                  <c:v>179,67</c:v>
                </c:pt>
                <c:pt idx="25">
                  <c:v>184,76</c:v>
                </c:pt>
                <c:pt idx="26">
                  <c:v>189,84</c:v>
                </c:pt>
                <c:pt idx="27">
                  <c:v>192,38</c:v>
                </c:pt>
                <c:pt idx="28">
                  <c:v>194,92</c:v>
                </c:pt>
                <c:pt idx="29">
                  <c:v>200,00</c:v>
                </c:pt>
              </c:strCache>
            </c:strRef>
          </c:cat>
          <c:val>
            <c:numRef>
              <c:f>Tabelle1!$B$5:$B$35</c:f>
              <c:numCache>
                <c:formatCode>General</c:formatCode>
                <c:ptCount val="30"/>
                <c:pt idx="6">
                  <c:v>6.5223598711756301</c:v>
                </c:pt>
                <c:pt idx="8">
                  <c:v>6.7965433668655297</c:v>
                </c:pt>
                <c:pt idx="9">
                  <c:v>7.0719179824363296</c:v>
                </c:pt>
                <c:pt idx="10">
                  <c:v>7.3539138670705597</c:v>
                </c:pt>
                <c:pt idx="12">
                  <c:v>7.8867794826330204</c:v>
                </c:pt>
                <c:pt idx="13">
                  <c:v>8.1573558615846604</c:v>
                </c:pt>
                <c:pt idx="14">
                  <c:v>7.9640167738573497</c:v>
                </c:pt>
                <c:pt idx="16">
                  <c:v>8.4781560700404004</c:v>
                </c:pt>
                <c:pt idx="17">
                  <c:v>8.7991547549707292</c:v>
                </c:pt>
                <c:pt idx="18">
                  <c:v>9.1514291025309902</c:v>
                </c:pt>
                <c:pt idx="20">
                  <c:v>9.4147465160771198</c:v>
                </c:pt>
                <c:pt idx="21">
                  <c:v>9.5461637945706794</c:v>
                </c:pt>
                <c:pt idx="22">
                  <c:v>9.7156141960208302</c:v>
                </c:pt>
                <c:pt idx="24">
                  <c:v>9.9525605941677195</c:v>
                </c:pt>
                <c:pt idx="25">
                  <c:v>9.8571528939088893</c:v>
                </c:pt>
                <c:pt idx="26">
                  <c:v>10.303833841074701</c:v>
                </c:pt>
                <c:pt idx="28">
                  <c:v>10.434428239447101</c:v>
                </c:pt>
                <c:pt idx="29">
                  <c:v>10.4692095674105</c:v>
                </c:pt>
              </c:numCache>
            </c:numRef>
          </c:val>
          <c:smooth val="0"/>
        </c:ser>
        <c:ser>
          <c:idx val="1"/>
          <c:order val="1"/>
          <c:tx>
            <c:strRef>
              <c:f>Tabelle1!$C$3:$C$4</c:f>
              <c:strCache>
                <c:ptCount val="1"/>
                <c:pt idx="0">
                  <c:v>VP42_1_H300_V100_C45_MF_425</c:v>
                </c:pt>
              </c:strCache>
            </c:strRef>
          </c:tx>
          <c:spPr>
            <a:ln>
              <a:prstDash val="solid"/>
            </a:ln>
          </c:spPr>
          <c:marker>
            <c:spPr>
              <a:ln>
                <a:prstDash val="solid"/>
              </a:ln>
            </c:spPr>
          </c:marker>
          <c:cat>
            <c:strRef>
              <c:f>Tabelle1!$A$5:$A$35</c:f>
              <c:strCache>
                <c:ptCount val="30"/>
                <c:pt idx="0">
                  <c:v>70,43</c:v>
                </c:pt>
                <c:pt idx="1">
                  <c:v>78,05</c:v>
                </c:pt>
                <c:pt idx="2">
                  <c:v>85,67</c:v>
                </c:pt>
                <c:pt idx="3">
                  <c:v>93,29</c:v>
                </c:pt>
                <c:pt idx="4">
                  <c:v>100,91</c:v>
                </c:pt>
                <c:pt idx="5">
                  <c:v>108,54</c:v>
                </c:pt>
                <c:pt idx="6">
                  <c:v>113,62</c:v>
                </c:pt>
                <c:pt idx="7">
                  <c:v>116,16</c:v>
                </c:pt>
                <c:pt idx="8">
                  <c:v>118,70</c:v>
                </c:pt>
                <c:pt idx="9">
                  <c:v>123,78</c:v>
                </c:pt>
                <c:pt idx="10">
                  <c:v>128,86</c:v>
                </c:pt>
                <c:pt idx="11">
                  <c:v>131,40</c:v>
                </c:pt>
                <c:pt idx="12">
                  <c:v>133,94</c:v>
                </c:pt>
                <c:pt idx="13">
                  <c:v>139,02</c:v>
                </c:pt>
                <c:pt idx="14">
                  <c:v>144,11</c:v>
                </c:pt>
                <c:pt idx="15">
                  <c:v>146,65</c:v>
                </c:pt>
                <c:pt idx="16">
                  <c:v>149,19</c:v>
                </c:pt>
                <c:pt idx="17">
                  <c:v>154,27</c:v>
                </c:pt>
                <c:pt idx="18">
                  <c:v>159,35</c:v>
                </c:pt>
                <c:pt idx="19">
                  <c:v>161,89</c:v>
                </c:pt>
                <c:pt idx="20">
                  <c:v>164,43</c:v>
                </c:pt>
                <c:pt idx="21">
                  <c:v>169,51</c:v>
                </c:pt>
                <c:pt idx="22">
                  <c:v>174,59</c:v>
                </c:pt>
                <c:pt idx="23">
                  <c:v>177,13</c:v>
                </c:pt>
                <c:pt idx="24">
                  <c:v>179,67</c:v>
                </c:pt>
                <c:pt idx="25">
                  <c:v>184,76</c:v>
                </c:pt>
                <c:pt idx="26">
                  <c:v>189,84</c:v>
                </c:pt>
                <c:pt idx="27">
                  <c:v>192,38</c:v>
                </c:pt>
                <c:pt idx="28">
                  <c:v>194,92</c:v>
                </c:pt>
                <c:pt idx="29">
                  <c:v>200,00</c:v>
                </c:pt>
              </c:strCache>
            </c:strRef>
          </c:cat>
          <c:val>
            <c:numRef>
              <c:f>Tabelle1!$C$5:$C$35</c:f>
              <c:numCache>
                <c:formatCode>General</c:formatCode>
                <c:ptCount val="30"/>
                <c:pt idx="6">
                  <c:v>8.6794717040124993</c:v>
                </c:pt>
                <c:pt idx="8">
                  <c:v>8.9284395097295803</c:v>
                </c:pt>
                <c:pt idx="9">
                  <c:v>9.2325379051893801</c:v>
                </c:pt>
                <c:pt idx="10">
                  <c:v>9.6002559126031599</c:v>
                </c:pt>
                <c:pt idx="12">
                  <c:v>10.052233797168901</c:v>
                </c:pt>
                <c:pt idx="13">
                  <c:v>10.211260058510099</c:v>
                </c:pt>
                <c:pt idx="14">
                  <c:v>10.544563998008799</c:v>
                </c:pt>
                <c:pt idx="16">
                  <c:v>10.716169789766401</c:v>
                </c:pt>
                <c:pt idx="17">
                  <c:v>10.8376083132374</c:v>
                </c:pt>
                <c:pt idx="18">
                  <c:v>10.3466233091718</c:v>
                </c:pt>
                <c:pt idx="20">
                  <c:v>10.6855993506659</c:v>
                </c:pt>
                <c:pt idx="21">
                  <c:v>11.131237725276501</c:v>
                </c:pt>
                <c:pt idx="22">
                  <c:v>11.461421462164401</c:v>
                </c:pt>
                <c:pt idx="24">
                  <c:v>11.573187339017901</c:v>
                </c:pt>
                <c:pt idx="25">
                  <c:v>12.7034418685649</c:v>
                </c:pt>
                <c:pt idx="26">
                  <c:v>12.9454093663251</c:v>
                </c:pt>
                <c:pt idx="28">
                  <c:v>13.158556546617501</c:v>
                </c:pt>
                <c:pt idx="29">
                  <c:v>13.315169015039199</c:v>
                </c:pt>
              </c:numCache>
            </c:numRef>
          </c:val>
          <c:smooth val="0"/>
        </c:ser>
        <c:ser>
          <c:idx val="2"/>
          <c:order val="2"/>
          <c:tx>
            <c:strRef>
              <c:f>Tabelle1!$D$3:$D$4</c:f>
              <c:strCache>
                <c:ptCount val="1"/>
                <c:pt idx="0">
                  <c:v>VP43_1_H400_V100_C45_MF_285</c:v>
                </c:pt>
              </c:strCache>
            </c:strRef>
          </c:tx>
          <c:spPr>
            <a:ln>
              <a:prstDash val="solid"/>
            </a:ln>
          </c:spPr>
          <c:marker>
            <c:spPr>
              <a:ln>
                <a:prstDash val="solid"/>
              </a:ln>
            </c:spPr>
          </c:marker>
          <c:cat>
            <c:strRef>
              <c:f>Tabelle1!$A$5:$A$35</c:f>
              <c:strCache>
                <c:ptCount val="30"/>
                <c:pt idx="0">
                  <c:v>70,43</c:v>
                </c:pt>
                <c:pt idx="1">
                  <c:v>78,05</c:v>
                </c:pt>
                <c:pt idx="2">
                  <c:v>85,67</c:v>
                </c:pt>
                <c:pt idx="3">
                  <c:v>93,29</c:v>
                </c:pt>
                <c:pt idx="4">
                  <c:v>100,91</c:v>
                </c:pt>
                <c:pt idx="5">
                  <c:v>108,54</c:v>
                </c:pt>
                <c:pt idx="6">
                  <c:v>113,62</c:v>
                </c:pt>
                <c:pt idx="7">
                  <c:v>116,16</c:v>
                </c:pt>
                <c:pt idx="8">
                  <c:v>118,70</c:v>
                </c:pt>
                <c:pt idx="9">
                  <c:v>123,78</c:v>
                </c:pt>
                <c:pt idx="10">
                  <c:v>128,86</c:v>
                </c:pt>
                <c:pt idx="11">
                  <c:v>131,40</c:v>
                </c:pt>
                <c:pt idx="12">
                  <c:v>133,94</c:v>
                </c:pt>
                <c:pt idx="13">
                  <c:v>139,02</c:v>
                </c:pt>
                <c:pt idx="14">
                  <c:v>144,11</c:v>
                </c:pt>
                <c:pt idx="15">
                  <c:v>146,65</c:v>
                </c:pt>
                <c:pt idx="16">
                  <c:v>149,19</c:v>
                </c:pt>
                <c:pt idx="17">
                  <c:v>154,27</c:v>
                </c:pt>
                <c:pt idx="18">
                  <c:v>159,35</c:v>
                </c:pt>
                <c:pt idx="19">
                  <c:v>161,89</c:v>
                </c:pt>
                <c:pt idx="20">
                  <c:v>164,43</c:v>
                </c:pt>
                <c:pt idx="21">
                  <c:v>169,51</c:v>
                </c:pt>
                <c:pt idx="22">
                  <c:v>174,59</c:v>
                </c:pt>
                <c:pt idx="23">
                  <c:v>177,13</c:v>
                </c:pt>
                <c:pt idx="24">
                  <c:v>179,67</c:v>
                </c:pt>
                <c:pt idx="25">
                  <c:v>184,76</c:v>
                </c:pt>
                <c:pt idx="26">
                  <c:v>189,84</c:v>
                </c:pt>
                <c:pt idx="27">
                  <c:v>192,38</c:v>
                </c:pt>
                <c:pt idx="28">
                  <c:v>194,92</c:v>
                </c:pt>
                <c:pt idx="29">
                  <c:v>200,00</c:v>
                </c:pt>
              </c:strCache>
            </c:strRef>
          </c:cat>
          <c:val>
            <c:numRef>
              <c:f>Tabelle1!$D$5:$D$35</c:f>
              <c:numCache>
                <c:formatCode>General</c:formatCode>
                <c:ptCount val="30"/>
                <c:pt idx="6">
                  <c:v>9.7584094717929304</c:v>
                </c:pt>
                <c:pt idx="8">
                  <c:v>9.8708824666501709</c:v>
                </c:pt>
                <c:pt idx="9">
                  <c:v>10.449126606394101</c:v>
                </c:pt>
                <c:pt idx="10">
                  <c:v>10.8883595316608</c:v>
                </c:pt>
                <c:pt idx="12">
                  <c:v>11.260760815874599</c:v>
                </c:pt>
                <c:pt idx="13">
                  <c:v>10.631182773314</c:v>
                </c:pt>
              </c:numCache>
            </c:numRef>
          </c:val>
          <c:smooth val="0"/>
        </c:ser>
        <c:ser>
          <c:idx val="3"/>
          <c:order val="3"/>
          <c:tx>
            <c:strRef>
              <c:f>Tabelle1!$E$3:$E$4</c:f>
              <c:strCache>
                <c:ptCount val="1"/>
                <c:pt idx="0">
                  <c:v>VP45_2_H200_V150_C45_MF_425</c:v>
                </c:pt>
              </c:strCache>
            </c:strRef>
          </c:tx>
          <c:spPr>
            <a:ln>
              <a:prstDash val="dash"/>
            </a:ln>
          </c:spPr>
          <c:marker>
            <c:spPr>
              <a:ln>
                <a:prstDash val="dash"/>
              </a:ln>
            </c:spPr>
          </c:marker>
          <c:cat>
            <c:strRef>
              <c:f>Tabelle1!$A$5:$A$35</c:f>
              <c:strCache>
                <c:ptCount val="30"/>
                <c:pt idx="0">
                  <c:v>70,43</c:v>
                </c:pt>
                <c:pt idx="1">
                  <c:v>78,05</c:v>
                </c:pt>
                <c:pt idx="2">
                  <c:v>85,67</c:v>
                </c:pt>
                <c:pt idx="3">
                  <c:v>93,29</c:v>
                </c:pt>
                <c:pt idx="4">
                  <c:v>100,91</c:v>
                </c:pt>
                <c:pt idx="5">
                  <c:v>108,54</c:v>
                </c:pt>
                <c:pt idx="6">
                  <c:v>113,62</c:v>
                </c:pt>
                <c:pt idx="7">
                  <c:v>116,16</c:v>
                </c:pt>
                <c:pt idx="8">
                  <c:v>118,70</c:v>
                </c:pt>
                <c:pt idx="9">
                  <c:v>123,78</c:v>
                </c:pt>
                <c:pt idx="10">
                  <c:v>128,86</c:v>
                </c:pt>
                <c:pt idx="11">
                  <c:v>131,40</c:v>
                </c:pt>
                <c:pt idx="12">
                  <c:v>133,94</c:v>
                </c:pt>
                <c:pt idx="13">
                  <c:v>139,02</c:v>
                </c:pt>
                <c:pt idx="14">
                  <c:v>144,11</c:v>
                </c:pt>
                <c:pt idx="15">
                  <c:v>146,65</c:v>
                </c:pt>
                <c:pt idx="16">
                  <c:v>149,19</c:v>
                </c:pt>
                <c:pt idx="17">
                  <c:v>154,27</c:v>
                </c:pt>
                <c:pt idx="18">
                  <c:v>159,35</c:v>
                </c:pt>
                <c:pt idx="19">
                  <c:v>161,89</c:v>
                </c:pt>
                <c:pt idx="20">
                  <c:v>164,43</c:v>
                </c:pt>
                <c:pt idx="21">
                  <c:v>169,51</c:v>
                </c:pt>
                <c:pt idx="22">
                  <c:v>174,59</c:v>
                </c:pt>
                <c:pt idx="23">
                  <c:v>177,13</c:v>
                </c:pt>
                <c:pt idx="24">
                  <c:v>179,67</c:v>
                </c:pt>
                <c:pt idx="25">
                  <c:v>184,76</c:v>
                </c:pt>
                <c:pt idx="26">
                  <c:v>189,84</c:v>
                </c:pt>
                <c:pt idx="27">
                  <c:v>192,38</c:v>
                </c:pt>
                <c:pt idx="28">
                  <c:v>194,92</c:v>
                </c:pt>
                <c:pt idx="29">
                  <c:v>200,00</c:v>
                </c:pt>
              </c:strCache>
            </c:strRef>
          </c:cat>
          <c:val>
            <c:numRef>
              <c:f>Tabelle1!$E$5:$E$35</c:f>
              <c:numCache>
                <c:formatCode>General</c:formatCode>
                <c:ptCount val="30"/>
                <c:pt idx="0">
                  <c:v>1.53758144797254</c:v>
                </c:pt>
                <c:pt idx="1">
                  <c:v>1.74191014007069</c:v>
                </c:pt>
                <c:pt idx="2">
                  <c:v>1.9444047868274501</c:v>
                </c:pt>
                <c:pt idx="3">
                  <c:v>2.1819013443650799</c:v>
                </c:pt>
                <c:pt idx="4">
                  <c:v>2.4670677982647899</c:v>
                </c:pt>
                <c:pt idx="5">
                  <c:v>2.7855661496074302</c:v>
                </c:pt>
                <c:pt idx="7">
                  <c:v>3.1358779529501501</c:v>
                </c:pt>
                <c:pt idx="9">
                  <c:v>3.5035503382525501</c:v>
                </c:pt>
                <c:pt idx="11">
                  <c:v>3.8728364189955502</c:v>
                </c:pt>
                <c:pt idx="13">
                  <c:v>4.1877902721347198</c:v>
                </c:pt>
                <c:pt idx="15">
                  <c:v>4.4346987040058998</c:v>
                </c:pt>
                <c:pt idx="17">
                  <c:v>4.6126671782174604</c:v>
                </c:pt>
                <c:pt idx="19">
                  <c:v>4.82471176686016</c:v>
                </c:pt>
                <c:pt idx="21">
                  <c:v>5.0664882380443803</c:v>
                </c:pt>
                <c:pt idx="23">
                  <c:v>5.3336881142374404</c:v>
                </c:pt>
                <c:pt idx="25">
                  <c:v>5.7504395181385899</c:v>
                </c:pt>
                <c:pt idx="27">
                  <c:v>6.1824285451479</c:v>
                </c:pt>
                <c:pt idx="29">
                  <c:v>6.4363392448422898</c:v>
                </c:pt>
              </c:numCache>
            </c:numRef>
          </c:val>
          <c:smooth val="0"/>
        </c:ser>
        <c:ser>
          <c:idx val="4"/>
          <c:order val="4"/>
          <c:tx>
            <c:strRef>
              <c:f>Tabelle1!$F$3:$F$4</c:f>
              <c:strCache>
                <c:ptCount val="1"/>
                <c:pt idx="0">
                  <c:v>VP46_1_H300_V150_C45_MF_285</c:v>
                </c:pt>
              </c:strCache>
            </c:strRef>
          </c:tx>
          <c:spPr>
            <a:ln>
              <a:solidFill>
                <a:schemeClr val="accent4">
                  <a:lumMod val="50000"/>
                </a:schemeClr>
              </a:solidFill>
              <a:prstDash val="dash"/>
            </a:ln>
          </c:spPr>
          <c:marker>
            <c:spPr>
              <a:ln>
                <a:solidFill>
                  <a:schemeClr val="accent4">
                    <a:lumMod val="50000"/>
                  </a:schemeClr>
                </a:solidFill>
                <a:prstDash val="dash"/>
              </a:ln>
            </c:spPr>
          </c:marker>
          <c:cat>
            <c:strRef>
              <c:f>Tabelle1!$A$5:$A$35</c:f>
              <c:strCache>
                <c:ptCount val="30"/>
                <c:pt idx="0">
                  <c:v>70,43</c:v>
                </c:pt>
                <c:pt idx="1">
                  <c:v>78,05</c:v>
                </c:pt>
                <c:pt idx="2">
                  <c:v>85,67</c:v>
                </c:pt>
                <c:pt idx="3">
                  <c:v>93,29</c:v>
                </c:pt>
                <c:pt idx="4">
                  <c:v>100,91</c:v>
                </c:pt>
                <c:pt idx="5">
                  <c:v>108,54</c:v>
                </c:pt>
                <c:pt idx="6">
                  <c:v>113,62</c:v>
                </c:pt>
                <c:pt idx="7">
                  <c:v>116,16</c:v>
                </c:pt>
                <c:pt idx="8">
                  <c:v>118,70</c:v>
                </c:pt>
                <c:pt idx="9">
                  <c:v>123,78</c:v>
                </c:pt>
                <c:pt idx="10">
                  <c:v>128,86</c:v>
                </c:pt>
                <c:pt idx="11">
                  <c:v>131,40</c:v>
                </c:pt>
                <c:pt idx="12">
                  <c:v>133,94</c:v>
                </c:pt>
                <c:pt idx="13">
                  <c:v>139,02</c:v>
                </c:pt>
                <c:pt idx="14">
                  <c:v>144,11</c:v>
                </c:pt>
                <c:pt idx="15">
                  <c:v>146,65</c:v>
                </c:pt>
                <c:pt idx="16">
                  <c:v>149,19</c:v>
                </c:pt>
                <c:pt idx="17">
                  <c:v>154,27</c:v>
                </c:pt>
                <c:pt idx="18">
                  <c:v>159,35</c:v>
                </c:pt>
                <c:pt idx="19">
                  <c:v>161,89</c:v>
                </c:pt>
                <c:pt idx="20">
                  <c:v>164,43</c:v>
                </c:pt>
                <c:pt idx="21">
                  <c:v>169,51</c:v>
                </c:pt>
                <c:pt idx="22">
                  <c:v>174,59</c:v>
                </c:pt>
                <c:pt idx="23">
                  <c:v>177,13</c:v>
                </c:pt>
                <c:pt idx="24">
                  <c:v>179,67</c:v>
                </c:pt>
                <c:pt idx="25">
                  <c:v>184,76</c:v>
                </c:pt>
                <c:pt idx="26">
                  <c:v>189,84</c:v>
                </c:pt>
                <c:pt idx="27">
                  <c:v>192,38</c:v>
                </c:pt>
                <c:pt idx="28">
                  <c:v>194,92</c:v>
                </c:pt>
                <c:pt idx="29">
                  <c:v>200,00</c:v>
                </c:pt>
              </c:strCache>
            </c:strRef>
          </c:cat>
          <c:val>
            <c:numRef>
              <c:f>Tabelle1!$F$5:$F$35</c:f>
              <c:numCache>
                <c:formatCode>General</c:formatCode>
                <c:ptCount val="30"/>
                <c:pt idx="0">
                  <c:v>2.5631247885427602</c:v>
                </c:pt>
                <c:pt idx="1">
                  <c:v>2.82656563374444</c:v>
                </c:pt>
                <c:pt idx="2">
                  <c:v>3.15446227062561</c:v>
                </c:pt>
                <c:pt idx="3">
                  <c:v>3.4263590730445199</c:v>
                </c:pt>
                <c:pt idx="4">
                  <c:v>3.8378003572659298</c:v>
                </c:pt>
                <c:pt idx="5">
                  <c:v>4.3675517181101302</c:v>
                </c:pt>
                <c:pt idx="7">
                  <c:v>4.8700002823221</c:v>
                </c:pt>
                <c:pt idx="9">
                  <c:v>5.4522705973787202</c:v>
                </c:pt>
                <c:pt idx="11">
                  <c:v>5.9469756207489999</c:v>
                </c:pt>
                <c:pt idx="13">
                  <c:v>6.3014540505166599</c:v>
                </c:pt>
                <c:pt idx="15">
                  <c:v>6.4101856955858798</c:v>
                </c:pt>
                <c:pt idx="17">
                  <c:v>6.6173083824535004</c:v>
                </c:pt>
                <c:pt idx="19">
                  <c:v>6.1816987467137796</c:v>
                </c:pt>
                <c:pt idx="21">
                  <c:v>7.2499603819554803</c:v>
                </c:pt>
                <c:pt idx="23">
                  <c:v>7.6530503674346599</c:v>
                </c:pt>
                <c:pt idx="25">
                  <c:v>8.1454363345417704</c:v>
                </c:pt>
                <c:pt idx="27">
                  <c:v>8.6187643204839492</c:v>
                </c:pt>
                <c:pt idx="29">
                  <c:v>8.8400093154470003</c:v>
                </c:pt>
              </c:numCache>
            </c:numRef>
          </c:val>
          <c:smooth val="0"/>
        </c:ser>
        <c:ser>
          <c:idx val="5"/>
          <c:order val="5"/>
          <c:tx>
            <c:strRef>
              <c:f>Tabelle1!$G$3:$G$4</c:f>
              <c:strCache>
                <c:ptCount val="1"/>
                <c:pt idx="0">
                  <c:v>VP49_1_H400_V150_C45_MF_285</c:v>
                </c:pt>
              </c:strCache>
            </c:strRef>
          </c:tx>
          <c:spPr>
            <a:ln>
              <a:solidFill>
                <a:schemeClr val="accent3">
                  <a:lumMod val="50000"/>
                </a:schemeClr>
              </a:solidFill>
              <a:prstDash val="dash"/>
            </a:ln>
          </c:spPr>
          <c:marker>
            <c:spPr>
              <a:solidFill>
                <a:schemeClr val="accent3">
                  <a:lumMod val="50000"/>
                </a:schemeClr>
              </a:solidFill>
              <a:ln>
                <a:solidFill>
                  <a:schemeClr val="accent3">
                    <a:lumMod val="50000"/>
                  </a:schemeClr>
                </a:solidFill>
                <a:prstDash val="dash"/>
              </a:ln>
            </c:spPr>
          </c:marker>
          <c:cat>
            <c:strRef>
              <c:f>Tabelle1!$A$5:$A$35</c:f>
              <c:strCache>
                <c:ptCount val="30"/>
                <c:pt idx="0">
                  <c:v>70,43</c:v>
                </c:pt>
                <c:pt idx="1">
                  <c:v>78,05</c:v>
                </c:pt>
                <c:pt idx="2">
                  <c:v>85,67</c:v>
                </c:pt>
                <c:pt idx="3">
                  <c:v>93,29</c:v>
                </c:pt>
                <c:pt idx="4">
                  <c:v>100,91</c:v>
                </c:pt>
                <c:pt idx="5">
                  <c:v>108,54</c:v>
                </c:pt>
                <c:pt idx="6">
                  <c:v>113,62</c:v>
                </c:pt>
                <c:pt idx="7">
                  <c:v>116,16</c:v>
                </c:pt>
                <c:pt idx="8">
                  <c:v>118,70</c:v>
                </c:pt>
                <c:pt idx="9">
                  <c:v>123,78</c:v>
                </c:pt>
                <c:pt idx="10">
                  <c:v>128,86</c:v>
                </c:pt>
                <c:pt idx="11">
                  <c:v>131,40</c:v>
                </c:pt>
                <c:pt idx="12">
                  <c:v>133,94</c:v>
                </c:pt>
                <c:pt idx="13">
                  <c:v>139,02</c:v>
                </c:pt>
                <c:pt idx="14">
                  <c:v>144,11</c:v>
                </c:pt>
                <c:pt idx="15">
                  <c:v>146,65</c:v>
                </c:pt>
                <c:pt idx="16">
                  <c:v>149,19</c:v>
                </c:pt>
                <c:pt idx="17">
                  <c:v>154,27</c:v>
                </c:pt>
                <c:pt idx="18">
                  <c:v>159,35</c:v>
                </c:pt>
                <c:pt idx="19">
                  <c:v>161,89</c:v>
                </c:pt>
                <c:pt idx="20">
                  <c:v>164,43</c:v>
                </c:pt>
                <c:pt idx="21">
                  <c:v>169,51</c:v>
                </c:pt>
                <c:pt idx="22">
                  <c:v>174,59</c:v>
                </c:pt>
                <c:pt idx="23">
                  <c:v>177,13</c:v>
                </c:pt>
                <c:pt idx="24">
                  <c:v>179,67</c:v>
                </c:pt>
                <c:pt idx="25">
                  <c:v>184,76</c:v>
                </c:pt>
                <c:pt idx="26">
                  <c:v>189,84</c:v>
                </c:pt>
                <c:pt idx="27">
                  <c:v>192,38</c:v>
                </c:pt>
                <c:pt idx="28">
                  <c:v>194,92</c:v>
                </c:pt>
                <c:pt idx="29">
                  <c:v>200,00</c:v>
                </c:pt>
              </c:strCache>
            </c:strRef>
          </c:cat>
          <c:val>
            <c:numRef>
              <c:f>Tabelle1!$G$5:$G$35</c:f>
              <c:numCache>
                <c:formatCode>General</c:formatCode>
                <c:ptCount val="30"/>
                <c:pt idx="0">
                  <c:v>5.0798432039175303</c:v>
                </c:pt>
                <c:pt idx="1">
                  <c:v>5.5896450104633102</c:v>
                </c:pt>
                <c:pt idx="2">
                  <c:v>6.1222113876217499</c:v>
                </c:pt>
                <c:pt idx="3">
                  <c:v>6.2829234525544102</c:v>
                </c:pt>
                <c:pt idx="4">
                  <c:v>6.9384680699558103</c:v>
                </c:pt>
                <c:pt idx="5">
                  <c:v>7.5386496715567297</c:v>
                </c:pt>
                <c:pt idx="7">
                  <c:v>8.1279410133103198</c:v>
                </c:pt>
                <c:pt idx="9">
                  <c:v>8.7741648916243005</c:v>
                </c:pt>
                <c:pt idx="11">
                  <c:v>9.3710252986863303</c:v>
                </c:pt>
                <c:pt idx="13">
                  <c:v>9.8999257970690397</c:v>
                </c:pt>
                <c:pt idx="15">
                  <c:v>10.1845910842184</c:v>
                </c:pt>
                <c:pt idx="17">
                  <c:v>10.3374352229867</c:v>
                </c:pt>
                <c:pt idx="19">
                  <c:v>10.504302668376299</c:v>
                </c:pt>
                <c:pt idx="21">
                  <c:v>10.709224757802099</c:v>
                </c:pt>
                <c:pt idx="23">
                  <c:v>11.090619898234801</c:v>
                </c:pt>
                <c:pt idx="25">
                  <c:v>11.634933013540699</c:v>
                </c:pt>
                <c:pt idx="27">
                  <c:v>12.205944946615601</c:v>
                </c:pt>
                <c:pt idx="29">
                  <c:v>12.486935445827299</c:v>
                </c:pt>
              </c:numCache>
            </c:numRef>
          </c:val>
          <c:smooth val="0"/>
        </c:ser>
        <c:ser>
          <c:idx val="6"/>
          <c:order val="6"/>
          <c:tx>
            <c:strRef>
              <c:f>Tabelle1!$H$3:$H$4</c:f>
              <c:strCache>
                <c:ptCount val="1"/>
                <c:pt idx="0">
                  <c:v>VP50_1_H500_V150_C45_MF_285</c:v>
                </c:pt>
              </c:strCache>
            </c:strRef>
          </c:tx>
          <c:spPr>
            <a:ln>
              <a:prstDash val="dash"/>
            </a:ln>
          </c:spPr>
          <c:marker>
            <c:spPr>
              <a:ln>
                <a:prstDash val="dash"/>
              </a:ln>
            </c:spPr>
          </c:marker>
          <c:cat>
            <c:strRef>
              <c:f>Tabelle1!$A$5:$A$35</c:f>
              <c:strCache>
                <c:ptCount val="30"/>
                <c:pt idx="0">
                  <c:v>70,43</c:v>
                </c:pt>
                <c:pt idx="1">
                  <c:v>78,05</c:v>
                </c:pt>
                <c:pt idx="2">
                  <c:v>85,67</c:v>
                </c:pt>
                <c:pt idx="3">
                  <c:v>93,29</c:v>
                </c:pt>
                <c:pt idx="4">
                  <c:v>100,91</c:v>
                </c:pt>
                <c:pt idx="5">
                  <c:v>108,54</c:v>
                </c:pt>
                <c:pt idx="6">
                  <c:v>113,62</c:v>
                </c:pt>
                <c:pt idx="7">
                  <c:v>116,16</c:v>
                </c:pt>
                <c:pt idx="8">
                  <c:v>118,70</c:v>
                </c:pt>
                <c:pt idx="9">
                  <c:v>123,78</c:v>
                </c:pt>
                <c:pt idx="10">
                  <c:v>128,86</c:v>
                </c:pt>
                <c:pt idx="11">
                  <c:v>131,40</c:v>
                </c:pt>
                <c:pt idx="12">
                  <c:v>133,94</c:v>
                </c:pt>
                <c:pt idx="13">
                  <c:v>139,02</c:v>
                </c:pt>
                <c:pt idx="14">
                  <c:v>144,11</c:v>
                </c:pt>
                <c:pt idx="15">
                  <c:v>146,65</c:v>
                </c:pt>
                <c:pt idx="16">
                  <c:v>149,19</c:v>
                </c:pt>
                <c:pt idx="17">
                  <c:v>154,27</c:v>
                </c:pt>
                <c:pt idx="18">
                  <c:v>159,35</c:v>
                </c:pt>
                <c:pt idx="19">
                  <c:v>161,89</c:v>
                </c:pt>
                <c:pt idx="20">
                  <c:v>164,43</c:v>
                </c:pt>
                <c:pt idx="21">
                  <c:v>169,51</c:v>
                </c:pt>
                <c:pt idx="22">
                  <c:v>174,59</c:v>
                </c:pt>
                <c:pt idx="23">
                  <c:v>177,13</c:v>
                </c:pt>
                <c:pt idx="24">
                  <c:v>179,67</c:v>
                </c:pt>
                <c:pt idx="25">
                  <c:v>184,76</c:v>
                </c:pt>
                <c:pt idx="26">
                  <c:v>189,84</c:v>
                </c:pt>
                <c:pt idx="27">
                  <c:v>192,38</c:v>
                </c:pt>
                <c:pt idx="28">
                  <c:v>194,92</c:v>
                </c:pt>
                <c:pt idx="29">
                  <c:v>200,00</c:v>
                </c:pt>
              </c:strCache>
            </c:strRef>
          </c:cat>
          <c:val>
            <c:numRef>
              <c:f>Tabelle1!$H$5:$H$35</c:f>
              <c:numCache>
                <c:formatCode>General</c:formatCode>
                <c:ptCount val="30"/>
                <c:pt idx="0">
                  <c:v>6.2300371110750303</c:v>
                </c:pt>
                <c:pt idx="1">
                  <c:v>6.8537728029090497</c:v>
                </c:pt>
                <c:pt idx="2">
                  <c:v>7.3979046763977196</c:v>
                </c:pt>
                <c:pt idx="3">
                  <c:v>7.800220968214</c:v>
                </c:pt>
                <c:pt idx="4">
                  <c:v>8.2048202305769102</c:v>
                </c:pt>
                <c:pt idx="5">
                  <c:v>8.7881966356515804</c:v>
                </c:pt>
                <c:pt idx="7">
                  <c:v>9.5269748565485308</c:v>
                </c:pt>
                <c:pt idx="9">
                  <c:v>10.2282702933046</c:v>
                </c:pt>
                <c:pt idx="11">
                  <c:v>11.014204356490399</c:v>
                </c:pt>
                <c:pt idx="13">
                  <c:v>11.646213525114799</c:v>
                </c:pt>
                <c:pt idx="15">
                  <c:v>12.031569812077301</c:v>
                </c:pt>
                <c:pt idx="17">
                  <c:v>12.215225287877301</c:v>
                </c:pt>
                <c:pt idx="19">
                  <c:v>12.3570534872454</c:v>
                </c:pt>
                <c:pt idx="21">
                  <c:v>12.515937010444199</c:v>
                </c:pt>
                <c:pt idx="23">
                  <c:v>12.892697733291801</c:v>
                </c:pt>
                <c:pt idx="25">
                  <c:v>13.4691695062308</c:v>
                </c:pt>
                <c:pt idx="27">
                  <c:v>14.216622432711</c:v>
                </c:pt>
                <c:pt idx="29">
                  <c:v>14.6323093067922</c:v>
                </c:pt>
              </c:numCache>
            </c:numRef>
          </c:val>
          <c:smooth val="0"/>
        </c:ser>
        <c:dLbls>
          <c:showLegendKey val="0"/>
          <c:showVal val="0"/>
          <c:showCatName val="0"/>
          <c:showSerName val="0"/>
          <c:showPercent val="0"/>
          <c:showBubbleSize val="0"/>
        </c:dLbls>
        <c:marker val="1"/>
        <c:smooth val="0"/>
        <c:axId val="243012736"/>
        <c:axId val="243014656"/>
      </c:lineChart>
      <c:catAx>
        <c:axId val="243012736"/>
        <c:scaling>
          <c:orientation val="minMax"/>
        </c:scaling>
        <c:delete val="0"/>
        <c:axPos val="b"/>
        <c:title>
          <c:tx>
            <c:rich>
              <a:bodyPr/>
              <a:lstStyle/>
              <a:p>
                <a:pPr>
                  <a:defRPr sz="1800" b="0"/>
                </a:pPr>
                <a:r>
                  <a:rPr lang="de-DE" sz="1800" b="0" dirty="0"/>
                  <a:t>Workpiece </a:t>
                </a:r>
                <a:r>
                  <a:rPr lang="de-DE" sz="1800" b="0" dirty="0" err="1"/>
                  <a:t>position</a:t>
                </a:r>
                <a:r>
                  <a:rPr lang="de-DE" sz="1800" b="0" dirty="0"/>
                  <a:t> [mm]</a:t>
                </a:r>
              </a:p>
            </c:rich>
          </c:tx>
          <c:layout/>
          <c:overlay val="0"/>
        </c:title>
        <c:majorTickMark val="none"/>
        <c:minorTickMark val="none"/>
        <c:tickLblPos val="nextTo"/>
        <c:txPr>
          <a:bodyPr/>
          <a:lstStyle/>
          <a:p>
            <a:pPr>
              <a:defRPr sz="1600"/>
            </a:pPr>
            <a:endParaRPr lang="de-DE"/>
          </a:p>
        </c:txPr>
        <c:crossAx val="243014656"/>
        <c:crosses val="autoZero"/>
        <c:auto val="1"/>
        <c:lblAlgn val="ctr"/>
        <c:lblOffset val="100"/>
        <c:tickLblSkip val="5"/>
        <c:tickMarkSkip val="5"/>
        <c:noMultiLvlLbl val="0"/>
      </c:catAx>
      <c:valAx>
        <c:axId val="243014656"/>
        <c:scaling>
          <c:orientation val="minMax"/>
        </c:scaling>
        <c:delete val="0"/>
        <c:axPos val="l"/>
        <c:majorGridlines/>
        <c:title>
          <c:tx>
            <c:rich>
              <a:bodyPr/>
              <a:lstStyle/>
              <a:p>
                <a:pPr>
                  <a:defRPr sz="1800" b="0"/>
                </a:pPr>
                <a:r>
                  <a:rPr lang="de-DE" sz="1800" b="0"/>
                  <a:t>Internal energy in tool [Joule]</a:t>
                </a:r>
              </a:p>
            </c:rich>
          </c:tx>
          <c:layout>
            <c:manualLayout>
              <c:xMode val="edge"/>
              <c:yMode val="edge"/>
              <c:x val="2.4620246441470151E-2"/>
              <c:y val="0.13677687411598302"/>
            </c:manualLayout>
          </c:layout>
          <c:overlay val="0"/>
        </c:title>
        <c:numFmt formatCode="General" sourceLinked="1"/>
        <c:majorTickMark val="none"/>
        <c:minorTickMark val="none"/>
        <c:tickLblPos val="nextTo"/>
        <c:txPr>
          <a:bodyPr/>
          <a:lstStyle/>
          <a:p>
            <a:pPr>
              <a:defRPr sz="1600"/>
            </a:pPr>
            <a:endParaRPr lang="de-DE"/>
          </a:p>
        </c:txPr>
        <c:crossAx val="243012736"/>
        <c:crosses val="autoZero"/>
        <c:crossBetween val="between"/>
      </c:valAx>
    </c:plotArea>
    <c:legend>
      <c:legendPos val="r"/>
      <c:layout>
        <c:manualLayout>
          <c:xMode val="edge"/>
          <c:yMode val="edge"/>
          <c:x val="0.65581771829190572"/>
          <c:y val="0.59449296715385824"/>
          <c:w val="0.34302110673665792"/>
          <c:h val="0.24790409398082666"/>
        </c:manualLayout>
      </c:layout>
      <c:overlay val="0"/>
    </c:legend>
    <c:plotVisOnly val="1"/>
    <c:dispBlanksAs val="span"/>
    <c:showDLblsOverMax val="0"/>
  </c:chart>
  <c:externalData r:id="rId1">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Lst>
</c:chartSpace>
</file>

<file path=ppt/charts/chart20.xml><?xml version="1.0" encoding="utf-8"?>
<c:chartSpace xmlns:c="http://schemas.openxmlformats.org/drawingml/2006/chart" xmlns:a="http://schemas.openxmlformats.org/drawingml/2006/main" xmlns:r="http://schemas.openxmlformats.org/officeDocument/2006/relationships">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pivotSource>
    <c:name>[CuttingResults_AISI1045_AISI4140_ALL_E085_method1_20160429.xlsx]Tabelle3!PivotTable1</c:name>
    <c:fmtId val="34"/>
  </c:pivotSource>
  <c:chart>
    <c:autoTitleDeleted val="1"/>
    <c:pivotFmts>
      <c:pivotFmt>
        <c:idx val="0"/>
      </c:pivotFmt>
      <c:pivotFmt>
        <c:idx val="1"/>
      </c:pivotFmt>
      <c:pivotFmt>
        <c:idx val="2"/>
      </c:pivotFmt>
      <c:pivotFmt>
        <c:idx val="3"/>
      </c:pivotFmt>
      <c:pivotFmt>
        <c:idx val="4"/>
      </c:pivotFmt>
      <c:pivotFmt>
        <c:idx val="5"/>
      </c:pivotFmt>
      <c:pivotFmt>
        <c:idx val="6"/>
      </c:pivotFmt>
      <c:pivotFmt>
        <c:idx val="7"/>
      </c:pivotFmt>
      <c:pivotFmt>
        <c:idx val="8"/>
      </c:pivotFmt>
      <c:pivotFmt>
        <c:idx val="9"/>
      </c:pivotFmt>
      <c:pivotFmt>
        <c:idx val="10"/>
      </c:pivotFmt>
      <c:pivotFmt>
        <c:idx val="11"/>
      </c:pivotFmt>
      <c:pivotFmt>
        <c:idx val="12"/>
      </c:pivotFmt>
      <c:pivotFmt>
        <c:idx val="13"/>
      </c:pivotFmt>
      <c:pivotFmt>
        <c:idx val="14"/>
      </c:pivotFmt>
      <c:pivotFmt>
        <c:idx val="15"/>
      </c:pivotFmt>
      <c:pivotFmt>
        <c:idx val="16"/>
      </c:pivotFmt>
      <c:pivotFmt>
        <c:idx val="17"/>
      </c:pivotFmt>
      <c:pivotFmt>
        <c:idx val="18"/>
      </c:pivotFmt>
      <c:pivotFmt>
        <c:idx val="19"/>
      </c:pivotFmt>
      <c:pivotFmt>
        <c:idx val="20"/>
      </c:pivotFmt>
      <c:pivotFmt>
        <c:idx val="21"/>
      </c:pivotFmt>
      <c:pivotFmt>
        <c:idx val="22"/>
      </c:pivotFmt>
      <c:pivotFmt>
        <c:idx val="23"/>
      </c:pivotFmt>
      <c:pivotFmt>
        <c:idx val="24"/>
      </c:pivotFmt>
      <c:pivotFmt>
        <c:idx val="25"/>
      </c:pivotFmt>
      <c:pivotFmt>
        <c:idx val="26"/>
      </c:pivotFmt>
      <c:pivotFmt>
        <c:idx val="27"/>
      </c:pivotFmt>
      <c:pivotFmt>
        <c:idx val="28"/>
      </c:pivotFmt>
      <c:pivotFmt>
        <c:idx val="29"/>
      </c:pivotFmt>
      <c:pivotFmt>
        <c:idx val="30"/>
      </c:pivotFmt>
      <c:pivotFmt>
        <c:idx val="31"/>
      </c:pivotFmt>
      <c:pivotFmt>
        <c:idx val="32"/>
      </c:pivotFmt>
      <c:pivotFmt>
        <c:idx val="33"/>
      </c:pivotFmt>
      <c:pivotFmt>
        <c:idx val="34"/>
      </c:pivotFmt>
      <c:pivotFmt>
        <c:idx val="35"/>
      </c:pivotFmt>
      <c:pivotFmt>
        <c:idx val="36"/>
      </c:pivotFmt>
      <c:pivotFmt>
        <c:idx val="37"/>
      </c:pivotFmt>
      <c:pivotFmt>
        <c:idx val="38"/>
      </c:pivotFmt>
      <c:pivotFmt>
        <c:idx val="39"/>
      </c:pivotFmt>
      <c:pivotFmt>
        <c:idx val="40"/>
      </c:pivotFmt>
      <c:pivotFmt>
        <c:idx val="41"/>
      </c:pivotFmt>
      <c:pivotFmt>
        <c:idx val="42"/>
      </c:pivotFmt>
      <c:pivotFmt>
        <c:idx val="43"/>
      </c:pivotFmt>
      <c:pivotFmt>
        <c:idx val="44"/>
      </c:pivotFmt>
      <c:pivotFmt>
        <c:idx val="45"/>
      </c:pivotFmt>
      <c:pivotFmt>
        <c:idx val="46"/>
      </c:pivotFmt>
      <c:pivotFmt>
        <c:idx val="47"/>
      </c:pivotFmt>
      <c:pivotFmt>
        <c:idx val="48"/>
      </c:pivotFmt>
      <c:pivotFmt>
        <c:idx val="49"/>
      </c:pivotFmt>
      <c:pivotFmt>
        <c:idx val="50"/>
      </c:pivotFmt>
      <c:pivotFmt>
        <c:idx val="51"/>
      </c:pivotFmt>
      <c:pivotFmt>
        <c:idx val="52"/>
      </c:pivotFmt>
      <c:pivotFmt>
        <c:idx val="53"/>
      </c:pivotFmt>
      <c:pivotFmt>
        <c:idx val="54"/>
      </c:pivotFmt>
      <c:pivotFmt>
        <c:idx val="55"/>
      </c:pivotFmt>
      <c:pivotFmt>
        <c:idx val="56"/>
      </c:pivotFmt>
      <c:pivotFmt>
        <c:idx val="57"/>
      </c:pivotFmt>
      <c:pivotFmt>
        <c:idx val="58"/>
      </c:pivotFmt>
      <c:pivotFmt>
        <c:idx val="59"/>
      </c:pivotFmt>
      <c:pivotFmt>
        <c:idx val="60"/>
      </c:pivotFmt>
      <c:pivotFmt>
        <c:idx val="61"/>
      </c:pivotFmt>
      <c:pivotFmt>
        <c:idx val="62"/>
      </c:pivotFmt>
      <c:pivotFmt>
        <c:idx val="63"/>
      </c:pivotFmt>
      <c:pivotFmt>
        <c:idx val="64"/>
      </c:pivotFmt>
      <c:pivotFmt>
        <c:idx val="65"/>
      </c:pivotFmt>
      <c:pivotFmt>
        <c:idx val="66"/>
      </c:pivotFmt>
      <c:pivotFmt>
        <c:idx val="67"/>
      </c:pivotFmt>
      <c:pivotFmt>
        <c:idx val="68"/>
      </c:pivotFmt>
      <c:pivotFmt>
        <c:idx val="69"/>
      </c:pivotFmt>
      <c:pivotFmt>
        <c:idx val="70"/>
      </c:pivotFmt>
      <c:pivotFmt>
        <c:idx val="71"/>
      </c:pivotFmt>
      <c:pivotFmt>
        <c:idx val="72"/>
      </c:pivotFmt>
      <c:pivotFmt>
        <c:idx val="73"/>
      </c:pivotFmt>
      <c:pivotFmt>
        <c:idx val="74"/>
      </c:pivotFmt>
      <c:pivotFmt>
        <c:idx val="75"/>
      </c:pivotFmt>
      <c:pivotFmt>
        <c:idx val="76"/>
      </c:pivotFmt>
      <c:pivotFmt>
        <c:idx val="77"/>
      </c:pivotFmt>
      <c:pivotFmt>
        <c:idx val="78"/>
      </c:pivotFmt>
    </c:pivotFmts>
    <c:plotArea>
      <c:layout>
        <c:manualLayout>
          <c:layoutTarget val="inner"/>
          <c:xMode val="edge"/>
          <c:yMode val="edge"/>
          <c:x val="0.26795734036424362"/>
          <c:y val="0.21046080350046575"/>
          <c:w val="0.70742519735600351"/>
          <c:h val="0.60237019057369023"/>
        </c:manualLayout>
      </c:layout>
      <c:lineChart>
        <c:grouping val="standard"/>
        <c:varyColors val="0"/>
        <c:ser>
          <c:idx val="0"/>
          <c:order val="0"/>
          <c:tx>
            <c:strRef>
              <c:f>Tabelle3!$B$4:$B$5</c:f>
              <c:strCache>
                <c:ptCount val="1"/>
                <c:pt idx="0">
                  <c:v>200,00</c:v>
                </c:pt>
              </c:strCache>
            </c:strRef>
          </c:tx>
          <c:cat>
            <c:strRef>
              <c:f>Tabelle3!$A$6:$A$8</c:f>
              <c:strCache>
                <c:ptCount val="2"/>
                <c:pt idx="0">
                  <c:v>100,00</c:v>
                </c:pt>
                <c:pt idx="1">
                  <c:v>150,00</c:v>
                </c:pt>
              </c:strCache>
            </c:strRef>
          </c:cat>
          <c:val>
            <c:numRef>
              <c:f>Tabelle3!$B$6:$B$8</c:f>
              <c:numCache>
                <c:formatCode>General</c:formatCode>
                <c:ptCount val="2"/>
                <c:pt idx="0">
                  <c:v>7.6738071113161443E-2</c:v>
                </c:pt>
                <c:pt idx="1">
                  <c:v>5.8380352471820336E-2</c:v>
                </c:pt>
              </c:numCache>
            </c:numRef>
          </c:val>
          <c:smooth val="0"/>
        </c:ser>
        <c:ser>
          <c:idx val="1"/>
          <c:order val="1"/>
          <c:tx>
            <c:strRef>
              <c:f>Tabelle3!$C$4:$C$5</c:f>
              <c:strCache>
                <c:ptCount val="1"/>
                <c:pt idx="0">
                  <c:v>300,00</c:v>
                </c:pt>
              </c:strCache>
            </c:strRef>
          </c:tx>
          <c:cat>
            <c:strRef>
              <c:f>Tabelle3!$A$6:$A$8</c:f>
              <c:strCache>
                <c:ptCount val="2"/>
                <c:pt idx="0">
                  <c:v>100,00</c:v>
                </c:pt>
                <c:pt idx="1">
                  <c:v>150,00</c:v>
                </c:pt>
              </c:strCache>
            </c:strRef>
          </c:cat>
          <c:val>
            <c:numRef>
              <c:f>Tabelle3!$C$6:$C$8</c:f>
              <c:numCache>
                <c:formatCode>General</c:formatCode>
                <c:ptCount val="2"/>
                <c:pt idx="0">
                  <c:v>5.8916126929010146E-2</c:v>
                </c:pt>
                <c:pt idx="1">
                  <c:v>5.1688183072997398E-2</c:v>
                </c:pt>
              </c:numCache>
            </c:numRef>
          </c:val>
          <c:smooth val="0"/>
        </c:ser>
        <c:ser>
          <c:idx val="2"/>
          <c:order val="2"/>
          <c:tx>
            <c:strRef>
              <c:f>Tabelle3!$D$4:$D$5</c:f>
              <c:strCache>
                <c:ptCount val="1"/>
                <c:pt idx="0">
                  <c:v>400,00</c:v>
                </c:pt>
              </c:strCache>
            </c:strRef>
          </c:tx>
          <c:cat>
            <c:strRef>
              <c:f>Tabelle3!$A$6:$A$8</c:f>
              <c:strCache>
                <c:ptCount val="2"/>
                <c:pt idx="0">
                  <c:v>100,00</c:v>
                </c:pt>
                <c:pt idx="1">
                  <c:v>150,00</c:v>
                </c:pt>
              </c:strCache>
            </c:strRef>
          </c:cat>
          <c:val>
            <c:numRef>
              <c:f>Tabelle3!$D$6:$D$8</c:f>
              <c:numCache>
                <c:formatCode>General</c:formatCode>
                <c:ptCount val="2"/>
                <c:pt idx="0">
                  <c:v>6.6808631067842031E-2</c:v>
                </c:pt>
                <c:pt idx="1">
                  <c:v>5.2471044941344532E-2</c:v>
                </c:pt>
              </c:numCache>
            </c:numRef>
          </c:val>
          <c:smooth val="0"/>
        </c:ser>
        <c:ser>
          <c:idx val="3"/>
          <c:order val="3"/>
          <c:tx>
            <c:strRef>
              <c:f>Tabelle3!$E$4:$E$5</c:f>
              <c:strCache>
                <c:ptCount val="1"/>
                <c:pt idx="0">
                  <c:v>500,00</c:v>
                </c:pt>
              </c:strCache>
            </c:strRef>
          </c:tx>
          <c:cat>
            <c:strRef>
              <c:f>Tabelle3!$A$6:$A$8</c:f>
              <c:strCache>
                <c:ptCount val="2"/>
                <c:pt idx="0">
                  <c:v>100,00</c:v>
                </c:pt>
                <c:pt idx="1">
                  <c:v>150,00</c:v>
                </c:pt>
              </c:strCache>
            </c:strRef>
          </c:cat>
          <c:val>
            <c:numRef>
              <c:f>Tabelle3!$E$6:$E$8</c:f>
              <c:numCache>
                <c:formatCode>General</c:formatCode>
                <c:ptCount val="2"/>
                <c:pt idx="1">
                  <c:v>4.4715814495767711E-2</c:v>
                </c:pt>
              </c:numCache>
            </c:numRef>
          </c:val>
          <c:smooth val="0"/>
        </c:ser>
        <c:dLbls>
          <c:showLegendKey val="0"/>
          <c:showVal val="0"/>
          <c:showCatName val="0"/>
          <c:showSerName val="0"/>
          <c:showPercent val="0"/>
          <c:showBubbleSize val="0"/>
        </c:dLbls>
        <c:marker val="1"/>
        <c:smooth val="0"/>
        <c:axId val="383918080"/>
        <c:axId val="383919616"/>
      </c:lineChart>
      <c:catAx>
        <c:axId val="383918080"/>
        <c:scaling>
          <c:orientation val="minMax"/>
        </c:scaling>
        <c:delete val="0"/>
        <c:axPos val="b"/>
        <c:numFmt formatCode="0.00" sourceLinked="1"/>
        <c:majorTickMark val="none"/>
        <c:minorTickMark val="none"/>
        <c:tickLblPos val="nextTo"/>
        <c:txPr>
          <a:bodyPr/>
          <a:lstStyle/>
          <a:p>
            <a:pPr>
              <a:defRPr sz="1200"/>
            </a:pPr>
            <a:endParaRPr lang="de-DE"/>
          </a:p>
        </c:txPr>
        <c:crossAx val="383919616"/>
        <c:crosses val="autoZero"/>
        <c:auto val="1"/>
        <c:lblAlgn val="ctr"/>
        <c:lblOffset val="100"/>
        <c:noMultiLvlLbl val="0"/>
      </c:catAx>
      <c:valAx>
        <c:axId val="383919616"/>
        <c:scaling>
          <c:orientation val="minMax"/>
          <c:max val="0.1"/>
        </c:scaling>
        <c:delete val="0"/>
        <c:axPos val="l"/>
        <c:majorGridlines/>
        <c:title>
          <c:tx>
            <c:rich>
              <a:bodyPr/>
              <a:lstStyle/>
              <a:p>
                <a:pPr>
                  <a:defRPr sz="1100"/>
                </a:pPr>
                <a:r>
                  <a:rPr lang="de-DE" sz="1100" dirty="0" smtClean="0"/>
                  <a:t>Heat </a:t>
                </a:r>
                <a:r>
                  <a:rPr lang="de-DE" sz="1100" dirty="0" err="1" smtClean="0"/>
                  <a:t>partition</a:t>
                </a:r>
                <a:r>
                  <a:rPr lang="de-DE" sz="1100" dirty="0" smtClean="0"/>
                  <a:t> (</a:t>
                </a:r>
                <a:r>
                  <a:rPr lang="de-DE" sz="1100" dirty="0" err="1" smtClean="0"/>
                  <a:t>tool</a:t>
                </a:r>
                <a:r>
                  <a:rPr lang="de-DE" sz="1100" dirty="0" smtClean="0"/>
                  <a:t>)</a:t>
                </a:r>
                <a:endParaRPr lang="de-DE" sz="1100" dirty="0"/>
              </a:p>
            </c:rich>
          </c:tx>
          <c:layout>
            <c:manualLayout>
              <c:xMode val="edge"/>
              <c:yMode val="edge"/>
              <c:x val="3.1037502133210857E-2"/>
              <c:y val="0.21497910488578192"/>
            </c:manualLayout>
          </c:layout>
          <c:overlay val="0"/>
        </c:title>
        <c:numFmt formatCode="General" sourceLinked="1"/>
        <c:majorTickMark val="none"/>
        <c:minorTickMark val="none"/>
        <c:tickLblPos val="nextTo"/>
        <c:txPr>
          <a:bodyPr/>
          <a:lstStyle/>
          <a:p>
            <a:pPr>
              <a:defRPr sz="1200"/>
            </a:pPr>
            <a:endParaRPr lang="de-DE"/>
          </a:p>
        </c:txPr>
        <c:crossAx val="383918080"/>
        <c:crosses val="autoZero"/>
        <c:crossBetween val="between"/>
      </c:valAx>
    </c:plotArea>
    <c:plotVisOnly val="1"/>
    <c:dispBlanksAs val="gap"/>
    <c:showDLblsOverMax val="0"/>
  </c:chart>
  <c:externalData r:id="rId1">
    <c:autoUpdate val="0"/>
  </c:externalData>
  <c:extLst/>
</c:chartSpace>
</file>

<file path=ppt/charts/chart21.xml><?xml version="1.0" encoding="utf-8"?>
<c:chartSpace xmlns:c="http://schemas.openxmlformats.org/drawingml/2006/chart" xmlns:a="http://schemas.openxmlformats.org/drawingml/2006/main" xmlns:r="http://schemas.openxmlformats.org/officeDocument/2006/relationships">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pivotSource>
    <c:name>[Struct_Results_v16_ALL_E85 (version 2).xlsb]Tabelle1!PivotTable1</c:name>
    <c:fmtId val="-1"/>
  </c:pivotSource>
  <c:chart>
    <c:autoTitleDeleted val="1"/>
    <c:pivotFmts>
      <c:pivotFmt>
        <c:idx val="0"/>
      </c:pivotFmt>
      <c:pivotFmt>
        <c:idx val="1"/>
      </c:pivotFmt>
      <c:pivotFmt>
        <c:idx val="2"/>
      </c:pivotFmt>
      <c:pivotFmt>
        <c:idx val="3"/>
      </c:pivotFmt>
      <c:pivotFmt>
        <c:idx val="4"/>
      </c:pivotFmt>
      <c:pivotFmt>
        <c:idx val="5"/>
      </c:pivotFmt>
      <c:pivotFmt>
        <c:idx val="6"/>
      </c:pivotFmt>
      <c:pivotFmt>
        <c:idx val="7"/>
      </c:pivotFmt>
      <c:pivotFmt>
        <c:idx val="8"/>
      </c:pivotFmt>
      <c:pivotFmt>
        <c:idx val="9"/>
      </c:pivotFmt>
      <c:pivotFmt>
        <c:idx val="10"/>
      </c:pivotFmt>
      <c:pivotFmt>
        <c:idx val="11"/>
      </c:pivotFmt>
      <c:pivotFmt>
        <c:idx val="12"/>
      </c:pivotFmt>
      <c:pivotFmt>
        <c:idx val="13"/>
      </c:pivotFmt>
      <c:pivotFmt>
        <c:idx val="14"/>
      </c:pivotFmt>
    </c:pivotFmts>
    <c:plotArea>
      <c:layout>
        <c:manualLayout>
          <c:layoutTarget val="inner"/>
          <c:xMode val="edge"/>
          <c:yMode val="edge"/>
          <c:x val="0.26795734036424362"/>
          <c:y val="0.21046080350046575"/>
          <c:w val="0.70742519735600351"/>
          <c:h val="0.60237019057369023"/>
        </c:manualLayout>
      </c:layout>
      <c:lineChart>
        <c:grouping val="standard"/>
        <c:varyColors val="0"/>
        <c:ser>
          <c:idx val="0"/>
          <c:order val="0"/>
          <c:tx>
            <c:strRef>
              <c:f>Tabelle1!$B$4:$B$5</c:f>
              <c:strCache>
                <c:ptCount val="1"/>
                <c:pt idx="0">
                  <c:v>200,00</c:v>
                </c:pt>
              </c:strCache>
            </c:strRef>
          </c:tx>
          <c:cat>
            <c:strRef>
              <c:f>Tabelle1!$A$6:$A$7</c:f>
              <c:strCache>
                <c:ptCount val="2"/>
                <c:pt idx="0">
                  <c:v>100,00</c:v>
                </c:pt>
                <c:pt idx="1">
                  <c:v>150,00</c:v>
                </c:pt>
              </c:strCache>
            </c:strRef>
          </c:cat>
          <c:val>
            <c:numRef>
              <c:f>Tabelle1!$B$6:$B$7</c:f>
              <c:numCache>
                <c:formatCode>General</c:formatCode>
                <c:ptCount val="2"/>
                <c:pt idx="0">
                  <c:v>1451.3660151394699</c:v>
                </c:pt>
                <c:pt idx="1">
                  <c:v>2209.57290280913</c:v>
                </c:pt>
              </c:numCache>
            </c:numRef>
          </c:val>
          <c:smooth val="0"/>
        </c:ser>
        <c:ser>
          <c:idx val="1"/>
          <c:order val="1"/>
          <c:tx>
            <c:strRef>
              <c:f>Tabelle1!$C$4:$C$5</c:f>
              <c:strCache>
                <c:ptCount val="1"/>
                <c:pt idx="0">
                  <c:v>300,00</c:v>
                </c:pt>
              </c:strCache>
            </c:strRef>
          </c:tx>
          <c:cat>
            <c:strRef>
              <c:f>Tabelle1!$A$6:$A$7</c:f>
              <c:strCache>
                <c:ptCount val="2"/>
                <c:pt idx="0">
                  <c:v>100,00</c:v>
                </c:pt>
                <c:pt idx="1">
                  <c:v>150,00</c:v>
                </c:pt>
              </c:strCache>
            </c:strRef>
          </c:cat>
          <c:val>
            <c:numRef>
              <c:f>Tabelle1!$C$6:$C$7</c:f>
              <c:numCache>
                <c:formatCode>General</c:formatCode>
                <c:ptCount val="2"/>
                <c:pt idx="0">
                  <c:v>2208.0208666757599</c:v>
                </c:pt>
                <c:pt idx="1">
                  <c:v>3055.4101242865399</c:v>
                </c:pt>
              </c:numCache>
            </c:numRef>
          </c:val>
          <c:smooth val="0"/>
        </c:ser>
        <c:ser>
          <c:idx val="2"/>
          <c:order val="2"/>
          <c:tx>
            <c:strRef>
              <c:f>Tabelle1!$D$4:$D$5</c:f>
              <c:strCache>
                <c:ptCount val="1"/>
                <c:pt idx="0">
                  <c:v>400,00</c:v>
                </c:pt>
              </c:strCache>
            </c:strRef>
          </c:tx>
          <c:cat>
            <c:strRef>
              <c:f>Tabelle1!$A$6:$A$7</c:f>
              <c:strCache>
                <c:ptCount val="2"/>
                <c:pt idx="0">
                  <c:v>100,00</c:v>
                </c:pt>
                <c:pt idx="1">
                  <c:v>150,00</c:v>
                </c:pt>
              </c:strCache>
            </c:strRef>
          </c:cat>
          <c:val>
            <c:numRef>
              <c:f>Tabelle1!$D$6:$D$7</c:f>
              <c:numCache>
                <c:formatCode>General</c:formatCode>
                <c:ptCount val="2"/>
                <c:pt idx="0">
                  <c:v>2734.2910290862201</c:v>
                </c:pt>
                <c:pt idx="1">
                  <c:v>4006.6247319264098</c:v>
                </c:pt>
              </c:numCache>
            </c:numRef>
          </c:val>
          <c:smooth val="0"/>
        </c:ser>
        <c:ser>
          <c:idx val="3"/>
          <c:order val="3"/>
          <c:tx>
            <c:strRef>
              <c:f>Tabelle1!$E$4:$E$5</c:f>
              <c:strCache>
                <c:ptCount val="1"/>
                <c:pt idx="0">
                  <c:v>500,00</c:v>
                </c:pt>
              </c:strCache>
            </c:strRef>
          </c:tx>
          <c:cat>
            <c:strRef>
              <c:f>Tabelle1!$A$6:$A$7</c:f>
              <c:strCache>
                <c:ptCount val="2"/>
                <c:pt idx="0">
                  <c:v>100,00</c:v>
                </c:pt>
                <c:pt idx="1">
                  <c:v>150,00</c:v>
                </c:pt>
              </c:strCache>
            </c:strRef>
          </c:cat>
          <c:val>
            <c:numRef>
              <c:f>Tabelle1!$E$6:$E$7</c:f>
              <c:numCache>
                <c:formatCode>General</c:formatCode>
                <c:ptCount val="2"/>
                <c:pt idx="1">
                  <c:v>4892.1433244329801</c:v>
                </c:pt>
              </c:numCache>
            </c:numRef>
          </c:val>
          <c:smooth val="0"/>
        </c:ser>
        <c:dLbls>
          <c:showLegendKey val="0"/>
          <c:showVal val="0"/>
          <c:showCatName val="0"/>
          <c:showSerName val="0"/>
          <c:showPercent val="0"/>
          <c:showBubbleSize val="0"/>
        </c:dLbls>
        <c:marker val="1"/>
        <c:smooth val="0"/>
        <c:axId val="266058368"/>
        <c:axId val="266068352"/>
      </c:lineChart>
      <c:catAx>
        <c:axId val="266058368"/>
        <c:scaling>
          <c:orientation val="minMax"/>
        </c:scaling>
        <c:delete val="0"/>
        <c:axPos val="b"/>
        <c:majorTickMark val="none"/>
        <c:minorTickMark val="none"/>
        <c:tickLblPos val="nextTo"/>
        <c:txPr>
          <a:bodyPr/>
          <a:lstStyle/>
          <a:p>
            <a:pPr>
              <a:defRPr sz="1200"/>
            </a:pPr>
            <a:endParaRPr lang="de-DE"/>
          </a:p>
        </c:txPr>
        <c:crossAx val="266068352"/>
        <c:crosses val="autoZero"/>
        <c:auto val="1"/>
        <c:lblAlgn val="ctr"/>
        <c:lblOffset val="100"/>
        <c:noMultiLvlLbl val="0"/>
      </c:catAx>
      <c:valAx>
        <c:axId val="266068352"/>
        <c:scaling>
          <c:orientation val="minMax"/>
        </c:scaling>
        <c:delete val="0"/>
        <c:axPos val="l"/>
        <c:majorGridlines/>
        <c:title>
          <c:tx>
            <c:rich>
              <a:bodyPr/>
              <a:lstStyle/>
              <a:p>
                <a:pPr>
                  <a:defRPr sz="1100" b="1"/>
                </a:pPr>
                <a:r>
                  <a:rPr lang="de-DE" sz="1100" b="1" dirty="0" smtClean="0"/>
                  <a:t>Heat </a:t>
                </a:r>
                <a:r>
                  <a:rPr lang="de-DE" sz="1100" b="1" dirty="0" err="1" smtClean="0"/>
                  <a:t>flow</a:t>
                </a:r>
                <a:r>
                  <a:rPr lang="de-DE" sz="1100" b="1" dirty="0" smtClean="0"/>
                  <a:t> (</a:t>
                </a:r>
                <a:r>
                  <a:rPr lang="de-DE" sz="1100" b="1" dirty="0" err="1" smtClean="0"/>
                  <a:t>chip</a:t>
                </a:r>
                <a:r>
                  <a:rPr lang="de-DE" sz="1100" b="1" dirty="0" smtClean="0"/>
                  <a:t>) [W]</a:t>
                </a:r>
                <a:endParaRPr lang="de-DE" sz="1100" b="1" dirty="0"/>
              </a:p>
            </c:rich>
          </c:tx>
          <c:layout>
            <c:manualLayout>
              <c:xMode val="edge"/>
              <c:yMode val="edge"/>
              <c:x val="3.1037502133210857E-2"/>
              <c:y val="0.21497910488578192"/>
            </c:manualLayout>
          </c:layout>
          <c:overlay val="0"/>
        </c:title>
        <c:numFmt formatCode="General" sourceLinked="1"/>
        <c:majorTickMark val="none"/>
        <c:minorTickMark val="none"/>
        <c:tickLblPos val="nextTo"/>
        <c:txPr>
          <a:bodyPr/>
          <a:lstStyle/>
          <a:p>
            <a:pPr>
              <a:defRPr sz="1200"/>
            </a:pPr>
            <a:endParaRPr lang="de-DE"/>
          </a:p>
        </c:txPr>
        <c:crossAx val="266058368"/>
        <c:crosses val="autoZero"/>
        <c:crossBetween val="between"/>
      </c:valAx>
    </c:plotArea>
    <c:plotVisOnly val="1"/>
    <c:dispBlanksAs val="gap"/>
    <c:showDLblsOverMax val="0"/>
  </c:chart>
  <c:externalData r:id="rId1">
    <c:autoUpdate val="0"/>
  </c:externalData>
  <c:extLst>
    <c:ext xmlns:c14="http://schemas.microsoft.com/office/drawing/2007/8/2/chart" uri="{781A3756-C4B2-4CAC-9D66-4F8BD8637D16}">
      <c14:pivotOptions>
        <c14:dropZoneFilter val="1"/>
        <c14:dropZoneCategories val="1"/>
        <c14:dropZoneData val="1"/>
        <c14:dropZonesVisible val="1"/>
      </c14:pivotOptions>
    </c:ext>
  </c:extLst>
</c:chartSpace>
</file>

<file path=ppt/charts/chart22.xml><?xml version="1.0" encoding="utf-8"?>
<c:chartSpace xmlns:c="http://schemas.openxmlformats.org/drawingml/2006/chart" xmlns:a="http://schemas.openxmlformats.org/drawingml/2006/main" xmlns:r="http://schemas.openxmlformats.org/officeDocument/2006/relationships">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pivotSource>
    <c:name>[CuttingResults_AISI1045_AISI4140_ALL_E085_method1_20160429.xlsx]Tabelle3!PivotTable1</c:name>
    <c:fmtId val="31"/>
  </c:pivotSource>
  <c:chart>
    <c:autoTitleDeleted val="1"/>
    <c:pivotFmts>
      <c:pivotFmt>
        <c:idx val="0"/>
      </c:pivotFmt>
      <c:pivotFmt>
        <c:idx val="1"/>
      </c:pivotFmt>
      <c:pivotFmt>
        <c:idx val="2"/>
      </c:pivotFmt>
      <c:pivotFmt>
        <c:idx val="3"/>
      </c:pivotFmt>
      <c:pivotFmt>
        <c:idx val="4"/>
      </c:pivotFmt>
      <c:pivotFmt>
        <c:idx val="5"/>
      </c:pivotFmt>
      <c:pivotFmt>
        <c:idx val="6"/>
      </c:pivotFmt>
      <c:pivotFmt>
        <c:idx val="7"/>
      </c:pivotFmt>
      <c:pivotFmt>
        <c:idx val="8"/>
      </c:pivotFmt>
      <c:pivotFmt>
        <c:idx val="9"/>
      </c:pivotFmt>
      <c:pivotFmt>
        <c:idx val="10"/>
      </c:pivotFmt>
      <c:pivotFmt>
        <c:idx val="11"/>
      </c:pivotFmt>
      <c:pivotFmt>
        <c:idx val="12"/>
      </c:pivotFmt>
      <c:pivotFmt>
        <c:idx val="13"/>
      </c:pivotFmt>
      <c:pivotFmt>
        <c:idx val="14"/>
      </c:pivotFmt>
      <c:pivotFmt>
        <c:idx val="15"/>
      </c:pivotFmt>
      <c:pivotFmt>
        <c:idx val="16"/>
      </c:pivotFmt>
      <c:pivotFmt>
        <c:idx val="17"/>
      </c:pivotFmt>
      <c:pivotFmt>
        <c:idx val="18"/>
      </c:pivotFmt>
      <c:pivotFmt>
        <c:idx val="19"/>
      </c:pivotFmt>
      <c:pivotFmt>
        <c:idx val="20"/>
      </c:pivotFmt>
      <c:pivotFmt>
        <c:idx val="21"/>
      </c:pivotFmt>
      <c:pivotFmt>
        <c:idx val="22"/>
      </c:pivotFmt>
      <c:pivotFmt>
        <c:idx val="23"/>
      </c:pivotFmt>
      <c:pivotFmt>
        <c:idx val="24"/>
      </c:pivotFmt>
      <c:pivotFmt>
        <c:idx val="25"/>
      </c:pivotFmt>
      <c:pivotFmt>
        <c:idx val="26"/>
      </c:pivotFmt>
      <c:pivotFmt>
        <c:idx val="27"/>
      </c:pivotFmt>
      <c:pivotFmt>
        <c:idx val="28"/>
      </c:pivotFmt>
      <c:pivotFmt>
        <c:idx val="29"/>
      </c:pivotFmt>
      <c:pivotFmt>
        <c:idx val="30"/>
      </c:pivotFmt>
      <c:pivotFmt>
        <c:idx val="31"/>
      </c:pivotFmt>
      <c:pivotFmt>
        <c:idx val="32"/>
      </c:pivotFmt>
      <c:pivotFmt>
        <c:idx val="33"/>
      </c:pivotFmt>
      <c:pivotFmt>
        <c:idx val="34"/>
      </c:pivotFmt>
      <c:pivotFmt>
        <c:idx val="35"/>
      </c:pivotFmt>
      <c:pivotFmt>
        <c:idx val="36"/>
      </c:pivotFmt>
      <c:pivotFmt>
        <c:idx val="37"/>
      </c:pivotFmt>
      <c:pivotFmt>
        <c:idx val="38"/>
      </c:pivotFmt>
      <c:pivotFmt>
        <c:idx val="39"/>
      </c:pivotFmt>
      <c:pivotFmt>
        <c:idx val="40"/>
      </c:pivotFmt>
      <c:pivotFmt>
        <c:idx val="41"/>
      </c:pivotFmt>
      <c:pivotFmt>
        <c:idx val="42"/>
      </c:pivotFmt>
      <c:pivotFmt>
        <c:idx val="43"/>
      </c:pivotFmt>
      <c:pivotFmt>
        <c:idx val="44"/>
      </c:pivotFmt>
      <c:pivotFmt>
        <c:idx val="45"/>
      </c:pivotFmt>
      <c:pivotFmt>
        <c:idx val="46"/>
      </c:pivotFmt>
      <c:pivotFmt>
        <c:idx val="47"/>
      </c:pivotFmt>
      <c:pivotFmt>
        <c:idx val="48"/>
      </c:pivotFmt>
      <c:pivotFmt>
        <c:idx val="49"/>
      </c:pivotFmt>
      <c:pivotFmt>
        <c:idx val="50"/>
      </c:pivotFmt>
      <c:pivotFmt>
        <c:idx val="51"/>
      </c:pivotFmt>
      <c:pivotFmt>
        <c:idx val="52"/>
      </c:pivotFmt>
      <c:pivotFmt>
        <c:idx val="53"/>
      </c:pivotFmt>
      <c:pivotFmt>
        <c:idx val="54"/>
      </c:pivotFmt>
      <c:pivotFmt>
        <c:idx val="55"/>
      </c:pivotFmt>
      <c:pivotFmt>
        <c:idx val="56"/>
      </c:pivotFmt>
      <c:pivotFmt>
        <c:idx val="57"/>
      </c:pivotFmt>
      <c:pivotFmt>
        <c:idx val="58"/>
      </c:pivotFmt>
      <c:pivotFmt>
        <c:idx val="59"/>
      </c:pivotFmt>
      <c:pivotFmt>
        <c:idx val="60"/>
      </c:pivotFmt>
      <c:pivotFmt>
        <c:idx val="61"/>
      </c:pivotFmt>
      <c:pivotFmt>
        <c:idx val="62"/>
      </c:pivotFmt>
      <c:pivotFmt>
        <c:idx val="63"/>
      </c:pivotFmt>
      <c:pivotFmt>
        <c:idx val="64"/>
      </c:pivotFmt>
      <c:pivotFmt>
        <c:idx val="65"/>
      </c:pivotFmt>
      <c:pivotFmt>
        <c:idx val="66"/>
      </c:pivotFmt>
      <c:pivotFmt>
        <c:idx val="67"/>
      </c:pivotFmt>
      <c:pivotFmt>
        <c:idx val="68"/>
      </c:pivotFmt>
      <c:pivotFmt>
        <c:idx val="69"/>
      </c:pivotFmt>
      <c:pivotFmt>
        <c:idx val="70"/>
      </c:pivotFmt>
      <c:pivotFmt>
        <c:idx val="71"/>
      </c:pivotFmt>
      <c:pivotFmt>
        <c:idx val="72"/>
      </c:pivotFmt>
      <c:pivotFmt>
        <c:idx val="73"/>
      </c:pivotFmt>
      <c:pivotFmt>
        <c:idx val="74"/>
      </c:pivotFmt>
      <c:pivotFmt>
        <c:idx val="75"/>
      </c:pivotFmt>
      <c:pivotFmt>
        <c:idx val="76"/>
      </c:pivotFmt>
      <c:pivotFmt>
        <c:idx val="77"/>
      </c:pivotFmt>
      <c:pivotFmt>
        <c:idx val="78"/>
      </c:pivotFmt>
    </c:pivotFmts>
    <c:plotArea>
      <c:layout>
        <c:manualLayout>
          <c:layoutTarget val="inner"/>
          <c:xMode val="edge"/>
          <c:yMode val="edge"/>
          <c:x val="0.26795734036424362"/>
          <c:y val="0.21046080350046575"/>
          <c:w val="0.70742519735600351"/>
          <c:h val="0.60237019057369023"/>
        </c:manualLayout>
      </c:layout>
      <c:lineChart>
        <c:grouping val="standard"/>
        <c:varyColors val="0"/>
        <c:ser>
          <c:idx val="0"/>
          <c:order val="0"/>
          <c:tx>
            <c:strRef>
              <c:f>Tabelle3!$B$4:$B$5</c:f>
              <c:strCache>
                <c:ptCount val="1"/>
                <c:pt idx="0">
                  <c:v>200,00</c:v>
                </c:pt>
              </c:strCache>
            </c:strRef>
          </c:tx>
          <c:cat>
            <c:strRef>
              <c:f>Tabelle3!$A$6:$A$8</c:f>
              <c:strCache>
                <c:ptCount val="2"/>
                <c:pt idx="0">
                  <c:v>100,00</c:v>
                </c:pt>
                <c:pt idx="1">
                  <c:v>150,00</c:v>
                </c:pt>
              </c:strCache>
            </c:strRef>
          </c:cat>
          <c:val>
            <c:numRef>
              <c:f>Tabelle3!$B$6:$B$8</c:f>
              <c:numCache>
                <c:formatCode>General</c:formatCode>
                <c:ptCount val="2"/>
                <c:pt idx="0">
                  <c:v>757.08727380257983</c:v>
                </c:pt>
                <c:pt idx="1">
                  <c:v>900.15058587574913</c:v>
                </c:pt>
              </c:numCache>
            </c:numRef>
          </c:val>
          <c:smooth val="0"/>
        </c:ser>
        <c:ser>
          <c:idx val="1"/>
          <c:order val="1"/>
          <c:tx>
            <c:strRef>
              <c:f>Tabelle3!$C$4:$C$5</c:f>
              <c:strCache>
                <c:ptCount val="1"/>
                <c:pt idx="0">
                  <c:v>300,00</c:v>
                </c:pt>
              </c:strCache>
            </c:strRef>
          </c:tx>
          <c:cat>
            <c:strRef>
              <c:f>Tabelle3!$A$6:$A$8</c:f>
              <c:strCache>
                <c:ptCount val="2"/>
                <c:pt idx="0">
                  <c:v>100,00</c:v>
                </c:pt>
                <c:pt idx="1">
                  <c:v>150,00</c:v>
                </c:pt>
              </c:strCache>
            </c:strRef>
          </c:cat>
          <c:val>
            <c:numRef>
              <c:f>Tabelle3!$C$6:$C$8</c:f>
              <c:numCache>
                <c:formatCode>General</c:formatCode>
                <c:ptCount val="2"/>
                <c:pt idx="0">
                  <c:v>988.4179173852599</c:v>
                </c:pt>
                <c:pt idx="1">
                  <c:v>1277.6225436255954</c:v>
                </c:pt>
              </c:numCache>
            </c:numRef>
          </c:val>
          <c:smooth val="0"/>
        </c:ser>
        <c:ser>
          <c:idx val="2"/>
          <c:order val="2"/>
          <c:tx>
            <c:strRef>
              <c:f>Tabelle3!$D$4:$D$5</c:f>
              <c:strCache>
                <c:ptCount val="1"/>
                <c:pt idx="0">
                  <c:v>400,00</c:v>
                </c:pt>
              </c:strCache>
            </c:strRef>
          </c:tx>
          <c:cat>
            <c:strRef>
              <c:f>Tabelle3!$A$6:$A$8</c:f>
              <c:strCache>
                <c:ptCount val="2"/>
                <c:pt idx="0">
                  <c:v>100,00</c:v>
                </c:pt>
                <c:pt idx="1">
                  <c:v>150,00</c:v>
                </c:pt>
              </c:strCache>
            </c:strRef>
          </c:cat>
          <c:val>
            <c:numRef>
              <c:f>Tabelle3!$D$6:$D$8</c:f>
              <c:numCache>
                <c:formatCode>General</c:formatCode>
                <c:ptCount val="2"/>
                <c:pt idx="0">
                  <c:v>1064.3315055780486</c:v>
                </c:pt>
                <c:pt idx="1">
                  <c:v>1731.0660816771137</c:v>
                </c:pt>
              </c:numCache>
            </c:numRef>
          </c:val>
          <c:smooth val="0"/>
        </c:ser>
        <c:ser>
          <c:idx val="3"/>
          <c:order val="3"/>
          <c:tx>
            <c:strRef>
              <c:f>Tabelle3!$E$4:$E$5</c:f>
              <c:strCache>
                <c:ptCount val="1"/>
                <c:pt idx="0">
                  <c:v>500,00</c:v>
                </c:pt>
              </c:strCache>
            </c:strRef>
          </c:tx>
          <c:cat>
            <c:strRef>
              <c:f>Tabelle3!$A$6:$A$8</c:f>
              <c:strCache>
                <c:ptCount val="2"/>
                <c:pt idx="0">
                  <c:v>100,00</c:v>
                </c:pt>
                <c:pt idx="1">
                  <c:v>150,00</c:v>
                </c:pt>
              </c:strCache>
            </c:strRef>
          </c:cat>
          <c:val>
            <c:numRef>
              <c:f>Tabelle3!$E$6:$E$8</c:f>
              <c:numCache>
                <c:formatCode>General</c:formatCode>
                <c:ptCount val="2"/>
                <c:pt idx="1">
                  <c:v>1976.5320402785028</c:v>
                </c:pt>
              </c:numCache>
            </c:numRef>
          </c:val>
          <c:smooth val="0"/>
        </c:ser>
        <c:dLbls>
          <c:showLegendKey val="0"/>
          <c:showVal val="0"/>
          <c:showCatName val="0"/>
          <c:showSerName val="0"/>
          <c:showPercent val="0"/>
          <c:showBubbleSize val="0"/>
        </c:dLbls>
        <c:marker val="1"/>
        <c:smooth val="0"/>
        <c:axId val="225716096"/>
        <c:axId val="225717632"/>
      </c:lineChart>
      <c:catAx>
        <c:axId val="225716096"/>
        <c:scaling>
          <c:orientation val="minMax"/>
        </c:scaling>
        <c:delete val="0"/>
        <c:axPos val="b"/>
        <c:numFmt formatCode="0.00" sourceLinked="1"/>
        <c:majorTickMark val="none"/>
        <c:minorTickMark val="none"/>
        <c:tickLblPos val="nextTo"/>
        <c:txPr>
          <a:bodyPr/>
          <a:lstStyle/>
          <a:p>
            <a:pPr>
              <a:defRPr sz="1200"/>
            </a:pPr>
            <a:endParaRPr lang="de-DE"/>
          </a:p>
        </c:txPr>
        <c:crossAx val="225717632"/>
        <c:crosses val="autoZero"/>
        <c:auto val="1"/>
        <c:lblAlgn val="ctr"/>
        <c:lblOffset val="100"/>
        <c:noMultiLvlLbl val="0"/>
      </c:catAx>
      <c:valAx>
        <c:axId val="225717632"/>
        <c:scaling>
          <c:orientation val="minMax"/>
          <c:max val="2000"/>
        </c:scaling>
        <c:delete val="0"/>
        <c:axPos val="l"/>
        <c:majorGridlines/>
        <c:title>
          <c:tx>
            <c:rich>
              <a:bodyPr/>
              <a:lstStyle/>
              <a:p>
                <a:pPr>
                  <a:defRPr sz="1100"/>
                </a:pPr>
                <a:r>
                  <a:rPr lang="de-DE" sz="1100" dirty="0" smtClean="0"/>
                  <a:t>Heat </a:t>
                </a:r>
                <a:r>
                  <a:rPr lang="de-DE" sz="1100" dirty="0" err="1" smtClean="0"/>
                  <a:t>flow</a:t>
                </a:r>
                <a:r>
                  <a:rPr lang="de-DE" sz="1100" dirty="0" smtClean="0"/>
                  <a:t> (</a:t>
                </a:r>
                <a:r>
                  <a:rPr lang="de-DE" sz="1100" dirty="0" err="1" smtClean="0"/>
                  <a:t>workpiece</a:t>
                </a:r>
                <a:r>
                  <a:rPr lang="de-DE" sz="1100" dirty="0" smtClean="0"/>
                  <a:t>) [W]</a:t>
                </a:r>
                <a:endParaRPr lang="de-DE" sz="1100" dirty="0"/>
              </a:p>
            </c:rich>
          </c:tx>
          <c:layout>
            <c:manualLayout>
              <c:xMode val="edge"/>
              <c:yMode val="edge"/>
              <c:x val="3.1037401073083382E-2"/>
              <c:y val="0.12272439814379599"/>
            </c:manualLayout>
          </c:layout>
          <c:overlay val="0"/>
        </c:title>
        <c:numFmt formatCode="General" sourceLinked="1"/>
        <c:majorTickMark val="none"/>
        <c:minorTickMark val="none"/>
        <c:tickLblPos val="nextTo"/>
        <c:txPr>
          <a:bodyPr/>
          <a:lstStyle/>
          <a:p>
            <a:pPr>
              <a:defRPr sz="1200"/>
            </a:pPr>
            <a:endParaRPr lang="de-DE"/>
          </a:p>
        </c:txPr>
        <c:crossAx val="225716096"/>
        <c:crosses val="autoZero"/>
        <c:crossBetween val="between"/>
      </c:valAx>
    </c:plotArea>
    <c:plotVisOnly val="1"/>
    <c:dispBlanksAs val="gap"/>
    <c:showDLblsOverMax val="0"/>
  </c:chart>
  <c:externalData r:id="rId1">
    <c:autoUpdate val="0"/>
  </c:externalData>
  <c:extLst/>
</c:chartSpace>
</file>

<file path=ppt/charts/chart23.xml><?xml version="1.0" encoding="utf-8"?>
<c:chartSpace xmlns:c="http://schemas.openxmlformats.org/drawingml/2006/chart" xmlns:a="http://schemas.openxmlformats.org/drawingml/2006/main" xmlns:r="http://schemas.openxmlformats.org/officeDocument/2006/relationships">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pivotSource>
    <c:name>[CuttingResults_AISI1045_AISI4140_ALL_E085_method1_20160429.xlsx]Tabelle3!PivotTable1</c:name>
    <c:fmtId val="27"/>
  </c:pivotSource>
  <c:chart>
    <c:autoTitleDeleted val="1"/>
    <c:pivotFmts>
      <c:pivotFmt>
        <c:idx val="0"/>
      </c:pivotFmt>
      <c:pivotFmt>
        <c:idx val="1"/>
      </c:pivotFmt>
      <c:pivotFmt>
        <c:idx val="2"/>
      </c:pivotFmt>
      <c:pivotFmt>
        <c:idx val="3"/>
      </c:pivotFmt>
      <c:pivotFmt>
        <c:idx val="4"/>
      </c:pivotFmt>
      <c:pivotFmt>
        <c:idx val="5"/>
      </c:pivotFmt>
      <c:pivotFmt>
        <c:idx val="6"/>
      </c:pivotFmt>
      <c:pivotFmt>
        <c:idx val="7"/>
      </c:pivotFmt>
      <c:pivotFmt>
        <c:idx val="8"/>
      </c:pivotFmt>
      <c:pivotFmt>
        <c:idx val="9"/>
      </c:pivotFmt>
      <c:pivotFmt>
        <c:idx val="10"/>
      </c:pivotFmt>
      <c:pivotFmt>
        <c:idx val="11"/>
      </c:pivotFmt>
      <c:pivotFmt>
        <c:idx val="12"/>
      </c:pivotFmt>
      <c:pivotFmt>
        <c:idx val="13"/>
      </c:pivotFmt>
      <c:pivotFmt>
        <c:idx val="14"/>
      </c:pivotFmt>
      <c:pivotFmt>
        <c:idx val="15"/>
      </c:pivotFmt>
      <c:pivotFmt>
        <c:idx val="16"/>
      </c:pivotFmt>
      <c:pivotFmt>
        <c:idx val="17"/>
      </c:pivotFmt>
      <c:pivotFmt>
        <c:idx val="18"/>
      </c:pivotFmt>
      <c:pivotFmt>
        <c:idx val="19"/>
      </c:pivotFmt>
      <c:pivotFmt>
        <c:idx val="20"/>
      </c:pivotFmt>
      <c:pivotFmt>
        <c:idx val="21"/>
      </c:pivotFmt>
      <c:pivotFmt>
        <c:idx val="22"/>
      </c:pivotFmt>
      <c:pivotFmt>
        <c:idx val="23"/>
      </c:pivotFmt>
      <c:pivotFmt>
        <c:idx val="24"/>
      </c:pivotFmt>
      <c:pivotFmt>
        <c:idx val="25"/>
      </c:pivotFmt>
      <c:pivotFmt>
        <c:idx val="26"/>
      </c:pivotFmt>
      <c:pivotFmt>
        <c:idx val="27"/>
      </c:pivotFmt>
      <c:pivotFmt>
        <c:idx val="28"/>
      </c:pivotFmt>
      <c:pivotFmt>
        <c:idx val="29"/>
      </c:pivotFmt>
      <c:pivotFmt>
        <c:idx val="30"/>
      </c:pivotFmt>
      <c:pivotFmt>
        <c:idx val="31"/>
      </c:pivotFmt>
      <c:pivotFmt>
        <c:idx val="32"/>
      </c:pivotFmt>
      <c:pivotFmt>
        <c:idx val="33"/>
      </c:pivotFmt>
      <c:pivotFmt>
        <c:idx val="34"/>
      </c:pivotFmt>
      <c:pivotFmt>
        <c:idx val="35"/>
      </c:pivotFmt>
      <c:pivotFmt>
        <c:idx val="36"/>
      </c:pivotFmt>
      <c:pivotFmt>
        <c:idx val="37"/>
      </c:pivotFmt>
      <c:pivotFmt>
        <c:idx val="38"/>
      </c:pivotFmt>
      <c:pivotFmt>
        <c:idx val="39"/>
      </c:pivotFmt>
      <c:pivotFmt>
        <c:idx val="40"/>
      </c:pivotFmt>
      <c:pivotFmt>
        <c:idx val="41"/>
      </c:pivotFmt>
      <c:pivotFmt>
        <c:idx val="42"/>
      </c:pivotFmt>
      <c:pivotFmt>
        <c:idx val="43"/>
      </c:pivotFmt>
      <c:pivotFmt>
        <c:idx val="44"/>
      </c:pivotFmt>
      <c:pivotFmt>
        <c:idx val="45"/>
      </c:pivotFmt>
      <c:pivotFmt>
        <c:idx val="46"/>
      </c:pivotFmt>
      <c:pivotFmt>
        <c:idx val="47"/>
      </c:pivotFmt>
      <c:pivotFmt>
        <c:idx val="48"/>
      </c:pivotFmt>
      <c:pivotFmt>
        <c:idx val="49"/>
      </c:pivotFmt>
      <c:pivotFmt>
        <c:idx val="50"/>
      </c:pivotFmt>
      <c:pivotFmt>
        <c:idx val="51"/>
      </c:pivotFmt>
      <c:pivotFmt>
        <c:idx val="52"/>
      </c:pivotFmt>
      <c:pivotFmt>
        <c:idx val="53"/>
      </c:pivotFmt>
      <c:pivotFmt>
        <c:idx val="54"/>
      </c:pivotFmt>
      <c:pivotFmt>
        <c:idx val="55"/>
      </c:pivotFmt>
      <c:pivotFmt>
        <c:idx val="56"/>
      </c:pivotFmt>
      <c:pivotFmt>
        <c:idx val="57"/>
      </c:pivotFmt>
      <c:pivotFmt>
        <c:idx val="58"/>
      </c:pivotFmt>
      <c:pivotFmt>
        <c:idx val="59"/>
      </c:pivotFmt>
      <c:pivotFmt>
        <c:idx val="60"/>
      </c:pivotFmt>
      <c:pivotFmt>
        <c:idx val="61"/>
      </c:pivotFmt>
      <c:pivotFmt>
        <c:idx val="62"/>
      </c:pivotFmt>
      <c:pivotFmt>
        <c:idx val="63"/>
      </c:pivotFmt>
      <c:pivotFmt>
        <c:idx val="64"/>
      </c:pivotFmt>
      <c:pivotFmt>
        <c:idx val="65"/>
      </c:pivotFmt>
      <c:pivotFmt>
        <c:idx val="66"/>
      </c:pivotFmt>
      <c:pivotFmt>
        <c:idx val="67"/>
      </c:pivotFmt>
      <c:pivotFmt>
        <c:idx val="68"/>
      </c:pivotFmt>
      <c:pivotFmt>
        <c:idx val="69"/>
      </c:pivotFmt>
      <c:pivotFmt>
        <c:idx val="70"/>
      </c:pivotFmt>
    </c:pivotFmts>
    <c:plotArea>
      <c:layout>
        <c:manualLayout>
          <c:layoutTarget val="inner"/>
          <c:xMode val="edge"/>
          <c:yMode val="edge"/>
          <c:x val="0.26795734036424362"/>
          <c:y val="0.21046080350046575"/>
          <c:w val="0.70742519735600351"/>
          <c:h val="0.60237019057369023"/>
        </c:manualLayout>
      </c:layout>
      <c:lineChart>
        <c:grouping val="standard"/>
        <c:varyColors val="0"/>
        <c:ser>
          <c:idx val="0"/>
          <c:order val="0"/>
          <c:tx>
            <c:strRef>
              <c:f>Tabelle3!$B$4:$B$5</c:f>
              <c:strCache>
                <c:ptCount val="1"/>
                <c:pt idx="0">
                  <c:v>200,00</c:v>
                </c:pt>
              </c:strCache>
            </c:strRef>
          </c:tx>
          <c:cat>
            <c:strRef>
              <c:f>Tabelle3!$A$6:$A$8</c:f>
              <c:strCache>
                <c:ptCount val="2"/>
                <c:pt idx="0">
                  <c:v>100,00</c:v>
                </c:pt>
                <c:pt idx="1">
                  <c:v>150,00</c:v>
                </c:pt>
              </c:strCache>
            </c:strRef>
          </c:cat>
          <c:val>
            <c:numRef>
              <c:f>Tabelle3!$B$6:$B$8</c:f>
              <c:numCache>
                <c:formatCode>General</c:formatCode>
                <c:ptCount val="2"/>
                <c:pt idx="0">
                  <c:v>0.31650651623313075</c:v>
                </c:pt>
                <c:pt idx="1">
                  <c:v>0.2725642586804598</c:v>
                </c:pt>
              </c:numCache>
            </c:numRef>
          </c:val>
          <c:smooth val="0"/>
        </c:ser>
        <c:ser>
          <c:idx val="1"/>
          <c:order val="1"/>
          <c:tx>
            <c:strRef>
              <c:f>Tabelle3!$C$4:$C$5</c:f>
              <c:strCache>
                <c:ptCount val="1"/>
                <c:pt idx="0">
                  <c:v>300,00</c:v>
                </c:pt>
              </c:strCache>
            </c:strRef>
          </c:tx>
          <c:cat>
            <c:strRef>
              <c:f>Tabelle3!$A$6:$A$8</c:f>
              <c:strCache>
                <c:ptCount val="2"/>
                <c:pt idx="0">
                  <c:v>100,00</c:v>
                </c:pt>
                <c:pt idx="1">
                  <c:v>150,00</c:v>
                </c:pt>
              </c:strCache>
            </c:strRef>
          </c:cat>
          <c:val>
            <c:numRef>
              <c:f>Tabelle3!$C$6:$C$8</c:f>
              <c:numCache>
                <c:formatCode>General</c:formatCode>
                <c:ptCount val="2"/>
                <c:pt idx="0">
                  <c:v>0.291006405798862</c:v>
                </c:pt>
                <c:pt idx="1">
                  <c:v>0.28318265876874538</c:v>
                </c:pt>
              </c:numCache>
            </c:numRef>
          </c:val>
          <c:smooth val="0"/>
        </c:ser>
        <c:ser>
          <c:idx val="2"/>
          <c:order val="2"/>
          <c:tx>
            <c:strRef>
              <c:f>Tabelle3!$D$4:$D$5</c:f>
              <c:strCache>
                <c:ptCount val="1"/>
                <c:pt idx="0">
                  <c:v>400,00</c:v>
                </c:pt>
              </c:strCache>
            </c:strRef>
          </c:tx>
          <c:cat>
            <c:strRef>
              <c:f>Tabelle3!$A$6:$A$8</c:f>
              <c:strCache>
                <c:ptCount val="2"/>
                <c:pt idx="0">
                  <c:v>100,00</c:v>
                </c:pt>
                <c:pt idx="1">
                  <c:v>150,00</c:v>
                </c:pt>
              </c:strCache>
            </c:strRef>
          </c:cat>
          <c:val>
            <c:numRef>
              <c:f>Tabelle3!$D$6:$D$8</c:f>
              <c:numCache>
                <c:formatCode>General</c:formatCode>
                <c:ptCount val="2"/>
                <c:pt idx="0">
                  <c:v>0.25992969209368072</c:v>
                </c:pt>
                <c:pt idx="1">
                  <c:v>0.28587027234373691</c:v>
                </c:pt>
              </c:numCache>
            </c:numRef>
          </c:val>
          <c:smooth val="0"/>
        </c:ser>
        <c:ser>
          <c:idx val="3"/>
          <c:order val="3"/>
          <c:tx>
            <c:strRef>
              <c:f>Tabelle3!$E$4:$E$5</c:f>
              <c:strCache>
                <c:ptCount val="1"/>
                <c:pt idx="0">
                  <c:v>500,00</c:v>
                </c:pt>
              </c:strCache>
            </c:strRef>
          </c:tx>
          <c:cat>
            <c:strRef>
              <c:f>Tabelle3!$A$6:$A$8</c:f>
              <c:strCache>
                <c:ptCount val="2"/>
                <c:pt idx="0">
                  <c:v>100,00</c:v>
                </c:pt>
                <c:pt idx="1">
                  <c:v>150,00</c:v>
                </c:pt>
              </c:strCache>
            </c:strRef>
          </c:cat>
          <c:val>
            <c:numRef>
              <c:f>Tabelle3!$E$6:$E$8</c:f>
              <c:numCache>
                <c:formatCode>General</c:formatCode>
                <c:ptCount val="2"/>
                <c:pt idx="1">
                  <c:v>0.27375183534468617</c:v>
                </c:pt>
              </c:numCache>
            </c:numRef>
          </c:val>
          <c:smooth val="0"/>
        </c:ser>
        <c:dLbls>
          <c:showLegendKey val="0"/>
          <c:showVal val="0"/>
          <c:showCatName val="0"/>
          <c:showSerName val="0"/>
          <c:showPercent val="0"/>
          <c:showBubbleSize val="0"/>
        </c:dLbls>
        <c:marker val="1"/>
        <c:smooth val="0"/>
        <c:axId val="388743168"/>
        <c:axId val="388744704"/>
      </c:lineChart>
      <c:catAx>
        <c:axId val="388743168"/>
        <c:scaling>
          <c:orientation val="minMax"/>
        </c:scaling>
        <c:delete val="0"/>
        <c:axPos val="b"/>
        <c:majorTickMark val="none"/>
        <c:minorTickMark val="none"/>
        <c:tickLblPos val="nextTo"/>
        <c:txPr>
          <a:bodyPr/>
          <a:lstStyle/>
          <a:p>
            <a:pPr>
              <a:defRPr sz="1200"/>
            </a:pPr>
            <a:endParaRPr lang="de-DE"/>
          </a:p>
        </c:txPr>
        <c:crossAx val="388744704"/>
        <c:crosses val="autoZero"/>
        <c:auto val="1"/>
        <c:lblAlgn val="ctr"/>
        <c:lblOffset val="100"/>
        <c:noMultiLvlLbl val="0"/>
      </c:catAx>
      <c:valAx>
        <c:axId val="388744704"/>
        <c:scaling>
          <c:orientation val="minMax"/>
          <c:max val="0.5"/>
        </c:scaling>
        <c:delete val="0"/>
        <c:axPos val="l"/>
        <c:majorGridlines/>
        <c:title>
          <c:tx>
            <c:rich>
              <a:bodyPr/>
              <a:lstStyle/>
              <a:p>
                <a:pPr>
                  <a:defRPr sz="1100"/>
                </a:pPr>
                <a:r>
                  <a:rPr lang="de-DE" sz="1100" dirty="0" smtClean="0"/>
                  <a:t>Heat </a:t>
                </a:r>
                <a:r>
                  <a:rPr lang="de-DE" sz="1100" dirty="0" err="1" smtClean="0"/>
                  <a:t>partition</a:t>
                </a:r>
                <a:r>
                  <a:rPr lang="de-DE" sz="1100" dirty="0" smtClean="0"/>
                  <a:t> (</a:t>
                </a:r>
                <a:r>
                  <a:rPr lang="de-DE" sz="1100" dirty="0" err="1" smtClean="0"/>
                  <a:t>workpiece</a:t>
                </a:r>
                <a:r>
                  <a:rPr lang="de-DE" sz="1100" dirty="0" smtClean="0"/>
                  <a:t>)</a:t>
                </a:r>
                <a:endParaRPr lang="de-DE" sz="1100" dirty="0"/>
              </a:p>
            </c:rich>
          </c:tx>
          <c:layout>
            <c:manualLayout>
              <c:xMode val="edge"/>
              <c:yMode val="edge"/>
              <c:x val="3.5187266774279975E-2"/>
              <c:y val="0.12272439814379599"/>
            </c:manualLayout>
          </c:layout>
          <c:overlay val="0"/>
        </c:title>
        <c:numFmt formatCode="General" sourceLinked="1"/>
        <c:majorTickMark val="none"/>
        <c:minorTickMark val="none"/>
        <c:tickLblPos val="nextTo"/>
        <c:txPr>
          <a:bodyPr/>
          <a:lstStyle/>
          <a:p>
            <a:pPr>
              <a:defRPr sz="1200"/>
            </a:pPr>
            <a:endParaRPr lang="de-DE"/>
          </a:p>
        </c:txPr>
        <c:crossAx val="388743168"/>
        <c:crosses val="autoZero"/>
        <c:crossBetween val="between"/>
      </c:valAx>
    </c:plotArea>
    <c:plotVisOnly val="1"/>
    <c:dispBlanksAs val="gap"/>
    <c:showDLblsOverMax val="0"/>
  </c:chart>
  <c:externalData r:id="rId1">
    <c:autoUpdate val="0"/>
  </c:externalData>
  <c:extLst>
    <c:ext xmlns:c14="http://schemas.microsoft.com/office/drawing/2007/8/2/chart" uri="{781A3756-C4B2-4CAC-9D66-4F8BD8637D16}">
      <c14:pivotOptions>
        <c14:dropZoneFilter val="1"/>
        <c14:dropZoneCategories val="1"/>
        <c14:dropZoneData val="1"/>
        <c14:dropZonesVisible val="1"/>
      </c14:pivotOptions>
    </c:ext>
  </c:extLst>
</c:chartSpace>
</file>

<file path=ppt/charts/chart24.xml><?xml version="1.0" encoding="utf-8"?>
<c:chartSpace xmlns:c="http://schemas.openxmlformats.org/drawingml/2006/chart" xmlns:a="http://schemas.openxmlformats.org/drawingml/2006/main" xmlns:r="http://schemas.openxmlformats.org/officeDocument/2006/relationships">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pivotSource>
    <c:name>[CuttingResults_AISI1045_AISI4140_ALL_E085_method1_20160429.xlsx]Tabelle3!PivotTable1</c:name>
    <c:fmtId val="37"/>
  </c:pivotSource>
  <c:chart>
    <c:autoTitleDeleted val="1"/>
    <c:pivotFmts>
      <c:pivotFmt>
        <c:idx val="0"/>
      </c:pivotFmt>
      <c:pivotFmt>
        <c:idx val="1"/>
      </c:pivotFmt>
      <c:pivotFmt>
        <c:idx val="2"/>
      </c:pivotFmt>
      <c:pivotFmt>
        <c:idx val="3"/>
      </c:pivotFmt>
      <c:pivotFmt>
        <c:idx val="4"/>
      </c:pivotFmt>
      <c:pivotFmt>
        <c:idx val="5"/>
      </c:pivotFmt>
      <c:pivotFmt>
        <c:idx val="6"/>
      </c:pivotFmt>
      <c:pivotFmt>
        <c:idx val="7"/>
      </c:pivotFmt>
      <c:pivotFmt>
        <c:idx val="8"/>
      </c:pivotFmt>
      <c:pivotFmt>
        <c:idx val="9"/>
      </c:pivotFmt>
      <c:pivotFmt>
        <c:idx val="10"/>
      </c:pivotFmt>
      <c:pivotFmt>
        <c:idx val="11"/>
      </c:pivotFmt>
      <c:pivotFmt>
        <c:idx val="12"/>
      </c:pivotFmt>
      <c:pivotFmt>
        <c:idx val="13"/>
      </c:pivotFmt>
      <c:pivotFmt>
        <c:idx val="14"/>
      </c:pivotFmt>
      <c:pivotFmt>
        <c:idx val="15"/>
      </c:pivotFmt>
      <c:pivotFmt>
        <c:idx val="16"/>
      </c:pivotFmt>
      <c:pivotFmt>
        <c:idx val="17"/>
      </c:pivotFmt>
      <c:pivotFmt>
        <c:idx val="18"/>
      </c:pivotFmt>
      <c:pivotFmt>
        <c:idx val="19"/>
      </c:pivotFmt>
      <c:pivotFmt>
        <c:idx val="20"/>
      </c:pivotFmt>
      <c:pivotFmt>
        <c:idx val="21"/>
      </c:pivotFmt>
      <c:pivotFmt>
        <c:idx val="22"/>
      </c:pivotFmt>
      <c:pivotFmt>
        <c:idx val="23"/>
      </c:pivotFmt>
      <c:pivotFmt>
        <c:idx val="24"/>
      </c:pivotFmt>
      <c:pivotFmt>
        <c:idx val="25"/>
      </c:pivotFmt>
      <c:pivotFmt>
        <c:idx val="26"/>
      </c:pivotFmt>
      <c:pivotFmt>
        <c:idx val="27"/>
      </c:pivotFmt>
      <c:pivotFmt>
        <c:idx val="28"/>
      </c:pivotFmt>
      <c:pivotFmt>
        <c:idx val="29"/>
      </c:pivotFmt>
      <c:pivotFmt>
        <c:idx val="30"/>
      </c:pivotFmt>
      <c:pivotFmt>
        <c:idx val="31"/>
      </c:pivotFmt>
      <c:pivotFmt>
        <c:idx val="32"/>
      </c:pivotFmt>
      <c:pivotFmt>
        <c:idx val="33"/>
      </c:pivotFmt>
      <c:pivotFmt>
        <c:idx val="34"/>
      </c:pivotFmt>
      <c:pivotFmt>
        <c:idx val="35"/>
      </c:pivotFmt>
      <c:pivotFmt>
        <c:idx val="36"/>
      </c:pivotFmt>
      <c:pivotFmt>
        <c:idx val="37"/>
      </c:pivotFmt>
      <c:pivotFmt>
        <c:idx val="38"/>
      </c:pivotFmt>
      <c:pivotFmt>
        <c:idx val="39"/>
      </c:pivotFmt>
      <c:pivotFmt>
        <c:idx val="40"/>
      </c:pivotFmt>
      <c:pivotFmt>
        <c:idx val="41"/>
      </c:pivotFmt>
      <c:pivotFmt>
        <c:idx val="42"/>
      </c:pivotFmt>
      <c:pivotFmt>
        <c:idx val="43"/>
      </c:pivotFmt>
      <c:pivotFmt>
        <c:idx val="44"/>
      </c:pivotFmt>
      <c:pivotFmt>
        <c:idx val="45"/>
      </c:pivotFmt>
      <c:pivotFmt>
        <c:idx val="46"/>
      </c:pivotFmt>
      <c:pivotFmt>
        <c:idx val="47"/>
      </c:pivotFmt>
      <c:pivotFmt>
        <c:idx val="48"/>
      </c:pivotFmt>
      <c:pivotFmt>
        <c:idx val="49"/>
      </c:pivotFmt>
      <c:pivotFmt>
        <c:idx val="50"/>
      </c:pivotFmt>
      <c:pivotFmt>
        <c:idx val="51"/>
      </c:pivotFmt>
      <c:pivotFmt>
        <c:idx val="52"/>
      </c:pivotFmt>
      <c:pivotFmt>
        <c:idx val="53"/>
      </c:pivotFmt>
      <c:pivotFmt>
        <c:idx val="54"/>
      </c:pivotFmt>
      <c:pivotFmt>
        <c:idx val="55"/>
      </c:pivotFmt>
      <c:pivotFmt>
        <c:idx val="56"/>
      </c:pivotFmt>
      <c:pivotFmt>
        <c:idx val="57"/>
      </c:pivotFmt>
      <c:pivotFmt>
        <c:idx val="58"/>
      </c:pivotFmt>
      <c:pivotFmt>
        <c:idx val="59"/>
      </c:pivotFmt>
      <c:pivotFmt>
        <c:idx val="60"/>
      </c:pivotFmt>
      <c:pivotFmt>
        <c:idx val="61"/>
      </c:pivotFmt>
      <c:pivotFmt>
        <c:idx val="62"/>
      </c:pivotFmt>
      <c:pivotFmt>
        <c:idx val="63"/>
      </c:pivotFmt>
      <c:pivotFmt>
        <c:idx val="64"/>
      </c:pivotFmt>
      <c:pivotFmt>
        <c:idx val="65"/>
      </c:pivotFmt>
      <c:pivotFmt>
        <c:idx val="66"/>
      </c:pivotFmt>
      <c:pivotFmt>
        <c:idx val="67"/>
      </c:pivotFmt>
      <c:pivotFmt>
        <c:idx val="68"/>
      </c:pivotFmt>
      <c:pivotFmt>
        <c:idx val="69"/>
      </c:pivotFmt>
      <c:pivotFmt>
        <c:idx val="70"/>
      </c:pivotFmt>
      <c:pivotFmt>
        <c:idx val="71"/>
      </c:pivotFmt>
      <c:pivotFmt>
        <c:idx val="72"/>
      </c:pivotFmt>
      <c:pivotFmt>
        <c:idx val="73"/>
      </c:pivotFmt>
      <c:pivotFmt>
        <c:idx val="74"/>
      </c:pivotFmt>
      <c:pivotFmt>
        <c:idx val="75"/>
      </c:pivotFmt>
      <c:pivotFmt>
        <c:idx val="76"/>
      </c:pivotFmt>
      <c:pivotFmt>
        <c:idx val="77"/>
      </c:pivotFmt>
      <c:pivotFmt>
        <c:idx val="78"/>
      </c:pivotFmt>
      <c:pivotFmt>
        <c:idx val="79"/>
      </c:pivotFmt>
      <c:pivotFmt>
        <c:idx val="80"/>
      </c:pivotFmt>
      <c:pivotFmt>
        <c:idx val="81"/>
      </c:pivotFmt>
      <c:pivotFmt>
        <c:idx val="82"/>
      </c:pivotFmt>
      <c:pivotFmt>
        <c:idx val="83"/>
      </c:pivotFmt>
      <c:pivotFmt>
        <c:idx val="84"/>
      </c:pivotFmt>
      <c:pivotFmt>
        <c:idx val="85"/>
      </c:pivotFmt>
      <c:pivotFmt>
        <c:idx val="86"/>
      </c:pivotFmt>
      <c:pivotFmt>
        <c:idx val="87"/>
      </c:pivotFmt>
      <c:pivotFmt>
        <c:idx val="88"/>
      </c:pivotFmt>
      <c:pivotFmt>
        <c:idx val="89"/>
      </c:pivotFmt>
      <c:pivotFmt>
        <c:idx val="90"/>
      </c:pivotFmt>
      <c:pivotFmt>
        <c:idx val="91"/>
      </c:pivotFmt>
      <c:pivotFmt>
        <c:idx val="92"/>
      </c:pivotFmt>
      <c:pivotFmt>
        <c:idx val="93"/>
      </c:pivotFmt>
      <c:pivotFmt>
        <c:idx val="94"/>
      </c:pivotFmt>
      <c:pivotFmt>
        <c:idx val="95"/>
      </c:pivotFmt>
      <c:pivotFmt>
        <c:idx val="96"/>
      </c:pivotFmt>
      <c:pivotFmt>
        <c:idx val="97"/>
      </c:pivotFmt>
      <c:pivotFmt>
        <c:idx val="98"/>
      </c:pivotFmt>
      <c:pivotFmt>
        <c:idx val="99"/>
      </c:pivotFmt>
      <c:pivotFmt>
        <c:idx val="100"/>
      </c:pivotFmt>
      <c:pivotFmt>
        <c:idx val="101"/>
      </c:pivotFmt>
    </c:pivotFmts>
    <c:plotArea>
      <c:layout>
        <c:manualLayout>
          <c:layoutTarget val="inner"/>
          <c:xMode val="edge"/>
          <c:yMode val="edge"/>
          <c:x val="0.26795734036424362"/>
          <c:y val="0.21046080350046575"/>
          <c:w val="0.70742519735600351"/>
          <c:h val="0.60237019057369023"/>
        </c:manualLayout>
      </c:layout>
      <c:lineChart>
        <c:grouping val="standard"/>
        <c:varyColors val="0"/>
        <c:ser>
          <c:idx val="0"/>
          <c:order val="0"/>
          <c:tx>
            <c:strRef>
              <c:f>Tabelle3!$B$4:$B$5</c:f>
              <c:strCache>
                <c:ptCount val="1"/>
                <c:pt idx="0">
                  <c:v>200,00</c:v>
                </c:pt>
              </c:strCache>
            </c:strRef>
          </c:tx>
          <c:cat>
            <c:strRef>
              <c:f>Tabelle3!$A$6:$A$8</c:f>
              <c:strCache>
                <c:ptCount val="2"/>
                <c:pt idx="0">
                  <c:v>100,00</c:v>
                </c:pt>
                <c:pt idx="1">
                  <c:v>150,00</c:v>
                </c:pt>
              </c:strCache>
            </c:strRef>
          </c:cat>
          <c:val>
            <c:numRef>
              <c:f>Tabelle3!$B$6:$B$8</c:f>
              <c:numCache>
                <c:formatCode>General</c:formatCode>
                <c:ptCount val="2"/>
                <c:pt idx="0">
                  <c:v>183.55836002169002</c:v>
                </c:pt>
                <c:pt idx="1">
                  <c:v>192.80263940530079</c:v>
                </c:pt>
              </c:numCache>
            </c:numRef>
          </c:val>
          <c:smooth val="0"/>
        </c:ser>
        <c:ser>
          <c:idx val="1"/>
          <c:order val="1"/>
          <c:tx>
            <c:strRef>
              <c:f>Tabelle3!$C$4:$C$5</c:f>
              <c:strCache>
                <c:ptCount val="1"/>
                <c:pt idx="0">
                  <c:v>300,00</c:v>
                </c:pt>
              </c:strCache>
            </c:strRef>
          </c:tx>
          <c:cat>
            <c:strRef>
              <c:f>Tabelle3!$A$6:$A$8</c:f>
              <c:strCache>
                <c:ptCount val="2"/>
                <c:pt idx="0">
                  <c:v>100,00</c:v>
                </c:pt>
                <c:pt idx="1">
                  <c:v>150,00</c:v>
                </c:pt>
              </c:strCache>
            </c:strRef>
          </c:cat>
          <c:val>
            <c:numRef>
              <c:f>Tabelle3!$C$6:$C$8</c:f>
              <c:numCache>
                <c:formatCode>General</c:formatCode>
                <c:ptCount val="2"/>
                <c:pt idx="0">
                  <c:v>200.11159314420001</c:v>
                </c:pt>
                <c:pt idx="1">
                  <c:v>233.19926516770499</c:v>
                </c:pt>
              </c:numCache>
            </c:numRef>
          </c:val>
          <c:smooth val="0"/>
        </c:ser>
        <c:ser>
          <c:idx val="2"/>
          <c:order val="2"/>
          <c:tx>
            <c:strRef>
              <c:f>Tabelle3!$D$4:$D$5</c:f>
              <c:strCache>
                <c:ptCount val="1"/>
                <c:pt idx="0">
                  <c:v>400,00</c:v>
                </c:pt>
              </c:strCache>
            </c:strRef>
          </c:tx>
          <c:cat>
            <c:strRef>
              <c:f>Tabelle3!$A$6:$A$8</c:f>
              <c:strCache>
                <c:ptCount val="2"/>
                <c:pt idx="0">
                  <c:v>100,00</c:v>
                </c:pt>
                <c:pt idx="1">
                  <c:v>150,00</c:v>
                </c:pt>
              </c:strCache>
            </c:strRef>
          </c:cat>
          <c:val>
            <c:numRef>
              <c:f>Tabelle3!$D$6:$D$8</c:f>
              <c:numCache>
                <c:formatCode>General</c:formatCode>
                <c:ptCount val="2"/>
                <c:pt idx="0">
                  <c:v>273.56063217440101</c:v>
                </c:pt>
                <c:pt idx="1">
                  <c:v>317.73449342399601</c:v>
                </c:pt>
              </c:numCache>
            </c:numRef>
          </c:val>
          <c:smooth val="0"/>
        </c:ser>
        <c:ser>
          <c:idx val="3"/>
          <c:order val="3"/>
          <c:tx>
            <c:strRef>
              <c:f>Tabelle3!$E$4:$E$5</c:f>
              <c:strCache>
                <c:ptCount val="1"/>
                <c:pt idx="0">
                  <c:v>500,00</c:v>
                </c:pt>
              </c:strCache>
            </c:strRef>
          </c:tx>
          <c:cat>
            <c:strRef>
              <c:f>Tabelle3!$A$6:$A$8</c:f>
              <c:strCache>
                <c:ptCount val="2"/>
                <c:pt idx="0">
                  <c:v>100,00</c:v>
                </c:pt>
                <c:pt idx="1">
                  <c:v>150,00</c:v>
                </c:pt>
              </c:strCache>
            </c:strRef>
          </c:cat>
          <c:val>
            <c:numRef>
              <c:f>Tabelle3!$E$6:$E$8</c:f>
              <c:numCache>
                <c:formatCode>General</c:formatCode>
                <c:ptCount val="2"/>
                <c:pt idx="1">
                  <c:v>322.85533335968699</c:v>
                </c:pt>
              </c:numCache>
            </c:numRef>
          </c:val>
          <c:smooth val="0"/>
        </c:ser>
        <c:dLbls>
          <c:showLegendKey val="0"/>
          <c:showVal val="0"/>
          <c:showCatName val="0"/>
          <c:showSerName val="0"/>
          <c:showPercent val="0"/>
          <c:showBubbleSize val="0"/>
        </c:dLbls>
        <c:marker val="1"/>
        <c:smooth val="0"/>
        <c:axId val="327650304"/>
        <c:axId val="329114368"/>
      </c:lineChart>
      <c:catAx>
        <c:axId val="327650304"/>
        <c:scaling>
          <c:orientation val="minMax"/>
        </c:scaling>
        <c:delete val="0"/>
        <c:axPos val="b"/>
        <c:numFmt formatCode="0.00" sourceLinked="1"/>
        <c:majorTickMark val="none"/>
        <c:minorTickMark val="none"/>
        <c:tickLblPos val="nextTo"/>
        <c:txPr>
          <a:bodyPr/>
          <a:lstStyle/>
          <a:p>
            <a:pPr>
              <a:defRPr sz="1200"/>
            </a:pPr>
            <a:endParaRPr lang="de-DE"/>
          </a:p>
        </c:txPr>
        <c:crossAx val="329114368"/>
        <c:crosses val="autoZero"/>
        <c:auto val="1"/>
        <c:lblAlgn val="ctr"/>
        <c:lblOffset val="100"/>
        <c:noMultiLvlLbl val="0"/>
      </c:catAx>
      <c:valAx>
        <c:axId val="329114368"/>
        <c:scaling>
          <c:orientation val="minMax"/>
        </c:scaling>
        <c:delete val="0"/>
        <c:axPos val="l"/>
        <c:majorGridlines/>
        <c:title>
          <c:tx>
            <c:rich>
              <a:bodyPr/>
              <a:lstStyle/>
              <a:p>
                <a:pPr>
                  <a:defRPr sz="1100"/>
                </a:pPr>
                <a:r>
                  <a:rPr lang="de-DE" sz="1100" dirty="0" smtClean="0"/>
                  <a:t>Heat </a:t>
                </a:r>
                <a:r>
                  <a:rPr lang="de-DE" sz="1100" dirty="0" err="1" smtClean="0"/>
                  <a:t>flow</a:t>
                </a:r>
                <a:r>
                  <a:rPr lang="de-DE" sz="1100" dirty="0" smtClean="0"/>
                  <a:t> (</a:t>
                </a:r>
                <a:r>
                  <a:rPr lang="de-DE" sz="1100" dirty="0" err="1" smtClean="0"/>
                  <a:t>tool</a:t>
                </a:r>
                <a:r>
                  <a:rPr lang="de-DE" sz="1100" dirty="0" smtClean="0"/>
                  <a:t>) </a:t>
                </a:r>
                <a:r>
                  <a:rPr lang="de-DE" sz="1100" b="1" i="0" u="none" strike="noStrike" baseline="0" dirty="0" smtClean="0">
                    <a:effectLst/>
                  </a:rPr>
                  <a:t>[W]</a:t>
                </a:r>
                <a:endParaRPr lang="de-DE" sz="1100" dirty="0"/>
              </a:p>
            </c:rich>
          </c:tx>
          <c:layout>
            <c:manualLayout>
              <c:xMode val="edge"/>
              <c:yMode val="edge"/>
              <c:x val="3.1037502133210857E-2"/>
              <c:y val="0.21497910488578192"/>
            </c:manualLayout>
          </c:layout>
          <c:overlay val="0"/>
        </c:title>
        <c:numFmt formatCode="General" sourceLinked="1"/>
        <c:majorTickMark val="none"/>
        <c:minorTickMark val="none"/>
        <c:tickLblPos val="nextTo"/>
        <c:txPr>
          <a:bodyPr/>
          <a:lstStyle/>
          <a:p>
            <a:pPr>
              <a:defRPr sz="1200"/>
            </a:pPr>
            <a:endParaRPr lang="de-DE"/>
          </a:p>
        </c:txPr>
        <c:crossAx val="327650304"/>
        <c:crosses val="autoZero"/>
        <c:crossBetween val="between"/>
      </c:valAx>
    </c:plotArea>
    <c:legend>
      <c:legendPos val="t"/>
      <c:layout>
        <c:manualLayout>
          <c:xMode val="edge"/>
          <c:yMode val="edge"/>
          <c:x val="2.9049059908376192E-2"/>
          <c:y val="5.4063651047319521E-2"/>
          <c:w val="0.96086447911016426"/>
          <c:h val="6.4813327918417277E-2"/>
        </c:manualLayout>
      </c:layout>
      <c:overlay val="0"/>
    </c:legend>
    <c:plotVisOnly val="1"/>
    <c:dispBlanksAs val="gap"/>
    <c:showDLblsOverMax val="0"/>
  </c:chart>
  <c:externalData r:id="rId1">
    <c:autoUpdate val="0"/>
  </c:externalData>
  <c:extLst/>
</c:chartSpace>
</file>

<file path=ppt/charts/chart25.xml><?xml version="1.0" encoding="utf-8"?>
<c:chartSpace xmlns:c="http://schemas.openxmlformats.org/drawingml/2006/chart" xmlns:a="http://schemas.openxmlformats.org/drawingml/2006/main" xmlns:r="http://schemas.openxmlformats.org/officeDocument/2006/relationships">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pivotSource>
    <c:name>[Struct_Results_v16_ALL_E85 (version 2).xlsb]Tabelle1!PivotTable1</c:name>
    <c:fmtId val="66"/>
  </c:pivotSource>
  <c:chart>
    <c:autoTitleDeleted val="1"/>
    <c:pivotFmts>
      <c:pivotFmt>
        <c:idx val="0"/>
      </c:pivotFmt>
      <c:pivotFmt>
        <c:idx val="1"/>
      </c:pivotFmt>
      <c:pivotFmt>
        <c:idx val="2"/>
      </c:pivotFmt>
      <c:pivotFmt>
        <c:idx val="3"/>
      </c:pivotFmt>
      <c:pivotFmt>
        <c:idx val="4"/>
      </c:pivotFmt>
      <c:pivotFmt>
        <c:idx val="5"/>
      </c:pivotFmt>
      <c:pivotFmt>
        <c:idx val="6"/>
      </c:pivotFmt>
      <c:pivotFmt>
        <c:idx val="7"/>
      </c:pivotFmt>
      <c:pivotFmt>
        <c:idx val="8"/>
      </c:pivotFmt>
      <c:pivotFmt>
        <c:idx val="9"/>
      </c:pivotFmt>
      <c:pivotFmt>
        <c:idx val="10"/>
      </c:pivotFmt>
      <c:pivotFmt>
        <c:idx val="11"/>
      </c:pivotFmt>
      <c:pivotFmt>
        <c:idx val="12"/>
      </c:pivotFmt>
      <c:pivotFmt>
        <c:idx val="13"/>
      </c:pivotFmt>
      <c:pivotFmt>
        <c:idx val="14"/>
      </c:pivotFmt>
      <c:pivotFmt>
        <c:idx val="15"/>
      </c:pivotFmt>
      <c:pivotFmt>
        <c:idx val="16"/>
      </c:pivotFmt>
      <c:pivotFmt>
        <c:idx val="17"/>
      </c:pivotFmt>
      <c:pivotFmt>
        <c:idx val="18"/>
      </c:pivotFmt>
      <c:pivotFmt>
        <c:idx val="19"/>
      </c:pivotFmt>
      <c:pivotFmt>
        <c:idx val="20"/>
      </c:pivotFmt>
      <c:pivotFmt>
        <c:idx val="21"/>
      </c:pivotFmt>
      <c:pivotFmt>
        <c:idx val="22"/>
      </c:pivotFmt>
      <c:pivotFmt>
        <c:idx val="23"/>
      </c:pivotFmt>
      <c:pivotFmt>
        <c:idx val="24"/>
      </c:pivotFmt>
      <c:pivotFmt>
        <c:idx val="25"/>
      </c:pivotFmt>
      <c:pivotFmt>
        <c:idx val="26"/>
      </c:pivotFmt>
    </c:pivotFmts>
    <c:plotArea>
      <c:layout>
        <c:manualLayout>
          <c:layoutTarget val="inner"/>
          <c:xMode val="edge"/>
          <c:yMode val="edge"/>
          <c:x val="0.26795734036424362"/>
          <c:y val="0.21046080350046575"/>
          <c:w val="0.70742519735600351"/>
          <c:h val="0.60237019057369023"/>
        </c:manualLayout>
      </c:layout>
      <c:lineChart>
        <c:grouping val="standard"/>
        <c:varyColors val="0"/>
        <c:ser>
          <c:idx val="0"/>
          <c:order val="0"/>
          <c:tx>
            <c:strRef>
              <c:f>Tabelle1!$B$4:$B$5</c:f>
              <c:strCache>
                <c:ptCount val="1"/>
                <c:pt idx="0">
                  <c:v>200,00</c:v>
                </c:pt>
              </c:strCache>
            </c:strRef>
          </c:tx>
          <c:cat>
            <c:strRef>
              <c:f>Tabelle1!$A$6:$A$7</c:f>
              <c:strCache>
                <c:ptCount val="2"/>
                <c:pt idx="0">
                  <c:v>100,00</c:v>
                </c:pt>
                <c:pt idx="1">
                  <c:v>150,00</c:v>
                </c:pt>
              </c:strCache>
            </c:strRef>
          </c:cat>
          <c:val>
            <c:numRef>
              <c:f>Tabelle1!$B$6:$B$7</c:f>
              <c:numCache>
                <c:formatCode>General</c:formatCode>
                <c:ptCount val="2"/>
                <c:pt idx="0">
                  <c:v>1704.9592641064401</c:v>
                </c:pt>
                <c:pt idx="1">
                  <c:v>2425.7514902232801</c:v>
                </c:pt>
              </c:numCache>
            </c:numRef>
          </c:val>
          <c:smooth val="0"/>
        </c:ser>
        <c:ser>
          <c:idx val="1"/>
          <c:order val="1"/>
          <c:tx>
            <c:strRef>
              <c:f>Tabelle1!$C$4:$C$5</c:f>
              <c:strCache>
                <c:ptCount val="1"/>
                <c:pt idx="0">
                  <c:v>300,00</c:v>
                </c:pt>
              </c:strCache>
            </c:strRef>
          </c:tx>
          <c:cat>
            <c:strRef>
              <c:f>Tabelle1!$A$6:$A$7</c:f>
              <c:strCache>
                <c:ptCount val="2"/>
                <c:pt idx="0">
                  <c:v>100,00</c:v>
                </c:pt>
                <c:pt idx="1">
                  <c:v>150,00</c:v>
                </c:pt>
              </c:strCache>
            </c:strRef>
          </c:cat>
          <c:val>
            <c:numRef>
              <c:f>Tabelle1!$C$6:$C$7</c:f>
              <c:numCache>
                <c:formatCode>General</c:formatCode>
                <c:ptCount val="2"/>
                <c:pt idx="0">
                  <c:v>2526.2419954299799</c:v>
                </c:pt>
                <c:pt idx="1">
                  <c:v>3375.80820621659</c:v>
                </c:pt>
              </c:numCache>
            </c:numRef>
          </c:val>
          <c:smooth val="0"/>
        </c:ser>
        <c:ser>
          <c:idx val="2"/>
          <c:order val="2"/>
          <c:tx>
            <c:strRef>
              <c:f>Tabelle1!$D$4:$D$5</c:f>
              <c:strCache>
                <c:ptCount val="1"/>
                <c:pt idx="0">
                  <c:v>400,00</c:v>
                </c:pt>
              </c:strCache>
            </c:strRef>
          </c:tx>
          <c:cat>
            <c:strRef>
              <c:f>Tabelle1!$A$6:$A$7</c:f>
              <c:strCache>
                <c:ptCount val="2"/>
                <c:pt idx="0">
                  <c:v>100,00</c:v>
                </c:pt>
                <c:pt idx="1">
                  <c:v>150,00</c:v>
                </c:pt>
              </c:strCache>
            </c:strRef>
          </c:cat>
          <c:val>
            <c:numRef>
              <c:f>Tabelle1!$D$6:$D$7</c:f>
              <c:numCache>
                <c:formatCode>General</c:formatCode>
                <c:ptCount val="2"/>
                <c:pt idx="1">
                  <c:v>4015.32447079746</c:v>
                </c:pt>
              </c:numCache>
            </c:numRef>
          </c:val>
          <c:smooth val="0"/>
        </c:ser>
        <c:ser>
          <c:idx val="3"/>
          <c:order val="3"/>
          <c:tx>
            <c:strRef>
              <c:f>Tabelle1!$E$4:$E$5</c:f>
              <c:strCache>
                <c:ptCount val="1"/>
                <c:pt idx="0">
                  <c:v>500,00</c:v>
                </c:pt>
              </c:strCache>
            </c:strRef>
          </c:tx>
          <c:cat>
            <c:strRef>
              <c:f>Tabelle1!$A$6:$A$7</c:f>
              <c:strCache>
                <c:ptCount val="2"/>
                <c:pt idx="0">
                  <c:v>100,00</c:v>
                </c:pt>
                <c:pt idx="1">
                  <c:v>150,00</c:v>
                </c:pt>
              </c:strCache>
            </c:strRef>
          </c:cat>
          <c:val>
            <c:numRef>
              <c:f>Tabelle1!$E$6:$E$7</c:f>
              <c:numCache>
                <c:formatCode>General</c:formatCode>
                <c:ptCount val="2"/>
                <c:pt idx="1">
                  <c:v>4981.0634226465299</c:v>
                </c:pt>
              </c:numCache>
            </c:numRef>
          </c:val>
          <c:smooth val="0"/>
        </c:ser>
        <c:dLbls>
          <c:showLegendKey val="0"/>
          <c:showVal val="0"/>
          <c:showCatName val="0"/>
          <c:showSerName val="0"/>
          <c:showPercent val="0"/>
          <c:showBubbleSize val="0"/>
        </c:dLbls>
        <c:marker val="1"/>
        <c:smooth val="0"/>
        <c:axId val="264536064"/>
        <c:axId val="264537600"/>
      </c:lineChart>
      <c:catAx>
        <c:axId val="264536064"/>
        <c:scaling>
          <c:orientation val="minMax"/>
        </c:scaling>
        <c:delete val="0"/>
        <c:axPos val="b"/>
        <c:majorTickMark val="none"/>
        <c:minorTickMark val="none"/>
        <c:tickLblPos val="nextTo"/>
        <c:txPr>
          <a:bodyPr/>
          <a:lstStyle/>
          <a:p>
            <a:pPr>
              <a:defRPr sz="1200"/>
            </a:pPr>
            <a:endParaRPr lang="de-DE"/>
          </a:p>
        </c:txPr>
        <c:crossAx val="264537600"/>
        <c:crosses val="autoZero"/>
        <c:auto val="1"/>
        <c:lblAlgn val="ctr"/>
        <c:lblOffset val="100"/>
        <c:noMultiLvlLbl val="0"/>
      </c:catAx>
      <c:valAx>
        <c:axId val="264537600"/>
        <c:scaling>
          <c:orientation val="minMax"/>
        </c:scaling>
        <c:delete val="0"/>
        <c:axPos val="l"/>
        <c:majorGridlines/>
        <c:title>
          <c:tx>
            <c:rich>
              <a:bodyPr/>
              <a:lstStyle/>
              <a:p>
                <a:pPr>
                  <a:defRPr sz="1100"/>
                </a:pPr>
                <a:r>
                  <a:rPr lang="de-DE" sz="1100" dirty="0" smtClean="0"/>
                  <a:t>Heat </a:t>
                </a:r>
                <a:r>
                  <a:rPr lang="de-DE" sz="1100" dirty="0" err="1" smtClean="0"/>
                  <a:t>flow</a:t>
                </a:r>
                <a:r>
                  <a:rPr lang="de-DE" sz="1100" dirty="0" smtClean="0"/>
                  <a:t> (</a:t>
                </a:r>
                <a:r>
                  <a:rPr lang="de-DE" sz="1100" dirty="0" err="1" smtClean="0"/>
                  <a:t>chip</a:t>
                </a:r>
                <a:r>
                  <a:rPr lang="de-DE" sz="1100" dirty="0" smtClean="0"/>
                  <a:t>) </a:t>
                </a:r>
                <a:r>
                  <a:rPr lang="de-DE" sz="1100" b="1" i="0" u="none" strike="noStrike" baseline="0" dirty="0" smtClean="0">
                    <a:effectLst/>
                  </a:rPr>
                  <a:t>[W]</a:t>
                </a:r>
                <a:endParaRPr lang="de-DE" sz="1100" dirty="0"/>
              </a:p>
            </c:rich>
          </c:tx>
          <c:layout>
            <c:manualLayout>
              <c:xMode val="edge"/>
              <c:yMode val="edge"/>
              <c:x val="3.1037502133210857E-2"/>
              <c:y val="0.21497910488578192"/>
            </c:manualLayout>
          </c:layout>
          <c:overlay val="0"/>
        </c:title>
        <c:numFmt formatCode="General" sourceLinked="1"/>
        <c:majorTickMark val="none"/>
        <c:minorTickMark val="none"/>
        <c:tickLblPos val="nextTo"/>
        <c:txPr>
          <a:bodyPr/>
          <a:lstStyle/>
          <a:p>
            <a:pPr>
              <a:defRPr sz="1200"/>
            </a:pPr>
            <a:endParaRPr lang="de-DE"/>
          </a:p>
        </c:txPr>
        <c:crossAx val="264536064"/>
        <c:crosses val="autoZero"/>
        <c:crossBetween val="between"/>
      </c:valAx>
    </c:plotArea>
    <c:plotVisOnly val="1"/>
    <c:dispBlanksAs val="gap"/>
    <c:showDLblsOverMax val="0"/>
  </c:chart>
  <c:externalData r:id="rId1">
    <c:autoUpdate val="0"/>
  </c:externalData>
  <c:extLst>
    <c:ext xmlns:c14="http://schemas.microsoft.com/office/drawing/2007/8/2/chart" uri="{781A3756-C4B2-4CAC-9D66-4F8BD8637D16}">
      <c14:pivotOptions>
        <c14:dropZoneFilter val="1"/>
        <c14:dropZoneCategories val="1"/>
        <c14:dropZoneData val="1"/>
        <c14:dropZonesVisible val="1"/>
      </c14:pivotOptions>
    </c:ext>
  </c:extLst>
</c:chartSpace>
</file>

<file path=ppt/charts/chart26.xml><?xml version="1.0" encoding="utf-8"?>
<c:chartSpace xmlns:c="http://schemas.openxmlformats.org/drawingml/2006/chart" xmlns:a="http://schemas.openxmlformats.org/drawingml/2006/main" xmlns:r="http://schemas.openxmlformats.org/officeDocument/2006/relationships">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pivotSource>
    <c:name>[Struct_Results_v16_ALL_E85 (version 2).xlsb]Tabelle1!PivotTable1</c:name>
    <c:fmtId val="-1"/>
  </c:pivotSource>
  <c:chart>
    <c:autoTitleDeleted val="1"/>
    <c:pivotFmts>
      <c:pivotFmt>
        <c:idx val="0"/>
      </c:pivotFmt>
      <c:pivotFmt>
        <c:idx val="1"/>
      </c:pivotFmt>
      <c:pivotFmt>
        <c:idx val="2"/>
      </c:pivotFmt>
      <c:pivotFmt>
        <c:idx val="3"/>
      </c:pivotFmt>
      <c:pivotFmt>
        <c:idx val="4"/>
      </c:pivotFmt>
      <c:pivotFmt>
        <c:idx val="5"/>
      </c:pivotFmt>
      <c:pivotFmt>
        <c:idx val="6"/>
      </c:pivotFmt>
      <c:pivotFmt>
        <c:idx val="7"/>
      </c:pivotFmt>
      <c:pivotFmt>
        <c:idx val="8"/>
      </c:pivotFmt>
      <c:pivotFmt>
        <c:idx val="9"/>
      </c:pivotFmt>
      <c:pivotFmt>
        <c:idx val="10"/>
      </c:pivotFmt>
      <c:pivotFmt>
        <c:idx val="11"/>
      </c:pivotFmt>
      <c:pivotFmt>
        <c:idx val="12"/>
      </c:pivotFmt>
      <c:pivotFmt>
        <c:idx val="13"/>
      </c:pivotFmt>
      <c:pivotFmt>
        <c:idx val="14"/>
      </c:pivotFmt>
      <c:pivotFmt>
        <c:idx val="15"/>
      </c:pivotFmt>
      <c:pivotFmt>
        <c:idx val="16"/>
      </c:pivotFmt>
      <c:pivotFmt>
        <c:idx val="17"/>
      </c:pivotFmt>
      <c:pivotFmt>
        <c:idx val="18"/>
      </c:pivotFmt>
      <c:pivotFmt>
        <c:idx val="19"/>
      </c:pivotFmt>
      <c:pivotFmt>
        <c:idx val="20"/>
      </c:pivotFmt>
      <c:pivotFmt>
        <c:idx val="21"/>
      </c:pivotFmt>
      <c:pivotFmt>
        <c:idx val="22"/>
      </c:pivotFmt>
      <c:pivotFmt>
        <c:idx val="23"/>
      </c:pivotFmt>
      <c:pivotFmt>
        <c:idx val="24"/>
      </c:pivotFmt>
      <c:pivotFmt>
        <c:idx val="25"/>
      </c:pivotFmt>
      <c:pivotFmt>
        <c:idx val="26"/>
      </c:pivotFmt>
    </c:pivotFmts>
    <c:plotArea>
      <c:layout>
        <c:manualLayout>
          <c:layoutTarget val="inner"/>
          <c:xMode val="edge"/>
          <c:yMode val="edge"/>
          <c:x val="0.26795734036424362"/>
          <c:y val="0.21046080350046575"/>
          <c:w val="0.70742519735600351"/>
          <c:h val="0.60237019057369023"/>
        </c:manualLayout>
      </c:layout>
      <c:lineChart>
        <c:grouping val="standard"/>
        <c:varyColors val="0"/>
        <c:ser>
          <c:idx val="0"/>
          <c:order val="0"/>
          <c:tx>
            <c:strRef>
              <c:f>Tabelle1!$B$4:$B$5</c:f>
              <c:strCache>
                <c:ptCount val="1"/>
                <c:pt idx="0">
                  <c:v>200,00</c:v>
                </c:pt>
              </c:strCache>
            </c:strRef>
          </c:tx>
          <c:cat>
            <c:strRef>
              <c:f>Tabelle1!$A$6:$A$7</c:f>
              <c:strCache>
                <c:ptCount val="2"/>
                <c:pt idx="0">
                  <c:v>100,00</c:v>
                </c:pt>
                <c:pt idx="1">
                  <c:v>150,00</c:v>
                </c:pt>
              </c:strCache>
            </c:strRef>
          </c:cat>
          <c:val>
            <c:numRef>
              <c:f>Tabelle1!$B$6:$B$7</c:f>
              <c:numCache>
                <c:formatCode>General</c:formatCode>
                <c:ptCount val="2"/>
                <c:pt idx="0">
                  <c:v>0.71637303256618534</c:v>
                </c:pt>
                <c:pt idx="1">
                  <c:v>0.74155625108391621</c:v>
                </c:pt>
              </c:numCache>
            </c:numRef>
          </c:val>
          <c:smooth val="0"/>
        </c:ser>
        <c:ser>
          <c:idx val="1"/>
          <c:order val="1"/>
          <c:tx>
            <c:strRef>
              <c:f>Tabelle1!$C$4:$C$5</c:f>
              <c:strCache>
                <c:ptCount val="1"/>
                <c:pt idx="0">
                  <c:v>300,00</c:v>
                </c:pt>
              </c:strCache>
            </c:strRef>
          </c:tx>
          <c:cat>
            <c:strRef>
              <c:f>Tabelle1!$A$6:$A$7</c:f>
              <c:strCache>
                <c:ptCount val="2"/>
                <c:pt idx="0">
                  <c:v>100,00</c:v>
                </c:pt>
                <c:pt idx="1">
                  <c:v>150,00</c:v>
                </c:pt>
              </c:strCache>
            </c:strRef>
          </c:cat>
          <c:val>
            <c:numRef>
              <c:f>Tabelle1!$C$6:$C$7</c:f>
              <c:numCache>
                <c:formatCode>General</c:formatCode>
                <c:ptCount val="2"/>
                <c:pt idx="0">
                  <c:v>0.74376697380494772</c:v>
                </c:pt>
                <c:pt idx="1">
                  <c:v>0.74824160555036989</c:v>
                </c:pt>
              </c:numCache>
            </c:numRef>
          </c:val>
          <c:smooth val="0"/>
        </c:ser>
        <c:ser>
          <c:idx val="2"/>
          <c:order val="2"/>
          <c:tx>
            <c:strRef>
              <c:f>Tabelle1!$D$4:$D$5</c:f>
              <c:strCache>
                <c:ptCount val="1"/>
                <c:pt idx="0">
                  <c:v>400,00</c:v>
                </c:pt>
              </c:strCache>
            </c:strRef>
          </c:tx>
          <c:cat>
            <c:strRef>
              <c:f>Tabelle1!$A$6:$A$7</c:f>
              <c:strCache>
                <c:ptCount val="2"/>
                <c:pt idx="0">
                  <c:v>100,00</c:v>
                </c:pt>
                <c:pt idx="1">
                  <c:v>150,00</c:v>
                </c:pt>
              </c:strCache>
            </c:strRef>
          </c:cat>
          <c:val>
            <c:numRef>
              <c:f>Tabelle1!$D$6:$D$7</c:f>
              <c:numCache>
                <c:formatCode>General</c:formatCode>
                <c:ptCount val="2"/>
                <c:pt idx="1">
                  <c:v>0.6646901076944004</c:v>
                </c:pt>
              </c:numCache>
            </c:numRef>
          </c:val>
          <c:smooth val="0"/>
        </c:ser>
        <c:ser>
          <c:idx val="3"/>
          <c:order val="3"/>
          <c:tx>
            <c:strRef>
              <c:f>Tabelle1!$E$4:$E$5</c:f>
              <c:strCache>
                <c:ptCount val="1"/>
                <c:pt idx="0">
                  <c:v>500,00</c:v>
                </c:pt>
              </c:strCache>
            </c:strRef>
          </c:tx>
          <c:cat>
            <c:strRef>
              <c:f>Tabelle1!$A$6:$A$7</c:f>
              <c:strCache>
                <c:ptCount val="2"/>
                <c:pt idx="0">
                  <c:v>100,00</c:v>
                </c:pt>
                <c:pt idx="1">
                  <c:v>150,00</c:v>
                </c:pt>
              </c:strCache>
            </c:strRef>
          </c:cat>
          <c:val>
            <c:numRef>
              <c:f>Tabelle1!$E$6:$E$7</c:f>
              <c:numCache>
                <c:formatCode>General</c:formatCode>
                <c:ptCount val="2"/>
                <c:pt idx="1">
                  <c:v>0.68549477552395499</c:v>
                </c:pt>
              </c:numCache>
            </c:numRef>
          </c:val>
          <c:smooth val="0"/>
        </c:ser>
        <c:dLbls>
          <c:showLegendKey val="0"/>
          <c:showVal val="0"/>
          <c:showCatName val="0"/>
          <c:showSerName val="0"/>
          <c:showPercent val="0"/>
          <c:showBubbleSize val="0"/>
        </c:dLbls>
        <c:marker val="1"/>
        <c:smooth val="0"/>
        <c:axId val="264699264"/>
        <c:axId val="264578176"/>
      </c:lineChart>
      <c:catAx>
        <c:axId val="264699264"/>
        <c:scaling>
          <c:orientation val="minMax"/>
        </c:scaling>
        <c:delete val="0"/>
        <c:axPos val="b"/>
        <c:majorTickMark val="none"/>
        <c:minorTickMark val="none"/>
        <c:tickLblPos val="nextTo"/>
        <c:txPr>
          <a:bodyPr/>
          <a:lstStyle/>
          <a:p>
            <a:pPr>
              <a:defRPr sz="1200"/>
            </a:pPr>
            <a:endParaRPr lang="de-DE"/>
          </a:p>
        </c:txPr>
        <c:crossAx val="264578176"/>
        <c:crosses val="autoZero"/>
        <c:auto val="1"/>
        <c:lblAlgn val="ctr"/>
        <c:lblOffset val="100"/>
        <c:noMultiLvlLbl val="0"/>
      </c:catAx>
      <c:valAx>
        <c:axId val="264578176"/>
        <c:scaling>
          <c:orientation val="minMax"/>
          <c:max val="0.8"/>
          <c:min val="0.5"/>
        </c:scaling>
        <c:delete val="0"/>
        <c:axPos val="l"/>
        <c:majorGridlines/>
        <c:title>
          <c:tx>
            <c:rich>
              <a:bodyPr/>
              <a:lstStyle/>
              <a:p>
                <a:pPr>
                  <a:defRPr sz="1100"/>
                </a:pPr>
                <a:r>
                  <a:rPr lang="de-DE" sz="1100" dirty="0" smtClean="0"/>
                  <a:t>Heat </a:t>
                </a:r>
                <a:r>
                  <a:rPr lang="de-DE" sz="1100" dirty="0" err="1" smtClean="0"/>
                  <a:t>partition</a:t>
                </a:r>
                <a:r>
                  <a:rPr lang="de-DE" sz="1100" dirty="0" smtClean="0"/>
                  <a:t> (</a:t>
                </a:r>
                <a:r>
                  <a:rPr lang="de-DE" sz="1100" dirty="0" err="1" smtClean="0"/>
                  <a:t>chip</a:t>
                </a:r>
                <a:r>
                  <a:rPr lang="de-DE" sz="1100" dirty="0" smtClean="0"/>
                  <a:t>)</a:t>
                </a:r>
                <a:endParaRPr lang="de-DE" sz="1100" dirty="0"/>
              </a:p>
            </c:rich>
          </c:tx>
          <c:layout>
            <c:manualLayout>
              <c:xMode val="edge"/>
              <c:yMode val="edge"/>
              <c:x val="3.1037502133210857E-2"/>
              <c:y val="0.21497910488578192"/>
            </c:manualLayout>
          </c:layout>
          <c:overlay val="0"/>
        </c:title>
        <c:numFmt formatCode="General" sourceLinked="1"/>
        <c:majorTickMark val="none"/>
        <c:minorTickMark val="none"/>
        <c:tickLblPos val="nextTo"/>
        <c:txPr>
          <a:bodyPr/>
          <a:lstStyle/>
          <a:p>
            <a:pPr>
              <a:defRPr sz="1200"/>
            </a:pPr>
            <a:endParaRPr lang="de-DE"/>
          </a:p>
        </c:txPr>
        <c:crossAx val="264699264"/>
        <c:crosses val="autoZero"/>
        <c:crossBetween val="between"/>
      </c:valAx>
    </c:plotArea>
    <c:plotVisOnly val="1"/>
    <c:dispBlanksAs val="gap"/>
    <c:showDLblsOverMax val="0"/>
  </c:chart>
  <c:externalData r:id="rId1">
    <c:autoUpdate val="0"/>
  </c:externalData>
  <c:extLst>
    <c:ext xmlns:c14="http://schemas.microsoft.com/office/drawing/2007/8/2/chart" uri="{781A3756-C4B2-4CAC-9D66-4F8BD8637D16}">
      <c14:pivotOptions>
        <c14:dropZoneFilter val="1"/>
        <c14:dropZoneCategories val="1"/>
        <c14:dropZoneData val="1"/>
        <c14:dropZonesVisible val="1"/>
      </c14:pivotOptions>
    </c:ext>
  </c:extLst>
</c:chartSpace>
</file>

<file path=ppt/charts/chart27.xml><?xml version="1.0" encoding="utf-8"?>
<c:chartSpace xmlns:c="http://schemas.openxmlformats.org/drawingml/2006/chart" xmlns:a="http://schemas.openxmlformats.org/drawingml/2006/main" xmlns:r="http://schemas.openxmlformats.org/officeDocument/2006/relationships">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pivotSource>
    <c:name>[CuttingResults_AISI1045_AISI4140_ALL_E085_method1_20160429.xlsx]Tabelle3!PivotTable1</c:name>
    <c:fmtId val="43"/>
  </c:pivotSource>
  <c:chart>
    <c:autoTitleDeleted val="1"/>
    <c:pivotFmts>
      <c:pivotFmt>
        <c:idx val="0"/>
      </c:pivotFmt>
      <c:pivotFmt>
        <c:idx val="1"/>
      </c:pivotFmt>
      <c:pivotFmt>
        <c:idx val="2"/>
      </c:pivotFmt>
      <c:pivotFmt>
        <c:idx val="3"/>
      </c:pivotFmt>
      <c:pivotFmt>
        <c:idx val="4"/>
      </c:pivotFmt>
      <c:pivotFmt>
        <c:idx val="5"/>
      </c:pivotFmt>
      <c:pivotFmt>
        <c:idx val="6"/>
      </c:pivotFmt>
      <c:pivotFmt>
        <c:idx val="7"/>
      </c:pivotFmt>
      <c:pivotFmt>
        <c:idx val="8"/>
      </c:pivotFmt>
      <c:pivotFmt>
        <c:idx val="9"/>
      </c:pivotFmt>
      <c:pivotFmt>
        <c:idx val="10"/>
      </c:pivotFmt>
      <c:pivotFmt>
        <c:idx val="11"/>
      </c:pivotFmt>
      <c:pivotFmt>
        <c:idx val="12"/>
      </c:pivotFmt>
      <c:pivotFmt>
        <c:idx val="13"/>
      </c:pivotFmt>
      <c:pivotFmt>
        <c:idx val="14"/>
      </c:pivotFmt>
      <c:pivotFmt>
        <c:idx val="15"/>
      </c:pivotFmt>
      <c:pivotFmt>
        <c:idx val="16"/>
      </c:pivotFmt>
      <c:pivotFmt>
        <c:idx val="17"/>
      </c:pivotFmt>
      <c:pivotFmt>
        <c:idx val="18"/>
      </c:pivotFmt>
      <c:pivotFmt>
        <c:idx val="19"/>
      </c:pivotFmt>
      <c:pivotFmt>
        <c:idx val="20"/>
      </c:pivotFmt>
      <c:pivotFmt>
        <c:idx val="21"/>
      </c:pivotFmt>
      <c:pivotFmt>
        <c:idx val="22"/>
      </c:pivotFmt>
      <c:pivotFmt>
        <c:idx val="23"/>
      </c:pivotFmt>
      <c:pivotFmt>
        <c:idx val="24"/>
      </c:pivotFmt>
      <c:pivotFmt>
        <c:idx val="25"/>
      </c:pivotFmt>
      <c:pivotFmt>
        <c:idx val="26"/>
      </c:pivotFmt>
      <c:pivotFmt>
        <c:idx val="27"/>
      </c:pivotFmt>
      <c:pivotFmt>
        <c:idx val="28"/>
      </c:pivotFmt>
      <c:pivotFmt>
        <c:idx val="29"/>
      </c:pivotFmt>
      <c:pivotFmt>
        <c:idx val="30"/>
      </c:pivotFmt>
      <c:pivotFmt>
        <c:idx val="31"/>
      </c:pivotFmt>
      <c:pivotFmt>
        <c:idx val="32"/>
      </c:pivotFmt>
      <c:pivotFmt>
        <c:idx val="33"/>
      </c:pivotFmt>
      <c:pivotFmt>
        <c:idx val="34"/>
      </c:pivotFmt>
      <c:pivotFmt>
        <c:idx val="35"/>
      </c:pivotFmt>
      <c:pivotFmt>
        <c:idx val="36"/>
      </c:pivotFmt>
      <c:pivotFmt>
        <c:idx val="37"/>
      </c:pivotFmt>
      <c:pivotFmt>
        <c:idx val="38"/>
      </c:pivotFmt>
      <c:pivotFmt>
        <c:idx val="39"/>
      </c:pivotFmt>
      <c:pivotFmt>
        <c:idx val="40"/>
      </c:pivotFmt>
      <c:pivotFmt>
        <c:idx val="41"/>
      </c:pivotFmt>
      <c:pivotFmt>
        <c:idx val="42"/>
      </c:pivotFmt>
      <c:pivotFmt>
        <c:idx val="43"/>
      </c:pivotFmt>
      <c:pivotFmt>
        <c:idx val="44"/>
      </c:pivotFmt>
      <c:pivotFmt>
        <c:idx val="45"/>
      </c:pivotFmt>
      <c:pivotFmt>
        <c:idx val="46"/>
      </c:pivotFmt>
      <c:pivotFmt>
        <c:idx val="47"/>
      </c:pivotFmt>
      <c:pivotFmt>
        <c:idx val="48"/>
      </c:pivotFmt>
      <c:pivotFmt>
        <c:idx val="49"/>
      </c:pivotFmt>
      <c:pivotFmt>
        <c:idx val="50"/>
      </c:pivotFmt>
      <c:pivotFmt>
        <c:idx val="51"/>
      </c:pivotFmt>
      <c:pivotFmt>
        <c:idx val="52"/>
      </c:pivotFmt>
      <c:pivotFmt>
        <c:idx val="53"/>
      </c:pivotFmt>
      <c:pivotFmt>
        <c:idx val="54"/>
      </c:pivotFmt>
      <c:pivotFmt>
        <c:idx val="55"/>
      </c:pivotFmt>
      <c:pivotFmt>
        <c:idx val="56"/>
      </c:pivotFmt>
      <c:pivotFmt>
        <c:idx val="57"/>
      </c:pivotFmt>
      <c:pivotFmt>
        <c:idx val="58"/>
      </c:pivotFmt>
      <c:pivotFmt>
        <c:idx val="59"/>
      </c:pivotFmt>
      <c:pivotFmt>
        <c:idx val="60"/>
      </c:pivotFmt>
      <c:pivotFmt>
        <c:idx val="61"/>
      </c:pivotFmt>
      <c:pivotFmt>
        <c:idx val="62"/>
      </c:pivotFmt>
      <c:pivotFmt>
        <c:idx val="63"/>
      </c:pivotFmt>
      <c:pivotFmt>
        <c:idx val="64"/>
      </c:pivotFmt>
      <c:pivotFmt>
        <c:idx val="65"/>
      </c:pivotFmt>
      <c:pivotFmt>
        <c:idx val="66"/>
      </c:pivotFmt>
      <c:pivotFmt>
        <c:idx val="67"/>
      </c:pivotFmt>
      <c:pivotFmt>
        <c:idx val="68"/>
      </c:pivotFmt>
      <c:pivotFmt>
        <c:idx val="69"/>
      </c:pivotFmt>
      <c:pivotFmt>
        <c:idx val="70"/>
      </c:pivotFmt>
      <c:pivotFmt>
        <c:idx val="71"/>
      </c:pivotFmt>
      <c:pivotFmt>
        <c:idx val="72"/>
      </c:pivotFmt>
      <c:pivotFmt>
        <c:idx val="73"/>
      </c:pivotFmt>
      <c:pivotFmt>
        <c:idx val="74"/>
      </c:pivotFmt>
      <c:pivotFmt>
        <c:idx val="75"/>
      </c:pivotFmt>
      <c:pivotFmt>
        <c:idx val="76"/>
      </c:pivotFmt>
      <c:pivotFmt>
        <c:idx val="77"/>
      </c:pivotFmt>
      <c:pivotFmt>
        <c:idx val="78"/>
      </c:pivotFmt>
      <c:pivotFmt>
        <c:idx val="79"/>
      </c:pivotFmt>
      <c:pivotFmt>
        <c:idx val="80"/>
      </c:pivotFmt>
      <c:pivotFmt>
        <c:idx val="81"/>
      </c:pivotFmt>
      <c:pivotFmt>
        <c:idx val="82"/>
      </c:pivotFmt>
      <c:pivotFmt>
        <c:idx val="83"/>
      </c:pivotFmt>
      <c:pivotFmt>
        <c:idx val="84"/>
      </c:pivotFmt>
      <c:pivotFmt>
        <c:idx val="85"/>
      </c:pivotFmt>
      <c:pivotFmt>
        <c:idx val="86"/>
      </c:pivotFmt>
      <c:pivotFmt>
        <c:idx val="87"/>
      </c:pivotFmt>
      <c:pivotFmt>
        <c:idx val="88"/>
      </c:pivotFmt>
      <c:pivotFmt>
        <c:idx val="89"/>
      </c:pivotFmt>
      <c:pivotFmt>
        <c:idx val="90"/>
      </c:pivotFmt>
    </c:pivotFmts>
    <c:plotArea>
      <c:layout>
        <c:manualLayout>
          <c:layoutTarget val="inner"/>
          <c:xMode val="edge"/>
          <c:yMode val="edge"/>
          <c:x val="0.26795734036424362"/>
          <c:y val="0.21046080350046575"/>
          <c:w val="0.70742519735600351"/>
          <c:h val="0.60237019057369023"/>
        </c:manualLayout>
      </c:layout>
      <c:lineChart>
        <c:grouping val="standard"/>
        <c:varyColors val="0"/>
        <c:ser>
          <c:idx val="0"/>
          <c:order val="0"/>
          <c:tx>
            <c:strRef>
              <c:f>Tabelle3!$B$4:$B$5</c:f>
              <c:strCache>
                <c:ptCount val="1"/>
                <c:pt idx="0">
                  <c:v>200,00</c:v>
                </c:pt>
              </c:strCache>
            </c:strRef>
          </c:tx>
          <c:cat>
            <c:strRef>
              <c:f>Tabelle3!$A$6:$A$8</c:f>
              <c:strCache>
                <c:ptCount val="2"/>
                <c:pt idx="0">
                  <c:v>100,00</c:v>
                </c:pt>
                <c:pt idx="1">
                  <c:v>150,00</c:v>
                </c:pt>
              </c:strCache>
            </c:strRef>
          </c:cat>
          <c:val>
            <c:numRef>
              <c:f>Tabelle3!$B$6:$B$8</c:f>
              <c:numCache>
                <c:formatCode>General</c:formatCode>
                <c:ptCount val="2"/>
                <c:pt idx="0">
                  <c:v>7.4455552455920615E-2</c:v>
                </c:pt>
                <c:pt idx="1">
                  <c:v>5.5012187974425357E-2</c:v>
                </c:pt>
              </c:numCache>
            </c:numRef>
          </c:val>
          <c:smooth val="0"/>
        </c:ser>
        <c:ser>
          <c:idx val="1"/>
          <c:order val="1"/>
          <c:tx>
            <c:strRef>
              <c:f>Tabelle3!$C$4:$C$5</c:f>
              <c:strCache>
                <c:ptCount val="1"/>
                <c:pt idx="0">
                  <c:v>300,00</c:v>
                </c:pt>
              </c:strCache>
            </c:strRef>
          </c:tx>
          <c:cat>
            <c:strRef>
              <c:f>Tabelle3!$A$6:$A$8</c:f>
              <c:strCache>
                <c:ptCount val="2"/>
                <c:pt idx="0">
                  <c:v>100,00</c:v>
                </c:pt>
                <c:pt idx="1">
                  <c:v>150,00</c:v>
                </c:pt>
              </c:strCache>
            </c:strRef>
          </c:cat>
          <c:val>
            <c:numRef>
              <c:f>Tabelle3!$C$6:$C$8</c:f>
              <c:numCache>
                <c:formatCode>General</c:formatCode>
                <c:ptCount val="2"/>
                <c:pt idx="0">
                  <c:v>5.3635886187510549E-2</c:v>
                </c:pt>
                <c:pt idx="1">
                  <c:v>5.0866582381901802E-2</c:v>
                </c:pt>
              </c:numCache>
            </c:numRef>
          </c:val>
          <c:smooth val="0"/>
        </c:ser>
        <c:ser>
          <c:idx val="2"/>
          <c:order val="2"/>
          <c:tx>
            <c:strRef>
              <c:f>Tabelle3!$D$4:$D$5</c:f>
              <c:strCache>
                <c:ptCount val="1"/>
                <c:pt idx="0">
                  <c:v>400,00</c:v>
                </c:pt>
              </c:strCache>
            </c:strRef>
          </c:tx>
          <c:cat>
            <c:strRef>
              <c:f>Tabelle3!$A$6:$A$8</c:f>
              <c:strCache>
                <c:ptCount val="2"/>
                <c:pt idx="0">
                  <c:v>100,00</c:v>
                </c:pt>
                <c:pt idx="1">
                  <c:v>150,00</c:v>
                </c:pt>
              </c:strCache>
            </c:strRef>
          </c:cat>
          <c:val>
            <c:numRef>
              <c:f>Tabelle3!$D$6:$D$8</c:f>
              <c:numCache>
                <c:formatCode>General</c:formatCode>
                <c:ptCount val="2"/>
                <c:pt idx="1">
                  <c:v>4.4451062903346078E-2</c:v>
                </c:pt>
              </c:numCache>
            </c:numRef>
          </c:val>
          <c:smooth val="0"/>
        </c:ser>
        <c:ser>
          <c:idx val="3"/>
          <c:order val="3"/>
          <c:tx>
            <c:strRef>
              <c:f>Tabelle3!$E$4:$E$5</c:f>
              <c:strCache>
                <c:ptCount val="1"/>
                <c:pt idx="0">
                  <c:v>500,00</c:v>
                </c:pt>
              </c:strCache>
            </c:strRef>
          </c:tx>
          <c:cat>
            <c:strRef>
              <c:f>Tabelle3!$A$6:$A$8</c:f>
              <c:strCache>
                <c:ptCount val="2"/>
                <c:pt idx="0">
                  <c:v>100,00</c:v>
                </c:pt>
                <c:pt idx="1">
                  <c:v>150,00</c:v>
                </c:pt>
              </c:strCache>
            </c:strRef>
          </c:cat>
          <c:val>
            <c:numRef>
              <c:f>Tabelle3!$E$6:$E$8</c:f>
              <c:numCache>
                <c:formatCode>General</c:formatCode>
                <c:ptCount val="2"/>
                <c:pt idx="1">
                  <c:v>3.9559686334970666E-2</c:v>
                </c:pt>
              </c:numCache>
            </c:numRef>
          </c:val>
          <c:smooth val="0"/>
        </c:ser>
        <c:dLbls>
          <c:showLegendKey val="0"/>
          <c:showVal val="0"/>
          <c:showCatName val="0"/>
          <c:showSerName val="0"/>
          <c:showPercent val="0"/>
          <c:showBubbleSize val="0"/>
        </c:dLbls>
        <c:marker val="1"/>
        <c:smooth val="0"/>
        <c:axId val="218280320"/>
        <c:axId val="218281856"/>
      </c:lineChart>
      <c:catAx>
        <c:axId val="218280320"/>
        <c:scaling>
          <c:orientation val="minMax"/>
        </c:scaling>
        <c:delete val="0"/>
        <c:axPos val="b"/>
        <c:numFmt formatCode="0.00" sourceLinked="1"/>
        <c:majorTickMark val="none"/>
        <c:minorTickMark val="none"/>
        <c:tickLblPos val="nextTo"/>
        <c:txPr>
          <a:bodyPr/>
          <a:lstStyle/>
          <a:p>
            <a:pPr>
              <a:defRPr sz="1200"/>
            </a:pPr>
            <a:endParaRPr lang="de-DE"/>
          </a:p>
        </c:txPr>
        <c:crossAx val="218281856"/>
        <c:crosses val="autoZero"/>
        <c:auto val="1"/>
        <c:lblAlgn val="ctr"/>
        <c:lblOffset val="100"/>
        <c:noMultiLvlLbl val="0"/>
      </c:catAx>
      <c:valAx>
        <c:axId val="218281856"/>
        <c:scaling>
          <c:orientation val="minMax"/>
          <c:max val="0.1"/>
        </c:scaling>
        <c:delete val="0"/>
        <c:axPos val="l"/>
        <c:majorGridlines/>
        <c:title>
          <c:tx>
            <c:rich>
              <a:bodyPr/>
              <a:lstStyle/>
              <a:p>
                <a:pPr>
                  <a:defRPr sz="1100"/>
                </a:pPr>
                <a:r>
                  <a:rPr lang="de-DE" sz="1100" dirty="0" smtClean="0"/>
                  <a:t>Heat </a:t>
                </a:r>
                <a:r>
                  <a:rPr lang="de-DE" sz="1100" dirty="0" err="1" smtClean="0"/>
                  <a:t>partition</a:t>
                </a:r>
                <a:r>
                  <a:rPr lang="de-DE" sz="1100" dirty="0" smtClean="0"/>
                  <a:t> (</a:t>
                </a:r>
                <a:r>
                  <a:rPr lang="de-DE" sz="1100" dirty="0" err="1" smtClean="0"/>
                  <a:t>tool</a:t>
                </a:r>
                <a:r>
                  <a:rPr lang="de-DE" sz="1100" dirty="0" smtClean="0"/>
                  <a:t>)</a:t>
                </a:r>
                <a:endParaRPr lang="de-DE" sz="1100" dirty="0"/>
              </a:p>
            </c:rich>
          </c:tx>
          <c:layout>
            <c:manualLayout>
              <c:xMode val="edge"/>
              <c:yMode val="edge"/>
              <c:x val="3.1037502133210857E-2"/>
              <c:y val="0.21497910488578192"/>
            </c:manualLayout>
          </c:layout>
          <c:overlay val="0"/>
        </c:title>
        <c:numFmt formatCode="General" sourceLinked="1"/>
        <c:majorTickMark val="none"/>
        <c:minorTickMark val="none"/>
        <c:tickLblPos val="nextTo"/>
        <c:txPr>
          <a:bodyPr/>
          <a:lstStyle/>
          <a:p>
            <a:pPr>
              <a:defRPr sz="1200"/>
            </a:pPr>
            <a:endParaRPr lang="de-DE"/>
          </a:p>
        </c:txPr>
        <c:crossAx val="218280320"/>
        <c:crosses val="autoZero"/>
        <c:crossBetween val="between"/>
      </c:valAx>
    </c:plotArea>
    <c:plotVisOnly val="1"/>
    <c:dispBlanksAs val="gap"/>
    <c:showDLblsOverMax val="0"/>
  </c:chart>
  <c:externalData r:id="rId1">
    <c:autoUpdate val="0"/>
  </c:externalData>
  <c:extLst/>
</c:chartSpace>
</file>

<file path=ppt/charts/chart28.xml><?xml version="1.0" encoding="utf-8"?>
<c:chartSpace xmlns:c="http://schemas.openxmlformats.org/drawingml/2006/chart" xmlns:a="http://schemas.openxmlformats.org/drawingml/2006/main" xmlns:r="http://schemas.openxmlformats.org/officeDocument/2006/relationships">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pivotSource>
    <c:name>[CuttingResults_AISI1045_AISI4140_ALL_E085_method1_20160429.xlsx]Tabelle3!PivotTable1</c:name>
    <c:fmtId val="47"/>
  </c:pivotSource>
  <c:chart>
    <c:autoTitleDeleted val="1"/>
    <c:pivotFmts>
      <c:pivotFmt>
        <c:idx val="0"/>
      </c:pivotFmt>
      <c:pivotFmt>
        <c:idx val="1"/>
      </c:pivotFmt>
      <c:pivotFmt>
        <c:idx val="2"/>
      </c:pivotFmt>
      <c:pivotFmt>
        <c:idx val="3"/>
      </c:pivotFmt>
      <c:pivotFmt>
        <c:idx val="4"/>
      </c:pivotFmt>
      <c:pivotFmt>
        <c:idx val="5"/>
      </c:pivotFmt>
      <c:pivotFmt>
        <c:idx val="6"/>
      </c:pivotFmt>
      <c:pivotFmt>
        <c:idx val="7"/>
      </c:pivotFmt>
      <c:pivotFmt>
        <c:idx val="8"/>
      </c:pivotFmt>
      <c:pivotFmt>
        <c:idx val="9"/>
      </c:pivotFmt>
      <c:pivotFmt>
        <c:idx val="10"/>
      </c:pivotFmt>
      <c:pivotFmt>
        <c:idx val="11"/>
      </c:pivotFmt>
      <c:pivotFmt>
        <c:idx val="12"/>
      </c:pivotFmt>
      <c:pivotFmt>
        <c:idx val="13"/>
      </c:pivotFmt>
      <c:pivotFmt>
        <c:idx val="14"/>
      </c:pivotFmt>
      <c:pivotFmt>
        <c:idx val="15"/>
      </c:pivotFmt>
      <c:pivotFmt>
        <c:idx val="16"/>
      </c:pivotFmt>
      <c:pivotFmt>
        <c:idx val="17"/>
      </c:pivotFmt>
      <c:pivotFmt>
        <c:idx val="18"/>
      </c:pivotFmt>
      <c:pivotFmt>
        <c:idx val="19"/>
      </c:pivotFmt>
      <c:pivotFmt>
        <c:idx val="20"/>
      </c:pivotFmt>
      <c:pivotFmt>
        <c:idx val="21"/>
      </c:pivotFmt>
      <c:pivotFmt>
        <c:idx val="22"/>
      </c:pivotFmt>
      <c:pivotFmt>
        <c:idx val="23"/>
      </c:pivotFmt>
      <c:pivotFmt>
        <c:idx val="24"/>
      </c:pivotFmt>
      <c:pivotFmt>
        <c:idx val="25"/>
      </c:pivotFmt>
      <c:pivotFmt>
        <c:idx val="26"/>
      </c:pivotFmt>
      <c:pivotFmt>
        <c:idx val="27"/>
      </c:pivotFmt>
      <c:pivotFmt>
        <c:idx val="28"/>
      </c:pivotFmt>
      <c:pivotFmt>
        <c:idx val="29"/>
      </c:pivotFmt>
      <c:pivotFmt>
        <c:idx val="30"/>
      </c:pivotFmt>
      <c:pivotFmt>
        <c:idx val="31"/>
      </c:pivotFmt>
      <c:pivotFmt>
        <c:idx val="32"/>
      </c:pivotFmt>
      <c:pivotFmt>
        <c:idx val="33"/>
      </c:pivotFmt>
      <c:pivotFmt>
        <c:idx val="34"/>
      </c:pivotFmt>
      <c:pivotFmt>
        <c:idx val="35"/>
      </c:pivotFmt>
      <c:pivotFmt>
        <c:idx val="36"/>
      </c:pivotFmt>
      <c:pivotFmt>
        <c:idx val="37"/>
      </c:pivotFmt>
      <c:pivotFmt>
        <c:idx val="38"/>
      </c:pivotFmt>
      <c:pivotFmt>
        <c:idx val="39"/>
      </c:pivotFmt>
      <c:pivotFmt>
        <c:idx val="40"/>
      </c:pivotFmt>
      <c:pivotFmt>
        <c:idx val="41"/>
      </c:pivotFmt>
      <c:pivotFmt>
        <c:idx val="42"/>
      </c:pivotFmt>
      <c:pivotFmt>
        <c:idx val="43"/>
      </c:pivotFmt>
      <c:pivotFmt>
        <c:idx val="44"/>
      </c:pivotFmt>
      <c:pivotFmt>
        <c:idx val="45"/>
      </c:pivotFmt>
      <c:pivotFmt>
        <c:idx val="46"/>
      </c:pivotFmt>
      <c:pivotFmt>
        <c:idx val="47"/>
      </c:pivotFmt>
      <c:pivotFmt>
        <c:idx val="48"/>
      </c:pivotFmt>
      <c:pivotFmt>
        <c:idx val="49"/>
      </c:pivotFmt>
      <c:pivotFmt>
        <c:idx val="50"/>
      </c:pivotFmt>
      <c:pivotFmt>
        <c:idx val="51"/>
      </c:pivotFmt>
      <c:pivotFmt>
        <c:idx val="52"/>
      </c:pivotFmt>
      <c:pivotFmt>
        <c:idx val="53"/>
      </c:pivotFmt>
      <c:pivotFmt>
        <c:idx val="54"/>
      </c:pivotFmt>
      <c:pivotFmt>
        <c:idx val="55"/>
      </c:pivotFmt>
      <c:pivotFmt>
        <c:idx val="56"/>
      </c:pivotFmt>
      <c:pivotFmt>
        <c:idx val="57"/>
      </c:pivotFmt>
      <c:pivotFmt>
        <c:idx val="58"/>
      </c:pivotFmt>
      <c:pivotFmt>
        <c:idx val="59"/>
      </c:pivotFmt>
      <c:pivotFmt>
        <c:idx val="60"/>
      </c:pivotFmt>
      <c:pivotFmt>
        <c:idx val="61"/>
      </c:pivotFmt>
      <c:pivotFmt>
        <c:idx val="62"/>
      </c:pivotFmt>
      <c:pivotFmt>
        <c:idx val="63"/>
      </c:pivotFmt>
      <c:pivotFmt>
        <c:idx val="64"/>
      </c:pivotFmt>
      <c:pivotFmt>
        <c:idx val="65"/>
      </c:pivotFmt>
      <c:pivotFmt>
        <c:idx val="66"/>
      </c:pivotFmt>
      <c:pivotFmt>
        <c:idx val="67"/>
      </c:pivotFmt>
      <c:pivotFmt>
        <c:idx val="68"/>
      </c:pivotFmt>
      <c:pivotFmt>
        <c:idx val="69"/>
      </c:pivotFmt>
      <c:pivotFmt>
        <c:idx val="70"/>
      </c:pivotFmt>
      <c:pivotFmt>
        <c:idx val="71"/>
      </c:pivotFmt>
      <c:pivotFmt>
        <c:idx val="72"/>
      </c:pivotFmt>
      <c:pivotFmt>
        <c:idx val="73"/>
      </c:pivotFmt>
      <c:pivotFmt>
        <c:idx val="74"/>
      </c:pivotFmt>
      <c:pivotFmt>
        <c:idx val="75"/>
      </c:pivotFmt>
      <c:pivotFmt>
        <c:idx val="76"/>
      </c:pivotFmt>
      <c:pivotFmt>
        <c:idx val="77"/>
      </c:pivotFmt>
      <c:pivotFmt>
        <c:idx val="78"/>
      </c:pivotFmt>
    </c:pivotFmts>
    <c:plotArea>
      <c:layout>
        <c:manualLayout>
          <c:layoutTarget val="inner"/>
          <c:xMode val="edge"/>
          <c:yMode val="edge"/>
          <c:x val="0.26795734036424362"/>
          <c:y val="0.21046080350046575"/>
          <c:w val="0.70742519735600351"/>
          <c:h val="0.60237019057369023"/>
        </c:manualLayout>
      </c:layout>
      <c:lineChart>
        <c:grouping val="standard"/>
        <c:varyColors val="0"/>
        <c:ser>
          <c:idx val="0"/>
          <c:order val="0"/>
          <c:tx>
            <c:strRef>
              <c:f>Tabelle3!$B$4:$B$5</c:f>
              <c:strCache>
                <c:ptCount val="1"/>
                <c:pt idx="0">
                  <c:v>200,00</c:v>
                </c:pt>
              </c:strCache>
            </c:strRef>
          </c:tx>
          <c:cat>
            <c:strRef>
              <c:f>Tabelle3!$A$6:$A$8</c:f>
              <c:strCache>
                <c:ptCount val="2"/>
                <c:pt idx="0">
                  <c:v>100,00</c:v>
                </c:pt>
                <c:pt idx="1">
                  <c:v>150,00</c:v>
                </c:pt>
              </c:strCache>
            </c:strRef>
          </c:cat>
          <c:val>
            <c:numRef>
              <c:f>Tabelle3!$B$6:$B$8</c:f>
              <c:numCache>
                <c:formatCode>General</c:formatCode>
                <c:ptCount val="2"/>
                <c:pt idx="0">
                  <c:v>497.82547016782701</c:v>
                </c:pt>
                <c:pt idx="1">
                  <c:v>665.45782790095245</c:v>
                </c:pt>
              </c:numCache>
            </c:numRef>
          </c:val>
          <c:smooth val="0"/>
        </c:ser>
        <c:ser>
          <c:idx val="1"/>
          <c:order val="1"/>
          <c:tx>
            <c:strRef>
              <c:f>Tabelle3!$C$4:$C$5</c:f>
              <c:strCache>
                <c:ptCount val="1"/>
                <c:pt idx="0">
                  <c:v>300,00</c:v>
                </c:pt>
              </c:strCache>
            </c:strRef>
          </c:tx>
          <c:cat>
            <c:strRef>
              <c:f>Tabelle3!$A$6:$A$8</c:f>
              <c:strCache>
                <c:ptCount val="2"/>
                <c:pt idx="0">
                  <c:v>100,00</c:v>
                </c:pt>
                <c:pt idx="1">
                  <c:v>150,00</c:v>
                </c:pt>
              </c:strCache>
            </c:strRef>
          </c:cat>
          <c:val>
            <c:numRef>
              <c:f>Tabelle3!$C$6:$C$8</c:f>
              <c:numCache>
                <c:formatCode>General</c:formatCode>
                <c:ptCount val="2"/>
                <c:pt idx="0">
                  <c:v>688.13139231331479</c:v>
                </c:pt>
                <c:pt idx="1">
                  <c:v>1070.588163351727</c:v>
                </c:pt>
              </c:numCache>
            </c:numRef>
          </c:val>
          <c:smooth val="0"/>
        </c:ser>
        <c:ser>
          <c:idx val="2"/>
          <c:order val="2"/>
          <c:tx>
            <c:strRef>
              <c:f>Tabelle3!$D$4:$D$5</c:f>
              <c:strCache>
                <c:ptCount val="1"/>
                <c:pt idx="0">
                  <c:v>400,00</c:v>
                </c:pt>
              </c:strCache>
            </c:strRef>
          </c:tx>
          <c:cat>
            <c:strRef>
              <c:f>Tabelle3!$A$6:$A$8</c:f>
              <c:strCache>
                <c:ptCount val="2"/>
                <c:pt idx="0">
                  <c:v>100,00</c:v>
                </c:pt>
                <c:pt idx="1">
                  <c:v>150,00</c:v>
                </c:pt>
              </c:strCache>
            </c:strRef>
          </c:cat>
          <c:val>
            <c:numRef>
              <c:f>Tabelle3!$D$6:$D$8</c:f>
              <c:numCache>
                <c:formatCode>General</c:formatCode>
                <c:ptCount val="2"/>
                <c:pt idx="1">
                  <c:v>1731.241953054729</c:v>
                </c:pt>
              </c:numCache>
            </c:numRef>
          </c:val>
          <c:smooth val="0"/>
        </c:ser>
        <c:ser>
          <c:idx val="3"/>
          <c:order val="3"/>
          <c:tx>
            <c:strRef>
              <c:f>Tabelle3!$E$4:$E$5</c:f>
              <c:strCache>
                <c:ptCount val="1"/>
                <c:pt idx="0">
                  <c:v>500,00</c:v>
                </c:pt>
              </c:strCache>
            </c:strRef>
          </c:tx>
          <c:cat>
            <c:strRef>
              <c:f>Tabelle3!$A$6:$A$8</c:f>
              <c:strCache>
                <c:ptCount val="2"/>
                <c:pt idx="0">
                  <c:v>100,00</c:v>
                </c:pt>
                <c:pt idx="1">
                  <c:v>150,00</c:v>
                </c:pt>
              </c:strCache>
            </c:strRef>
          </c:cat>
          <c:val>
            <c:numRef>
              <c:f>Tabelle3!$E$6:$E$8</c:f>
              <c:numCache>
                <c:formatCode>General</c:formatCode>
                <c:ptCount val="2"/>
                <c:pt idx="1">
                  <c:v>1822.4747148335482</c:v>
                </c:pt>
              </c:numCache>
            </c:numRef>
          </c:val>
          <c:smooth val="0"/>
        </c:ser>
        <c:dLbls>
          <c:showLegendKey val="0"/>
          <c:showVal val="0"/>
          <c:showCatName val="0"/>
          <c:showSerName val="0"/>
          <c:showPercent val="0"/>
          <c:showBubbleSize val="0"/>
        </c:dLbls>
        <c:marker val="1"/>
        <c:smooth val="0"/>
        <c:axId val="358213504"/>
        <c:axId val="358215040"/>
      </c:lineChart>
      <c:catAx>
        <c:axId val="358213504"/>
        <c:scaling>
          <c:orientation val="minMax"/>
        </c:scaling>
        <c:delete val="0"/>
        <c:axPos val="b"/>
        <c:numFmt formatCode="0.00" sourceLinked="1"/>
        <c:majorTickMark val="none"/>
        <c:minorTickMark val="none"/>
        <c:tickLblPos val="nextTo"/>
        <c:txPr>
          <a:bodyPr/>
          <a:lstStyle/>
          <a:p>
            <a:pPr>
              <a:defRPr sz="1200"/>
            </a:pPr>
            <a:endParaRPr lang="de-DE"/>
          </a:p>
        </c:txPr>
        <c:crossAx val="358215040"/>
        <c:crosses val="autoZero"/>
        <c:auto val="1"/>
        <c:lblAlgn val="ctr"/>
        <c:lblOffset val="100"/>
        <c:noMultiLvlLbl val="0"/>
      </c:catAx>
      <c:valAx>
        <c:axId val="358215040"/>
        <c:scaling>
          <c:orientation val="minMax"/>
          <c:max val="2000"/>
        </c:scaling>
        <c:delete val="0"/>
        <c:axPos val="l"/>
        <c:majorGridlines/>
        <c:title>
          <c:tx>
            <c:rich>
              <a:bodyPr/>
              <a:lstStyle/>
              <a:p>
                <a:pPr>
                  <a:defRPr sz="1100"/>
                </a:pPr>
                <a:r>
                  <a:rPr lang="de-DE" sz="1100" dirty="0" smtClean="0"/>
                  <a:t>Heat </a:t>
                </a:r>
                <a:r>
                  <a:rPr lang="de-DE" sz="1100" dirty="0" err="1" smtClean="0"/>
                  <a:t>flow</a:t>
                </a:r>
                <a:r>
                  <a:rPr lang="de-DE" sz="1100" dirty="0" smtClean="0"/>
                  <a:t> (</a:t>
                </a:r>
                <a:r>
                  <a:rPr lang="de-DE" sz="1100" dirty="0" err="1" smtClean="0"/>
                  <a:t>workpiece</a:t>
                </a:r>
                <a:r>
                  <a:rPr lang="de-DE" sz="1100" dirty="0" smtClean="0"/>
                  <a:t>) [W]</a:t>
                </a:r>
                <a:endParaRPr lang="de-DE" sz="1100" dirty="0"/>
              </a:p>
            </c:rich>
          </c:tx>
          <c:layout>
            <c:manualLayout>
              <c:xMode val="edge"/>
              <c:yMode val="edge"/>
              <c:x val="3.1037401073083382E-2"/>
              <c:y val="0.12272439814379599"/>
            </c:manualLayout>
          </c:layout>
          <c:overlay val="0"/>
        </c:title>
        <c:numFmt formatCode="General" sourceLinked="1"/>
        <c:majorTickMark val="none"/>
        <c:minorTickMark val="none"/>
        <c:tickLblPos val="nextTo"/>
        <c:txPr>
          <a:bodyPr/>
          <a:lstStyle/>
          <a:p>
            <a:pPr>
              <a:defRPr sz="1200"/>
            </a:pPr>
            <a:endParaRPr lang="de-DE"/>
          </a:p>
        </c:txPr>
        <c:crossAx val="358213504"/>
        <c:crosses val="autoZero"/>
        <c:crossBetween val="between"/>
      </c:valAx>
    </c:plotArea>
    <c:plotVisOnly val="1"/>
    <c:dispBlanksAs val="gap"/>
    <c:showDLblsOverMax val="0"/>
  </c:chart>
  <c:externalData r:id="rId1">
    <c:autoUpdate val="0"/>
  </c:externalData>
  <c:extLst/>
</c:chartSpace>
</file>

<file path=ppt/charts/chart29.xml><?xml version="1.0" encoding="utf-8"?>
<c:chartSpace xmlns:c="http://schemas.openxmlformats.org/drawingml/2006/chart" xmlns:a="http://schemas.openxmlformats.org/drawingml/2006/main" xmlns:r="http://schemas.openxmlformats.org/officeDocument/2006/relationships">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pivotSource>
    <c:name>[CuttingResults_AISI1045_AISI4140_ALL_E085_method1_20160429.xlsx]Tabelle3!PivotTable1</c:name>
    <c:fmtId val="50"/>
  </c:pivotSource>
  <c:chart>
    <c:autoTitleDeleted val="1"/>
    <c:pivotFmts>
      <c:pivotFmt>
        <c:idx val="0"/>
      </c:pivotFmt>
      <c:pivotFmt>
        <c:idx val="1"/>
      </c:pivotFmt>
      <c:pivotFmt>
        <c:idx val="2"/>
      </c:pivotFmt>
      <c:pivotFmt>
        <c:idx val="3"/>
      </c:pivotFmt>
      <c:pivotFmt>
        <c:idx val="4"/>
      </c:pivotFmt>
      <c:pivotFmt>
        <c:idx val="5"/>
      </c:pivotFmt>
      <c:pivotFmt>
        <c:idx val="6"/>
      </c:pivotFmt>
      <c:pivotFmt>
        <c:idx val="7"/>
      </c:pivotFmt>
      <c:pivotFmt>
        <c:idx val="8"/>
      </c:pivotFmt>
      <c:pivotFmt>
        <c:idx val="9"/>
      </c:pivotFmt>
      <c:pivotFmt>
        <c:idx val="10"/>
      </c:pivotFmt>
      <c:pivotFmt>
        <c:idx val="11"/>
      </c:pivotFmt>
      <c:pivotFmt>
        <c:idx val="12"/>
      </c:pivotFmt>
      <c:pivotFmt>
        <c:idx val="13"/>
      </c:pivotFmt>
      <c:pivotFmt>
        <c:idx val="14"/>
      </c:pivotFmt>
      <c:pivotFmt>
        <c:idx val="15"/>
      </c:pivotFmt>
      <c:pivotFmt>
        <c:idx val="16"/>
      </c:pivotFmt>
      <c:pivotFmt>
        <c:idx val="17"/>
      </c:pivotFmt>
      <c:pivotFmt>
        <c:idx val="18"/>
      </c:pivotFmt>
      <c:pivotFmt>
        <c:idx val="19"/>
      </c:pivotFmt>
      <c:pivotFmt>
        <c:idx val="20"/>
      </c:pivotFmt>
      <c:pivotFmt>
        <c:idx val="21"/>
      </c:pivotFmt>
      <c:pivotFmt>
        <c:idx val="22"/>
      </c:pivotFmt>
      <c:pivotFmt>
        <c:idx val="23"/>
      </c:pivotFmt>
      <c:pivotFmt>
        <c:idx val="24"/>
      </c:pivotFmt>
      <c:pivotFmt>
        <c:idx val="25"/>
      </c:pivotFmt>
      <c:pivotFmt>
        <c:idx val="26"/>
      </c:pivotFmt>
      <c:pivotFmt>
        <c:idx val="27"/>
      </c:pivotFmt>
      <c:pivotFmt>
        <c:idx val="28"/>
      </c:pivotFmt>
      <c:pivotFmt>
        <c:idx val="29"/>
      </c:pivotFmt>
      <c:pivotFmt>
        <c:idx val="30"/>
      </c:pivotFmt>
      <c:pivotFmt>
        <c:idx val="31"/>
      </c:pivotFmt>
      <c:pivotFmt>
        <c:idx val="32"/>
      </c:pivotFmt>
      <c:pivotFmt>
        <c:idx val="33"/>
      </c:pivotFmt>
      <c:pivotFmt>
        <c:idx val="34"/>
      </c:pivotFmt>
      <c:pivotFmt>
        <c:idx val="35"/>
      </c:pivotFmt>
      <c:pivotFmt>
        <c:idx val="36"/>
      </c:pivotFmt>
      <c:pivotFmt>
        <c:idx val="37"/>
      </c:pivotFmt>
      <c:pivotFmt>
        <c:idx val="38"/>
      </c:pivotFmt>
      <c:pivotFmt>
        <c:idx val="39"/>
      </c:pivotFmt>
      <c:pivotFmt>
        <c:idx val="40"/>
      </c:pivotFmt>
      <c:pivotFmt>
        <c:idx val="41"/>
      </c:pivotFmt>
      <c:pivotFmt>
        <c:idx val="42"/>
      </c:pivotFmt>
      <c:pivotFmt>
        <c:idx val="43"/>
      </c:pivotFmt>
      <c:pivotFmt>
        <c:idx val="44"/>
      </c:pivotFmt>
      <c:pivotFmt>
        <c:idx val="45"/>
      </c:pivotFmt>
      <c:pivotFmt>
        <c:idx val="46"/>
      </c:pivotFmt>
      <c:pivotFmt>
        <c:idx val="47"/>
      </c:pivotFmt>
      <c:pivotFmt>
        <c:idx val="48"/>
      </c:pivotFmt>
      <c:pivotFmt>
        <c:idx val="49"/>
      </c:pivotFmt>
      <c:pivotFmt>
        <c:idx val="50"/>
      </c:pivotFmt>
      <c:pivotFmt>
        <c:idx val="51"/>
      </c:pivotFmt>
      <c:pivotFmt>
        <c:idx val="52"/>
      </c:pivotFmt>
      <c:pivotFmt>
        <c:idx val="53"/>
      </c:pivotFmt>
      <c:pivotFmt>
        <c:idx val="54"/>
      </c:pivotFmt>
      <c:pivotFmt>
        <c:idx val="55"/>
      </c:pivotFmt>
      <c:pivotFmt>
        <c:idx val="56"/>
      </c:pivotFmt>
      <c:pivotFmt>
        <c:idx val="57"/>
      </c:pivotFmt>
      <c:pivotFmt>
        <c:idx val="58"/>
      </c:pivotFmt>
    </c:pivotFmts>
    <c:plotArea>
      <c:layout>
        <c:manualLayout>
          <c:layoutTarget val="inner"/>
          <c:xMode val="edge"/>
          <c:yMode val="edge"/>
          <c:x val="0.26795734036424362"/>
          <c:y val="0.21046080350046575"/>
          <c:w val="0.70742519735600351"/>
          <c:h val="0.60237019057369023"/>
        </c:manualLayout>
      </c:layout>
      <c:lineChart>
        <c:grouping val="standard"/>
        <c:varyColors val="0"/>
        <c:ser>
          <c:idx val="0"/>
          <c:order val="0"/>
          <c:tx>
            <c:strRef>
              <c:f>Tabelle3!$B$4:$B$5</c:f>
              <c:strCache>
                <c:ptCount val="1"/>
                <c:pt idx="0">
                  <c:v>200,00</c:v>
                </c:pt>
              </c:strCache>
            </c:strRef>
          </c:tx>
          <c:cat>
            <c:strRef>
              <c:f>Tabelle3!$A$6:$A$8</c:f>
              <c:strCache>
                <c:ptCount val="2"/>
                <c:pt idx="0">
                  <c:v>100,00</c:v>
                </c:pt>
                <c:pt idx="1">
                  <c:v>150,00</c:v>
                </c:pt>
              </c:strCache>
            </c:strRef>
          </c:cat>
          <c:val>
            <c:numRef>
              <c:f>Tabelle3!$B$6:$B$8</c:f>
              <c:numCache>
                <c:formatCode>General</c:formatCode>
                <c:ptCount val="2"/>
                <c:pt idx="0">
                  <c:v>0.20917141497789418</c:v>
                </c:pt>
                <c:pt idx="1">
                  <c:v>0.20343156094165851</c:v>
                </c:pt>
              </c:numCache>
            </c:numRef>
          </c:val>
          <c:smooth val="0"/>
        </c:ser>
        <c:ser>
          <c:idx val="1"/>
          <c:order val="1"/>
          <c:tx>
            <c:strRef>
              <c:f>Tabelle3!$C$4:$C$5</c:f>
              <c:strCache>
                <c:ptCount val="1"/>
                <c:pt idx="0">
                  <c:v>300,00</c:v>
                </c:pt>
              </c:strCache>
            </c:strRef>
          </c:tx>
          <c:cat>
            <c:strRef>
              <c:f>Tabelle3!$A$6:$A$8</c:f>
              <c:strCache>
                <c:ptCount val="2"/>
                <c:pt idx="0">
                  <c:v>100,00</c:v>
                </c:pt>
                <c:pt idx="1">
                  <c:v>150,00</c:v>
                </c:pt>
              </c:strCache>
            </c:strRef>
          </c:cat>
          <c:val>
            <c:numRef>
              <c:f>Tabelle3!$C$6:$C$8</c:f>
              <c:numCache>
                <c:formatCode>General</c:formatCode>
                <c:ptCount val="2"/>
                <c:pt idx="0">
                  <c:v>0.20259714000754178</c:v>
                </c:pt>
                <c:pt idx="1">
                  <c:v>0.23561931399807975</c:v>
                </c:pt>
              </c:numCache>
            </c:numRef>
          </c:val>
          <c:smooth val="0"/>
        </c:ser>
        <c:ser>
          <c:idx val="2"/>
          <c:order val="2"/>
          <c:tx>
            <c:strRef>
              <c:f>Tabelle3!$D$4:$D$5</c:f>
              <c:strCache>
                <c:ptCount val="1"/>
                <c:pt idx="0">
                  <c:v>400,00</c:v>
                </c:pt>
              </c:strCache>
            </c:strRef>
          </c:tx>
          <c:cat>
            <c:strRef>
              <c:f>Tabelle3!$A$6:$A$8</c:f>
              <c:strCache>
                <c:ptCount val="2"/>
                <c:pt idx="0">
                  <c:v>100,00</c:v>
                </c:pt>
                <c:pt idx="1">
                  <c:v>150,00</c:v>
                </c:pt>
              </c:strCache>
            </c:strRef>
          </c:cat>
          <c:val>
            <c:numRef>
              <c:f>Tabelle3!$D$6:$D$8</c:f>
              <c:numCache>
                <c:formatCode>General</c:formatCode>
                <c:ptCount val="2"/>
                <c:pt idx="1">
                  <c:v>0.28658690190296632</c:v>
                </c:pt>
              </c:numCache>
            </c:numRef>
          </c:val>
          <c:smooth val="0"/>
        </c:ser>
        <c:ser>
          <c:idx val="3"/>
          <c:order val="3"/>
          <c:tx>
            <c:strRef>
              <c:f>Tabelle3!$E$4:$E$5</c:f>
              <c:strCache>
                <c:ptCount val="1"/>
                <c:pt idx="0">
                  <c:v>500,00</c:v>
                </c:pt>
              </c:strCache>
            </c:strRef>
          </c:tx>
          <c:cat>
            <c:strRef>
              <c:f>Tabelle3!$A$6:$A$8</c:f>
              <c:strCache>
                <c:ptCount val="2"/>
                <c:pt idx="0">
                  <c:v>100,00</c:v>
                </c:pt>
                <c:pt idx="1">
                  <c:v>150,00</c:v>
                </c:pt>
              </c:strCache>
            </c:strRef>
          </c:cat>
          <c:val>
            <c:numRef>
              <c:f>Tabelle3!$E$6:$E$8</c:f>
              <c:numCache>
                <c:formatCode>General</c:formatCode>
                <c:ptCount val="2"/>
                <c:pt idx="1">
                  <c:v>0.2508092729482117</c:v>
                </c:pt>
              </c:numCache>
            </c:numRef>
          </c:val>
          <c:smooth val="0"/>
        </c:ser>
        <c:dLbls>
          <c:showLegendKey val="0"/>
          <c:showVal val="0"/>
          <c:showCatName val="0"/>
          <c:showSerName val="0"/>
          <c:showPercent val="0"/>
          <c:showBubbleSize val="0"/>
        </c:dLbls>
        <c:marker val="1"/>
        <c:smooth val="0"/>
        <c:axId val="332817536"/>
        <c:axId val="332819072"/>
      </c:lineChart>
      <c:catAx>
        <c:axId val="332817536"/>
        <c:scaling>
          <c:orientation val="minMax"/>
        </c:scaling>
        <c:delete val="0"/>
        <c:axPos val="b"/>
        <c:majorTickMark val="none"/>
        <c:minorTickMark val="none"/>
        <c:tickLblPos val="nextTo"/>
        <c:txPr>
          <a:bodyPr/>
          <a:lstStyle/>
          <a:p>
            <a:pPr>
              <a:defRPr sz="1200"/>
            </a:pPr>
            <a:endParaRPr lang="de-DE"/>
          </a:p>
        </c:txPr>
        <c:crossAx val="332819072"/>
        <c:crosses val="autoZero"/>
        <c:auto val="1"/>
        <c:lblAlgn val="ctr"/>
        <c:lblOffset val="100"/>
        <c:noMultiLvlLbl val="0"/>
      </c:catAx>
      <c:valAx>
        <c:axId val="332819072"/>
        <c:scaling>
          <c:orientation val="minMax"/>
          <c:max val="0.5"/>
        </c:scaling>
        <c:delete val="0"/>
        <c:axPos val="l"/>
        <c:majorGridlines/>
        <c:title>
          <c:tx>
            <c:rich>
              <a:bodyPr/>
              <a:lstStyle/>
              <a:p>
                <a:pPr>
                  <a:defRPr sz="1100"/>
                </a:pPr>
                <a:r>
                  <a:rPr lang="de-DE" sz="1100" dirty="0" smtClean="0"/>
                  <a:t>Heat </a:t>
                </a:r>
                <a:r>
                  <a:rPr lang="de-DE" sz="1100" dirty="0" err="1" smtClean="0"/>
                  <a:t>partition</a:t>
                </a:r>
                <a:r>
                  <a:rPr lang="de-DE" sz="1100" dirty="0" smtClean="0"/>
                  <a:t> (</a:t>
                </a:r>
                <a:r>
                  <a:rPr lang="de-DE" sz="1100" dirty="0" err="1" smtClean="0"/>
                  <a:t>workpiece</a:t>
                </a:r>
                <a:r>
                  <a:rPr lang="de-DE" sz="1100" dirty="0" smtClean="0"/>
                  <a:t>)</a:t>
                </a:r>
                <a:endParaRPr lang="de-DE" sz="1100" dirty="0"/>
              </a:p>
            </c:rich>
          </c:tx>
          <c:layout>
            <c:manualLayout>
              <c:xMode val="edge"/>
              <c:yMode val="edge"/>
              <c:x val="3.5187266774279975E-2"/>
              <c:y val="0.12272439814379599"/>
            </c:manualLayout>
          </c:layout>
          <c:overlay val="0"/>
        </c:title>
        <c:numFmt formatCode="General" sourceLinked="1"/>
        <c:majorTickMark val="none"/>
        <c:minorTickMark val="none"/>
        <c:tickLblPos val="nextTo"/>
        <c:txPr>
          <a:bodyPr/>
          <a:lstStyle/>
          <a:p>
            <a:pPr>
              <a:defRPr sz="1200"/>
            </a:pPr>
            <a:endParaRPr lang="de-DE"/>
          </a:p>
        </c:txPr>
        <c:crossAx val="332817536"/>
        <c:crosses val="autoZero"/>
        <c:crossBetween val="between"/>
      </c:valAx>
    </c:plotArea>
    <c:plotVisOnly val="1"/>
    <c:dispBlanksAs val="gap"/>
    <c:showDLblsOverMax val="0"/>
  </c:chart>
  <c:externalData r:id="rId1">
    <c:autoUpdate val="0"/>
  </c:externalData>
  <c:extLst>
    <c:ext xmlns:c14="http://schemas.microsoft.com/office/drawing/2007/8/2/chart" uri="{781A3756-C4B2-4CAC-9D66-4F8BD8637D16}">
      <c14:pivotOptions>
        <c14:dropZoneFilter val="1"/>
        <c14:dropZoneCategories val="1"/>
        <c14:dropZoneData val="1"/>
        <c14:dropZonesVisible val="1"/>
      </c14:pivotOptions>
    </c:ext>
  </c:extLst>
</c:chartSpace>
</file>

<file path=ppt/charts/chart3.xml><?xml version="1.0" encoding="utf-8"?>
<c:chartSpace xmlns:c="http://schemas.openxmlformats.org/drawingml/2006/chart" xmlns:a="http://schemas.openxmlformats.org/drawingml/2006/main" xmlns:r="http://schemas.openxmlformats.org/officeDocument/2006/relationships">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pivotSource>
    <c:name>[CuttingResults_AISI1045_AISI4140_ALL_E085_method1_20160429.xlsx]Tabelle3!PivotTable1</c:name>
    <c:fmtId val="4"/>
  </c:pivotSource>
  <c:chart>
    <c:autoTitleDeleted val="0"/>
    <c:pivotFmts>
      <c:pivotFmt>
        <c:idx val="0"/>
      </c:pivotFmt>
      <c:pivotFmt>
        <c:idx val="1"/>
        <c:dLbl>
          <c:idx val="0"/>
          <c:delete val="1"/>
        </c:dLbl>
      </c:pivotFmt>
      <c:pivotFmt>
        <c:idx val="2"/>
      </c:pivotFmt>
      <c:pivotFmt>
        <c:idx val="3"/>
      </c:pivotFmt>
      <c:pivotFmt>
        <c:idx val="4"/>
      </c:pivotFmt>
      <c:pivotFmt>
        <c:idx val="5"/>
      </c:pivotFmt>
      <c:pivotFmt>
        <c:idx val="6"/>
      </c:pivotFmt>
      <c:pivotFmt>
        <c:idx val="7"/>
      </c:pivotFmt>
      <c:pivotFmt>
        <c:idx val="8"/>
      </c:pivotFmt>
      <c:pivotFmt>
        <c:idx val="9"/>
      </c:pivotFmt>
      <c:pivotFmt>
        <c:idx val="10"/>
      </c:pivotFmt>
      <c:pivotFmt>
        <c:idx val="11"/>
      </c:pivotFmt>
      <c:pivotFmt>
        <c:idx val="12"/>
      </c:pivotFmt>
      <c:pivotFmt>
        <c:idx val="13"/>
      </c:pivotFmt>
      <c:pivotFmt>
        <c:idx val="14"/>
      </c:pivotFmt>
      <c:pivotFmt>
        <c:idx val="15"/>
      </c:pivotFmt>
      <c:pivotFmt>
        <c:idx val="16"/>
        <c:spPr>
          <a:ln>
            <a:prstDash val="solid"/>
          </a:ln>
        </c:spPr>
        <c:marker>
          <c:spPr>
            <a:ln>
              <a:prstDash val="solid"/>
            </a:ln>
          </c:spPr>
        </c:marker>
      </c:pivotFmt>
      <c:pivotFmt>
        <c:idx val="17"/>
        <c:spPr>
          <a:ln>
            <a:prstDash val="solid"/>
          </a:ln>
        </c:spPr>
        <c:marker>
          <c:spPr>
            <a:ln>
              <a:prstDash val="solid"/>
            </a:ln>
          </c:spPr>
        </c:marker>
      </c:pivotFmt>
      <c:pivotFmt>
        <c:idx val="18"/>
        <c:spPr>
          <a:ln>
            <a:prstDash val="solid"/>
          </a:ln>
        </c:spPr>
        <c:marker>
          <c:spPr>
            <a:ln>
              <a:prstDash val="solid"/>
            </a:ln>
          </c:spPr>
        </c:marker>
      </c:pivotFmt>
      <c:pivotFmt>
        <c:idx val="19"/>
        <c:spPr>
          <a:ln>
            <a:prstDash val="dash"/>
          </a:ln>
        </c:spPr>
        <c:marker>
          <c:spPr>
            <a:ln>
              <a:prstDash val="dash"/>
            </a:ln>
          </c:spPr>
        </c:marker>
      </c:pivotFmt>
      <c:pivotFmt>
        <c:idx val="20"/>
        <c:spPr>
          <a:ln>
            <a:solidFill>
              <a:schemeClr val="accent4">
                <a:lumMod val="50000"/>
              </a:schemeClr>
            </a:solidFill>
            <a:prstDash val="dash"/>
          </a:ln>
        </c:spPr>
        <c:marker>
          <c:spPr>
            <a:ln>
              <a:solidFill>
                <a:schemeClr val="accent4">
                  <a:lumMod val="50000"/>
                </a:schemeClr>
              </a:solidFill>
              <a:prstDash val="dash"/>
            </a:ln>
          </c:spPr>
        </c:marker>
      </c:pivotFmt>
      <c:pivotFmt>
        <c:idx val="21"/>
        <c:spPr>
          <a:ln>
            <a:solidFill>
              <a:schemeClr val="accent3">
                <a:lumMod val="50000"/>
              </a:schemeClr>
            </a:solidFill>
            <a:prstDash val="dash"/>
          </a:ln>
        </c:spPr>
        <c:marker>
          <c:spPr>
            <a:solidFill>
              <a:schemeClr val="accent3">
                <a:lumMod val="50000"/>
              </a:schemeClr>
            </a:solidFill>
            <a:ln>
              <a:solidFill>
                <a:schemeClr val="accent3">
                  <a:lumMod val="50000"/>
                </a:schemeClr>
              </a:solidFill>
              <a:prstDash val="dash"/>
            </a:ln>
          </c:spPr>
        </c:marker>
      </c:pivotFmt>
      <c:pivotFmt>
        <c:idx val="22"/>
        <c:spPr>
          <a:ln>
            <a:prstDash val="dash"/>
          </a:ln>
        </c:spPr>
        <c:marker>
          <c:spPr>
            <a:ln>
              <a:prstDash val="dash"/>
            </a:ln>
          </c:spPr>
        </c:marker>
      </c:pivotFmt>
      <c:pivotFmt>
        <c:idx val="23"/>
        <c:spPr>
          <a:ln>
            <a:prstDash val="solid"/>
          </a:ln>
        </c:spPr>
        <c:marker>
          <c:spPr>
            <a:ln>
              <a:prstDash val="solid"/>
            </a:ln>
          </c:spPr>
        </c:marker>
      </c:pivotFmt>
      <c:pivotFmt>
        <c:idx val="24"/>
        <c:spPr>
          <a:ln>
            <a:prstDash val="solid"/>
          </a:ln>
        </c:spPr>
        <c:marker>
          <c:spPr>
            <a:ln>
              <a:prstDash val="solid"/>
            </a:ln>
          </c:spPr>
        </c:marker>
      </c:pivotFmt>
      <c:pivotFmt>
        <c:idx val="25"/>
        <c:spPr>
          <a:ln>
            <a:prstDash val="solid"/>
          </a:ln>
        </c:spPr>
        <c:marker>
          <c:spPr>
            <a:ln>
              <a:prstDash val="solid"/>
            </a:ln>
          </c:spPr>
        </c:marker>
      </c:pivotFmt>
      <c:pivotFmt>
        <c:idx val="26"/>
        <c:spPr>
          <a:ln>
            <a:prstDash val="dash"/>
          </a:ln>
        </c:spPr>
        <c:marker>
          <c:spPr>
            <a:ln>
              <a:prstDash val="dash"/>
            </a:ln>
          </c:spPr>
        </c:marker>
      </c:pivotFmt>
      <c:pivotFmt>
        <c:idx val="27"/>
        <c:spPr>
          <a:ln>
            <a:solidFill>
              <a:schemeClr val="accent4">
                <a:lumMod val="50000"/>
              </a:schemeClr>
            </a:solidFill>
            <a:prstDash val="dash"/>
          </a:ln>
        </c:spPr>
        <c:marker>
          <c:spPr>
            <a:ln>
              <a:solidFill>
                <a:schemeClr val="accent4">
                  <a:lumMod val="50000"/>
                </a:schemeClr>
              </a:solidFill>
              <a:prstDash val="dash"/>
            </a:ln>
          </c:spPr>
        </c:marker>
      </c:pivotFmt>
      <c:pivotFmt>
        <c:idx val="28"/>
        <c:spPr>
          <a:ln>
            <a:solidFill>
              <a:schemeClr val="accent3">
                <a:lumMod val="50000"/>
              </a:schemeClr>
            </a:solidFill>
            <a:prstDash val="dash"/>
          </a:ln>
        </c:spPr>
        <c:marker>
          <c:spPr>
            <a:solidFill>
              <a:schemeClr val="accent3">
                <a:lumMod val="50000"/>
              </a:schemeClr>
            </a:solidFill>
            <a:ln>
              <a:solidFill>
                <a:schemeClr val="accent3">
                  <a:lumMod val="50000"/>
                </a:schemeClr>
              </a:solidFill>
              <a:prstDash val="dash"/>
            </a:ln>
          </c:spPr>
        </c:marker>
      </c:pivotFmt>
      <c:pivotFmt>
        <c:idx val="29"/>
        <c:spPr>
          <a:ln>
            <a:prstDash val="dash"/>
          </a:ln>
        </c:spPr>
        <c:marker>
          <c:spPr>
            <a:ln>
              <a:prstDash val="dash"/>
            </a:ln>
          </c:spPr>
        </c:marker>
      </c:pivotFmt>
      <c:pivotFmt>
        <c:idx val="30"/>
        <c:spPr>
          <a:ln>
            <a:prstDash val="solid"/>
          </a:ln>
        </c:spPr>
        <c:marker>
          <c:spPr>
            <a:ln>
              <a:prstDash val="solid"/>
            </a:ln>
          </c:spPr>
        </c:marker>
      </c:pivotFmt>
      <c:pivotFmt>
        <c:idx val="31"/>
        <c:spPr>
          <a:ln>
            <a:prstDash val="solid"/>
          </a:ln>
        </c:spPr>
        <c:marker>
          <c:spPr>
            <a:ln>
              <a:prstDash val="solid"/>
            </a:ln>
          </c:spPr>
        </c:marker>
      </c:pivotFmt>
      <c:pivotFmt>
        <c:idx val="32"/>
        <c:spPr>
          <a:ln>
            <a:prstDash val="solid"/>
          </a:ln>
        </c:spPr>
        <c:marker>
          <c:spPr>
            <a:ln>
              <a:prstDash val="solid"/>
            </a:ln>
          </c:spPr>
        </c:marker>
      </c:pivotFmt>
      <c:pivotFmt>
        <c:idx val="33"/>
        <c:spPr>
          <a:ln>
            <a:prstDash val="dash"/>
          </a:ln>
        </c:spPr>
        <c:marker>
          <c:spPr>
            <a:ln>
              <a:prstDash val="dash"/>
            </a:ln>
          </c:spPr>
        </c:marker>
      </c:pivotFmt>
      <c:pivotFmt>
        <c:idx val="34"/>
        <c:spPr>
          <a:ln>
            <a:solidFill>
              <a:schemeClr val="accent4">
                <a:lumMod val="50000"/>
              </a:schemeClr>
            </a:solidFill>
            <a:prstDash val="dash"/>
          </a:ln>
        </c:spPr>
        <c:marker>
          <c:spPr>
            <a:ln>
              <a:solidFill>
                <a:schemeClr val="accent4">
                  <a:lumMod val="50000"/>
                </a:schemeClr>
              </a:solidFill>
              <a:prstDash val="dash"/>
            </a:ln>
          </c:spPr>
        </c:marker>
      </c:pivotFmt>
      <c:pivotFmt>
        <c:idx val="35"/>
        <c:spPr>
          <a:ln>
            <a:solidFill>
              <a:schemeClr val="accent3">
                <a:lumMod val="50000"/>
              </a:schemeClr>
            </a:solidFill>
            <a:prstDash val="dash"/>
          </a:ln>
        </c:spPr>
        <c:marker>
          <c:spPr>
            <a:solidFill>
              <a:schemeClr val="accent3">
                <a:lumMod val="50000"/>
              </a:schemeClr>
            </a:solidFill>
            <a:ln>
              <a:solidFill>
                <a:schemeClr val="accent3">
                  <a:lumMod val="50000"/>
                </a:schemeClr>
              </a:solidFill>
              <a:prstDash val="dash"/>
            </a:ln>
          </c:spPr>
        </c:marker>
      </c:pivotFmt>
      <c:pivotFmt>
        <c:idx val="36"/>
        <c:spPr>
          <a:ln>
            <a:prstDash val="dash"/>
          </a:ln>
        </c:spPr>
        <c:marker>
          <c:spPr>
            <a:ln>
              <a:prstDash val="dash"/>
            </a:ln>
          </c:spPr>
        </c:marker>
      </c:pivotFmt>
    </c:pivotFmts>
    <c:plotArea>
      <c:layout>
        <c:manualLayout>
          <c:layoutTarget val="inner"/>
          <c:xMode val="edge"/>
          <c:yMode val="edge"/>
          <c:x val="0.11581624562554681"/>
          <c:y val="2.0809956300219506E-2"/>
          <c:w val="0.86399592629046384"/>
          <c:h val="0.82556121661262927"/>
        </c:manualLayout>
      </c:layout>
      <c:lineChart>
        <c:grouping val="standard"/>
        <c:varyColors val="0"/>
        <c:ser>
          <c:idx val="0"/>
          <c:order val="0"/>
          <c:tx>
            <c:strRef>
              <c:f>Tabelle3!$B$3:$B$4</c:f>
              <c:strCache>
                <c:ptCount val="1"/>
                <c:pt idx="0">
                  <c:v>VP41_2_H200_V100_C45_MF_425</c:v>
                </c:pt>
              </c:strCache>
            </c:strRef>
          </c:tx>
          <c:spPr>
            <a:ln>
              <a:prstDash val="solid"/>
            </a:ln>
          </c:spPr>
          <c:marker>
            <c:spPr>
              <a:ln>
                <a:prstDash val="solid"/>
              </a:ln>
            </c:spPr>
          </c:marker>
          <c:cat>
            <c:strRef>
              <c:f>Tabelle3!$A$5:$A$35</c:f>
              <c:strCache>
                <c:ptCount val="30"/>
                <c:pt idx="0">
                  <c:v>70,43</c:v>
                </c:pt>
                <c:pt idx="1">
                  <c:v>78,05</c:v>
                </c:pt>
                <c:pt idx="2">
                  <c:v>85,67</c:v>
                </c:pt>
                <c:pt idx="3">
                  <c:v>93,29</c:v>
                </c:pt>
                <c:pt idx="4">
                  <c:v>100,91</c:v>
                </c:pt>
                <c:pt idx="5">
                  <c:v>108,54</c:v>
                </c:pt>
                <c:pt idx="6">
                  <c:v>113,62</c:v>
                </c:pt>
                <c:pt idx="7">
                  <c:v>116,16</c:v>
                </c:pt>
                <c:pt idx="8">
                  <c:v>118,70</c:v>
                </c:pt>
                <c:pt idx="9">
                  <c:v>123,78</c:v>
                </c:pt>
                <c:pt idx="10">
                  <c:v>128,86</c:v>
                </c:pt>
                <c:pt idx="11">
                  <c:v>131,40</c:v>
                </c:pt>
                <c:pt idx="12">
                  <c:v>133,94</c:v>
                </c:pt>
                <c:pt idx="13">
                  <c:v>139,02</c:v>
                </c:pt>
                <c:pt idx="14">
                  <c:v>144,11</c:v>
                </c:pt>
                <c:pt idx="15">
                  <c:v>146,65</c:v>
                </c:pt>
                <c:pt idx="16">
                  <c:v>149,19</c:v>
                </c:pt>
                <c:pt idx="17">
                  <c:v>154,27</c:v>
                </c:pt>
                <c:pt idx="18">
                  <c:v>159,35</c:v>
                </c:pt>
                <c:pt idx="19">
                  <c:v>161,89</c:v>
                </c:pt>
                <c:pt idx="20">
                  <c:v>164,43</c:v>
                </c:pt>
                <c:pt idx="21">
                  <c:v>169,51</c:v>
                </c:pt>
                <c:pt idx="22">
                  <c:v>174,59</c:v>
                </c:pt>
                <c:pt idx="23">
                  <c:v>177,13</c:v>
                </c:pt>
                <c:pt idx="24">
                  <c:v>179,67</c:v>
                </c:pt>
                <c:pt idx="25">
                  <c:v>184,76</c:v>
                </c:pt>
                <c:pt idx="26">
                  <c:v>189,84</c:v>
                </c:pt>
                <c:pt idx="27">
                  <c:v>192,38</c:v>
                </c:pt>
                <c:pt idx="28">
                  <c:v>194,92</c:v>
                </c:pt>
                <c:pt idx="29">
                  <c:v>200,00</c:v>
                </c:pt>
              </c:strCache>
            </c:strRef>
          </c:cat>
          <c:val>
            <c:numRef>
              <c:f>Tabelle3!$B$5:$B$35</c:f>
              <c:numCache>
                <c:formatCode>General</c:formatCode>
                <c:ptCount val="30"/>
                <c:pt idx="6">
                  <c:v>79.721400000000003</c:v>
                </c:pt>
                <c:pt idx="8">
                  <c:v>79.721400000000003</c:v>
                </c:pt>
                <c:pt idx="9">
                  <c:v>79.721400000000003</c:v>
                </c:pt>
                <c:pt idx="10">
                  <c:v>79.721400000000003</c:v>
                </c:pt>
                <c:pt idx="12">
                  <c:v>79.721400000000003</c:v>
                </c:pt>
                <c:pt idx="13">
                  <c:v>79.721400000000003</c:v>
                </c:pt>
                <c:pt idx="14">
                  <c:v>79.721400000000003</c:v>
                </c:pt>
                <c:pt idx="16">
                  <c:v>79.721400000000003</c:v>
                </c:pt>
                <c:pt idx="17">
                  <c:v>79.721400000000003</c:v>
                </c:pt>
                <c:pt idx="18">
                  <c:v>79.721400000000003</c:v>
                </c:pt>
                <c:pt idx="20">
                  <c:v>79.721400000000003</c:v>
                </c:pt>
                <c:pt idx="21">
                  <c:v>79.721400000000003</c:v>
                </c:pt>
                <c:pt idx="22">
                  <c:v>79.721400000000003</c:v>
                </c:pt>
                <c:pt idx="24">
                  <c:v>79.721400000000003</c:v>
                </c:pt>
                <c:pt idx="25">
                  <c:v>79.721400000000003</c:v>
                </c:pt>
                <c:pt idx="26">
                  <c:v>79.721400000000003</c:v>
                </c:pt>
                <c:pt idx="28">
                  <c:v>79.721400000000003</c:v>
                </c:pt>
                <c:pt idx="29">
                  <c:v>79.721400000000003</c:v>
                </c:pt>
              </c:numCache>
            </c:numRef>
          </c:val>
          <c:smooth val="0"/>
        </c:ser>
        <c:ser>
          <c:idx val="1"/>
          <c:order val="1"/>
          <c:tx>
            <c:strRef>
              <c:f>Tabelle3!$C$3:$C$4</c:f>
              <c:strCache>
                <c:ptCount val="1"/>
                <c:pt idx="0">
                  <c:v>VP42_1_H300_V100_C45_MF_425</c:v>
                </c:pt>
              </c:strCache>
            </c:strRef>
          </c:tx>
          <c:spPr>
            <a:ln>
              <a:prstDash val="solid"/>
            </a:ln>
          </c:spPr>
          <c:marker>
            <c:spPr>
              <a:ln>
                <a:prstDash val="solid"/>
              </a:ln>
            </c:spPr>
          </c:marker>
          <c:cat>
            <c:strRef>
              <c:f>Tabelle3!$A$5:$A$35</c:f>
              <c:strCache>
                <c:ptCount val="30"/>
                <c:pt idx="0">
                  <c:v>70,43</c:v>
                </c:pt>
                <c:pt idx="1">
                  <c:v>78,05</c:v>
                </c:pt>
                <c:pt idx="2">
                  <c:v>85,67</c:v>
                </c:pt>
                <c:pt idx="3">
                  <c:v>93,29</c:v>
                </c:pt>
                <c:pt idx="4">
                  <c:v>100,91</c:v>
                </c:pt>
                <c:pt idx="5">
                  <c:v>108,54</c:v>
                </c:pt>
                <c:pt idx="6">
                  <c:v>113,62</c:v>
                </c:pt>
                <c:pt idx="7">
                  <c:v>116,16</c:v>
                </c:pt>
                <c:pt idx="8">
                  <c:v>118,70</c:v>
                </c:pt>
                <c:pt idx="9">
                  <c:v>123,78</c:v>
                </c:pt>
                <c:pt idx="10">
                  <c:v>128,86</c:v>
                </c:pt>
                <c:pt idx="11">
                  <c:v>131,40</c:v>
                </c:pt>
                <c:pt idx="12">
                  <c:v>133,94</c:v>
                </c:pt>
                <c:pt idx="13">
                  <c:v>139,02</c:v>
                </c:pt>
                <c:pt idx="14">
                  <c:v>144,11</c:v>
                </c:pt>
                <c:pt idx="15">
                  <c:v>146,65</c:v>
                </c:pt>
                <c:pt idx="16">
                  <c:v>149,19</c:v>
                </c:pt>
                <c:pt idx="17">
                  <c:v>154,27</c:v>
                </c:pt>
                <c:pt idx="18">
                  <c:v>159,35</c:v>
                </c:pt>
                <c:pt idx="19">
                  <c:v>161,89</c:v>
                </c:pt>
                <c:pt idx="20">
                  <c:v>164,43</c:v>
                </c:pt>
                <c:pt idx="21">
                  <c:v>169,51</c:v>
                </c:pt>
                <c:pt idx="22">
                  <c:v>174,59</c:v>
                </c:pt>
                <c:pt idx="23">
                  <c:v>177,13</c:v>
                </c:pt>
                <c:pt idx="24">
                  <c:v>179,67</c:v>
                </c:pt>
                <c:pt idx="25">
                  <c:v>184,76</c:v>
                </c:pt>
                <c:pt idx="26">
                  <c:v>189,84</c:v>
                </c:pt>
                <c:pt idx="27">
                  <c:v>192,38</c:v>
                </c:pt>
                <c:pt idx="28">
                  <c:v>194,92</c:v>
                </c:pt>
                <c:pt idx="29">
                  <c:v>200,00</c:v>
                </c:pt>
              </c:strCache>
            </c:strRef>
          </c:cat>
          <c:val>
            <c:numRef>
              <c:f>Tabelle3!$C$5:$C$35</c:f>
              <c:numCache>
                <c:formatCode>General</c:formatCode>
                <c:ptCount val="30"/>
                <c:pt idx="6">
                  <c:v>85.8583</c:v>
                </c:pt>
                <c:pt idx="8">
                  <c:v>85.8583</c:v>
                </c:pt>
                <c:pt idx="9">
                  <c:v>85.8583</c:v>
                </c:pt>
                <c:pt idx="10">
                  <c:v>85.8583</c:v>
                </c:pt>
                <c:pt idx="12">
                  <c:v>85.8583</c:v>
                </c:pt>
                <c:pt idx="13">
                  <c:v>85.8583</c:v>
                </c:pt>
                <c:pt idx="14">
                  <c:v>85.8583</c:v>
                </c:pt>
                <c:pt idx="16">
                  <c:v>85.8583</c:v>
                </c:pt>
                <c:pt idx="17">
                  <c:v>85.8583</c:v>
                </c:pt>
                <c:pt idx="18">
                  <c:v>85.8583</c:v>
                </c:pt>
                <c:pt idx="20">
                  <c:v>85.8583</c:v>
                </c:pt>
                <c:pt idx="21">
                  <c:v>85.8583</c:v>
                </c:pt>
                <c:pt idx="22">
                  <c:v>85.8583</c:v>
                </c:pt>
                <c:pt idx="24">
                  <c:v>85.8583</c:v>
                </c:pt>
                <c:pt idx="25">
                  <c:v>85.8583</c:v>
                </c:pt>
                <c:pt idx="26">
                  <c:v>85.8583</c:v>
                </c:pt>
                <c:pt idx="28">
                  <c:v>85.8583</c:v>
                </c:pt>
                <c:pt idx="29">
                  <c:v>85.8583</c:v>
                </c:pt>
              </c:numCache>
            </c:numRef>
          </c:val>
          <c:smooth val="0"/>
        </c:ser>
        <c:ser>
          <c:idx val="2"/>
          <c:order val="2"/>
          <c:tx>
            <c:strRef>
              <c:f>Tabelle3!$D$3:$D$4</c:f>
              <c:strCache>
                <c:ptCount val="1"/>
                <c:pt idx="0">
                  <c:v>VP43_1_H400_V100_C45_MF_285</c:v>
                </c:pt>
              </c:strCache>
            </c:strRef>
          </c:tx>
          <c:spPr>
            <a:ln>
              <a:prstDash val="solid"/>
            </a:ln>
          </c:spPr>
          <c:marker>
            <c:spPr>
              <a:ln>
                <a:prstDash val="solid"/>
              </a:ln>
            </c:spPr>
          </c:marker>
          <c:cat>
            <c:strRef>
              <c:f>Tabelle3!$A$5:$A$35</c:f>
              <c:strCache>
                <c:ptCount val="30"/>
                <c:pt idx="0">
                  <c:v>70,43</c:v>
                </c:pt>
                <c:pt idx="1">
                  <c:v>78,05</c:v>
                </c:pt>
                <c:pt idx="2">
                  <c:v>85,67</c:v>
                </c:pt>
                <c:pt idx="3">
                  <c:v>93,29</c:v>
                </c:pt>
                <c:pt idx="4">
                  <c:v>100,91</c:v>
                </c:pt>
                <c:pt idx="5">
                  <c:v>108,54</c:v>
                </c:pt>
                <c:pt idx="6">
                  <c:v>113,62</c:v>
                </c:pt>
                <c:pt idx="7">
                  <c:v>116,16</c:v>
                </c:pt>
                <c:pt idx="8">
                  <c:v>118,70</c:v>
                </c:pt>
                <c:pt idx="9">
                  <c:v>123,78</c:v>
                </c:pt>
                <c:pt idx="10">
                  <c:v>128,86</c:v>
                </c:pt>
                <c:pt idx="11">
                  <c:v>131,40</c:v>
                </c:pt>
                <c:pt idx="12">
                  <c:v>133,94</c:v>
                </c:pt>
                <c:pt idx="13">
                  <c:v>139,02</c:v>
                </c:pt>
                <c:pt idx="14">
                  <c:v>144,11</c:v>
                </c:pt>
                <c:pt idx="15">
                  <c:v>146,65</c:v>
                </c:pt>
                <c:pt idx="16">
                  <c:v>149,19</c:v>
                </c:pt>
                <c:pt idx="17">
                  <c:v>154,27</c:v>
                </c:pt>
                <c:pt idx="18">
                  <c:v>159,35</c:v>
                </c:pt>
                <c:pt idx="19">
                  <c:v>161,89</c:v>
                </c:pt>
                <c:pt idx="20">
                  <c:v>164,43</c:v>
                </c:pt>
                <c:pt idx="21">
                  <c:v>169,51</c:v>
                </c:pt>
                <c:pt idx="22">
                  <c:v>174,59</c:v>
                </c:pt>
                <c:pt idx="23">
                  <c:v>177,13</c:v>
                </c:pt>
                <c:pt idx="24">
                  <c:v>179,67</c:v>
                </c:pt>
                <c:pt idx="25">
                  <c:v>184,76</c:v>
                </c:pt>
                <c:pt idx="26">
                  <c:v>189,84</c:v>
                </c:pt>
                <c:pt idx="27">
                  <c:v>192,38</c:v>
                </c:pt>
                <c:pt idx="28">
                  <c:v>194,92</c:v>
                </c:pt>
                <c:pt idx="29">
                  <c:v>200,00</c:v>
                </c:pt>
              </c:strCache>
            </c:strRef>
          </c:cat>
          <c:val>
            <c:numRef>
              <c:f>Tabelle3!$D$5:$D$35</c:f>
              <c:numCache>
                <c:formatCode>General</c:formatCode>
                <c:ptCount val="30"/>
                <c:pt idx="6">
                  <c:v>134</c:v>
                </c:pt>
                <c:pt idx="8">
                  <c:v>134</c:v>
                </c:pt>
                <c:pt idx="9">
                  <c:v>134</c:v>
                </c:pt>
                <c:pt idx="10">
                  <c:v>134</c:v>
                </c:pt>
                <c:pt idx="12">
                  <c:v>134</c:v>
                </c:pt>
              </c:numCache>
            </c:numRef>
          </c:val>
          <c:smooth val="0"/>
        </c:ser>
        <c:ser>
          <c:idx val="3"/>
          <c:order val="3"/>
          <c:tx>
            <c:strRef>
              <c:f>Tabelle3!$E$3:$E$4</c:f>
              <c:strCache>
                <c:ptCount val="1"/>
                <c:pt idx="0">
                  <c:v>VP45_2_H200_V150_C45_MF_425</c:v>
                </c:pt>
              </c:strCache>
            </c:strRef>
          </c:tx>
          <c:spPr>
            <a:ln>
              <a:prstDash val="dash"/>
            </a:ln>
          </c:spPr>
          <c:marker>
            <c:spPr>
              <a:ln>
                <a:prstDash val="dash"/>
              </a:ln>
            </c:spPr>
          </c:marker>
          <c:cat>
            <c:strRef>
              <c:f>Tabelle3!$A$5:$A$35</c:f>
              <c:strCache>
                <c:ptCount val="30"/>
                <c:pt idx="0">
                  <c:v>70,43</c:v>
                </c:pt>
                <c:pt idx="1">
                  <c:v>78,05</c:v>
                </c:pt>
                <c:pt idx="2">
                  <c:v>85,67</c:v>
                </c:pt>
                <c:pt idx="3">
                  <c:v>93,29</c:v>
                </c:pt>
                <c:pt idx="4">
                  <c:v>100,91</c:v>
                </c:pt>
                <c:pt idx="5">
                  <c:v>108,54</c:v>
                </c:pt>
                <c:pt idx="6">
                  <c:v>113,62</c:v>
                </c:pt>
                <c:pt idx="7">
                  <c:v>116,16</c:v>
                </c:pt>
                <c:pt idx="8">
                  <c:v>118,70</c:v>
                </c:pt>
                <c:pt idx="9">
                  <c:v>123,78</c:v>
                </c:pt>
                <c:pt idx="10">
                  <c:v>128,86</c:v>
                </c:pt>
                <c:pt idx="11">
                  <c:v>131,40</c:v>
                </c:pt>
                <c:pt idx="12">
                  <c:v>133,94</c:v>
                </c:pt>
                <c:pt idx="13">
                  <c:v>139,02</c:v>
                </c:pt>
                <c:pt idx="14">
                  <c:v>144,11</c:v>
                </c:pt>
                <c:pt idx="15">
                  <c:v>146,65</c:v>
                </c:pt>
                <c:pt idx="16">
                  <c:v>149,19</c:v>
                </c:pt>
                <c:pt idx="17">
                  <c:v>154,27</c:v>
                </c:pt>
                <c:pt idx="18">
                  <c:v>159,35</c:v>
                </c:pt>
                <c:pt idx="19">
                  <c:v>161,89</c:v>
                </c:pt>
                <c:pt idx="20">
                  <c:v>164,43</c:v>
                </c:pt>
                <c:pt idx="21">
                  <c:v>169,51</c:v>
                </c:pt>
                <c:pt idx="22">
                  <c:v>174,59</c:v>
                </c:pt>
                <c:pt idx="23">
                  <c:v>177,13</c:v>
                </c:pt>
                <c:pt idx="24">
                  <c:v>179,67</c:v>
                </c:pt>
                <c:pt idx="25">
                  <c:v>184,76</c:v>
                </c:pt>
                <c:pt idx="26">
                  <c:v>189,84</c:v>
                </c:pt>
                <c:pt idx="27">
                  <c:v>192,38</c:v>
                </c:pt>
                <c:pt idx="28">
                  <c:v>194,92</c:v>
                </c:pt>
                <c:pt idx="29">
                  <c:v>200,00</c:v>
                </c:pt>
              </c:strCache>
            </c:strRef>
          </c:cat>
          <c:val>
            <c:numRef>
              <c:f>Tabelle3!$E$5:$E$35</c:f>
              <c:numCache>
                <c:formatCode>General</c:formatCode>
                <c:ptCount val="30"/>
                <c:pt idx="0">
                  <c:v>97.058800000000005</c:v>
                </c:pt>
                <c:pt idx="1">
                  <c:v>97.058800000000005</c:v>
                </c:pt>
                <c:pt idx="2">
                  <c:v>97.058800000000005</c:v>
                </c:pt>
                <c:pt idx="3">
                  <c:v>97.058800000000005</c:v>
                </c:pt>
                <c:pt idx="4">
                  <c:v>97.058800000000005</c:v>
                </c:pt>
                <c:pt idx="5">
                  <c:v>97.058800000000005</c:v>
                </c:pt>
                <c:pt idx="7">
                  <c:v>97.058800000000005</c:v>
                </c:pt>
                <c:pt idx="9">
                  <c:v>97.058800000000005</c:v>
                </c:pt>
                <c:pt idx="11">
                  <c:v>97.058800000000005</c:v>
                </c:pt>
                <c:pt idx="13">
                  <c:v>97.058800000000005</c:v>
                </c:pt>
                <c:pt idx="15">
                  <c:v>97.058800000000005</c:v>
                </c:pt>
                <c:pt idx="17">
                  <c:v>97.058800000000005</c:v>
                </c:pt>
                <c:pt idx="19">
                  <c:v>97.058800000000005</c:v>
                </c:pt>
                <c:pt idx="21">
                  <c:v>97.058800000000005</c:v>
                </c:pt>
                <c:pt idx="23">
                  <c:v>97.058800000000005</c:v>
                </c:pt>
                <c:pt idx="25">
                  <c:v>97.058800000000005</c:v>
                </c:pt>
                <c:pt idx="27">
                  <c:v>97.058800000000005</c:v>
                </c:pt>
                <c:pt idx="29">
                  <c:v>97.058800000000005</c:v>
                </c:pt>
              </c:numCache>
            </c:numRef>
          </c:val>
          <c:smooth val="0"/>
        </c:ser>
        <c:ser>
          <c:idx val="4"/>
          <c:order val="4"/>
          <c:tx>
            <c:strRef>
              <c:f>Tabelle3!$F$3:$F$4</c:f>
              <c:strCache>
                <c:ptCount val="1"/>
                <c:pt idx="0">
                  <c:v>VP46_1_H300_V150_C45_MF_285</c:v>
                </c:pt>
              </c:strCache>
            </c:strRef>
          </c:tx>
          <c:spPr>
            <a:ln>
              <a:solidFill>
                <a:schemeClr val="accent4">
                  <a:lumMod val="50000"/>
                </a:schemeClr>
              </a:solidFill>
              <a:prstDash val="dash"/>
            </a:ln>
          </c:spPr>
          <c:marker>
            <c:spPr>
              <a:ln>
                <a:solidFill>
                  <a:schemeClr val="accent4">
                    <a:lumMod val="50000"/>
                  </a:schemeClr>
                </a:solidFill>
                <a:prstDash val="dash"/>
              </a:ln>
            </c:spPr>
          </c:marker>
          <c:cat>
            <c:strRef>
              <c:f>Tabelle3!$A$5:$A$35</c:f>
              <c:strCache>
                <c:ptCount val="30"/>
                <c:pt idx="0">
                  <c:v>70,43</c:v>
                </c:pt>
                <c:pt idx="1">
                  <c:v>78,05</c:v>
                </c:pt>
                <c:pt idx="2">
                  <c:v>85,67</c:v>
                </c:pt>
                <c:pt idx="3">
                  <c:v>93,29</c:v>
                </c:pt>
                <c:pt idx="4">
                  <c:v>100,91</c:v>
                </c:pt>
                <c:pt idx="5">
                  <c:v>108,54</c:v>
                </c:pt>
                <c:pt idx="6">
                  <c:v>113,62</c:v>
                </c:pt>
                <c:pt idx="7">
                  <c:v>116,16</c:v>
                </c:pt>
                <c:pt idx="8">
                  <c:v>118,70</c:v>
                </c:pt>
                <c:pt idx="9">
                  <c:v>123,78</c:v>
                </c:pt>
                <c:pt idx="10">
                  <c:v>128,86</c:v>
                </c:pt>
                <c:pt idx="11">
                  <c:v>131,40</c:v>
                </c:pt>
                <c:pt idx="12">
                  <c:v>133,94</c:v>
                </c:pt>
                <c:pt idx="13">
                  <c:v>139,02</c:v>
                </c:pt>
                <c:pt idx="14">
                  <c:v>144,11</c:v>
                </c:pt>
                <c:pt idx="15">
                  <c:v>146,65</c:v>
                </c:pt>
                <c:pt idx="16">
                  <c:v>149,19</c:v>
                </c:pt>
                <c:pt idx="17">
                  <c:v>154,27</c:v>
                </c:pt>
                <c:pt idx="18">
                  <c:v>159,35</c:v>
                </c:pt>
                <c:pt idx="19">
                  <c:v>161,89</c:v>
                </c:pt>
                <c:pt idx="20">
                  <c:v>164,43</c:v>
                </c:pt>
                <c:pt idx="21">
                  <c:v>169,51</c:v>
                </c:pt>
                <c:pt idx="22">
                  <c:v>174,59</c:v>
                </c:pt>
                <c:pt idx="23">
                  <c:v>177,13</c:v>
                </c:pt>
                <c:pt idx="24">
                  <c:v>179,67</c:v>
                </c:pt>
                <c:pt idx="25">
                  <c:v>184,76</c:v>
                </c:pt>
                <c:pt idx="26">
                  <c:v>189,84</c:v>
                </c:pt>
                <c:pt idx="27">
                  <c:v>192,38</c:v>
                </c:pt>
                <c:pt idx="28">
                  <c:v>194,92</c:v>
                </c:pt>
                <c:pt idx="29">
                  <c:v>200,00</c:v>
                </c:pt>
              </c:strCache>
            </c:strRef>
          </c:cat>
          <c:val>
            <c:numRef>
              <c:f>Tabelle3!$F$5:$F$35</c:f>
              <c:numCache>
                <c:formatCode>General</c:formatCode>
                <c:ptCount val="30"/>
                <c:pt idx="0">
                  <c:v>123.9663</c:v>
                </c:pt>
                <c:pt idx="1">
                  <c:v>123.9663</c:v>
                </c:pt>
                <c:pt idx="2">
                  <c:v>123.9663</c:v>
                </c:pt>
                <c:pt idx="3">
                  <c:v>123.9663</c:v>
                </c:pt>
                <c:pt idx="4">
                  <c:v>123.9663</c:v>
                </c:pt>
                <c:pt idx="5">
                  <c:v>123.9663</c:v>
                </c:pt>
                <c:pt idx="7">
                  <c:v>123.9663</c:v>
                </c:pt>
                <c:pt idx="9">
                  <c:v>123.9663</c:v>
                </c:pt>
                <c:pt idx="11">
                  <c:v>123.9663</c:v>
                </c:pt>
                <c:pt idx="13">
                  <c:v>123.9663</c:v>
                </c:pt>
                <c:pt idx="15">
                  <c:v>123.9663</c:v>
                </c:pt>
                <c:pt idx="17">
                  <c:v>123.9663</c:v>
                </c:pt>
                <c:pt idx="19">
                  <c:v>123.9663</c:v>
                </c:pt>
                <c:pt idx="21">
                  <c:v>123.9663</c:v>
                </c:pt>
                <c:pt idx="23">
                  <c:v>123.9663</c:v>
                </c:pt>
                <c:pt idx="25">
                  <c:v>123.9663</c:v>
                </c:pt>
                <c:pt idx="27">
                  <c:v>123.9663</c:v>
                </c:pt>
                <c:pt idx="29">
                  <c:v>123.9663</c:v>
                </c:pt>
              </c:numCache>
            </c:numRef>
          </c:val>
          <c:smooth val="0"/>
        </c:ser>
        <c:ser>
          <c:idx val="5"/>
          <c:order val="5"/>
          <c:tx>
            <c:strRef>
              <c:f>Tabelle3!$G$3:$G$4</c:f>
              <c:strCache>
                <c:ptCount val="1"/>
                <c:pt idx="0">
                  <c:v>VP49_1_H400_V150_C45_MF_285</c:v>
                </c:pt>
              </c:strCache>
            </c:strRef>
          </c:tx>
          <c:spPr>
            <a:ln>
              <a:solidFill>
                <a:schemeClr val="accent3">
                  <a:lumMod val="50000"/>
                </a:schemeClr>
              </a:solidFill>
              <a:prstDash val="dash"/>
            </a:ln>
          </c:spPr>
          <c:marker>
            <c:spPr>
              <a:solidFill>
                <a:schemeClr val="accent3">
                  <a:lumMod val="50000"/>
                </a:schemeClr>
              </a:solidFill>
              <a:ln>
                <a:solidFill>
                  <a:schemeClr val="accent3">
                    <a:lumMod val="50000"/>
                  </a:schemeClr>
                </a:solidFill>
                <a:prstDash val="dash"/>
              </a:ln>
            </c:spPr>
          </c:marker>
          <c:cat>
            <c:strRef>
              <c:f>Tabelle3!$A$5:$A$35</c:f>
              <c:strCache>
                <c:ptCount val="30"/>
                <c:pt idx="0">
                  <c:v>70,43</c:v>
                </c:pt>
                <c:pt idx="1">
                  <c:v>78,05</c:v>
                </c:pt>
                <c:pt idx="2">
                  <c:v>85,67</c:v>
                </c:pt>
                <c:pt idx="3">
                  <c:v>93,29</c:v>
                </c:pt>
                <c:pt idx="4">
                  <c:v>100,91</c:v>
                </c:pt>
                <c:pt idx="5">
                  <c:v>108,54</c:v>
                </c:pt>
                <c:pt idx="6">
                  <c:v>113,62</c:v>
                </c:pt>
                <c:pt idx="7">
                  <c:v>116,16</c:v>
                </c:pt>
                <c:pt idx="8">
                  <c:v>118,70</c:v>
                </c:pt>
                <c:pt idx="9">
                  <c:v>123,78</c:v>
                </c:pt>
                <c:pt idx="10">
                  <c:v>128,86</c:v>
                </c:pt>
                <c:pt idx="11">
                  <c:v>131,40</c:v>
                </c:pt>
                <c:pt idx="12">
                  <c:v>133,94</c:v>
                </c:pt>
                <c:pt idx="13">
                  <c:v>139,02</c:v>
                </c:pt>
                <c:pt idx="14">
                  <c:v>144,11</c:v>
                </c:pt>
                <c:pt idx="15">
                  <c:v>146,65</c:v>
                </c:pt>
                <c:pt idx="16">
                  <c:v>149,19</c:v>
                </c:pt>
                <c:pt idx="17">
                  <c:v>154,27</c:v>
                </c:pt>
                <c:pt idx="18">
                  <c:v>159,35</c:v>
                </c:pt>
                <c:pt idx="19">
                  <c:v>161,89</c:v>
                </c:pt>
                <c:pt idx="20">
                  <c:v>164,43</c:v>
                </c:pt>
                <c:pt idx="21">
                  <c:v>169,51</c:v>
                </c:pt>
                <c:pt idx="22">
                  <c:v>174,59</c:v>
                </c:pt>
                <c:pt idx="23">
                  <c:v>177,13</c:v>
                </c:pt>
                <c:pt idx="24">
                  <c:v>179,67</c:v>
                </c:pt>
                <c:pt idx="25">
                  <c:v>184,76</c:v>
                </c:pt>
                <c:pt idx="26">
                  <c:v>189,84</c:v>
                </c:pt>
                <c:pt idx="27">
                  <c:v>192,38</c:v>
                </c:pt>
                <c:pt idx="28">
                  <c:v>194,92</c:v>
                </c:pt>
                <c:pt idx="29">
                  <c:v>200,00</c:v>
                </c:pt>
              </c:strCache>
            </c:strRef>
          </c:cat>
          <c:val>
            <c:numRef>
              <c:f>Tabelle3!$G$5:$G$35</c:f>
              <c:numCache>
                <c:formatCode>General</c:formatCode>
                <c:ptCount val="30"/>
                <c:pt idx="0">
                  <c:v>144.57169999999999</c:v>
                </c:pt>
                <c:pt idx="1">
                  <c:v>144.57169999999999</c:v>
                </c:pt>
                <c:pt idx="2">
                  <c:v>144.57169999999999</c:v>
                </c:pt>
                <c:pt idx="3">
                  <c:v>144.57169999999999</c:v>
                </c:pt>
                <c:pt idx="4">
                  <c:v>144.57169999999999</c:v>
                </c:pt>
                <c:pt idx="5">
                  <c:v>144.57169999999999</c:v>
                </c:pt>
                <c:pt idx="7">
                  <c:v>144.57169999999999</c:v>
                </c:pt>
                <c:pt idx="9">
                  <c:v>144.57169999999999</c:v>
                </c:pt>
                <c:pt idx="11">
                  <c:v>144.57169999999999</c:v>
                </c:pt>
                <c:pt idx="13">
                  <c:v>144.57169999999999</c:v>
                </c:pt>
                <c:pt idx="15">
                  <c:v>144.57169999999999</c:v>
                </c:pt>
                <c:pt idx="17">
                  <c:v>144.57169999999999</c:v>
                </c:pt>
                <c:pt idx="19">
                  <c:v>144.57169999999999</c:v>
                </c:pt>
                <c:pt idx="21">
                  <c:v>144.57169999999999</c:v>
                </c:pt>
                <c:pt idx="23">
                  <c:v>144.57169999999999</c:v>
                </c:pt>
                <c:pt idx="25">
                  <c:v>144.57169999999999</c:v>
                </c:pt>
                <c:pt idx="27">
                  <c:v>144.57169999999999</c:v>
                </c:pt>
                <c:pt idx="29">
                  <c:v>144.57169999999999</c:v>
                </c:pt>
              </c:numCache>
            </c:numRef>
          </c:val>
          <c:smooth val="0"/>
        </c:ser>
        <c:ser>
          <c:idx val="6"/>
          <c:order val="6"/>
          <c:tx>
            <c:strRef>
              <c:f>Tabelle3!$H$3:$H$4</c:f>
              <c:strCache>
                <c:ptCount val="1"/>
                <c:pt idx="0">
                  <c:v>VP50_1_H500_V150_C45_MF_285</c:v>
                </c:pt>
              </c:strCache>
            </c:strRef>
          </c:tx>
          <c:spPr>
            <a:ln>
              <a:prstDash val="dash"/>
            </a:ln>
          </c:spPr>
          <c:marker>
            <c:spPr>
              <a:ln>
                <a:prstDash val="dash"/>
              </a:ln>
            </c:spPr>
          </c:marker>
          <c:cat>
            <c:strRef>
              <c:f>Tabelle3!$A$5:$A$35</c:f>
              <c:strCache>
                <c:ptCount val="30"/>
                <c:pt idx="0">
                  <c:v>70,43</c:v>
                </c:pt>
                <c:pt idx="1">
                  <c:v>78,05</c:v>
                </c:pt>
                <c:pt idx="2">
                  <c:v>85,67</c:v>
                </c:pt>
                <c:pt idx="3">
                  <c:v>93,29</c:v>
                </c:pt>
                <c:pt idx="4">
                  <c:v>100,91</c:v>
                </c:pt>
                <c:pt idx="5">
                  <c:v>108,54</c:v>
                </c:pt>
                <c:pt idx="6">
                  <c:v>113,62</c:v>
                </c:pt>
                <c:pt idx="7">
                  <c:v>116,16</c:v>
                </c:pt>
                <c:pt idx="8">
                  <c:v>118,70</c:v>
                </c:pt>
                <c:pt idx="9">
                  <c:v>123,78</c:v>
                </c:pt>
                <c:pt idx="10">
                  <c:v>128,86</c:v>
                </c:pt>
                <c:pt idx="11">
                  <c:v>131,40</c:v>
                </c:pt>
                <c:pt idx="12">
                  <c:v>133,94</c:v>
                </c:pt>
                <c:pt idx="13">
                  <c:v>139,02</c:v>
                </c:pt>
                <c:pt idx="14">
                  <c:v>144,11</c:v>
                </c:pt>
                <c:pt idx="15">
                  <c:v>146,65</c:v>
                </c:pt>
                <c:pt idx="16">
                  <c:v>149,19</c:v>
                </c:pt>
                <c:pt idx="17">
                  <c:v>154,27</c:v>
                </c:pt>
                <c:pt idx="18">
                  <c:v>159,35</c:v>
                </c:pt>
                <c:pt idx="19">
                  <c:v>161,89</c:v>
                </c:pt>
                <c:pt idx="20">
                  <c:v>164,43</c:v>
                </c:pt>
                <c:pt idx="21">
                  <c:v>169,51</c:v>
                </c:pt>
                <c:pt idx="22">
                  <c:v>174,59</c:v>
                </c:pt>
                <c:pt idx="23">
                  <c:v>177,13</c:v>
                </c:pt>
                <c:pt idx="24">
                  <c:v>179,67</c:v>
                </c:pt>
                <c:pt idx="25">
                  <c:v>184,76</c:v>
                </c:pt>
                <c:pt idx="26">
                  <c:v>189,84</c:v>
                </c:pt>
                <c:pt idx="27">
                  <c:v>192,38</c:v>
                </c:pt>
                <c:pt idx="28">
                  <c:v>194,92</c:v>
                </c:pt>
                <c:pt idx="29">
                  <c:v>200,00</c:v>
                </c:pt>
              </c:strCache>
            </c:strRef>
          </c:cat>
          <c:val>
            <c:numRef>
              <c:f>Tabelle3!$H$5:$H$35</c:f>
              <c:numCache>
                <c:formatCode>General</c:formatCode>
                <c:ptCount val="30"/>
                <c:pt idx="0">
                  <c:v>162.23249999999999</c:v>
                </c:pt>
                <c:pt idx="1">
                  <c:v>162.23249999999999</c:v>
                </c:pt>
                <c:pt idx="2">
                  <c:v>162.23249999999999</c:v>
                </c:pt>
                <c:pt idx="3">
                  <c:v>162.23249999999999</c:v>
                </c:pt>
                <c:pt idx="4">
                  <c:v>162.23249999999999</c:v>
                </c:pt>
                <c:pt idx="5">
                  <c:v>162.23249999999999</c:v>
                </c:pt>
                <c:pt idx="7">
                  <c:v>162.23249999999999</c:v>
                </c:pt>
                <c:pt idx="9">
                  <c:v>162.23249999999999</c:v>
                </c:pt>
                <c:pt idx="11">
                  <c:v>162.23249999999999</c:v>
                </c:pt>
                <c:pt idx="13">
                  <c:v>162.23249999999999</c:v>
                </c:pt>
                <c:pt idx="15">
                  <c:v>162.23249999999999</c:v>
                </c:pt>
                <c:pt idx="17">
                  <c:v>162.23249999999999</c:v>
                </c:pt>
                <c:pt idx="19">
                  <c:v>162.23249999999999</c:v>
                </c:pt>
                <c:pt idx="21">
                  <c:v>162.23249999999999</c:v>
                </c:pt>
                <c:pt idx="23">
                  <c:v>162.23249999999999</c:v>
                </c:pt>
                <c:pt idx="25">
                  <c:v>162.23249999999999</c:v>
                </c:pt>
                <c:pt idx="27">
                  <c:v>162.23249999999999</c:v>
                </c:pt>
                <c:pt idx="29">
                  <c:v>162.23249999999999</c:v>
                </c:pt>
              </c:numCache>
            </c:numRef>
          </c:val>
          <c:smooth val="0"/>
        </c:ser>
        <c:dLbls>
          <c:showLegendKey val="0"/>
          <c:showVal val="0"/>
          <c:showCatName val="0"/>
          <c:showSerName val="0"/>
          <c:showPercent val="0"/>
          <c:showBubbleSize val="0"/>
        </c:dLbls>
        <c:marker val="1"/>
        <c:smooth val="0"/>
        <c:axId val="246635520"/>
        <c:axId val="246646272"/>
      </c:lineChart>
      <c:catAx>
        <c:axId val="246635520"/>
        <c:scaling>
          <c:orientation val="minMax"/>
        </c:scaling>
        <c:delete val="0"/>
        <c:axPos val="b"/>
        <c:title>
          <c:tx>
            <c:rich>
              <a:bodyPr/>
              <a:lstStyle/>
              <a:p>
                <a:pPr>
                  <a:defRPr sz="1800" b="0"/>
                </a:pPr>
                <a:r>
                  <a:rPr lang="de-DE" sz="1800" b="0" dirty="0"/>
                  <a:t>Workpiece </a:t>
                </a:r>
                <a:r>
                  <a:rPr lang="de-DE" sz="1800" b="0" dirty="0" err="1"/>
                  <a:t>position</a:t>
                </a:r>
                <a:r>
                  <a:rPr lang="de-DE" sz="1800" b="0" dirty="0"/>
                  <a:t> [mm]</a:t>
                </a:r>
              </a:p>
            </c:rich>
          </c:tx>
          <c:layout/>
          <c:overlay val="0"/>
        </c:title>
        <c:majorTickMark val="none"/>
        <c:minorTickMark val="none"/>
        <c:tickLblPos val="nextTo"/>
        <c:txPr>
          <a:bodyPr/>
          <a:lstStyle/>
          <a:p>
            <a:pPr>
              <a:defRPr sz="1600"/>
            </a:pPr>
            <a:endParaRPr lang="de-DE"/>
          </a:p>
        </c:txPr>
        <c:crossAx val="246646272"/>
        <c:crosses val="autoZero"/>
        <c:auto val="1"/>
        <c:lblAlgn val="ctr"/>
        <c:lblOffset val="100"/>
        <c:tickLblSkip val="5"/>
        <c:tickMarkSkip val="5"/>
        <c:noMultiLvlLbl val="0"/>
      </c:catAx>
      <c:valAx>
        <c:axId val="246646272"/>
        <c:scaling>
          <c:orientation val="minMax"/>
        </c:scaling>
        <c:delete val="0"/>
        <c:axPos val="l"/>
        <c:majorGridlines/>
        <c:title>
          <c:tx>
            <c:rich>
              <a:bodyPr/>
              <a:lstStyle/>
              <a:p>
                <a:pPr>
                  <a:defRPr sz="1800" b="0"/>
                </a:pPr>
                <a:r>
                  <a:rPr lang="de-DE" sz="1800" b="0" dirty="0" smtClean="0"/>
                  <a:t>Internal </a:t>
                </a:r>
                <a:r>
                  <a:rPr lang="de-DE" sz="1800" b="0" dirty="0" err="1" smtClean="0"/>
                  <a:t>energy</a:t>
                </a:r>
                <a:r>
                  <a:rPr lang="de-DE" sz="1800" b="0" dirty="0" smtClean="0"/>
                  <a:t> rate </a:t>
                </a:r>
                <a:r>
                  <a:rPr lang="de-DE" sz="1800" b="0" dirty="0" err="1" smtClean="0"/>
                  <a:t>of</a:t>
                </a:r>
                <a:r>
                  <a:rPr lang="de-DE" sz="1800" b="0" dirty="0" smtClean="0"/>
                  <a:t> </a:t>
                </a:r>
                <a:r>
                  <a:rPr lang="de-DE" sz="1800" b="0" dirty="0" err="1" smtClean="0"/>
                  <a:t>the</a:t>
                </a:r>
                <a:r>
                  <a:rPr lang="de-DE" sz="1800" b="0" baseline="0" dirty="0" smtClean="0"/>
                  <a:t> </a:t>
                </a:r>
                <a:r>
                  <a:rPr lang="de-DE" sz="1800" b="0" baseline="0" dirty="0" err="1" smtClean="0"/>
                  <a:t>tool</a:t>
                </a:r>
                <a:r>
                  <a:rPr lang="de-DE" sz="1800" b="0" baseline="0" dirty="0" smtClean="0"/>
                  <a:t> [W]</a:t>
                </a:r>
                <a:endParaRPr lang="de-DE" sz="1800" b="0" dirty="0"/>
              </a:p>
            </c:rich>
          </c:tx>
          <c:layout/>
          <c:overlay val="0"/>
        </c:title>
        <c:numFmt formatCode="General" sourceLinked="1"/>
        <c:majorTickMark val="none"/>
        <c:minorTickMark val="none"/>
        <c:tickLblPos val="nextTo"/>
        <c:txPr>
          <a:bodyPr/>
          <a:lstStyle/>
          <a:p>
            <a:pPr>
              <a:defRPr sz="1600"/>
            </a:pPr>
            <a:endParaRPr lang="de-DE"/>
          </a:p>
        </c:txPr>
        <c:crossAx val="246635520"/>
        <c:crosses val="autoZero"/>
        <c:crossBetween val="between"/>
      </c:valAx>
    </c:plotArea>
    <c:legend>
      <c:legendPos val="r"/>
      <c:layout>
        <c:manualLayout>
          <c:xMode val="edge"/>
          <c:yMode val="edge"/>
          <c:x val="0.65581771829190572"/>
          <c:y val="0.59449296715385824"/>
          <c:w val="0.34302110673665792"/>
          <c:h val="0.24790409398082666"/>
        </c:manualLayout>
      </c:layout>
      <c:overlay val="0"/>
    </c:legend>
    <c:plotVisOnly val="1"/>
    <c:dispBlanksAs val="span"/>
    <c:showDLblsOverMax val="0"/>
  </c:chart>
  <c:externalData r:id="rId1">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Lst>
</c:chartSpace>
</file>

<file path=ppt/charts/chart30.xml><?xml version="1.0" encoding="utf-8"?>
<c:chartSpace xmlns:c="http://schemas.openxmlformats.org/drawingml/2006/chart" xmlns:a="http://schemas.openxmlformats.org/drawingml/2006/main" xmlns:r="http://schemas.openxmlformats.org/officeDocument/2006/relationships">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pivotSource>
    <c:name>[CuttingResults_AISI1045_AISI4140_ALL_E085_method1_20160429.xlsx]Tabelle3!PivotTable1</c:name>
    <c:fmtId val="40"/>
  </c:pivotSource>
  <c:chart>
    <c:autoTitleDeleted val="1"/>
    <c:pivotFmts>
      <c:pivotFmt>
        <c:idx val="0"/>
      </c:pivotFmt>
      <c:pivotFmt>
        <c:idx val="1"/>
      </c:pivotFmt>
      <c:pivotFmt>
        <c:idx val="2"/>
      </c:pivotFmt>
      <c:pivotFmt>
        <c:idx val="3"/>
      </c:pivotFmt>
      <c:pivotFmt>
        <c:idx val="4"/>
      </c:pivotFmt>
      <c:pivotFmt>
        <c:idx val="5"/>
      </c:pivotFmt>
      <c:pivotFmt>
        <c:idx val="6"/>
      </c:pivotFmt>
      <c:pivotFmt>
        <c:idx val="7"/>
      </c:pivotFmt>
      <c:pivotFmt>
        <c:idx val="8"/>
      </c:pivotFmt>
      <c:pivotFmt>
        <c:idx val="9"/>
      </c:pivotFmt>
      <c:pivotFmt>
        <c:idx val="10"/>
      </c:pivotFmt>
      <c:pivotFmt>
        <c:idx val="11"/>
      </c:pivotFmt>
      <c:pivotFmt>
        <c:idx val="12"/>
      </c:pivotFmt>
      <c:pivotFmt>
        <c:idx val="13"/>
      </c:pivotFmt>
      <c:pivotFmt>
        <c:idx val="14"/>
      </c:pivotFmt>
      <c:pivotFmt>
        <c:idx val="15"/>
      </c:pivotFmt>
      <c:pivotFmt>
        <c:idx val="16"/>
      </c:pivotFmt>
      <c:pivotFmt>
        <c:idx val="17"/>
      </c:pivotFmt>
      <c:pivotFmt>
        <c:idx val="18"/>
      </c:pivotFmt>
      <c:pivotFmt>
        <c:idx val="19"/>
      </c:pivotFmt>
      <c:pivotFmt>
        <c:idx val="20"/>
      </c:pivotFmt>
      <c:pivotFmt>
        <c:idx val="21"/>
      </c:pivotFmt>
      <c:pivotFmt>
        <c:idx val="22"/>
      </c:pivotFmt>
      <c:pivotFmt>
        <c:idx val="23"/>
      </c:pivotFmt>
      <c:pivotFmt>
        <c:idx val="24"/>
      </c:pivotFmt>
      <c:pivotFmt>
        <c:idx val="25"/>
      </c:pivotFmt>
      <c:pivotFmt>
        <c:idx val="26"/>
      </c:pivotFmt>
      <c:pivotFmt>
        <c:idx val="27"/>
      </c:pivotFmt>
      <c:pivotFmt>
        <c:idx val="28"/>
      </c:pivotFmt>
      <c:pivotFmt>
        <c:idx val="29"/>
      </c:pivotFmt>
      <c:pivotFmt>
        <c:idx val="30"/>
      </c:pivotFmt>
      <c:pivotFmt>
        <c:idx val="31"/>
      </c:pivotFmt>
      <c:pivotFmt>
        <c:idx val="32"/>
      </c:pivotFmt>
      <c:pivotFmt>
        <c:idx val="33"/>
      </c:pivotFmt>
      <c:pivotFmt>
        <c:idx val="34"/>
      </c:pivotFmt>
      <c:pivotFmt>
        <c:idx val="35"/>
      </c:pivotFmt>
      <c:pivotFmt>
        <c:idx val="36"/>
      </c:pivotFmt>
      <c:pivotFmt>
        <c:idx val="37"/>
      </c:pivotFmt>
      <c:pivotFmt>
        <c:idx val="38"/>
      </c:pivotFmt>
      <c:pivotFmt>
        <c:idx val="39"/>
      </c:pivotFmt>
      <c:pivotFmt>
        <c:idx val="40"/>
      </c:pivotFmt>
      <c:pivotFmt>
        <c:idx val="41"/>
      </c:pivotFmt>
      <c:pivotFmt>
        <c:idx val="42"/>
      </c:pivotFmt>
      <c:pivotFmt>
        <c:idx val="43"/>
      </c:pivotFmt>
      <c:pivotFmt>
        <c:idx val="44"/>
      </c:pivotFmt>
      <c:pivotFmt>
        <c:idx val="45"/>
      </c:pivotFmt>
      <c:pivotFmt>
        <c:idx val="46"/>
      </c:pivotFmt>
      <c:pivotFmt>
        <c:idx val="47"/>
      </c:pivotFmt>
      <c:pivotFmt>
        <c:idx val="48"/>
      </c:pivotFmt>
      <c:pivotFmt>
        <c:idx val="49"/>
      </c:pivotFmt>
      <c:pivotFmt>
        <c:idx val="50"/>
      </c:pivotFmt>
      <c:pivotFmt>
        <c:idx val="51"/>
      </c:pivotFmt>
      <c:pivotFmt>
        <c:idx val="52"/>
      </c:pivotFmt>
      <c:pivotFmt>
        <c:idx val="53"/>
      </c:pivotFmt>
      <c:pivotFmt>
        <c:idx val="54"/>
      </c:pivotFmt>
      <c:pivotFmt>
        <c:idx val="55"/>
      </c:pivotFmt>
      <c:pivotFmt>
        <c:idx val="56"/>
      </c:pivotFmt>
      <c:pivotFmt>
        <c:idx val="57"/>
      </c:pivotFmt>
      <c:pivotFmt>
        <c:idx val="58"/>
      </c:pivotFmt>
      <c:pivotFmt>
        <c:idx val="59"/>
      </c:pivotFmt>
      <c:pivotFmt>
        <c:idx val="60"/>
      </c:pivotFmt>
      <c:pivotFmt>
        <c:idx val="61"/>
      </c:pivotFmt>
      <c:pivotFmt>
        <c:idx val="62"/>
      </c:pivotFmt>
      <c:pivotFmt>
        <c:idx val="63"/>
      </c:pivotFmt>
      <c:pivotFmt>
        <c:idx val="64"/>
      </c:pivotFmt>
      <c:pivotFmt>
        <c:idx val="65"/>
      </c:pivotFmt>
      <c:pivotFmt>
        <c:idx val="66"/>
      </c:pivotFmt>
      <c:pivotFmt>
        <c:idx val="67"/>
      </c:pivotFmt>
      <c:pivotFmt>
        <c:idx val="68"/>
      </c:pivotFmt>
      <c:pivotFmt>
        <c:idx val="69"/>
      </c:pivotFmt>
      <c:pivotFmt>
        <c:idx val="70"/>
      </c:pivotFmt>
      <c:pivotFmt>
        <c:idx val="71"/>
      </c:pivotFmt>
      <c:pivotFmt>
        <c:idx val="72"/>
      </c:pivotFmt>
      <c:pivotFmt>
        <c:idx val="73"/>
      </c:pivotFmt>
      <c:pivotFmt>
        <c:idx val="74"/>
      </c:pivotFmt>
      <c:pivotFmt>
        <c:idx val="75"/>
      </c:pivotFmt>
      <c:pivotFmt>
        <c:idx val="76"/>
      </c:pivotFmt>
      <c:pivotFmt>
        <c:idx val="77"/>
      </c:pivotFmt>
      <c:pivotFmt>
        <c:idx val="78"/>
      </c:pivotFmt>
      <c:pivotFmt>
        <c:idx val="79"/>
      </c:pivotFmt>
      <c:pivotFmt>
        <c:idx val="80"/>
      </c:pivotFmt>
      <c:pivotFmt>
        <c:idx val="81"/>
      </c:pivotFmt>
      <c:pivotFmt>
        <c:idx val="82"/>
      </c:pivotFmt>
      <c:pivotFmt>
        <c:idx val="83"/>
      </c:pivotFmt>
      <c:pivotFmt>
        <c:idx val="84"/>
      </c:pivotFmt>
      <c:pivotFmt>
        <c:idx val="85"/>
      </c:pivotFmt>
      <c:pivotFmt>
        <c:idx val="86"/>
      </c:pivotFmt>
      <c:pivotFmt>
        <c:idx val="87"/>
      </c:pivotFmt>
      <c:pivotFmt>
        <c:idx val="88"/>
      </c:pivotFmt>
      <c:pivotFmt>
        <c:idx val="89"/>
      </c:pivotFmt>
      <c:pivotFmt>
        <c:idx val="90"/>
      </c:pivotFmt>
      <c:pivotFmt>
        <c:idx val="91"/>
      </c:pivotFmt>
      <c:pivotFmt>
        <c:idx val="92"/>
      </c:pivotFmt>
      <c:pivotFmt>
        <c:idx val="93"/>
      </c:pivotFmt>
      <c:pivotFmt>
        <c:idx val="94"/>
      </c:pivotFmt>
      <c:pivotFmt>
        <c:idx val="95"/>
      </c:pivotFmt>
      <c:pivotFmt>
        <c:idx val="96"/>
      </c:pivotFmt>
      <c:pivotFmt>
        <c:idx val="97"/>
      </c:pivotFmt>
      <c:pivotFmt>
        <c:idx val="98"/>
      </c:pivotFmt>
      <c:pivotFmt>
        <c:idx val="99"/>
      </c:pivotFmt>
      <c:pivotFmt>
        <c:idx val="100"/>
      </c:pivotFmt>
      <c:pivotFmt>
        <c:idx val="101"/>
      </c:pivotFmt>
    </c:pivotFmts>
    <c:plotArea>
      <c:layout>
        <c:manualLayout>
          <c:layoutTarget val="inner"/>
          <c:xMode val="edge"/>
          <c:yMode val="edge"/>
          <c:x val="0.26795734036424362"/>
          <c:y val="0.21046080350046575"/>
          <c:w val="0.70742519735600351"/>
          <c:h val="0.60237019057369023"/>
        </c:manualLayout>
      </c:layout>
      <c:lineChart>
        <c:grouping val="standard"/>
        <c:varyColors val="0"/>
        <c:ser>
          <c:idx val="0"/>
          <c:order val="0"/>
          <c:tx>
            <c:strRef>
              <c:f>Tabelle3!$B$4:$B$5</c:f>
              <c:strCache>
                <c:ptCount val="1"/>
                <c:pt idx="0">
                  <c:v>200,00</c:v>
                </c:pt>
              </c:strCache>
            </c:strRef>
          </c:tx>
          <c:cat>
            <c:strRef>
              <c:f>Tabelle3!$A$6:$A$8</c:f>
              <c:strCache>
                <c:ptCount val="2"/>
                <c:pt idx="0">
                  <c:v>100,00</c:v>
                </c:pt>
                <c:pt idx="1">
                  <c:v>150,00</c:v>
                </c:pt>
              </c:strCache>
            </c:strRef>
          </c:cat>
          <c:val>
            <c:numRef>
              <c:f>Tabelle3!$B$6:$B$8</c:f>
              <c:numCache>
                <c:formatCode>General</c:formatCode>
                <c:ptCount val="2"/>
                <c:pt idx="0">
                  <c:v>177.2033258554531</c:v>
                </c:pt>
                <c:pt idx="1">
                  <c:v>179.95384269817782</c:v>
                </c:pt>
              </c:numCache>
            </c:numRef>
          </c:val>
          <c:smooth val="0"/>
        </c:ser>
        <c:ser>
          <c:idx val="1"/>
          <c:order val="1"/>
          <c:tx>
            <c:strRef>
              <c:f>Tabelle3!$C$4:$C$5</c:f>
              <c:strCache>
                <c:ptCount val="1"/>
                <c:pt idx="0">
                  <c:v>300,00</c:v>
                </c:pt>
              </c:strCache>
            </c:strRef>
          </c:tx>
          <c:cat>
            <c:strRef>
              <c:f>Tabelle3!$A$6:$A$8</c:f>
              <c:strCache>
                <c:ptCount val="2"/>
                <c:pt idx="0">
                  <c:v>100,00</c:v>
                </c:pt>
                <c:pt idx="1">
                  <c:v>150,00</c:v>
                </c:pt>
              </c:strCache>
            </c:strRef>
          </c:cat>
          <c:val>
            <c:numRef>
              <c:f>Tabelle3!$C$6:$C$8</c:f>
              <c:numCache>
                <c:formatCode>General</c:formatCode>
                <c:ptCount val="2"/>
                <c:pt idx="0">
                  <c:v>182.17698946192519</c:v>
                </c:pt>
                <c:pt idx="1">
                  <c:v>231.123502077013</c:v>
                </c:pt>
              </c:numCache>
            </c:numRef>
          </c:val>
          <c:smooth val="0"/>
        </c:ser>
        <c:ser>
          <c:idx val="2"/>
          <c:order val="2"/>
          <c:tx>
            <c:strRef>
              <c:f>Tabelle3!$D$4:$D$5</c:f>
              <c:strCache>
                <c:ptCount val="1"/>
                <c:pt idx="0">
                  <c:v>400,00</c:v>
                </c:pt>
              </c:strCache>
            </c:strRef>
          </c:tx>
          <c:cat>
            <c:strRef>
              <c:f>Tabelle3!$A$6:$A$8</c:f>
              <c:strCache>
                <c:ptCount val="2"/>
                <c:pt idx="0">
                  <c:v>100,00</c:v>
                </c:pt>
                <c:pt idx="1">
                  <c:v>150,00</c:v>
                </c:pt>
              </c:strCache>
            </c:strRef>
          </c:cat>
          <c:val>
            <c:numRef>
              <c:f>Tabelle3!$D$6:$D$8</c:f>
              <c:numCache>
                <c:formatCode>General</c:formatCode>
                <c:ptCount val="2"/>
                <c:pt idx="1">
                  <c:v>268.52429209135096</c:v>
                </c:pt>
              </c:numCache>
            </c:numRef>
          </c:val>
          <c:smooth val="0"/>
        </c:ser>
        <c:ser>
          <c:idx val="3"/>
          <c:order val="3"/>
          <c:tx>
            <c:strRef>
              <c:f>Tabelle3!$E$4:$E$5</c:f>
              <c:strCache>
                <c:ptCount val="1"/>
                <c:pt idx="0">
                  <c:v>500,00</c:v>
                </c:pt>
              </c:strCache>
            </c:strRef>
          </c:tx>
          <c:cat>
            <c:strRef>
              <c:f>Tabelle3!$A$6:$A$8</c:f>
              <c:strCache>
                <c:ptCount val="2"/>
                <c:pt idx="0">
                  <c:v>100,00</c:v>
                </c:pt>
                <c:pt idx="1">
                  <c:v>150,00</c:v>
                </c:pt>
              </c:strCache>
            </c:strRef>
          </c:cat>
          <c:val>
            <c:numRef>
              <c:f>Tabelle3!$E$6:$E$8</c:f>
              <c:numCache>
                <c:formatCode>General</c:formatCode>
                <c:ptCount val="2"/>
                <c:pt idx="1">
                  <c:v>287.45559215076196</c:v>
                </c:pt>
              </c:numCache>
            </c:numRef>
          </c:val>
          <c:smooth val="0"/>
        </c:ser>
        <c:dLbls>
          <c:showLegendKey val="0"/>
          <c:showVal val="0"/>
          <c:showCatName val="0"/>
          <c:showSerName val="0"/>
          <c:showPercent val="0"/>
          <c:showBubbleSize val="0"/>
        </c:dLbls>
        <c:marker val="1"/>
        <c:smooth val="0"/>
        <c:axId val="133025152"/>
        <c:axId val="218129536"/>
      </c:lineChart>
      <c:catAx>
        <c:axId val="133025152"/>
        <c:scaling>
          <c:orientation val="minMax"/>
        </c:scaling>
        <c:delete val="0"/>
        <c:axPos val="b"/>
        <c:numFmt formatCode="0.00" sourceLinked="1"/>
        <c:majorTickMark val="none"/>
        <c:minorTickMark val="none"/>
        <c:tickLblPos val="nextTo"/>
        <c:txPr>
          <a:bodyPr/>
          <a:lstStyle/>
          <a:p>
            <a:pPr>
              <a:defRPr sz="1200"/>
            </a:pPr>
            <a:endParaRPr lang="de-DE"/>
          </a:p>
        </c:txPr>
        <c:crossAx val="218129536"/>
        <c:crosses val="autoZero"/>
        <c:auto val="1"/>
        <c:lblAlgn val="ctr"/>
        <c:lblOffset val="100"/>
        <c:noMultiLvlLbl val="0"/>
      </c:catAx>
      <c:valAx>
        <c:axId val="218129536"/>
        <c:scaling>
          <c:orientation val="minMax"/>
        </c:scaling>
        <c:delete val="0"/>
        <c:axPos val="l"/>
        <c:majorGridlines/>
        <c:title>
          <c:tx>
            <c:rich>
              <a:bodyPr/>
              <a:lstStyle/>
              <a:p>
                <a:pPr>
                  <a:defRPr sz="1100"/>
                </a:pPr>
                <a:r>
                  <a:rPr lang="de-DE" sz="1100" dirty="0" smtClean="0"/>
                  <a:t>Heat </a:t>
                </a:r>
                <a:r>
                  <a:rPr lang="de-DE" sz="1100" dirty="0" err="1" smtClean="0"/>
                  <a:t>flow</a:t>
                </a:r>
                <a:r>
                  <a:rPr lang="de-DE" sz="1100" dirty="0" smtClean="0"/>
                  <a:t> (</a:t>
                </a:r>
                <a:r>
                  <a:rPr lang="de-DE" sz="1100" dirty="0" err="1" smtClean="0"/>
                  <a:t>tool</a:t>
                </a:r>
                <a:r>
                  <a:rPr lang="de-DE" sz="1100" dirty="0" smtClean="0"/>
                  <a:t>) </a:t>
                </a:r>
                <a:r>
                  <a:rPr lang="de-DE" sz="1100" b="1" i="0" u="none" strike="noStrike" baseline="0" dirty="0" smtClean="0">
                    <a:effectLst/>
                  </a:rPr>
                  <a:t>[W]</a:t>
                </a:r>
                <a:endParaRPr lang="de-DE" sz="1100" dirty="0"/>
              </a:p>
            </c:rich>
          </c:tx>
          <c:layout>
            <c:manualLayout>
              <c:xMode val="edge"/>
              <c:yMode val="edge"/>
              <c:x val="3.1037502133210857E-2"/>
              <c:y val="0.21497910488578192"/>
            </c:manualLayout>
          </c:layout>
          <c:overlay val="0"/>
        </c:title>
        <c:numFmt formatCode="General" sourceLinked="1"/>
        <c:majorTickMark val="none"/>
        <c:minorTickMark val="none"/>
        <c:tickLblPos val="nextTo"/>
        <c:txPr>
          <a:bodyPr/>
          <a:lstStyle/>
          <a:p>
            <a:pPr>
              <a:defRPr sz="1200"/>
            </a:pPr>
            <a:endParaRPr lang="de-DE"/>
          </a:p>
        </c:txPr>
        <c:crossAx val="133025152"/>
        <c:crosses val="autoZero"/>
        <c:crossBetween val="between"/>
      </c:valAx>
    </c:plotArea>
    <c:legend>
      <c:legendPos val="t"/>
      <c:layout>
        <c:manualLayout>
          <c:xMode val="edge"/>
          <c:yMode val="edge"/>
          <c:x val="2.9049059908376192E-2"/>
          <c:y val="5.4063651047319521E-2"/>
          <c:w val="0.96086447911016426"/>
          <c:h val="6.4813327918417277E-2"/>
        </c:manualLayout>
      </c:layout>
      <c:overlay val="0"/>
    </c:legend>
    <c:plotVisOnly val="1"/>
    <c:dispBlanksAs val="gap"/>
    <c:showDLblsOverMax val="0"/>
  </c:chart>
  <c:externalData r:id="rId1">
    <c:autoUpdate val="0"/>
  </c:externalData>
  <c:extLst/>
</c:chartSpace>
</file>

<file path=ppt/charts/chart31.xml><?xml version="1.0" encoding="utf-8"?>
<c:chartSpace xmlns:c="http://schemas.openxmlformats.org/drawingml/2006/chart" xmlns:a="http://schemas.openxmlformats.org/drawingml/2006/main" xmlns:r="http://schemas.openxmlformats.org/officeDocument/2006/relationships">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pivotSource>
    <c:name>[Struct_Results_v18_AISI1045_AISI4140_ALL_E85.xlsx]Tabelle3!PivotTable1</c:name>
    <c:fmtId val="5"/>
  </c:pivotSource>
  <c:chart>
    <c:autoTitleDeleted val="0"/>
    <c:pivotFmts>
      <c:pivotFmt>
        <c:idx val="0"/>
      </c:pivotFmt>
      <c:pivotFmt>
        <c:idx val="1"/>
        <c:dLbl>
          <c:idx val="0"/>
          <c:delete val="1"/>
        </c:dLbl>
      </c:pivotFmt>
      <c:pivotFmt>
        <c:idx val="2"/>
      </c:pivotFmt>
      <c:pivotFmt>
        <c:idx val="3"/>
      </c:pivotFmt>
      <c:pivotFmt>
        <c:idx val="4"/>
      </c:pivotFmt>
      <c:pivotFmt>
        <c:idx val="5"/>
      </c:pivotFmt>
      <c:pivotFmt>
        <c:idx val="6"/>
      </c:pivotFmt>
      <c:pivotFmt>
        <c:idx val="7"/>
      </c:pivotFmt>
      <c:pivotFmt>
        <c:idx val="8"/>
      </c:pivotFmt>
      <c:pivotFmt>
        <c:idx val="9"/>
      </c:pivotFmt>
      <c:pivotFmt>
        <c:idx val="10"/>
      </c:pivotFmt>
      <c:pivotFmt>
        <c:idx val="11"/>
      </c:pivotFmt>
      <c:pivotFmt>
        <c:idx val="12"/>
      </c:pivotFmt>
      <c:pivotFmt>
        <c:idx val="13"/>
      </c:pivotFmt>
      <c:pivotFmt>
        <c:idx val="14"/>
      </c:pivotFmt>
      <c:pivotFmt>
        <c:idx val="15"/>
      </c:pivotFmt>
      <c:pivotFmt>
        <c:idx val="16"/>
        <c:spPr>
          <a:ln>
            <a:prstDash val="solid"/>
          </a:ln>
        </c:spPr>
        <c:marker>
          <c:spPr>
            <a:ln>
              <a:prstDash val="solid"/>
            </a:ln>
          </c:spPr>
        </c:marker>
      </c:pivotFmt>
      <c:pivotFmt>
        <c:idx val="17"/>
        <c:spPr>
          <a:ln>
            <a:prstDash val="solid"/>
          </a:ln>
        </c:spPr>
        <c:marker>
          <c:spPr>
            <a:ln>
              <a:prstDash val="solid"/>
            </a:ln>
          </c:spPr>
        </c:marker>
      </c:pivotFmt>
      <c:pivotFmt>
        <c:idx val="18"/>
        <c:spPr>
          <a:ln>
            <a:prstDash val="solid"/>
          </a:ln>
        </c:spPr>
        <c:marker>
          <c:spPr>
            <a:ln>
              <a:prstDash val="solid"/>
            </a:ln>
          </c:spPr>
        </c:marker>
      </c:pivotFmt>
      <c:pivotFmt>
        <c:idx val="19"/>
        <c:spPr>
          <a:ln>
            <a:prstDash val="dash"/>
          </a:ln>
        </c:spPr>
        <c:marker>
          <c:spPr>
            <a:ln>
              <a:prstDash val="dash"/>
            </a:ln>
          </c:spPr>
        </c:marker>
      </c:pivotFmt>
      <c:pivotFmt>
        <c:idx val="20"/>
        <c:spPr>
          <a:ln>
            <a:solidFill>
              <a:schemeClr val="accent4">
                <a:lumMod val="50000"/>
              </a:schemeClr>
            </a:solidFill>
            <a:prstDash val="dash"/>
          </a:ln>
        </c:spPr>
        <c:marker>
          <c:spPr>
            <a:ln>
              <a:solidFill>
                <a:schemeClr val="accent4">
                  <a:lumMod val="50000"/>
                </a:schemeClr>
              </a:solidFill>
              <a:prstDash val="dash"/>
            </a:ln>
          </c:spPr>
        </c:marker>
      </c:pivotFmt>
      <c:pivotFmt>
        <c:idx val="21"/>
        <c:spPr>
          <a:ln>
            <a:solidFill>
              <a:schemeClr val="accent3">
                <a:lumMod val="50000"/>
              </a:schemeClr>
            </a:solidFill>
            <a:prstDash val="dash"/>
          </a:ln>
        </c:spPr>
        <c:marker>
          <c:spPr>
            <a:solidFill>
              <a:schemeClr val="accent3">
                <a:lumMod val="50000"/>
              </a:schemeClr>
            </a:solidFill>
            <a:ln>
              <a:solidFill>
                <a:schemeClr val="accent3">
                  <a:lumMod val="50000"/>
                </a:schemeClr>
              </a:solidFill>
              <a:prstDash val="dash"/>
            </a:ln>
          </c:spPr>
        </c:marker>
      </c:pivotFmt>
      <c:pivotFmt>
        <c:idx val="22"/>
        <c:spPr>
          <a:ln>
            <a:prstDash val="dash"/>
          </a:ln>
        </c:spPr>
        <c:marker>
          <c:spPr>
            <a:ln>
              <a:prstDash val="dash"/>
            </a:ln>
          </c:spPr>
        </c:marker>
      </c:pivotFmt>
      <c:pivotFmt>
        <c:idx val="23"/>
      </c:pivotFmt>
      <c:pivotFmt>
        <c:idx val="24"/>
      </c:pivotFmt>
      <c:pivotFmt>
        <c:idx val="25"/>
      </c:pivotFmt>
      <c:pivotFmt>
        <c:idx val="26"/>
        <c:spPr>
          <a:ln>
            <a:prstDash val="solid"/>
          </a:ln>
        </c:spPr>
        <c:marker>
          <c:spPr>
            <a:ln>
              <a:prstDash val="solid"/>
            </a:ln>
          </c:spPr>
        </c:marker>
      </c:pivotFmt>
      <c:pivotFmt>
        <c:idx val="27"/>
        <c:spPr>
          <a:ln>
            <a:prstDash val="solid"/>
          </a:ln>
        </c:spPr>
        <c:marker>
          <c:spPr>
            <a:ln>
              <a:prstDash val="solid"/>
            </a:ln>
          </c:spPr>
        </c:marker>
      </c:pivotFmt>
      <c:pivotFmt>
        <c:idx val="28"/>
        <c:spPr>
          <a:ln>
            <a:prstDash val="solid"/>
          </a:ln>
        </c:spPr>
        <c:marker>
          <c:spPr>
            <a:ln>
              <a:prstDash val="solid"/>
            </a:ln>
          </c:spPr>
        </c:marker>
      </c:pivotFmt>
      <c:pivotFmt>
        <c:idx val="29"/>
        <c:spPr>
          <a:ln>
            <a:prstDash val="dash"/>
          </a:ln>
        </c:spPr>
        <c:marker>
          <c:spPr>
            <a:ln>
              <a:prstDash val="dash"/>
            </a:ln>
          </c:spPr>
        </c:marker>
      </c:pivotFmt>
      <c:pivotFmt>
        <c:idx val="30"/>
        <c:spPr>
          <a:ln>
            <a:solidFill>
              <a:schemeClr val="accent4">
                <a:lumMod val="50000"/>
              </a:schemeClr>
            </a:solidFill>
            <a:prstDash val="dash"/>
          </a:ln>
        </c:spPr>
        <c:marker>
          <c:spPr>
            <a:ln>
              <a:solidFill>
                <a:schemeClr val="accent4">
                  <a:lumMod val="50000"/>
                </a:schemeClr>
              </a:solidFill>
              <a:prstDash val="dash"/>
            </a:ln>
          </c:spPr>
        </c:marker>
      </c:pivotFmt>
      <c:pivotFmt>
        <c:idx val="31"/>
        <c:spPr>
          <a:ln>
            <a:solidFill>
              <a:schemeClr val="accent3">
                <a:lumMod val="50000"/>
              </a:schemeClr>
            </a:solidFill>
            <a:prstDash val="dash"/>
          </a:ln>
        </c:spPr>
        <c:marker>
          <c:spPr>
            <a:solidFill>
              <a:schemeClr val="accent3">
                <a:lumMod val="50000"/>
              </a:schemeClr>
            </a:solidFill>
            <a:ln>
              <a:solidFill>
                <a:schemeClr val="accent3">
                  <a:lumMod val="50000"/>
                </a:schemeClr>
              </a:solidFill>
              <a:prstDash val="dash"/>
            </a:ln>
          </c:spPr>
        </c:marker>
      </c:pivotFmt>
      <c:pivotFmt>
        <c:idx val="32"/>
        <c:spPr>
          <a:ln>
            <a:prstDash val="dash"/>
          </a:ln>
        </c:spPr>
        <c:marker>
          <c:spPr>
            <a:ln>
              <a:prstDash val="dash"/>
            </a:ln>
          </c:spPr>
        </c:marker>
      </c:pivotFmt>
      <c:pivotFmt>
        <c:idx val="33"/>
      </c:pivotFmt>
      <c:pivotFmt>
        <c:idx val="34"/>
      </c:pivotFmt>
      <c:pivotFmt>
        <c:idx val="35"/>
      </c:pivotFmt>
      <c:pivotFmt>
        <c:idx val="36"/>
        <c:spPr>
          <a:ln>
            <a:prstDash val="solid"/>
          </a:ln>
        </c:spPr>
        <c:marker>
          <c:spPr>
            <a:ln>
              <a:prstDash val="solid"/>
            </a:ln>
          </c:spPr>
        </c:marker>
      </c:pivotFmt>
      <c:pivotFmt>
        <c:idx val="37"/>
        <c:spPr>
          <a:ln>
            <a:prstDash val="solid"/>
          </a:ln>
        </c:spPr>
        <c:marker>
          <c:spPr>
            <a:ln>
              <a:prstDash val="solid"/>
            </a:ln>
          </c:spPr>
        </c:marker>
      </c:pivotFmt>
      <c:pivotFmt>
        <c:idx val="38"/>
        <c:spPr>
          <a:ln>
            <a:prstDash val="solid"/>
          </a:ln>
        </c:spPr>
        <c:marker>
          <c:spPr>
            <a:ln>
              <a:prstDash val="solid"/>
            </a:ln>
          </c:spPr>
        </c:marker>
      </c:pivotFmt>
      <c:pivotFmt>
        <c:idx val="39"/>
        <c:spPr>
          <a:ln>
            <a:prstDash val="dash"/>
          </a:ln>
        </c:spPr>
        <c:marker>
          <c:spPr>
            <a:ln>
              <a:prstDash val="dash"/>
            </a:ln>
          </c:spPr>
        </c:marker>
      </c:pivotFmt>
      <c:pivotFmt>
        <c:idx val="40"/>
        <c:spPr>
          <a:ln>
            <a:solidFill>
              <a:schemeClr val="accent4">
                <a:lumMod val="50000"/>
              </a:schemeClr>
            </a:solidFill>
            <a:prstDash val="dash"/>
          </a:ln>
        </c:spPr>
        <c:marker>
          <c:spPr>
            <a:ln>
              <a:solidFill>
                <a:schemeClr val="accent4">
                  <a:lumMod val="50000"/>
                </a:schemeClr>
              </a:solidFill>
              <a:prstDash val="dash"/>
            </a:ln>
          </c:spPr>
        </c:marker>
      </c:pivotFmt>
      <c:pivotFmt>
        <c:idx val="41"/>
        <c:spPr>
          <a:ln>
            <a:solidFill>
              <a:schemeClr val="accent3">
                <a:lumMod val="50000"/>
              </a:schemeClr>
            </a:solidFill>
            <a:prstDash val="dash"/>
          </a:ln>
        </c:spPr>
        <c:marker>
          <c:spPr>
            <a:solidFill>
              <a:schemeClr val="accent3">
                <a:lumMod val="50000"/>
              </a:schemeClr>
            </a:solidFill>
            <a:ln>
              <a:solidFill>
                <a:schemeClr val="accent3">
                  <a:lumMod val="50000"/>
                </a:schemeClr>
              </a:solidFill>
              <a:prstDash val="dash"/>
            </a:ln>
          </c:spPr>
        </c:marker>
      </c:pivotFmt>
      <c:pivotFmt>
        <c:idx val="42"/>
        <c:spPr>
          <a:ln>
            <a:prstDash val="dash"/>
          </a:ln>
        </c:spPr>
        <c:marker>
          <c:spPr>
            <a:ln>
              <a:prstDash val="dash"/>
            </a:ln>
          </c:spPr>
        </c:marker>
      </c:pivotFmt>
      <c:pivotFmt>
        <c:idx val="43"/>
      </c:pivotFmt>
      <c:pivotFmt>
        <c:idx val="44"/>
      </c:pivotFmt>
      <c:pivotFmt>
        <c:idx val="45"/>
      </c:pivotFmt>
      <c:pivotFmt>
        <c:idx val="46"/>
        <c:spPr>
          <a:ln>
            <a:prstDash val="solid"/>
          </a:ln>
        </c:spPr>
        <c:marker>
          <c:spPr>
            <a:ln>
              <a:prstDash val="solid"/>
            </a:ln>
          </c:spPr>
        </c:marker>
      </c:pivotFmt>
      <c:pivotFmt>
        <c:idx val="47"/>
        <c:spPr>
          <a:ln>
            <a:prstDash val="solid"/>
          </a:ln>
        </c:spPr>
        <c:marker>
          <c:spPr>
            <a:ln>
              <a:prstDash val="solid"/>
            </a:ln>
          </c:spPr>
        </c:marker>
      </c:pivotFmt>
      <c:pivotFmt>
        <c:idx val="48"/>
        <c:spPr>
          <a:ln>
            <a:prstDash val="solid"/>
          </a:ln>
        </c:spPr>
        <c:marker>
          <c:spPr>
            <a:ln>
              <a:prstDash val="solid"/>
            </a:ln>
          </c:spPr>
        </c:marker>
      </c:pivotFmt>
      <c:pivotFmt>
        <c:idx val="49"/>
        <c:spPr>
          <a:ln>
            <a:prstDash val="dash"/>
          </a:ln>
        </c:spPr>
        <c:marker>
          <c:spPr>
            <a:ln>
              <a:prstDash val="dash"/>
            </a:ln>
          </c:spPr>
        </c:marker>
      </c:pivotFmt>
      <c:pivotFmt>
        <c:idx val="50"/>
        <c:spPr>
          <a:ln>
            <a:solidFill>
              <a:schemeClr val="accent4">
                <a:lumMod val="50000"/>
              </a:schemeClr>
            </a:solidFill>
            <a:prstDash val="dash"/>
          </a:ln>
        </c:spPr>
        <c:marker>
          <c:spPr>
            <a:ln>
              <a:solidFill>
                <a:schemeClr val="accent4">
                  <a:lumMod val="50000"/>
                </a:schemeClr>
              </a:solidFill>
              <a:prstDash val="dash"/>
            </a:ln>
          </c:spPr>
        </c:marker>
      </c:pivotFmt>
      <c:pivotFmt>
        <c:idx val="51"/>
        <c:spPr>
          <a:ln>
            <a:solidFill>
              <a:schemeClr val="accent3">
                <a:lumMod val="50000"/>
              </a:schemeClr>
            </a:solidFill>
            <a:prstDash val="dash"/>
          </a:ln>
        </c:spPr>
        <c:marker>
          <c:spPr>
            <a:solidFill>
              <a:schemeClr val="accent3">
                <a:lumMod val="50000"/>
              </a:schemeClr>
            </a:solidFill>
            <a:ln>
              <a:solidFill>
                <a:schemeClr val="accent3">
                  <a:lumMod val="50000"/>
                </a:schemeClr>
              </a:solidFill>
              <a:prstDash val="dash"/>
            </a:ln>
          </c:spPr>
        </c:marker>
      </c:pivotFmt>
      <c:pivotFmt>
        <c:idx val="52"/>
        <c:spPr>
          <a:ln>
            <a:prstDash val="dash"/>
          </a:ln>
        </c:spPr>
        <c:marker>
          <c:spPr>
            <a:ln>
              <a:prstDash val="dash"/>
            </a:ln>
          </c:spPr>
        </c:marker>
      </c:pivotFmt>
      <c:pivotFmt>
        <c:idx val="53"/>
      </c:pivotFmt>
      <c:pivotFmt>
        <c:idx val="54"/>
      </c:pivotFmt>
      <c:pivotFmt>
        <c:idx val="55"/>
      </c:pivotFmt>
      <c:pivotFmt>
        <c:idx val="56"/>
        <c:spPr>
          <a:ln>
            <a:prstDash val="solid"/>
          </a:ln>
        </c:spPr>
        <c:marker>
          <c:spPr>
            <a:ln>
              <a:prstDash val="solid"/>
            </a:ln>
          </c:spPr>
        </c:marker>
      </c:pivotFmt>
      <c:pivotFmt>
        <c:idx val="57"/>
        <c:spPr>
          <a:ln>
            <a:prstDash val="solid"/>
          </a:ln>
        </c:spPr>
        <c:marker>
          <c:spPr>
            <a:ln>
              <a:prstDash val="solid"/>
            </a:ln>
          </c:spPr>
        </c:marker>
      </c:pivotFmt>
      <c:pivotFmt>
        <c:idx val="58"/>
        <c:spPr>
          <a:ln>
            <a:prstDash val="solid"/>
          </a:ln>
        </c:spPr>
        <c:marker>
          <c:spPr>
            <a:ln>
              <a:prstDash val="solid"/>
            </a:ln>
          </c:spPr>
        </c:marker>
      </c:pivotFmt>
      <c:pivotFmt>
        <c:idx val="59"/>
        <c:spPr>
          <a:ln>
            <a:prstDash val="dash"/>
          </a:ln>
        </c:spPr>
        <c:marker>
          <c:spPr>
            <a:ln>
              <a:prstDash val="dash"/>
            </a:ln>
          </c:spPr>
        </c:marker>
      </c:pivotFmt>
      <c:pivotFmt>
        <c:idx val="60"/>
        <c:spPr>
          <a:ln>
            <a:solidFill>
              <a:schemeClr val="accent4">
                <a:lumMod val="50000"/>
              </a:schemeClr>
            </a:solidFill>
            <a:prstDash val="dash"/>
          </a:ln>
        </c:spPr>
        <c:marker>
          <c:spPr>
            <a:ln>
              <a:solidFill>
                <a:schemeClr val="accent4">
                  <a:lumMod val="50000"/>
                </a:schemeClr>
              </a:solidFill>
              <a:prstDash val="dash"/>
            </a:ln>
          </c:spPr>
        </c:marker>
      </c:pivotFmt>
      <c:pivotFmt>
        <c:idx val="61"/>
        <c:spPr>
          <a:ln>
            <a:solidFill>
              <a:schemeClr val="accent3">
                <a:lumMod val="50000"/>
              </a:schemeClr>
            </a:solidFill>
            <a:prstDash val="dash"/>
          </a:ln>
        </c:spPr>
        <c:marker>
          <c:spPr>
            <a:solidFill>
              <a:schemeClr val="accent3">
                <a:lumMod val="50000"/>
              </a:schemeClr>
            </a:solidFill>
            <a:ln>
              <a:solidFill>
                <a:schemeClr val="accent3">
                  <a:lumMod val="50000"/>
                </a:schemeClr>
              </a:solidFill>
              <a:prstDash val="dash"/>
            </a:ln>
          </c:spPr>
        </c:marker>
      </c:pivotFmt>
      <c:pivotFmt>
        <c:idx val="62"/>
        <c:spPr>
          <a:ln>
            <a:prstDash val="dash"/>
          </a:ln>
        </c:spPr>
        <c:marker>
          <c:spPr>
            <a:ln>
              <a:prstDash val="dash"/>
            </a:ln>
          </c:spPr>
        </c:marker>
      </c:pivotFmt>
      <c:pivotFmt>
        <c:idx val="63"/>
      </c:pivotFmt>
      <c:pivotFmt>
        <c:idx val="64"/>
      </c:pivotFmt>
      <c:pivotFmt>
        <c:idx val="65"/>
      </c:pivotFmt>
      <c:pivotFmt>
        <c:idx val="66"/>
        <c:spPr>
          <a:ln>
            <a:prstDash val="solid"/>
          </a:ln>
        </c:spPr>
        <c:marker>
          <c:spPr>
            <a:ln>
              <a:prstDash val="solid"/>
            </a:ln>
          </c:spPr>
        </c:marker>
      </c:pivotFmt>
      <c:pivotFmt>
        <c:idx val="67"/>
        <c:spPr>
          <a:ln>
            <a:prstDash val="solid"/>
          </a:ln>
        </c:spPr>
        <c:marker>
          <c:spPr>
            <a:ln>
              <a:prstDash val="solid"/>
            </a:ln>
          </c:spPr>
        </c:marker>
      </c:pivotFmt>
      <c:pivotFmt>
        <c:idx val="68"/>
        <c:spPr>
          <a:ln>
            <a:prstDash val="solid"/>
          </a:ln>
        </c:spPr>
        <c:marker>
          <c:spPr>
            <a:ln>
              <a:prstDash val="solid"/>
            </a:ln>
          </c:spPr>
        </c:marker>
      </c:pivotFmt>
      <c:pivotFmt>
        <c:idx val="69"/>
        <c:spPr>
          <a:ln>
            <a:prstDash val="dash"/>
          </a:ln>
        </c:spPr>
        <c:marker>
          <c:spPr>
            <a:ln>
              <a:prstDash val="dash"/>
            </a:ln>
          </c:spPr>
        </c:marker>
      </c:pivotFmt>
      <c:pivotFmt>
        <c:idx val="70"/>
        <c:spPr>
          <a:ln>
            <a:solidFill>
              <a:schemeClr val="accent4">
                <a:lumMod val="50000"/>
              </a:schemeClr>
            </a:solidFill>
            <a:prstDash val="dash"/>
          </a:ln>
        </c:spPr>
        <c:marker>
          <c:spPr>
            <a:ln>
              <a:solidFill>
                <a:schemeClr val="accent4">
                  <a:lumMod val="50000"/>
                </a:schemeClr>
              </a:solidFill>
              <a:prstDash val="dash"/>
            </a:ln>
          </c:spPr>
        </c:marker>
      </c:pivotFmt>
      <c:pivotFmt>
        <c:idx val="71"/>
        <c:spPr>
          <a:ln>
            <a:solidFill>
              <a:schemeClr val="accent3">
                <a:lumMod val="50000"/>
              </a:schemeClr>
            </a:solidFill>
            <a:prstDash val="dash"/>
          </a:ln>
        </c:spPr>
        <c:marker>
          <c:spPr>
            <a:solidFill>
              <a:schemeClr val="accent3">
                <a:lumMod val="50000"/>
              </a:schemeClr>
            </a:solidFill>
            <a:ln>
              <a:solidFill>
                <a:schemeClr val="accent3">
                  <a:lumMod val="50000"/>
                </a:schemeClr>
              </a:solidFill>
              <a:prstDash val="dash"/>
            </a:ln>
          </c:spPr>
        </c:marker>
      </c:pivotFmt>
      <c:pivotFmt>
        <c:idx val="72"/>
        <c:spPr>
          <a:ln>
            <a:prstDash val="dash"/>
          </a:ln>
        </c:spPr>
        <c:marker>
          <c:spPr>
            <a:ln>
              <a:prstDash val="dash"/>
            </a:ln>
          </c:spPr>
        </c:marker>
      </c:pivotFmt>
      <c:pivotFmt>
        <c:idx val="73"/>
      </c:pivotFmt>
      <c:pivotFmt>
        <c:idx val="74"/>
      </c:pivotFmt>
      <c:pivotFmt>
        <c:idx val="75"/>
      </c:pivotFmt>
      <c:pivotFmt>
        <c:idx val="76"/>
        <c:spPr>
          <a:ln>
            <a:prstDash val="solid"/>
          </a:ln>
        </c:spPr>
        <c:marker>
          <c:spPr>
            <a:ln>
              <a:prstDash val="solid"/>
            </a:ln>
          </c:spPr>
        </c:marker>
      </c:pivotFmt>
      <c:pivotFmt>
        <c:idx val="77"/>
        <c:spPr>
          <a:ln>
            <a:prstDash val="solid"/>
          </a:ln>
        </c:spPr>
        <c:marker>
          <c:spPr>
            <a:ln>
              <a:prstDash val="solid"/>
            </a:ln>
          </c:spPr>
        </c:marker>
      </c:pivotFmt>
      <c:pivotFmt>
        <c:idx val="78"/>
        <c:spPr>
          <a:ln>
            <a:prstDash val="solid"/>
          </a:ln>
        </c:spPr>
        <c:marker>
          <c:spPr>
            <a:ln>
              <a:prstDash val="solid"/>
            </a:ln>
          </c:spPr>
        </c:marker>
      </c:pivotFmt>
      <c:pivotFmt>
        <c:idx val="79"/>
        <c:spPr>
          <a:ln>
            <a:prstDash val="dash"/>
          </a:ln>
        </c:spPr>
        <c:marker>
          <c:spPr>
            <a:ln>
              <a:prstDash val="dash"/>
            </a:ln>
          </c:spPr>
        </c:marker>
      </c:pivotFmt>
      <c:pivotFmt>
        <c:idx val="80"/>
        <c:spPr>
          <a:ln>
            <a:solidFill>
              <a:schemeClr val="accent4">
                <a:lumMod val="50000"/>
              </a:schemeClr>
            </a:solidFill>
            <a:prstDash val="dash"/>
          </a:ln>
        </c:spPr>
        <c:marker>
          <c:spPr>
            <a:ln>
              <a:solidFill>
                <a:schemeClr val="accent4">
                  <a:lumMod val="50000"/>
                </a:schemeClr>
              </a:solidFill>
              <a:prstDash val="dash"/>
            </a:ln>
          </c:spPr>
        </c:marker>
      </c:pivotFmt>
      <c:pivotFmt>
        <c:idx val="81"/>
        <c:spPr>
          <a:ln>
            <a:solidFill>
              <a:schemeClr val="accent3">
                <a:lumMod val="50000"/>
              </a:schemeClr>
            </a:solidFill>
            <a:prstDash val="dash"/>
          </a:ln>
        </c:spPr>
        <c:marker>
          <c:spPr>
            <a:solidFill>
              <a:schemeClr val="accent3">
                <a:lumMod val="50000"/>
              </a:schemeClr>
            </a:solidFill>
            <a:ln>
              <a:solidFill>
                <a:schemeClr val="accent3">
                  <a:lumMod val="50000"/>
                </a:schemeClr>
              </a:solidFill>
              <a:prstDash val="dash"/>
            </a:ln>
          </c:spPr>
        </c:marker>
      </c:pivotFmt>
      <c:pivotFmt>
        <c:idx val="82"/>
        <c:spPr>
          <a:ln>
            <a:prstDash val="dash"/>
          </a:ln>
        </c:spPr>
        <c:marker>
          <c:spPr>
            <a:ln>
              <a:prstDash val="dash"/>
            </a:ln>
          </c:spPr>
        </c:marker>
      </c:pivotFmt>
      <c:pivotFmt>
        <c:idx val="83"/>
      </c:pivotFmt>
      <c:pivotFmt>
        <c:idx val="84"/>
      </c:pivotFmt>
      <c:pivotFmt>
        <c:idx val="85"/>
        <c:spPr>
          <a:ln>
            <a:prstDash val="solid"/>
          </a:ln>
        </c:spPr>
        <c:marker>
          <c:spPr>
            <a:ln>
              <a:prstDash val="solid"/>
            </a:ln>
          </c:spPr>
        </c:marker>
      </c:pivotFmt>
      <c:pivotFmt>
        <c:idx val="86"/>
        <c:spPr>
          <a:ln>
            <a:prstDash val="solid"/>
          </a:ln>
        </c:spPr>
        <c:marker>
          <c:spPr>
            <a:ln>
              <a:prstDash val="solid"/>
            </a:ln>
          </c:spPr>
        </c:marker>
      </c:pivotFmt>
      <c:pivotFmt>
        <c:idx val="87"/>
        <c:spPr>
          <a:ln>
            <a:prstDash val="solid"/>
          </a:ln>
        </c:spPr>
        <c:marker>
          <c:spPr>
            <a:ln>
              <a:prstDash val="solid"/>
            </a:ln>
          </c:spPr>
        </c:marker>
      </c:pivotFmt>
      <c:pivotFmt>
        <c:idx val="88"/>
        <c:spPr>
          <a:ln>
            <a:prstDash val="dash"/>
          </a:ln>
        </c:spPr>
        <c:marker>
          <c:spPr>
            <a:ln>
              <a:prstDash val="dash"/>
            </a:ln>
          </c:spPr>
        </c:marker>
      </c:pivotFmt>
      <c:pivotFmt>
        <c:idx val="89"/>
        <c:spPr>
          <a:ln>
            <a:solidFill>
              <a:schemeClr val="accent4">
                <a:lumMod val="50000"/>
              </a:schemeClr>
            </a:solidFill>
            <a:prstDash val="dash"/>
          </a:ln>
        </c:spPr>
        <c:marker>
          <c:spPr>
            <a:ln>
              <a:solidFill>
                <a:schemeClr val="accent4">
                  <a:lumMod val="50000"/>
                </a:schemeClr>
              </a:solidFill>
              <a:prstDash val="dash"/>
            </a:ln>
          </c:spPr>
        </c:marker>
      </c:pivotFmt>
      <c:pivotFmt>
        <c:idx val="90"/>
        <c:spPr>
          <a:ln>
            <a:solidFill>
              <a:schemeClr val="accent3">
                <a:lumMod val="50000"/>
              </a:schemeClr>
            </a:solidFill>
            <a:prstDash val="dash"/>
          </a:ln>
        </c:spPr>
        <c:marker>
          <c:spPr>
            <a:solidFill>
              <a:schemeClr val="accent3">
                <a:lumMod val="50000"/>
              </a:schemeClr>
            </a:solidFill>
            <a:ln>
              <a:solidFill>
                <a:schemeClr val="accent3">
                  <a:lumMod val="50000"/>
                </a:schemeClr>
              </a:solidFill>
              <a:prstDash val="dash"/>
            </a:ln>
          </c:spPr>
        </c:marker>
      </c:pivotFmt>
      <c:pivotFmt>
        <c:idx val="91"/>
        <c:spPr>
          <a:ln>
            <a:prstDash val="dash"/>
          </a:ln>
        </c:spPr>
        <c:marker>
          <c:spPr>
            <a:ln>
              <a:prstDash val="dash"/>
            </a:ln>
          </c:spPr>
        </c:marker>
      </c:pivotFmt>
      <c:pivotFmt>
        <c:idx val="92"/>
      </c:pivotFmt>
      <c:pivotFmt>
        <c:idx val="93"/>
      </c:pivotFmt>
      <c:pivotFmt>
        <c:idx val="94"/>
        <c:spPr>
          <a:ln>
            <a:prstDash val="solid"/>
          </a:ln>
        </c:spPr>
        <c:marker>
          <c:spPr>
            <a:ln>
              <a:prstDash val="solid"/>
            </a:ln>
          </c:spPr>
        </c:marker>
      </c:pivotFmt>
      <c:pivotFmt>
        <c:idx val="95"/>
        <c:spPr>
          <a:ln>
            <a:prstDash val="solid"/>
          </a:ln>
        </c:spPr>
        <c:marker>
          <c:spPr>
            <a:ln>
              <a:prstDash val="solid"/>
            </a:ln>
          </c:spPr>
        </c:marker>
      </c:pivotFmt>
      <c:pivotFmt>
        <c:idx val="96"/>
        <c:spPr>
          <a:ln>
            <a:prstDash val="solid"/>
          </a:ln>
        </c:spPr>
        <c:marker>
          <c:spPr>
            <a:ln>
              <a:prstDash val="solid"/>
            </a:ln>
          </c:spPr>
        </c:marker>
      </c:pivotFmt>
      <c:pivotFmt>
        <c:idx val="97"/>
        <c:spPr>
          <a:ln>
            <a:prstDash val="dash"/>
          </a:ln>
        </c:spPr>
        <c:marker>
          <c:spPr>
            <a:ln>
              <a:prstDash val="dash"/>
            </a:ln>
          </c:spPr>
        </c:marker>
      </c:pivotFmt>
      <c:pivotFmt>
        <c:idx val="98"/>
        <c:spPr>
          <a:ln>
            <a:solidFill>
              <a:schemeClr val="accent4">
                <a:lumMod val="50000"/>
              </a:schemeClr>
            </a:solidFill>
            <a:prstDash val="dash"/>
          </a:ln>
        </c:spPr>
        <c:marker>
          <c:spPr>
            <a:ln>
              <a:solidFill>
                <a:schemeClr val="accent4">
                  <a:lumMod val="50000"/>
                </a:schemeClr>
              </a:solidFill>
              <a:prstDash val="dash"/>
            </a:ln>
          </c:spPr>
        </c:marker>
      </c:pivotFmt>
      <c:pivotFmt>
        <c:idx val="99"/>
        <c:spPr>
          <a:ln>
            <a:solidFill>
              <a:schemeClr val="accent3">
                <a:lumMod val="50000"/>
              </a:schemeClr>
            </a:solidFill>
            <a:prstDash val="dash"/>
          </a:ln>
        </c:spPr>
        <c:marker>
          <c:spPr>
            <a:solidFill>
              <a:schemeClr val="accent3">
                <a:lumMod val="50000"/>
              </a:schemeClr>
            </a:solidFill>
            <a:ln>
              <a:solidFill>
                <a:schemeClr val="accent3">
                  <a:lumMod val="50000"/>
                </a:schemeClr>
              </a:solidFill>
              <a:prstDash val="dash"/>
            </a:ln>
          </c:spPr>
        </c:marker>
      </c:pivotFmt>
      <c:pivotFmt>
        <c:idx val="100"/>
        <c:spPr>
          <a:ln>
            <a:prstDash val="dash"/>
          </a:ln>
        </c:spPr>
        <c:marker>
          <c:spPr>
            <a:ln>
              <a:prstDash val="dash"/>
            </a:ln>
          </c:spPr>
        </c:marker>
      </c:pivotFmt>
      <c:pivotFmt>
        <c:idx val="101"/>
      </c:pivotFmt>
      <c:pivotFmt>
        <c:idx val="102"/>
      </c:pivotFmt>
    </c:pivotFmts>
    <c:plotArea>
      <c:layout>
        <c:manualLayout>
          <c:layoutTarget val="inner"/>
          <c:xMode val="edge"/>
          <c:yMode val="edge"/>
          <c:x val="0.11581624562554681"/>
          <c:y val="2.0809956300219506E-2"/>
          <c:w val="0.86399592629046384"/>
          <c:h val="0.82556121661262927"/>
        </c:manualLayout>
      </c:layout>
      <c:lineChart>
        <c:grouping val="standard"/>
        <c:varyColors val="0"/>
        <c:ser>
          <c:idx val="0"/>
          <c:order val="0"/>
          <c:tx>
            <c:strRef>
              <c:f>Tabelle3!$B$3:$B$4</c:f>
              <c:strCache>
                <c:ptCount val="1"/>
                <c:pt idx="0">
                  <c:v>VP32_1_H200_V150_ACF_MF_285</c:v>
                </c:pt>
              </c:strCache>
            </c:strRef>
          </c:tx>
          <c:spPr>
            <a:ln>
              <a:prstDash val="solid"/>
            </a:ln>
          </c:spPr>
          <c:marker>
            <c:spPr>
              <a:ln>
                <a:prstDash val="solid"/>
              </a:ln>
            </c:spPr>
          </c:marker>
          <c:cat>
            <c:strRef>
              <c:f>Tabelle3!$A$5:$A$20</c:f>
              <c:strCache>
                <c:ptCount val="15"/>
                <c:pt idx="0">
                  <c:v>26,65</c:v>
                </c:pt>
                <c:pt idx="1">
                  <c:v>29,19</c:v>
                </c:pt>
                <c:pt idx="2">
                  <c:v>34,27</c:v>
                </c:pt>
                <c:pt idx="3">
                  <c:v>39,35</c:v>
                </c:pt>
                <c:pt idx="4">
                  <c:v>41,89</c:v>
                </c:pt>
                <c:pt idx="5">
                  <c:v>44,43</c:v>
                </c:pt>
                <c:pt idx="6">
                  <c:v>49,51</c:v>
                </c:pt>
                <c:pt idx="7">
                  <c:v>54,59</c:v>
                </c:pt>
                <c:pt idx="8">
                  <c:v>57,13</c:v>
                </c:pt>
                <c:pt idx="9">
                  <c:v>59,67</c:v>
                </c:pt>
                <c:pt idx="10">
                  <c:v>64,76</c:v>
                </c:pt>
                <c:pt idx="11">
                  <c:v>69,84</c:v>
                </c:pt>
                <c:pt idx="12">
                  <c:v>72,38</c:v>
                </c:pt>
                <c:pt idx="13">
                  <c:v>74,92</c:v>
                </c:pt>
                <c:pt idx="14">
                  <c:v>80,00</c:v>
                </c:pt>
              </c:strCache>
            </c:strRef>
          </c:cat>
          <c:val>
            <c:numRef>
              <c:f>Tabelle3!$B$5:$B$20</c:f>
              <c:numCache>
                <c:formatCode>General</c:formatCode>
                <c:ptCount val="15"/>
                <c:pt idx="0">
                  <c:v>305.70366668701172</c:v>
                </c:pt>
                <c:pt idx="2">
                  <c:v>359.00865173339844</c:v>
                </c:pt>
                <c:pt idx="4">
                  <c:v>373.89402770996094</c:v>
                </c:pt>
                <c:pt idx="6">
                  <c:v>312.26850509643555</c:v>
                </c:pt>
                <c:pt idx="8">
                  <c:v>360.81558990478516</c:v>
                </c:pt>
                <c:pt idx="10">
                  <c:v>366.70870971679687</c:v>
                </c:pt>
                <c:pt idx="12">
                  <c:v>372.18065643310547</c:v>
                </c:pt>
                <c:pt idx="14">
                  <c:v>380.96316528320312</c:v>
                </c:pt>
              </c:numCache>
            </c:numRef>
          </c:val>
          <c:smooth val="0"/>
        </c:ser>
        <c:ser>
          <c:idx val="1"/>
          <c:order val="1"/>
          <c:tx>
            <c:strRef>
              <c:f>Tabelle3!$C$3:$C$4</c:f>
              <c:strCache>
                <c:ptCount val="1"/>
                <c:pt idx="0">
                  <c:v>VP33_1_H300_V150_ACF_MF_285</c:v>
                </c:pt>
              </c:strCache>
            </c:strRef>
          </c:tx>
          <c:spPr>
            <a:ln>
              <a:prstDash val="solid"/>
            </a:ln>
          </c:spPr>
          <c:marker>
            <c:spPr>
              <a:ln>
                <a:prstDash val="solid"/>
              </a:ln>
            </c:spPr>
          </c:marker>
          <c:cat>
            <c:strRef>
              <c:f>Tabelle3!$A$5:$A$20</c:f>
              <c:strCache>
                <c:ptCount val="15"/>
                <c:pt idx="0">
                  <c:v>26,65</c:v>
                </c:pt>
                <c:pt idx="1">
                  <c:v>29,19</c:v>
                </c:pt>
                <c:pt idx="2">
                  <c:v>34,27</c:v>
                </c:pt>
                <c:pt idx="3">
                  <c:v>39,35</c:v>
                </c:pt>
                <c:pt idx="4">
                  <c:v>41,89</c:v>
                </c:pt>
                <c:pt idx="5">
                  <c:v>44,43</c:v>
                </c:pt>
                <c:pt idx="6">
                  <c:v>49,51</c:v>
                </c:pt>
                <c:pt idx="7">
                  <c:v>54,59</c:v>
                </c:pt>
                <c:pt idx="8">
                  <c:v>57,13</c:v>
                </c:pt>
                <c:pt idx="9">
                  <c:v>59,67</c:v>
                </c:pt>
                <c:pt idx="10">
                  <c:v>64,76</c:v>
                </c:pt>
                <c:pt idx="11">
                  <c:v>69,84</c:v>
                </c:pt>
                <c:pt idx="12">
                  <c:v>72,38</c:v>
                </c:pt>
                <c:pt idx="13">
                  <c:v>74,92</c:v>
                </c:pt>
                <c:pt idx="14">
                  <c:v>80,00</c:v>
                </c:pt>
              </c:strCache>
            </c:strRef>
          </c:cat>
          <c:val>
            <c:numRef>
              <c:f>Tabelle3!$C$5:$C$20</c:f>
              <c:numCache>
                <c:formatCode>General</c:formatCode>
                <c:ptCount val="15"/>
                <c:pt idx="0">
                  <c:v>335.79447174072266</c:v>
                </c:pt>
                <c:pt idx="2">
                  <c:v>135.87120819091797</c:v>
                </c:pt>
                <c:pt idx="4">
                  <c:v>362.38858032226562</c:v>
                </c:pt>
                <c:pt idx="6">
                  <c:v>327.27492523193359</c:v>
                </c:pt>
                <c:pt idx="8">
                  <c:v>342.52013397216797</c:v>
                </c:pt>
                <c:pt idx="10">
                  <c:v>288.95880508422852</c:v>
                </c:pt>
                <c:pt idx="12">
                  <c:v>288.03227233886719</c:v>
                </c:pt>
                <c:pt idx="14">
                  <c:v>371.54222869873047</c:v>
                </c:pt>
              </c:numCache>
            </c:numRef>
          </c:val>
          <c:smooth val="0"/>
        </c:ser>
        <c:ser>
          <c:idx val="2"/>
          <c:order val="2"/>
          <c:tx>
            <c:strRef>
              <c:f>Tabelle3!$D$3:$D$4</c:f>
              <c:strCache>
                <c:ptCount val="1"/>
                <c:pt idx="0">
                  <c:v>VP36_1_H200_V100_ABA_MF_285</c:v>
                </c:pt>
              </c:strCache>
            </c:strRef>
          </c:tx>
          <c:spPr>
            <a:ln>
              <a:prstDash val="dash"/>
            </a:ln>
          </c:spPr>
          <c:marker>
            <c:spPr>
              <a:ln>
                <a:prstDash val="solid"/>
              </a:ln>
            </c:spPr>
          </c:marker>
          <c:cat>
            <c:strRef>
              <c:f>Tabelle3!$A$5:$A$20</c:f>
              <c:strCache>
                <c:ptCount val="15"/>
                <c:pt idx="0">
                  <c:v>26,65</c:v>
                </c:pt>
                <c:pt idx="1">
                  <c:v>29,19</c:v>
                </c:pt>
                <c:pt idx="2">
                  <c:v>34,27</c:v>
                </c:pt>
                <c:pt idx="3">
                  <c:v>39,35</c:v>
                </c:pt>
                <c:pt idx="4">
                  <c:v>41,89</c:v>
                </c:pt>
                <c:pt idx="5">
                  <c:v>44,43</c:v>
                </c:pt>
                <c:pt idx="6">
                  <c:v>49,51</c:v>
                </c:pt>
                <c:pt idx="7">
                  <c:v>54,59</c:v>
                </c:pt>
                <c:pt idx="8">
                  <c:v>57,13</c:v>
                </c:pt>
                <c:pt idx="9">
                  <c:v>59,67</c:v>
                </c:pt>
                <c:pt idx="10">
                  <c:v>64,76</c:v>
                </c:pt>
                <c:pt idx="11">
                  <c:v>69,84</c:v>
                </c:pt>
                <c:pt idx="12">
                  <c:v>72,38</c:v>
                </c:pt>
                <c:pt idx="13">
                  <c:v>74,92</c:v>
                </c:pt>
                <c:pt idx="14">
                  <c:v>80,00</c:v>
                </c:pt>
              </c:strCache>
            </c:strRef>
          </c:cat>
          <c:val>
            <c:numRef>
              <c:f>Tabelle3!$D$5:$D$20</c:f>
              <c:numCache>
                <c:formatCode>General</c:formatCode>
                <c:ptCount val="15"/>
                <c:pt idx="1">
                  <c:v>316.59075164794922</c:v>
                </c:pt>
                <c:pt idx="2">
                  <c:v>315.17118072509766</c:v>
                </c:pt>
                <c:pt idx="3">
                  <c:v>292.01687622070312</c:v>
                </c:pt>
                <c:pt idx="5">
                  <c:v>280.85717391967773</c:v>
                </c:pt>
                <c:pt idx="6">
                  <c:v>296.63027572631836</c:v>
                </c:pt>
                <c:pt idx="7">
                  <c:v>309.93059921264648</c:v>
                </c:pt>
                <c:pt idx="9">
                  <c:v>325.72667694091797</c:v>
                </c:pt>
                <c:pt idx="10">
                  <c:v>344.59319305419922</c:v>
                </c:pt>
                <c:pt idx="11">
                  <c:v>350.37261962890625</c:v>
                </c:pt>
                <c:pt idx="13">
                  <c:v>358.52587127685547</c:v>
                </c:pt>
                <c:pt idx="14">
                  <c:v>358.70222473144531</c:v>
                </c:pt>
              </c:numCache>
            </c:numRef>
          </c:val>
          <c:smooth val="0"/>
        </c:ser>
        <c:ser>
          <c:idx val="3"/>
          <c:order val="3"/>
          <c:tx>
            <c:strRef>
              <c:f>Tabelle3!$E$3:$E$4</c:f>
              <c:strCache>
                <c:ptCount val="1"/>
                <c:pt idx="0">
                  <c:v>VP37_1_H200_V150_ABA_MF_425</c:v>
                </c:pt>
              </c:strCache>
            </c:strRef>
          </c:tx>
          <c:spPr>
            <a:ln>
              <a:prstDash val="dash"/>
            </a:ln>
          </c:spPr>
          <c:marker>
            <c:spPr>
              <a:ln>
                <a:prstDash val="dash"/>
              </a:ln>
            </c:spPr>
          </c:marker>
          <c:cat>
            <c:strRef>
              <c:f>Tabelle3!$A$5:$A$20</c:f>
              <c:strCache>
                <c:ptCount val="15"/>
                <c:pt idx="0">
                  <c:v>26,65</c:v>
                </c:pt>
                <c:pt idx="1">
                  <c:v>29,19</c:v>
                </c:pt>
                <c:pt idx="2">
                  <c:v>34,27</c:v>
                </c:pt>
                <c:pt idx="3">
                  <c:v>39,35</c:v>
                </c:pt>
                <c:pt idx="4">
                  <c:v>41,89</c:v>
                </c:pt>
                <c:pt idx="5">
                  <c:v>44,43</c:v>
                </c:pt>
                <c:pt idx="6">
                  <c:v>49,51</c:v>
                </c:pt>
                <c:pt idx="7">
                  <c:v>54,59</c:v>
                </c:pt>
                <c:pt idx="8">
                  <c:v>57,13</c:v>
                </c:pt>
                <c:pt idx="9">
                  <c:v>59,67</c:v>
                </c:pt>
                <c:pt idx="10">
                  <c:v>64,76</c:v>
                </c:pt>
                <c:pt idx="11">
                  <c:v>69,84</c:v>
                </c:pt>
                <c:pt idx="12">
                  <c:v>72,38</c:v>
                </c:pt>
                <c:pt idx="13">
                  <c:v>74,92</c:v>
                </c:pt>
                <c:pt idx="14">
                  <c:v>80,00</c:v>
                </c:pt>
              </c:strCache>
            </c:strRef>
          </c:cat>
          <c:val>
            <c:numRef>
              <c:f>Tabelle3!$E$5:$E$20</c:f>
              <c:numCache>
                <c:formatCode>General</c:formatCode>
                <c:ptCount val="15"/>
                <c:pt idx="0">
                  <c:v>295.46574020385742</c:v>
                </c:pt>
                <c:pt idx="2">
                  <c:v>318.15219879150391</c:v>
                </c:pt>
                <c:pt idx="4">
                  <c:v>324.34590911865234</c:v>
                </c:pt>
                <c:pt idx="6">
                  <c:v>341.60169982910156</c:v>
                </c:pt>
                <c:pt idx="8">
                  <c:v>341.43234252929687</c:v>
                </c:pt>
                <c:pt idx="10">
                  <c:v>309.95442962646484</c:v>
                </c:pt>
                <c:pt idx="12">
                  <c:v>304.42504119873047</c:v>
                </c:pt>
                <c:pt idx="14">
                  <c:v>330.10102081298828</c:v>
                </c:pt>
              </c:numCache>
            </c:numRef>
          </c:val>
          <c:smooth val="0"/>
        </c:ser>
        <c:ser>
          <c:idx val="4"/>
          <c:order val="4"/>
          <c:tx>
            <c:strRef>
              <c:f>Tabelle3!$F$3:$F$4</c:f>
              <c:strCache>
                <c:ptCount val="1"/>
                <c:pt idx="0">
                  <c:v>VP38_1_H300_V100_ABA_MF_425</c:v>
                </c:pt>
              </c:strCache>
            </c:strRef>
          </c:tx>
          <c:spPr>
            <a:ln>
              <a:solidFill>
                <a:schemeClr val="accent4">
                  <a:lumMod val="50000"/>
                </a:schemeClr>
              </a:solidFill>
              <a:prstDash val="dash"/>
            </a:ln>
          </c:spPr>
          <c:marker>
            <c:spPr>
              <a:ln>
                <a:solidFill>
                  <a:schemeClr val="accent4">
                    <a:lumMod val="50000"/>
                  </a:schemeClr>
                </a:solidFill>
                <a:prstDash val="dash"/>
              </a:ln>
            </c:spPr>
          </c:marker>
          <c:cat>
            <c:strRef>
              <c:f>Tabelle3!$A$5:$A$20</c:f>
              <c:strCache>
                <c:ptCount val="15"/>
                <c:pt idx="0">
                  <c:v>26,65</c:v>
                </c:pt>
                <c:pt idx="1">
                  <c:v>29,19</c:v>
                </c:pt>
                <c:pt idx="2">
                  <c:v>34,27</c:v>
                </c:pt>
                <c:pt idx="3">
                  <c:v>39,35</c:v>
                </c:pt>
                <c:pt idx="4">
                  <c:v>41,89</c:v>
                </c:pt>
                <c:pt idx="5">
                  <c:v>44,43</c:v>
                </c:pt>
                <c:pt idx="6">
                  <c:v>49,51</c:v>
                </c:pt>
                <c:pt idx="7">
                  <c:v>54,59</c:v>
                </c:pt>
                <c:pt idx="8">
                  <c:v>57,13</c:v>
                </c:pt>
                <c:pt idx="9">
                  <c:v>59,67</c:v>
                </c:pt>
                <c:pt idx="10">
                  <c:v>64,76</c:v>
                </c:pt>
                <c:pt idx="11">
                  <c:v>69,84</c:v>
                </c:pt>
                <c:pt idx="12">
                  <c:v>72,38</c:v>
                </c:pt>
                <c:pt idx="13">
                  <c:v>74,92</c:v>
                </c:pt>
                <c:pt idx="14">
                  <c:v>80,00</c:v>
                </c:pt>
              </c:strCache>
            </c:strRef>
          </c:cat>
          <c:val>
            <c:numRef>
              <c:f>Tabelle3!$F$5:$F$20</c:f>
              <c:numCache>
                <c:formatCode>General</c:formatCode>
                <c:ptCount val="15"/>
                <c:pt idx="1">
                  <c:v>341.73677825927734</c:v>
                </c:pt>
                <c:pt idx="2">
                  <c:v>363.47789001464844</c:v>
                </c:pt>
                <c:pt idx="3">
                  <c:v>348.22476959228516</c:v>
                </c:pt>
                <c:pt idx="5">
                  <c:v>327.55253219604492</c:v>
                </c:pt>
                <c:pt idx="6">
                  <c:v>326.85331344604492</c:v>
                </c:pt>
                <c:pt idx="7">
                  <c:v>353.81508255004883</c:v>
                </c:pt>
                <c:pt idx="9">
                  <c:v>364.22589874267578</c:v>
                </c:pt>
                <c:pt idx="10">
                  <c:v>384.62319946289062</c:v>
                </c:pt>
                <c:pt idx="11">
                  <c:v>398.14474487304687</c:v>
                </c:pt>
                <c:pt idx="13">
                  <c:v>397.08589172363281</c:v>
                </c:pt>
                <c:pt idx="14">
                  <c:v>406.70069122314453</c:v>
                </c:pt>
              </c:numCache>
            </c:numRef>
          </c:val>
          <c:smooth val="0"/>
        </c:ser>
        <c:ser>
          <c:idx val="5"/>
          <c:order val="5"/>
          <c:tx>
            <c:strRef>
              <c:f>Tabelle3!$G$3:$G$4</c:f>
              <c:strCache>
                <c:ptCount val="1"/>
                <c:pt idx="0">
                  <c:v>VP39_1_H300_V150_ABA_MF_425</c:v>
                </c:pt>
              </c:strCache>
            </c:strRef>
          </c:tx>
          <c:spPr>
            <a:ln>
              <a:solidFill>
                <a:schemeClr val="accent3">
                  <a:lumMod val="50000"/>
                </a:schemeClr>
              </a:solidFill>
              <a:prstDash val="dash"/>
            </a:ln>
          </c:spPr>
          <c:marker>
            <c:spPr>
              <a:solidFill>
                <a:schemeClr val="accent3">
                  <a:lumMod val="50000"/>
                </a:schemeClr>
              </a:solidFill>
              <a:ln>
                <a:solidFill>
                  <a:schemeClr val="accent3">
                    <a:lumMod val="50000"/>
                  </a:schemeClr>
                </a:solidFill>
                <a:prstDash val="dash"/>
              </a:ln>
            </c:spPr>
          </c:marker>
          <c:cat>
            <c:strRef>
              <c:f>Tabelle3!$A$5:$A$20</c:f>
              <c:strCache>
                <c:ptCount val="15"/>
                <c:pt idx="0">
                  <c:v>26,65</c:v>
                </c:pt>
                <c:pt idx="1">
                  <c:v>29,19</c:v>
                </c:pt>
                <c:pt idx="2">
                  <c:v>34,27</c:v>
                </c:pt>
                <c:pt idx="3">
                  <c:v>39,35</c:v>
                </c:pt>
                <c:pt idx="4">
                  <c:v>41,89</c:v>
                </c:pt>
                <c:pt idx="5">
                  <c:v>44,43</c:v>
                </c:pt>
                <c:pt idx="6">
                  <c:v>49,51</c:v>
                </c:pt>
                <c:pt idx="7">
                  <c:v>54,59</c:v>
                </c:pt>
                <c:pt idx="8">
                  <c:v>57,13</c:v>
                </c:pt>
                <c:pt idx="9">
                  <c:v>59,67</c:v>
                </c:pt>
                <c:pt idx="10">
                  <c:v>64,76</c:v>
                </c:pt>
                <c:pt idx="11">
                  <c:v>69,84</c:v>
                </c:pt>
                <c:pt idx="12">
                  <c:v>72,38</c:v>
                </c:pt>
                <c:pt idx="13">
                  <c:v>74,92</c:v>
                </c:pt>
                <c:pt idx="14">
                  <c:v>80,00</c:v>
                </c:pt>
              </c:strCache>
            </c:strRef>
          </c:cat>
          <c:val>
            <c:numRef>
              <c:f>Tabelle3!$G$5:$G$20</c:f>
              <c:numCache>
                <c:formatCode>General</c:formatCode>
                <c:ptCount val="15"/>
                <c:pt idx="0">
                  <c:v>352.86346435546875</c:v>
                </c:pt>
                <c:pt idx="2">
                  <c:v>312.18868255615234</c:v>
                </c:pt>
                <c:pt idx="4">
                  <c:v>375.97177886962891</c:v>
                </c:pt>
                <c:pt idx="6">
                  <c:v>370.98573303222656</c:v>
                </c:pt>
                <c:pt idx="8">
                  <c:v>404.19445037841797</c:v>
                </c:pt>
                <c:pt idx="10">
                  <c:v>383.35797882080078</c:v>
                </c:pt>
                <c:pt idx="12">
                  <c:v>380.46666717529297</c:v>
                </c:pt>
                <c:pt idx="14">
                  <c:v>382.81925964355469</c:v>
                </c:pt>
              </c:numCache>
            </c:numRef>
          </c:val>
          <c:smooth val="0"/>
        </c:ser>
        <c:ser>
          <c:idx val="6"/>
          <c:order val="6"/>
          <c:tx>
            <c:strRef>
              <c:f>Tabelle3!$H$3:$H$4</c:f>
              <c:strCache>
                <c:ptCount val="1"/>
                <c:pt idx="0">
                  <c:v>VP4_1_H300_V100_ACF_MF_285</c:v>
                </c:pt>
              </c:strCache>
            </c:strRef>
          </c:tx>
          <c:spPr>
            <a:ln>
              <a:prstDash val="solid"/>
            </a:ln>
          </c:spPr>
          <c:marker>
            <c:spPr>
              <a:ln>
                <a:prstDash val="dash"/>
              </a:ln>
            </c:spPr>
          </c:marker>
          <c:cat>
            <c:strRef>
              <c:f>Tabelle3!$A$5:$A$20</c:f>
              <c:strCache>
                <c:ptCount val="15"/>
                <c:pt idx="0">
                  <c:v>26,65</c:v>
                </c:pt>
                <c:pt idx="1">
                  <c:v>29,19</c:v>
                </c:pt>
                <c:pt idx="2">
                  <c:v>34,27</c:v>
                </c:pt>
                <c:pt idx="3">
                  <c:v>39,35</c:v>
                </c:pt>
                <c:pt idx="4">
                  <c:v>41,89</c:v>
                </c:pt>
                <c:pt idx="5">
                  <c:v>44,43</c:v>
                </c:pt>
                <c:pt idx="6">
                  <c:v>49,51</c:v>
                </c:pt>
                <c:pt idx="7">
                  <c:v>54,59</c:v>
                </c:pt>
                <c:pt idx="8">
                  <c:v>57,13</c:v>
                </c:pt>
                <c:pt idx="9">
                  <c:v>59,67</c:v>
                </c:pt>
                <c:pt idx="10">
                  <c:v>64,76</c:v>
                </c:pt>
                <c:pt idx="11">
                  <c:v>69,84</c:v>
                </c:pt>
                <c:pt idx="12">
                  <c:v>72,38</c:v>
                </c:pt>
                <c:pt idx="13">
                  <c:v>74,92</c:v>
                </c:pt>
                <c:pt idx="14">
                  <c:v>80,00</c:v>
                </c:pt>
              </c:strCache>
            </c:strRef>
          </c:cat>
          <c:val>
            <c:numRef>
              <c:f>Tabelle3!$H$5:$H$20</c:f>
              <c:numCache>
                <c:formatCode>General</c:formatCode>
                <c:ptCount val="15"/>
                <c:pt idx="1">
                  <c:v>294.53032684326172</c:v>
                </c:pt>
                <c:pt idx="2">
                  <c:v>293.40454864501953</c:v>
                </c:pt>
                <c:pt idx="3">
                  <c:v>314.73748016357422</c:v>
                </c:pt>
                <c:pt idx="5">
                  <c:v>289.16862487792969</c:v>
                </c:pt>
                <c:pt idx="6">
                  <c:v>324.35396575927734</c:v>
                </c:pt>
                <c:pt idx="7">
                  <c:v>328.77156066894531</c:v>
                </c:pt>
                <c:pt idx="9">
                  <c:v>294.27452087402344</c:v>
                </c:pt>
                <c:pt idx="10">
                  <c:v>336.7470703125</c:v>
                </c:pt>
                <c:pt idx="11">
                  <c:v>273.93276596069336</c:v>
                </c:pt>
                <c:pt idx="13">
                  <c:v>159.84448623657227</c:v>
                </c:pt>
                <c:pt idx="14">
                  <c:v>413.08470153808594</c:v>
                </c:pt>
              </c:numCache>
            </c:numRef>
          </c:val>
          <c:smooth val="0"/>
        </c:ser>
        <c:ser>
          <c:idx val="7"/>
          <c:order val="7"/>
          <c:tx>
            <c:strRef>
              <c:f>Tabelle3!$I$3:$I$4</c:f>
              <c:strCache>
                <c:ptCount val="1"/>
                <c:pt idx="0">
                  <c:v>VP5_1_H200_V100_ACF_MF_285</c:v>
                </c:pt>
              </c:strCache>
            </c:strRef>
          </c:tx>
          <c:cat>
            <c:strRef>
              <c:f>Tabelle3!$A$5:$A$20</c:f>
              <c:strCache>
                <c:ptCount val="15"/>
                <c:pt idx="0">
                  <c:v>26,65</c:v>
                </c:pt>
                <c:pt idx="1">
                  <c:v>29,19</c:v>
                </c:pt>
                <c:pt idx="2">
                  <c:v>34,27</c:v>
                </c:pt>
                <c:pt idx="3">
                  <c:v>39,35</c:v>
                </c:pt>
                <c:pt idx="4">
                  <c:v>41,89</c:v>
                </c:pt>
                <c:pt idx="5">
                  <c:v>44,43</c:v>
                </c:pt>
                <c:pt idx="6">
                  <c:v>49,51</c:v>
                </c:pt>
                <c:pt idx="7">
                  <c:v>54,59</c:v>
                </c:pt>
                <c:pt idx="8">
                  <c:v>57,13</c:v>
                </c:pt>
                <c:pt idx="9">
                  <c:v>59,67</c:v>
                </c:pt>
                <c:pt idx="10">
                  <c:v>64,76</c:v>
                </c:pt>
                <c:pt idx="11">
                  <c:v>69,84</c:v>
                </c:pt>
                <c:pt idx="12">
                  <c:v>72,38</c:v>
                </c:pt>
                <c:pt idx="13">
                  <c:v>74,92</c:v>
                </c:pt>
                <c:pt idx="14">
                  <c:v>80,00</c:v>
                </c:pt>
              </c:strCache>
            </c:strRef>
          </c:cat>
          <c:val>
            <c:numRef>
              <c:f>Tabelle3!$I$5:$I$20</c:f>
              <c:numCache>
                <c:formatCode>General</c:formatCode>
                <c:ptCount val="15"/>
                <c:pt idx="1">
                  <c:v>354.81354522705078</c:v>
                </c:pt>
                <c:pt idx="2">
                  <c:v>260.69526672363281</c:v>
                </c:pt>
                <c:pt idx="3">
                  <c:v>252.9006462097168</c:v>
                </c:pt>
                <c:pt idx="5">
                  <c:v>241.95383071899414</c:v>
                </c:pt>
                <c:pt idx="6">
                  <c:v>266.5125732421875</c:v>
                </c:pt>
                <c:pt idx="7">
                  <c:v>318.95689392089844</c:v>
                </c:pt>
                <c:pt idx="9">
                  <c:v>244.85247802734375</c:v>
                </c:pt>
                <c:pt idx="10">
                  <c:v>305.52090072631836</c:v>
                </c:pt>
                <c:pt idx="11">
                  <c:v>287.83759307861328</c:v>
                </c:pt>
                <c:pt idx="13">
                  <c:v>391.15069580078125</c:v>
                </c:pt>
                <c:pt idx="14">
                  <c:v>350.35442352294922</c:v>
                </c:pt>
              </c:numCache>
            </c:numRef>
          </c:val>
          <c:smooth val="0"/>
        </c:ser>
        <c:ser>
          <c:idx val="8"/>
          <c:order val="8"/>
          <c:tx>
            <c:strRef>
              <c:f>Tabelle3!$J$3:$J$4</c:f>
              <c:strCache>
                <c:ptCount val="1"/>
                <c:pt idx="0">
                  <c:v>VP6_1_H100_V100_ACF_MF_285</c:v>
                </c:pt>
              </c:strCache>
            </c:strRef>
          </c:tx>
          <c:cat>
            <c:strRef>
              <c:f>Tabelle3!$A$5:$A$20</c:f>
              <c:strCache>
                <c:ptCount val="15"/>
                <c:pt idx="0">
                  <c:v>26,65</c:v>
                </c:pt>
                <c:pt idx="1">
                  <c:v>29,19</c:v>
                </c:pt>
                <c:pt idx="2">
                  <c:v>34,27</c:v>
                </c:pt>
                <c:pt idx="3">
                  <c:v>39,35</c:v>
                </c:pt>
                <c:pt idx="4">
                  <c:v>41,89</c:v>
                </c:pt>
                <c:pt idx="5">
                  <c:v>44,43</c:v>
                </c:pt>
                <c:pt idx="6">
                  <c:v>49,51</c:v>
                </c:pt>
                <c:pt idx="7">
                  <c:v>54,59</c:v>
                </c:pt>
                <c:pt idx="8">
                  <c:v>57,13</c:v>
                </c:pt>
                <c:pt idx="9">
                  <c:v>59,67</c:v>
                </c:pt>
                <c:pt idx="10">
                  <c:v>64,76</c:v>
                </c:pt>
                <c:pt idx="11">
                  <c:v>69,84</c:v>
                </c:pt>
                <c:pt idx="12">
                  <c:v>72,38</c:v>
                </c:pt>
                <c:pt idx="13">
                  <c:v>74,92</c:v>
                </c:pt>
                <c:pt idx="14">
                  <c:v>80,00</c:v>
                </c:pt>
              </c:strCache>
            </c:strRef>
          </c:cat>
          <c:val>
            <c:numRef>
              <c:f>Tabelle3!$J$5:$J$20</c:f>
              <c:numCache>
                <c:formatCode>General</c:formatCode>
                <c:ptCount val="15"/>
                <c:pt idx="6">
                  <c:v>207.95948791503906</c:v>
                </c:pt>
                <c:pt idx="7">
                  <c:v>232.70206069946289</c:v>
                </c:pt>
                <c:pt idx="9">
                  <c:v>240.82756042480469</c:v>
                </c:pt>
                <c:pt idx="10">
                  <c:v>356.22913360595703</c:v>
                </c:pt>
                <c:pt idx="11">
                  <c:v>253.06137084960937</c:v>
                </c:pt>
                <c:pt idx="13">
                  <c:v>397.67601013183594</c:v>
                </c:pt>
                <c:pt idx="14">
                  <c:v>433.49855804443359</c:v>
                </c:pt>
              </c:numCache>
            </c:numRef>
          </c:val>
          <c:smooth val="0"/>
        </c:ser>
        <c:dLbls>
          <c:showLegendKey val="0"/>
          <c:showVal val="0"/>
          <c:showCatName val="0"/>
          <c:showSerName val="0"/>
          <c:showPercent val="0"/>
          <c:showBubbleSize val="0"/>
        </c:dLbls>
        <c:marker val="1"/>
        <c:smooth val="0"/>
        <c:axId val="2855680"/>
        <c:axId val="2857600"/>
      </c:lineChart>
      <c:catAx>
        <c:axId val="2855680"/>
        <c:scaling>
          <c:orientation val="minMax"/>
        </c:scaling>
        <c:delete val="0"/>
        <c:axPos val="b"/>
        <c:title>
          <c:tx>
            <c:rich>
              <a:bodyPr/>
              <a:lstStyle/>
              <a:p>
                <a:pPr>
                  <a:defRPr sz="1800" b="0"/>
                </a:pPr>
                <a:r>
                  <a:rPr lang="de-DE" sz="1800" b="0" dirty="0"/>
                  <a:t>Workpiece </a:t>
                </a:r>
                <a:r>
                  <a:rPr lang="de-DE" sz="1800" b="0" dirty="0" err="1"/>
                  <a:t>position</a:t>
                </a:r>
                <a:r>
                  <a:rPr lang="de-DE" sz="1800" b="0" dirty="0"/>
                  <a:t> [mm]</a:t>
                </a:r>
              </a:p>
            </c:rich>
          </c:tx>
          <c:layout/>
          <c:overlay val="0"/>
        </c:title>
        <c:majorTickMark val="none"/>
        <c:minorTickMark val="none"/>
        <c:tickLblPos val="nextTo"/>
        <c:txPr>
          <a:bodyPr/>
          <a:lstStyle/>
          <a:p>
            <a:pPr>
              <a:defRPr sz="1600"/>
            </a:pPr>
            <a:endParaRPr lang="de-DE"/>
          </a:p>
        </c:txPr>
        <c:crossAx val="2857600"/>
        <c:crosses val="autoZero"/>
        <c:auto val="1"/>
        <c:lblAlgn val="ctr"/>
        <c:lblOffset val="100"/>
        <c:tickLblSkip val="3"/>
        <c:tickMarkSkip val="5"/>
        <c:noMultiLvlLbl val="0"/>
      </c:catAx>
      <c:valAx>
        <c:axId val="2857600"/>
        <c:scaling>
          <c:orientation val="minMax"/>
        </c:scaling>
        <c:delete val="0"/>
        <c:axPos val="l"/>
        <c:majorGridlines/>
        <c:title>
          <c:tx>
            <c:rich>
              <a:bodyPr/>
              <a:lstStyle/>
              <a:p>
                <a:pPr>
                  <a:defRPr sz="1800" b="0"/>
                </a:pPr>
                <a:r>
                  <a:rPr lang="de-DE" sz="1800" b="0" dirty="0" err="1" smtClean="0"/>
                  <a:t>Temperature</a:t>
                </a:r>
                <a:r>
                  <a:rPr lang="de-DE" sz="1800" b="0" dirty="0" smtClean="0"/>
                  <a:t> at </a:t>
                </a:r>
                <a:r>
                  <a:rPr lang="de-DE" sz="1800" b="0" dirty="0" err="1" smtClean="0"/>
                  <a:t>tool</a:t>
                </a:r>
                <a:r>
                  <a:rPr lang="de-DE" sz="1800" b="0" dirty="0" smtClean="0"/>
                  <a:t> </a:t>
                </a:r>
                <a:r>
                  <a:rPr lang="de-DE" sz="1800" b="0" dirty="0" err="1" smtClean="0"/>
                  <a:t>tip</a:t>
                </a:r>
                <a:r>
                  <a:rPr lang="de-DE" sz="1800" b="0" dirty="0" smtClean="0"/>
                  <a:t> [°C]</a:t>
                </a:r>
                <a:endParaRPr lang="de-DE" sz="1800" b="0" dirty="0"/>
              </a:p>
            </c:rich>
          </c:tx>
          <c:layout/>
          <c:overlay val="0"/>
        </c:title>
        <c:numFmt formatCode="General" sourceLinked="1"/>
        <c:majorTickMark val="none"/>
        <c:minorTickMark val="none"/>
        <c:tickLblPos val="nextTo"/>
        <c:txPr>
          <a:bodyPr/>
          <a:lstStyle/>
          <a:p>
            <a:pPr>
              <a:defRPr sz="1600"/>
            </a:pPr>
            <a:endParaRPr lang="de-DE"/>
          </a:p>
        </c:txPr>
        <c:crossAx val="2855680"/>
        <c:crosses val="autoZero"/>
        <c:crossBetween val="between"/>
      </c:valAx>
    </c:plotArea>
    <c:legend>
      <c:legendPos val="r"/>
      <c:layout>
        <c:manualLayout>
          <c:xMode val="edge"/>
          <c:yMode val="edge"/>
          <c:x val="0.65697886127044824"/>
          <c:y val="0.51871887110779846"/>
          <c:w val="0.34302110673665792"/>
          <c:h val="0.32367828995559111"/>
        </c:manualLayout>
      </c:layout>
      <c:overlay val="0"/>
    </c:legend>
    <c:plotVisOnly val="1"/>
    <c:dispBlanksAs val="span"/>
    <c:showDLblsOverMax val="0"/>
  </c:chart>
  <c:externalData r:id="rId1">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Lst>
</c:chartSpace>
</file>

<file path=ppt/charts/chart32.xml><?xml version="1.0" encoding="utf-8"?>
<c:chartSpace xmlns:c="http://schemas.openxmlformats.org/drawingml/2006/chart" xmlns:a="http://schemas.openxmlformats.org/drawingml/2006/main" xmlns:r="http://schemas.openxmlformats.org/officeDocument/2006/relationships">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pivotSource>
    <c:name>[Struct_Results_v18_AISI1045_AISI4140_ALL_E85.xlsx]Tabelle3!PivotTable1</c:name>
    <c:fmtId val="9"/>
  </c:pivotSource>
  <c:chart>
    <c:autoTitleDeleted val="0"/>
    <c:pivotFmts>
      <c:pivotFmt>
        <c:idx val="0"/>
      </c:pivotFmt>
      <c:pivotFmt>
        <c:idx val="1"/>
        <c:dLbl>
          <c:idx val="0"/>
          <c:delete val="1"/>
        </c:dLbl>
      </c:pivotFmt>
      <c:pivotFmt>
        <c:idx val="2"/>
      </c:pivotFmt>
      <c:pivotFmt>
        <c:idx val="3"/>
      </c:pivotFmt>
      <c:pivotFmt>
        <c:idx val="4"/>
      </c:pivotFmt>
      <c:pivotFmt>
        <c:idx val="5"/>
      </c:pivotFmt>
      <c:pivotFmt>
        <c:idx val="6"/>
      </c:pivotFmt>
      <c:pivotFmt>
        <c:idx val="7"/>
      </c:pivotFmt>
      <c:pivotFmt>
        <c:idx val="8"/>
      </c:pivotFmt>
      <c:pivotFmt>
        <c:idx val="9"/>
      </c:pivotFmt>
      <c:pivotFmt>
        <c:idx val="10"/>
      </c:pivotFmt>
      <c:pivotFmt>
        <c:idx val="11"/>
      </c:pivotFmt>
      <c:pivotFmt>
        <c:idx val="12"/>
      </c:pivotFmt>
      <c:pivotFmt>
        <c:idx val="13"/>
      </c:pivotFmt>
      <c:pivotFmt>
        <c:idx val="14"/>
      </c:pivotFmt>
      <c:pivotFmt>
        <c:idx val="15"/>
      </c:pivotFmt>
      <c:pivotFmt>
        <c:idx val="16"/>
        <c:spPr>
          <a:ln>
            <a:prstDash val="solid"/>
          </a:ln>
        </c:spPr>
        <c:marker>
          <c:spPr>
            <a:ln>
              <a:prstDash val="solid"/>
            </a:ln>
          </c:spPr>
        </c:marker>
      </c:pivotFmt>
      <c:pivotFmt>
        <c:idx val="17"/>
        <c:spPr>
          <a:ln>
            <a:prstDash val="solid"/>
          </a:ln>
        </c:spPr>
        <c:marker>
          <c:spPr>
            <a:ln>
              <a:prstDash val="solid"/>
            </a:ln>
          </c:spPr>
        </c:marker>
      </c:pivotFmt>
      <c:pivotFmt>
        <c:idx val="18"/>
        <c:spPr>
          <a:ln>
            <a:prstDash val="solid"/>
          </a:ln>
        </c:spPr>
        <c:marker>
          <c:spPr>
            <a:ln>
              <a:prstDash val="solid"/>
            </a:ln>
          </c:spPr>
        </c:marker>
      </c:pivotFmt>
      <c:pivotFmt>
        <c:idx val="19"/>
        <c:spPr>
          <a:ln>
            <a:prstDash val="dash"/>
          </a:ln>
        </c:spPr>
        <c:marker>
          <c:spPr>
            <a:ln>
              <a:prstDash val="dash"/>
            </a:ln>
          </c:spPr>
        </c:marker>
      </c:pivotFmt>
      <c:pivotFmt>
        <c:idx val="20"/>
        <c:spPr>
          <a:ln>
            <a:solidFill>
              <a:schemeClr val="accent4">
                <a:lumMod val="50000"/>
              </a:schemeClr>
            </a:solidFill>
            <a:prstDash val="dash"/>
          </a:ln>
        </c:spPr>
        <c:marker>
          <c:spPr>
            <a:ln>
              <a:solidFill>
                <a:schemeClr val="accent4">
                  <a:lumMod val="50000"/>
                </a:schemeClr>
              </a:solidFill>
              <a:prstDash val="dash"/>
            </a:ln>
          </c:spPr>
        </c:marker>
      </c:pivotFmt>
      <c:pivotFmt>
        <c:idx val="21"/>
        <c:spPr>
          <a:ln>
            <a:solidFill>
              <a:schemeClr val="accent3">
                <a:lumMod val="50000"/>
              </a:schemeClr>
            </a:solidFill>
            <a:prstDash val="dash"/>
          </a:ln>
        </c:spPr>
        <c:marker>
          <c:spPr>
            <a:solidFill>
              <a:schemeClr val="accent3">
                <a:lumMod val="50000"/>
              </a:schemeClr>
            </a:solidFill>
            <a:ln>
              <a:solidFill>
                <a:schemeClr val="accent3">
                  <a:lumMod val="50000"/>
                </a:schemeClr>
              </a:solidFill>
              <a:prstDash val="dash"/>
            </a:ln>
          </c:spPr>
        </c:marker>
      </c:pivotFmt>
      <c:pivotFmt>
        <c:idx val="22"/>
        <c:spPr>
          <a:ln>
            <a:prstDash val="dash"/>
          </a:ln>
        </c:spPr>
        <c:marker>
          <c:spPr>
            <a:ln>
              <a:prstDash val="dash"/>
            </a:ln>
          </c:spPr>
        </c:marker>
      </c:pivotFmt>
      <c:pivotFmt>
        <c:idx val="23"/>
      </c:pivotFmt>
      <c:pivotFmt>
        <c:idx val="24"/>
      </c:pivotFmt>
      <c:pivotFmt>
        <c:idx val="25"/>
      </c:pivotFmt>
      <c:pivotFmt>
        <c:idx val="26"/>
        <c:spPr>
          <a:ln>
            <a:prstDash val="solid"/>
          </a:ln>
        </c:spPr>
        <c:marker>
          <c:spPr>
            <a:ln>
              <a:prstDash val="solid"/>
            </a:ln>
          </c:spPr>
        </c:marker>
      </c:pivotFmt>
      <c:pivotFmt>
        <c:idx val="27"/>
        <c:spPr>
          <a:ln>
            <a:prstDash val="solid"/>
          </a:ln>
        </c:spPr>
        <c:marker>
          <c:spPr>
            <a:ln>
              <a:prstDash val="solid"/>
            </a:ln>
          </c:spPr>
        </c:marker>
      </c:pivotFmt>
      <c:pivotFmt>
        <c:idx val="28"/>
        <c:spPr>
          <a:ln>
            <a:prstDash val="solid"/>
          </a:ln>
        </c:spPr>
        <c:marker>
          <c:spPr>
            <a:ln>
              <a:prstDash val="solid"/>
            </a:ln>
          </c:spPr>
        </c:marker>
      </c:pivotFmt>
      <c:pivotFmt>
        <c:idx val="29"/>
        <c:spPr>
          <a:ln>
            <a:prstDash val="dash"/>
          </a:ln>
        </c:spPr>
        <c:marker>
          <c:spPr>
            <a:ln>
              <a:prstDash val="dash"/>
            </a:ln>
          </c:spPr>
        </c:marker>
      </c:pivotFmt>
      <c:pivotFmt>
        <c:idx val="30"/>
        <c:spPr>
          <a:ln>
            <a:solidFill>
              <a:schemeClr val="accent4">
                <a:lumMod val="50000"/>
              </a:schemeClr>
            </a:solidFill>
            <a:prstDash val="dash"/>
          </a:ln>
        </c:spPr>
        <c:marker>
          <c:spPr>
            <a:ln>
              <a:solidFill>
                <a:schemeClr val="accent4">
                  <a:lumMod val="50000"/>
                </a:schemeClr>
              </a:solidFill>
              <a:prstDash val="dash"/>
            </a:ln>
          </c:spPr>
        </c:marker>
      </c:pivotFmt>
      <c:pivotFmt>
        <c:idx val="31"/>
        <c:spPr>
          <a:ln>
            <a:solidFill>
              <a:schemeClr val="accent3">
                <a:lumMod val="50000"/>
              </a:schemeClr>
            </a:solidFill>
            <a:prstDash val="dash"/>
          </a:ln>
        </c:spPr>
        <c:marker>
          <c:spPr>
            <a:solidFill>
              <a:schemeClr val="accent3">
                <a:lumMod val="50000"/>
              </a:schemeClr>
            </a:solidFill>
            <a:ln>
              <a:solidFill>
                <a:schemeClr val="accent3">
                  <a:lumMod val="50000"/>
                </a:schemeClr>
              </a:solidFill>
              <a:prstDash val="dash"/>
            </a:ln>
          </c:spPr>
        </c:marker>
      </c:pivotFmt>
      <c:pivotFmt>
        <c:idx val="32"/>
        <c:spPr>
          <a:ln>
            <a:prstDash val="dash"/>
          </a:ln>
        </c:spPr>
        <c:marker>
          <c:spPr>
            <a:ln>
              <a:prstDash val="dash"/>
            </a:ln>
          </c:spPr>
        </c:marker>
      </c:pivotFmt>
      <c:pivotFmt>
        <c:idx val="33"/>
      </c:pivotFmt>
      <c:pivotFmt>
        <c:idx val="34"/>
      </c:pivotFmt>
      <c:pivotFmt>
        <c:idx val="35"/>
      </c:pivotFmt>
      <c:pivotFmt>
        <c:idx val="36"/>
        <c:spPr>
          <a:ln>
            <a:prstDash val="solid"/>
          </a:ln>
        </c:spPr>
        <c:marker>
          <c:spPr>
            <a:ln>
              <a:prstDash val="solid"/>
            </a:ln>
          </c:spPr>
        </c:marker>
      </c:pivotFmt>
      <c:pivotFmt>
        <c:idx val="37"/>
        <c:spPr>
          <a:ln>
            <a:prstDash val="solid"/>
          </a:ln>
        </c:spPr>
        <c:marker>
          <c:spPr>
            <a:ln>
              <a:prstDash val="solid"/>
            </a:ln>
          </c:spPr>
        </c:marker>
      </c:pivotFmt>
      <c:pivotFmt>
        <c:idx val="38"/>
        <c:spPr>
          <a:ln>
            <a:prstDash val="solid"/>
          </a:ln>
        </c:spPr>
        <c:marker>
          <c:spPr>
            <a:ln>
              <a:prstDash val="solid"/>
            </a:ln>
          </c:spPr>
        </c:marker>
      </c:pivotFmt>
      <c:pivotFmt>
        <c:idx val="39"/>
        <c:spPr>
          <a:ln>
            <a:prstDash val="dash"/>
          </a:ln>
        </c:spPr>
        <c:marker>
          <c:spPr>
            <a:ln>
              <a:prstDash val="dash"/>
            </a:ln>
          </c:spPr>
        </c:marker>
      </c:pivotFmt>
      <c:pivotFmt>
        <c:idx val="40"/>
        <c:spPr>
          <a:ln>
            <a:solidFill>
              <a:schemeClr val="accent4">
                <a:lumMod val="50000"/>
              </a:schemeClr>
            </a:solidFill>
            <a:prstDash val="dash"/>
          </a:ln>
        </c:spPr>
        <c:marker>
          <c:spPr>
            <a:ln>
              <a:solidFill>
                <a:schemeClr val="accent4">
                  <a:lumMod val="50000"/>
                </a:schemeClr>
              </a:solidFill>
              <a:prstDash val="dash"/>
            </a:ln>
          </c:spPr>
        </c:marker>
      </c:pivotFmt>
      <c:pivotFmt>
        <c:idx val="41"/>
        <c:spPr>
          <a:ln>
            <a:solidFill>
              <a:schemeClr val="accent3">
                <a:lumMod val="50000"/>
              </a:schemeClr>
            </a:solidFill>
            <a:prstDash val="dash"/>
          </a:ln>
        </c:spPr>
        <c:marker>
          <c:spPr>
            <a:solidFill>
              <a:schemeClr val="accent3">
                <a:lumMod val="50000"/>
              </a:schemeClr>
            </a:solidFill>
            <a:ln>
              <a:solidFill>
                <a:schemeClr val="accent3">
                  <a:lumMod val="50000"/>
                </a:schemeClr>
              </a:solidFill>
              <a:prstDash val="dash"/>
            </a:ln>
          </c:spPr>
        </c:marker>
      </c:pivotFmt>
      <c:pivotFmt>
        <c:idx val="42"/>
        <c:spPr>
          <a:ln>
            <a:prstDash val="dash"/>
          </a:ln>
        </c:spPr>
        <c:marker>
          <c:spPr>
            <a:ln>
              <a:prstDash val="dash"/>
            </a:ln>
          </c:spPr>
        </c:marker>
      </c:pivotFmt>
      <c:pivotFmt>
        <c:idx val="43"/>
      </c:pivotFmt>
      <c:pivotFmt>
        <c:idx val="44"/>
      </c:pivotFmt>
      <c:pivotFmt>
        <c:idx val="45"/>
      </c:pivotFmt>
      <c:pivotFmt>
        <c:idx val="46"/>
        <c:spPr>
          <a:ln>
            <a:prstDash val="solid"/>
          </a:ln>
        </c:spPr>
        <c:marker>
          <c:spPr>
            <a:ln>
              <a:prstDash val="solid"/>
            </a:ln>
          </c:spPr>
        </c:marker>
      </c:pivotFmt>
      <c:pivotFmt>
        <c:idx val="47"/>
        <c:spPr>
          <a:ln>
            <a:prstDash val="solid"/>
          </a:ln>
        </c:spPr>
        <c:marker>
          <c:spPr>
            <a:ln>
              <a:prstDash val="solid"/>
            </a:ln>
          </c:spPr>
        </c:marker>
      </c:pivotFmt>
      <c:pivotFmt>
        <c:idx val="48"/>
        <c:spPr>
          <a:ln>
            <a:prstDash val="solid"/>
          </a:ln>
        </c:spPr>
        <c:marker>
          <c:spPr>
            <a:ln>
              <a:prstDash val="solid"/>
            </a:ln>
          </c:spPr>
        </c:marker>
      </c:pivotFmt>
      <c:pivotFmt>
        <c:idx val="49"/>
        <c:spPr>
          <a:ln>
            <a:prstDash val="dash"/>
          </a:ln>
        </c:spPr>
        <c:marker>
          <c:spPr>
            <a:ln>
              <a:prstDash val="dash"/>
            </a:ln>
          </c:spPr>
        </c:marker>
      </c:pivotFmt>
      <c:pivotFmt>
        <c:idx val="50"/>
        <c:spPr>
          <a:ln>
            <a:solidFill>
              <a:schemeClr val="accent4">
                <a:lumMod val="50000"/>
              </a:schemeClr>
            </a:solidFill>
            <a:prstDash val="dash"/>
          </a:ln>
        </c:spPr>
        <c:marker>
          <c:spPr>
            <a:ln>
              <a:solidFill>
                <a:schemeClr val="accent4">
                  <a:lumMod val="50000"/>
                </a:schemeClr>
              </a:solidFill>
              <a:prstDash val="dash"/>
            </a:ln>
          </c:spPr>
        </c:marker>
      </c:pivotFmt>
      <c:pivotFmt>
        <c:idx val="51"/>
        <c:spPr>
          <a:ln>
            <a:solidFill>
              <a:schemeClr val="accent3">
                <a:lumMod val="50000"/>
              </a:schemeClr>
            </a:solidFill>
            <a:prstDash val="dash"/>
          </a:ln>
        </c:spPr>
        <c:marker>
          <c:spPr>
            <a:solidFill>
              <a:schemeClr val="accent3">
                <a:lumMod val="50000"/>
              </a:schemeClr>
            </a:solidFill>
            <a:ln>
              <a:solidFill>
                <a:schemeClr val="accent3">
                  <a:lumMod val="50000"/>
                </a:schemeClr>
              </a:solidFill>
              <a:prstDash val="dash"/>
            </a:ln>
          </c:spPr>
        </c:marker>
      </c:pivotFmt>
      <c:pivotFmt>
        <c:idx val="52"/>
        <c:spPr>
          <a:ln>
            <a:prstDash val="dash"/>
          </a:ln>
        </c:spPr>
        <c:marker>
          <c:spPr>
            <a:ln>
              <a:prstDash val="dash"/>
            </a:ln>
          </c:spPr>
        </c:marker>
      </c:pivotFmt>
      <c:pivotFmt>
        <c:idx val="53"/>
      </c:pivotFmt>
      <c:pivotFmt>
        <c:idx val="54"/>
      </c:pivotFmt>
      <c:pivotFmt>
        <c:idx val="55"/>
      </c:pivotFmt>
      <c:pivotFmt>
        <c:idx val="56"/>
        <c:spPr>
          <a:ln>
            <a:prstDash val="solid"/>
          </a:ln>
        </c:spPr>
        <c:marker>
          <c:spPr>
            <a:ln>
              <a:prstDash val="solid"/>
            </a:ln>
          </c:spPr>
        </c:marker>
      </c:pivotFmt>
      <c:pivotFmt>
        <c:idx val="57"/>
        <c:spPr>
          <a:ln>
            <a:prstDash val="solid"/>
          </a:ln>
        </c:spPr>
        <c:marker>
          <c:spPr>
            <a:ln>
              <a:prstDash val="solid"/>
            </a:ln>
          </c:spPr>
        </c:marker>
      </c:pivotFmt>
      <c:pivotFmt>
        <c:idx val="58"/>
        <c:spPr>
          <a:ln>
            <a:prstDash val="solid"/>
          </a:ln>
        </c:spPr>
        <c:marker>
          <c:spPr>
            <a:ln>
              <a:prstDash val="solid"/>
            </a:ln>
          </c:spPr>
        </c:marker>
      </c:pivotFmt>
      <c:pivotFmt>
        <c:idx val="59"/>
        <c:spPr>
          <a:ln>
            <a:prstDash val="dash"/>
          </a:ln>
        </c:spPr>
        <c:marker>
          <c:spPr>
            <a:ln>
              <a:prstDash val="dash"/>
            </a:ln>
          </c:spPr>
        </c:marker>
      </c:pivotFmt>
      <c:pivotFmt>
        <c:idx val="60"/>
        <c:spPr>
          <a:ln>
            <a:solidFill>
              <a:schemeClr val="accent4">
                <a:lumMod val="50000"/>
              </a:schemeClr>
            </a:solidFill>
            <a:prstDash val="dash"/>
          </a:ln>
        </c:spPr>
        <c:marker>
          <c:spPr>
            <a:ln>
              <a:solidFill>
                <a:schemeClr val="accent4">
                  <a:lumMod val="50000"/>
                </a:schemeClr>
              </a:solidFill>
              <a:prstDash val="dash"/>
            </a:ln>
          </c:spPr>
        </c:marker>
      </c:pivotFmt>
      <c:pivotFmt>
        <c:idx val="61"/>
        <c:spPr>
          <a:ln>
            <a:solidFill>
              <a:schemeClr val="accent3">
                <a:lumMod val="50000"/>
              </a:schemeClr>
            </a:solidFill>
            <a:prstDash val="dash"/>
          </a:ln>
        </c:spPr>
        <c:marker>
          <c:spPr>
            <a:solidFill>
              <a:schemeClr val="accent3">
                <a:lumMod val="50000"/>
              </a:schemeClr>
            </a:solidFill>
            <a:ln>
              <a:solidFill>
                <a:schemeClr val="accent3">
                  <a:lumMod val="50000"/>
                </a:schemeClr>
              </a:solidFill>
              <a:prstDash val="dash"/>
            </a:ln>
          </c:spPr>
        </c:marker>
      </c:pivotFmt>
      <c:pivotFmt>
        <c:idx val="62"/>
        <c:spPr>
          <a:ln>
            <a:prstDash val="dash"/>
          </a:ln>
        </c:spPr>
        <c:marker>
          <c:spPr>
            <a:ln>
              <a:prstDash val="dash"/>
            </a:ln>
          </c:spPr>
        </c:marker>
      </c:pivotFmt>
      <c:pivotFmt>
        <c:idx val="63"/>
      </c:pivotFmt>
      <c:pivotFmt>
        <c:idx val="64"/>
      </c:pivotFmt>
      <c:pivotFmt>
        <c:idx val="65"/>
      </c:pivotFmt>
      <c:pivotFmt>
        <c:idx val="66"/>
        <c:spPr>
          <a:ln>
            <a:prstDash val="solid"/>
          </a:ln>
        </c:spPr>
        <c:marker>
          <c:spPr>
            <a:ln>
              <a:prstDash val="solid"/>
            </a:ln>
          </c:spPr>
        </c:marker>
      </c:pivotFmt>
      <c:pivotFmt>
        <c:idx val="67"/>
        <c:spPr>
          <a:ln>
            <a:prstDash val="solid"/>
          </a:ln>
        </c:spPr>
        <c:marker>
          <c:spPr>
            <a:ln>
              <a:prstDash val="solid"/>
            </a:ln>
          </c:spPr>
        </c:marker>
      </c:pivotFmt>
      <c:pivotFmt>
        <c:idx val="68"/>
        <c:spPr>
          <a:ln>
            <a:prstDash val="solid"/>
          </a:ln>
        </c:spPr>
        <c:marker>
          <c:spPr>
            <a:ln>
              <a:prstDash val="solid"/>
            </a:ln>
          </c:spPr>
        </c:marker>
      </c:pivotFmt>
      <c:pivotFmt>
        <c:idx val="69"/>
        <c:spPr>
          <a:ln>
            <a:prstDash val="dash"/>
          </a:ln>
        </c:spPr>
        <c:marker>
          <c:spPr>
            <a:ln>
              <a:prstDash val="dash"/>
            </a:ln>
          </c:spPr>
        </c:marker>
      </c:pivotFmt>
      <c:pivotFmt>
        <c:idx val="70"/>
        <c:spPr>
          <a:ln>
            <a:solidFill>
              <a:schemeClr val="accent4">
                <a:lumMod val="50000"/>
              </a:schemeClr>
            </a:solidFill>
            <a:prstDash val="dash"/>
          </a:ln>
        </c:spPr>
        <c:marker>
          <c:spPr>
            <a:ln>
              <a:solidFill>
                <a:schemeClr val="accent4">
                  <a:lumMod val="50000"/>
                </a:schemeClr>
              </a:solidFill>
              <a:prstDash val="dash"/>
            </a:ln>
          </c:spPr>
        </c:marker>
      </c:pivotFmt>
      <c:pivotFmt>
        <c:idx val="71"/>
        <c:spPr>
          <a:ln>
            <a:solidFill>
              <a:schemeClr val="accent3">
                <a:lumMod val="50000"/>
              </a:schemeClr>
            </a:solidFill>
            <a:prstDash val="dash"/>
          </a:ln>
        </c:spPr>
        <c:marker>
          <c:spPr>
            <a:solidFill>
              <a:schemeClr val="accent3">
                <a:lumMod val="50000"/>
              </a:schemeClr>
            </a:solidFill>
            <a:ln>
              <a:solidFill>
                <a:schemeClr val="accent3">
                  <a:lumMod val="50000"/>
                </a:schemeClr>
              </a:solidFill>
              <a:prstDash val="dash"/>
            </a:ln>
          </c:spPr>
        </c:marker>
      </c:pivotFmt>
      <c:pivotFmt>
        <c:idx val="72"/>
        <c:spPr>
          <a:ln>
            <a:prstDash val="dash"/>
          </a:ln>
        </c:spPr>
        <c:marker>
          <c:spPr>
            <a:ln>
              <a:prstDash val="dash"/>
            </a:ln>
          </c:spPr>
        </c:marker>
      </c:pivotFmt>
      <c:pivotFmt>
        <c:idx val="73"/>
      </c:pivotFmt>
      <c:pivotFmt>
        <c:idx val="74"/>
      </c:pivotFmt>
      <c:pivotFmt>
        <c:idx val="75"/>
      </c:pivotFmt>
      <c:pivotFmt>
        <c:idx val="76"/>
        <c:spPr>
          <a:ln>
            <a:prstDash val="solid"/>
          </a:ln>
        </c:spPr>
        <c:marker>
          <c:spPr>
            <a:ln>
              <a:prstDash val="solid"/>
            </a:ln>
          </c:spPr>
        </c:marker>
      </c:pivotFmt>
      <c:pivotFmt>
        <c:idx val="77"/>
        <c:spPr>
          <a:ln>
            <a:prstDash val="solid"/>
          </a:ln>
        </c:spPr>
        <c:marker>
          <c:spPr>
            <a:ln>
              <a:prstDash val="solid"/>
            </a:ln>
          </c:spPr>
        </c:marker>
      </c:pivotFmt>
      <c:pivotFmt>
        <c:idx val="78"/>
        <c:spPr>
          <a:ln>
            <a:prstDash val="solid"/>
          </a:ln>
        </c:spPr>
        <c:marker>
          <c:spPr>
            <a:ln>
              <a:prstDash val="solid"/>
            </a:ln>
          </c:spPr>
        </c:marker>
      </c:pivotFmt>
      <c:pivotFmt>
        <c:idx val="79"/>
        <c:spPr>
          <a:ln>
            <a:prstDash val="dash"/>
          </a:ln>
        </c:spPr>
        <c:marker>
          <c:spPr>
            <a:ln>
              <a:prstDash val="dash"/>
            </a:ln>
          </c:spPr>
        </c:marker>
      </c:pivotFmt>
      <c:pivotFmt>
        <c:idx val="80"/>
        <c:spPr>
          <a:ln>
            <a:solidFill>
              <a:schemeClr val="accent4">
                <a:lumMod val="50000"/>
              </a:schemeClr>
            </a:solidFill>
            <a:prstDash val="dash"/>
          </a:ln>
        </c:spPr>
        <c:marker>
          <c:spPr>
            <a:ln>
              <a:solidFill>
                <a:schemeClr val="accent4">
                  <a:lumMod val="50000"/>
                </a:schemeClr>
              </a:solidFill>
              <a:prstDash val="dash"/>
            </a:ln>
          </c:spPr>
        </c:marker>
      </c:pivotFmt>
      <c:pivotFmt>
        <c:idx val="81"/>
        <c:spPr>
          <a:ln>
            <a:solidFill>
              <a:schemeClr val="accent3">
                <a:lumMod val="50000"/>
              </a:schemeClr>
            </a:solidFill>
            <a:prstDash val="dash"/>
          </a:ln>
        </c:spPr>
        <c:marker>
          <c:spPr>
            <a:solidFill>
              <a:schemeClr val="accent3">
                <a:lumMod val="50000"/>
              </a:schemeClr>
            </a:solidFill>
            <a:ln>
              <a:solidFill>
                <a:schemeClr val="accent3">
                  <a:lumMod val="50000"/>
                </a:schemeClr>
              </a:solidFill>
              <a:prstDash val="dash"/>
            </a:ln>
          </c:spPr>
        </c:marker>
      </c:pivotFmt>
      <c:pivotFmt>
        <c:idx val="82"/>
        <c:spPr>
          <a:ln>
            <a:prstDash val="dash"/>
          </a:ln>
        </c:spPr>
        <c:marker>
          <c:spPr>
            <a:ln>
              <a:prstDash val="dash"/>
            </a:ln>
          </c:spPr>
        </c:marker>
      </c:pivotFmt>
      <c:pivotFmt>
        <c:idx val="83"/>
      </c:pivotFmt>
      <c:pivotFmt>
        <c:idx val="84"/>
      </c:pivotFmt>
      <c:pivotFmt>
        <c:idx val="85"/>
        <c:spPr>
          <a:ln>
            <a:prstDash val="solid"/>
          </a:ln>
        </c:spPr>
        <c:marker>
          <c:spPr>
            <a:ln>
              <a:prstDash val="solid"/>
            </a:ln>
          </c:spPr>
        </c:marker>
      </c:pivotFmt>
      <c:pivotFmt>
        <c:idx val="86"/>
        <c:spPr>
          <a:ln>
            <a:prstDash val="solid"/>
          </a:ln>
        </c:spPr>
        <c:marker>
          <c:spPr>
            <a:ln>
              <a:prstDash val="solid"/>
            </a:ln>
          </c:spPr>
        </c:marker>
      </c:pivotFmt>
      <c:pivotFmt>
        <c:idx val="87"/>
        <c:spPr>
          <a:ln>
            <a:prstDash val="solid"/>
          </a:ln>
        </c:spPr>
        <c:marker>
          <c:spPr>
            <a:ln>
              <a:prstDash val="solid"/>
            </a:ln>
          </c:spPr>
        </c:marker>
      </c:pivotFmt>
      <c:pivotFmt>
        <c:idx val="88"/>
        <c:spPr>
          <a:ln>
            <a:prstDash val="dash"/>
          </a:ln>
        </c:spPr>
        <c:marker>
          <c:spPr>
            <a:ln>
              <a:prstDash val="dash"/>
            </a:ln>
          </c:spPr>
        </c:marker>
      </c:pivotFmt>
      <c:pivotFmt>
        <c:idx val="89"/>
        <c:spPr>
          <a:ln>
            <a:solidFill>
              <a:schemeClr val="accent4">
                <a:lumMod val="50000"/>
              </a:schemeClr>
            </a:solidFill>
            <a:prstDash val="dash"/>
          </a:ln>
        </c:spPr>
        <c:marker>
          <c:spPr>
            <a:ln>
              <a:solidFill>
                <a:schemeClr val="accent4">
                  <a:lumMod val="50000"/>
                </a:schemeClr>
              </a:solidFill>
              <a:prstDash val="dash"/>
            </a:ln>
          </c:spPr>
        </c:marker>
      </c:pivotFmt>
      <c:pivotFmt>
        <c:idx val="90"/>
        <c:spPr>
          <a:ln>
            <a:solidFill>
              <a:schemeClr val="accent3">
                <a:lumMod val="50000"/>
              </a:schemeClr>
            </a:solidFill>
            <a:prstDash val="dash"/>
          </a:ln>
        </c:spPr>
        <c:marker>
          <c:spPr>
            <a:solidFill>
              <a:schemeClr val="accent3">
                <a:lumMod val="50000"/>
              </a:schemeClr>
            </a:solidFill>
            <a:ln>
              <a:solidFill>
                <a:schemeClr val="accent3">
                  <a:lumMod val="50000"/>
                </a:schemeClr>
              </a:solidFill>
              <a:prstDash val="dash"/>
            </a:ln>
          </c:spPr>
        </c:marker>
      </c:pivotFmt>
      <c:pivotFmt>
        <c:idx val="91"/>
        <c:spPr>
          <a:ln>
            <a:prstDash val="dash"/>
          </a:ln>
        </c:spPr>
        <c:marker>
          <c:spPr>
            <a:ln>
              <a:prstDash val="dash"/>
            </a:ln>
          </c:spPr>
        </c:marker>
      </c:pivotFmt>
      <c:pivotFmt>
        <c:idx val="92"/>
      </c:pivotFmt>
      <c:pivotFmt>
        <c:idx val="93"/>
      </c:pivotFmt>
      <c:pivotFmt>
        <c:idx val="94"/>
        <c:spPr>
          <a:ln>
            <a:prstDash val="solid"/>
          </a:ln>
        </c:spPr>
        <c:marker>
          <c:spPr>
            <a:ln>
              <a:prstDash val="solid"/>
            </a:ln>
          </c:spPr>
        </c:marker>
      </c:pivotFmt>
      <c:pivotFmt>
        <c:idx val="95"/>
        <c:spPr>
          <a:ln>
            <a:prstDash val="solid"/>
          </a:ln>
        </c:spPr>
        <c:marker>
          <c:spPr>
            <a:ln>
              <a:prstDash val="solid"/>
            </a:ln>
          </c:spPr>
        </c:marker>
      </c:pivotFmt>
      <c:pivotFmt>
        <c:idx val="96"/>
        <c:spPr>
          <a:ln>
            <a:prstDash val="solid"/>
          </a:ln>
        </c:spPr>
        <c:marker>
          <c:spPr>
            <a:ln>
              <a:prstDash val="solid"/>
            </a:ln>
          </c:spPr>
        </c:marker>
      </c:pivotFmt>
      <c:pivotFmt>
        <c:idx val="97"/>
        <c:spPr>
          <a:ln>
            <a:prstDash val="dash"/>
          </a:ln>
        </c:spPr>
        <c:marker>
          <c:spPr>
            <a:ln>
              <a:prstDash val="dash"/>
            </a:ln>
          </c:spPr>
        </c:marker>
      </c:pivotFmt>
      <c:pivotFmt>
        <c:idx val="98"/>
        <c:spPr>
          <a:ln>
            <a:solidFill>
              <a:schemeClr val="accent4">
                <a:lumMod val="50000"/>
              </a:schemeClr>
            </a:solidFill>
            <a:prstDash val="dash"/>
          </a:ln>
        </c:spPr>
        <c:marker>
          <c:spPr>
            <a:ln>
              <a:solidFill>
                <a:schemeClr val="accent4">
                  <a:lumMod val="50000"/>
                </a:schemeClr>
              </a:solidFill>
              <a:prstDash val="dash"/>
            </a:ln>
          </c:spPr>
        </c:marker>
      </c:pivotFmt>
      <c:pivotFmt>
        <c:idx val="99"/>
        <c:spPr>
          <a:ln>
            <a:solidFill>
              <a:schemeClr val="accent3">
                <a:lumMod val="50000"/>
              </a:schemeClr>
            </a:solidFill>
            <a:prstDash val="dash"/>
          </a:ln>
        </c:spPr>
        <c:marker>
          <c:spPr>
            <a:solidFill>
              <a:schemeClr val="accent3">
                <a:lumMod val="50000"/>
              </a:schemeClr>
            </a:solidFill>
            <a:ln>
              <a:solidFill>
                <a:schemeClr val="accent3">
                  <a:lumMod val="50000"/>
                </a:schemeClr>
              </a:solidFill>
              <a:prstDash val="dash"/>
            </a:ln>
          </c:spPr>
        </c:marker>
      </c:pivotFmt>
      <c:pivotFmt>
        <c:idx val="100"/>
        <c:spPr>
          <a:ln>
            <a:prstDash val="dash"/>
          </a:ln>
        </c:spPr>
        <c:marker>
          <c:spPr>
            <a:ln>
              <a:prstDash val="dash"/>
            </a:ln>
          </c:spPr>
        </c:marker>
      </c:pivotFmt>
      <c:pivotFmt>
        <c:idx val="101"/>
      </c:pivotFmt>
      <c:pivotFmt>
        <c:idx val="102"/>
      </c:pivotFmt>
    </c:pivotFmts>
    <c:plotArea>
      <c:layout>
        <c:manualLayout>
          <c:layoutTarget val="inner"/>
          <c:xMode val="edge"/>
          <c:yMode val="edge"/>
          <c:x val="0.11581624562554681"/>
          <c:y val="2.0809956300219506E-2"/>
          <c:w val="0.86399592629046384"/>
          <c:h val="0.82556121661262927"/>
        </c:manualLayout>
      </c:layout>
      <c:lineChart>
        <c:grouping val="standard"/>
        <c:varyColors val="0"/>
        <c:ser>
          <c:idx val="0"/>
          <c:order val="0"/>
          <c:tx>
            <c:strRef>
              <c:f>Tabelle3!$B$3:$B$4</c:f>
              <c:strCache>
                <c:ptCount val="1"/>
                <c:pt idx="0">
                  <c:v>VP32_1_H200_V150_ACF_MF_285</c:v>
                </c:pt>
              </c:strCache>
            </c:strRef>
          </c:tx>
          <c:spPr>
            <a:ln>
              <a:prstDash val="solid"/>
            </a:ln>
          </c:spPr>
          <c:marker>
            <c:spPr>
              <a:ln>
                <a:prstDash val="solid"/>
              </a:ln>
            </c:spPr>
          </c:marker>
          <c:cat>
            <c:strRef>
              <c:f>Tabelle3!$A$5:$A$20</c:f>
              <c:strCache>
                <c:ptCount val="15"/>
                <c:pt idx="0">
                  <c:v>26,65</c:v>
                </c:pt>
                <c:pt idx="1">
                  <c:v>29,19</c:v>
                </c:pt>
                <c:pt idx="2">
                  <c:v>34,27</c:v>
                </c:pt>
                <c:pt idx="3">
                  <c:v>39,35</c:v>
                </c:pt>
                <c:pt idx="4">
                  <c:v>41,89</c:v>
                </c:pt>
                <c:pt idx="5">
                  <c:v>44,43</c:v>
                </c:pt>
                <c:pt idx="6">
                  <c:v>49,51</c:v>
                </c:pt>
                <c:pt idx="7">
                  <c:v>54,59</c:v>
                </c:pt>
                <c:pt idx="8">
                  <c:v>57,13</c:v>
                </c:pt>
                <c:pt idx="9">
                  <c:v>59,67</c:v>
                </c:pt>
                <c:pt idx="10">
                  <c:v>64,76</c:v>
                </c:pt>
                <c:pt idx="11">
                  <c:v>69,84</c:v>
                </c:pt>
                <c:pt idx="12">
                  <c:v>72,38</c:v>
                </c:pt>
                <c:pt idx="13">
                  <c:v>74,92</c:v>
                </c:pt>
                <c:pt idx="14">
                  <c:v>80,00</c:v>
                </c:pt>
              </c:strCache>
            </c:strRef>
          </c:cat>
          <c:val>
            <c:numRef>
              <c:f>Tabelle3!$B$5:$B$20</c:f>
              <c:numCache>
                <c:formatCode>General</c:formatCode>
                <c:ptCount val="15"/>
                <c:pt idx="0">
                  <c:v>0.54960353596219103</c:v>
                </c:pt>
                <c:pt idx="2">
                  <c:v>0.80781593696488563</c:v>
                </c:pt>
                <c:pt idx="4">
                  <c:v>1.0833168599283092</c:v>
                </c:pt>
                <c:pt idx="6">
                  <c:v>1.2850588075180671</c:v>
                </c:pt>
                <c:pt idx="8">
                  <c:v>1.6450388781025604</c:v>
                </c:pt>
                <c:pt idx="10">
                  <c:v>2.0291335221240638</c:v>
                </c:pt>
                <c:pt idx="12">
                  <c:v>2.4000254256305578</c:v>
                </c:pt>
                <c:pt idx="14">
                  <c:v>2.5046687534563632</c:v>
                </c:pt>
              </c:numCache>
            </c:numRef>
          </c:val>
          <c:smooth val="0"/>
        </c:ser>
        <c:ser>
          <c:idx val="1"/>
          <c:order val="1"/>
          <c:tx>
            <c:strRef>
              <c:f>Tabelle3!$C$3:$C$4</c:f>
              <c:strCache>
                <c:ptCount val="1"/>
                <c:pt idx="0">
                  <c:v>VP33_1_H300_V150_ACF_MF_285</c:v>
                </c:pt>
              </c:strCache>
            </c:strRef>
          </c:tx>
          <c:spPr>
            <a:ln>
              <a:prstDash val="solid"/>
            </a:ln>
          </c:spPr>
          <c:marker>
            <c:spPr>
              <a:ln>
                <a:prstDash val="solid"/>
              </a:ln>
            </c:spPr>
          </c:marker>
          <c:cat>
            <c:strRef>
              <c:f>Tabelle3!$A$5:$A$20</c:f>
              <c:strCache>
                <c:ptCount val="15"/>
                <c:pt idx="0">
                  <c:v>26,65</c:v>
                </c:pt>
                <c:pt idx="1">
                  <c:v>29,19</c:v>
                </c:pt>
                <c:pt idx="2">
                  <c:v>34,27</c:v>
                </c:pt>
                <c:pt idx="3">
                  <c:v>39,35</c:v>
                </c:pt>
                <c:pt idx="4">
                  <c:v>41,89</c:v>
                </c:pt>
                <c:pt idx="5">
                  <c:v>44,43</c:v>
                </c:pt>
                <c:pt idx="6">
                  <c:v>49,51</c:v>
                </c:pt>
                <c:pt idx="7">
                  <c:v>54,59</c:v>
                </c:pt>
                <c:pt idx="8">
                  <c:v>57,13</c:v>
                </c:pt>
                <c:pt idx="9">
                  <c:v>59,67</c:v>
                </c:pt>
                <c:pt idx="10">
                  <c:v>64,76</c:v>
                </c:pt>
                <c:pt idx="11">
                  <c:v>69,84</c:v>
                </c:pt>
                <c:pt idx="12">
                  <c:v>72,38</c:v>
                </c:pt>
                <c:pt idx="13">
                  <c:v>74,92</c:v>
                </c:pt>
                <c:pt idx="14">
                  <c:v>80,00</c:v>
                </c:pt>
              </c:strCache>
            </c:strRef>
          </c:cat>
          <c:val>
            <c:numRef>
              <c:f>Tabelle3!$C$5:$C$20</c:f>
              <c:numCache>
                <c:formatCode>General</c:formatCode>
                <c:ptCount val="15"/>
                <c:pt idx="0">
                  <c:v>1.1127381418125364</c:v>
                </c:pt>
                <c:pt idx="2">
                  <c:v>1.3070585311665572</c:v>
                </c:pt>
                <c:pt idx="4">
                  <c:v>1.681796158096893</c:v>
                </c:pt>
                <c:pt idx="6">
                  <c:v>1.1977913837597089</c:v>
                </c:pt>
                <c:pt idx="8">
                  <c:v>1.6749714768747843</c:v>
                </c:pt>
                <c:pt idx="10">
                  <c:v>2.2530406816600821</c:v>
                </c:pt>
                <c:pt idx="12">
                  <c:v>2.7182915551662132</c:v>
                </c:pt>
                <c:pt idx="14">
                  <c:v>2.9854864435606836</c:v>
                </c:pt>
              </c:numCache>
            </c:numRef>
          </c:val>
          <c:smooth val="0"/>
        </c:ser>
        <c:ser>
          <c:idx val="2"/>
          <c:order val="2"/>
          <c:tx>
            <c:strRef>
              <c:f>Tabelle3!$D$3:$D$4</c:f>
              <c:strCache>
                <c:ptCount val="1"/>
                <c:pt idx="0">
                  <c:v>VP36_1_H200_V100_ABA_MF_285</c:v>
                </c:pt>
              </c:strCache>
            </c:strRef>
          </c:tx>
          <c:spPr>
            <a:ln>
              <a:prstDash val="dash"/>
            </a:ln>
          </c:spPr>
          <c:marker>
            <c:spPr>
              <a:ln>
                <a:prstDash val="solid"/>
              </a:ln>
            </c:spPr>
          </c:marker>
          <c:cat>
            <c:strRef>
              <c:f>Tabelle3!$A$5:$A$20</c:f>
              <c:strCache>
                <c:ptCount val="15"/>
                <c:pt idx="0">
                  <c:v>26,65</c:v>
                </c:pt>
                <c:pt idx="1">
                  <c:v>29,19</c:v>
                </c:pt>
                <c:pt idx="2">
                  <c:v>34,27</c:v>
                </c:pt>
                <c:pt idx="3">
                  <c:v>39,35</c:v>
                </c:pt>
                <c:pt idx="4">
                  <c:v>41,89</c:v>
                </c:pt>
                <c:pt idx="5">
                  <c:v>44,43</c:v>
                </c:pt>
                <c:pt idx="6">
                  <c:v>49,51</c:v>
                </c:pt>
                <c:pt idx="7">
                  <c:v>54,59</c:v>
                </c:pt>
                <c:pt idx="8">
                  <c:v>57,13</c:v>
                </c:pt>
                <c:pt idx="9">
                  <c:v>59,67</c:v>
                </c:pt>
                <c:pt idx="10">
                  <c:v>64,76</c:v>
                </c:pt>
                <c:pt idx="11">
                  <c:v>69,84</c:v>
                </c:pt>
                <c:pt idx="12">
                  <c:v>72,38</c:v>
                </c:pt>
                <c:pt idx="13">
                  <c:v>74,92</c:v>
                </c:pt>
                <c:pt idx="14">
                  <c:v>80,00</c:v>
                </c:pt>
              </c:strCache>
            </c:strRef>
          </c:cat>
          <c:val>
            <c:numRef>
              <c:f>Tabelle3!$D$5:$D$20</c:f>
              <c:numCache>
                <c:formatCode>General</c:formatCode>
                <c:ptCount val="15"/>
                <c:pt idx="1">
                  <c:v>0.75170880911651294</c:v>
                </c:pt>
                <c:pt idx="2">
                  <c:v>0.95338596356299865</c:v>
                </c:pt>
                <c:pt idx="3">
                  <c:v>1.2145625326443303</c:v>
                </c:pt>
                <c:pt idx="5">
                  <c:v>1.3611542266379644</c:v>
                </c:pt>
                <c:pt idx="6">
                  <c:v>1.4699222491814872</c:v>
                </c:pt>
                <c:pt idx="7">
                  <c:v>1.5550065766244647</c:v>
                </c:pt>
                <c:pt idx="9">
                  <c:v>1.6303217661990348</c:v>
                </c:pt>
                <c:pt idx="10">
                  <c:v>1.6804944851239949</c:v>
                </c:pt>
                <c:pt idx="11">
                  <c:v>1.7327546239572571</c:v>
                </c:pt>
                <c:pt idx="13">
                  <c:v>1.7881094529631958</c:v>
                </c:pt>
                <c:pt idx="14">
                  <c:v>1.8597810773888357</c:v>
                </c:pt>
              </c:numCache>
            </c:numRef>
          </c:val>
          <c:smooth val="0"/>
        </c:ser>
        <c:ser>
          <c:idx val="3"/>
          <c:order val="3"/>
          <c:tx>
            <c:strRef>
              <c:f>Tabelle3!$E$3:$E$4</c:f>
              <c:strCache>
                <c:ptCount val="1"/>
                <c:pt idx="0">
                  <c:v>VP37_1_H200_V150_ABA_MF_425</c:v>
                </c:pt>
              </c:strCache>
            </c:strRef>
          </c:tx>
          <c:spPr>
            <a:ln>
              <a:prstDash val="dash"/>
            </a:ln>
          </c:spPr>
          <c:marker>
            <c:spPr>
              <a:ln>
                <a:prstDash val="dash"/>
              </a:ln>
            </c:spPr>
          </c:marker>
          <c:cat>
            <c:strRef>
              <c:f>Tabelle3!$A$5:$A$20</c:f>
              <c:strCache>
                <c:ptCount val="15"/>
                <c:pt idx="0">
                  <c:v>26,65</c:v>
                </c:pt>
                <c:pt idx="1">
                  <c:v>29,19</c:v>
                </c:pt>
                <c:pt idx="2">
                  <c:v>34,27</c:v>
                </c:pt>
                <c:pt idx="3">
                  <c:v>39,35</c:v>
                </c:pt>
                <c:pt idx="4">
                  <c:v>41,89</c:v>
                </c:pt>
                <c:pt idx="5">
                  <c:v>44,43</c:v>
                </c:pt>
                <c:pt idx="6">
                  <c:v>49,51</c:v>
                </c:pt>
                <c:pt idx="7">
                  <c:v>54,59</c:v>
                </c:pt>
                <c:pt idx="8">
                  <c:v>57,13</c:v>
                </c:pt>
                <c:pt idx="9">
                  <c:v>59,67</c:v>
                </c:pt>
                <c:pt idx="10">
                  <c:v>64,76</c:v>
                </c:pt>
                <c:pt idx="11">
                  <c:v>69,84</c:v>
                </c:pt>
                <c:pt idx="12">
                  <c:v>72,38</c:v>
                </c:pt>
                <c:pt idx="13">
                  <c:v>74,92</c:v>
                </c:pt>
                <c:pt idx="14">
                  <c:v>80,00</c:v>
                </c:pt>
              </c:strCache>
            </c:strRef>
          </c:cat>
          <c:val>
            <c:numRef>
              <c:f>Tabelle3!$E$5:$E$20</c:f>
              <c:numCache>
                <c:formatCode>General</c:formatCode>
                <c:ptCount val="15"/>
                <c:pt idx="0">
                  <c:v>0.57231132970504028</c:v>
                </c:pt>
                <c:pt idx="2">
                  <c:v>0.675333519200779</c:v>
                </c:pt>
                <c:pt idx="4">
                  <c:v>0.80890327900013637</c:v>
                </c:pt>
                <c:pt idx="6">
                  <c:v>0.99410760073998816</c:v>
                </c:pt>
                <c:pt idx="8">
                  <c:v>1.1883465506160549</c:v>
                </c:pt>
                <c:pt idx="10">
                  <c:v>1.4483894146010903</c:v>
                </c:pt>
                <c:pt idx="12">
                  <c:v>1.6505711818175006</c:v>
                </c:pt>
                <c:pt idx="14">
                  <c:v>1.6177154670150165</c:v>
                </c:pt>
              </c:numCache>
            </c:numRef>
          </c:val>
          <c:smooth val="0"/>
        </c:ser>
        <c:ser>
          <c:idx val="4"/>
          <c:order val="4"/>
          <c:tx>
            <c:strRef>
              <c:f>Tabelle3!$F$3:$F$4</c:f>
              <c:strCache>
                <c:ptCount val="1"/>
                <c:pt idx="0">
                  <c:v>VP38_1_H300_V100_ABA_MF_425</c:v>
                </c:pt>
              </c:strCache>
            </c:strRef>
          </c:tx>
          <c:spPr>
            <a:ln>
              <a:solidFill>
                <a:schemeClr val="accent4">
                  <a:lumMod val="50000"/>
                </a:schemeClr>
              </a:solidFill>
              <a:prstDash val="dash"/>
            </a:ln>
          </c:spPr>
          <c:marker>
            <c:spPr>
              <a:ln>
                <a:solidFill>
                  <a:schemeClr val="accent4">
                    <a:lumMod val="50000"/>
                  </a:schemeClr>
                </a:solidFill>
                <a:prstDash val="dash"/>
              </a:ln>
            </c:spPr>
          </c:marker>
          <c:cat>
            <c:strRef>
              <c:f>Tabelle3!$A$5:$A$20</c:f>
              <c:strCache>
                <c:ptCount val="15"/>
                <c:pt idx="0">
                  <c:v>26,65</c:v>
                </c:pt>
                <c:pt idx="1">
                  <c:v>29,19</c:v>
                </c:pt>
                <c:pt idx="2">
                  <c:v>34,27</c:v>
                </c:pt>
                <c:pt idx="3">
                  <c:v>39,35</c:v>
                </c:pt>
                <c:pt idx="4">
                  <c:v>41,89</c:v>
                </c:pt>
                <c:pt idx="5">
                  <c:v>44,43</c:v>
                </c:pt>
                <c:pt idx="6">
                  <c:v>49,51</c:v>
                </c:pt>
                <c:pt idx="7">
                  <c:v>54,59</c:v>
                </c:pt>
                <c:pt idx="8">
                  <c:v>57,13</c:v>
                </c:pt>
                <c:pt idx="9">
                  <c:v>59,67</c:v>
                </c:pt>
                <c:pt idx="10">
                  <c:v>64,76</c:v>
                </c:pt>
                <c:pt idx="11">
                  <c:v>69,84</c:v>
                </c:pt>
                <c:pt idx="12">
                  <c:v>72,38</c:v>
                </c:pt>
                <c:pt idx="13">
                  <c:v>74,92</c:v>
                </c:pt>
                <c:pt idx="14">
                  <c:v>80,00</c:v>
                </c:pt>
              </c:strCache>
            </c:strRef>
          </c:cat>
          <c:val>
            <c:numRef>
              <c:f>Tabelle3!$F$5:$F$20</c:f>
              <c:numCache>
                <c:formatCode>General</c:formatCode>
                <c:ptCount val="15"/>
                <c:pt idx="1">
                  <c:v>0.97041352304304085</c:v>
                </c:pt>
                <c:pt idx="2">
                  <c:v>1.2300618566321357</c:v>
                </c:pt>
                <c:pt idx="3">
                  <c:v>1.4664372871638902</c:v>
                </c:pt>
                <c:pt idx="5">
                  <c:v>1.8018762268091868</c:v>
                </c:pt>
                <c:pt idx="6">
                  <c:v>2.0326524597745701</c:v>
                </c:pt>
                <c:pt idx="7">
                  <c:v>2.2324674899335322</c:v>
                </c:pt>
                <c:pt idx="9">
                  <c:v>2.414828517789839</c:v>
                </c:pt>
                <c:pt idx="10">
                  <c:v>2.520242628072153</c:v>
                </c:pt>
                <c:pt idx="11">
                  <c:v>2.583586609924609</c:v>
                </c:pt>
                <c:pt idx="13">
                  <c:v>2.7293499944334765</c:v>
                </c:pt>
                <c:pt idx="14">
                  <c:v>2.8054593035471558</c:v>
                </c:pt>
              </c:numCache>
            </c:numRef>
          </c:val>
          <c:smooth val="0"/>
        </c:ser>
        <c:ser>
          <c:idx val="5"/>
          <c:order val="5"/>
          <c:tx>
            <c:strRef>
              <c:f>Tabelle3!$G$3:$G$4</c:f>
              <c:strCache>
                <c:ptCount val="1"/>
                <c:pt idx="0">
                  <c:v>VP39_1_H300_V150_ABA_MF_425</c:v>
                </c:pt>
              </c:strCache>
            </c:strRef>
          </c:tx>
          <c:spPr>
            <a:ln>
              <a:solidFill>
                <a:schemeClr val="accent3">
                  <a:lumMod val="50000"/>
                </a:schemeClr>
              </a:solidFill>
              <a:prstDash val="dash"/>
            </a:ln>
          </c:spPr>
          <c:marker>
            <c:spPr>
              <a:solidFill>
                <a:schemeClr val="accent3">
                  <a:lumMod val="50000"/>
                </a:schemeClr>
              </a:solidFill>
              <a:ln>
                <a:solidFill>
                  <a:schemeClr val="accent3">
                    <a:lumMod val="50000"/>
                  </a:schemeClr>
                </a:solidFill>
                <a:prstDash val="dash"/>
              </a:ln>
            </c:spPr>
          </c:marker>
          <c:cat>
            <c:strRef>
              <c:f>Tabelle3!$A$5:$A$20</c:f>
              <c:strCache>
                <c:ptCount val="15"/>
                <c:pt idx="0">
                  <c:v>26,65</c:v>
                </c:pt>
                <c:pt idx="1">
                  <c:v>29,19</c:v>
                </c:pt>
                <c:pt idx="2">
                  <c:v>34,27</c:v>
                </c:pt>
                <c:pt idx="3">
                  <c:v>39,35</c:v>
                </c:pt>
                <c:pt idx="4">
                  <c:v>41,89</c:v>
                </c:pt>
                <c:pt idx="5">
                  <c:v>44,43</c:v>
                </c:pt>
                <c:pt idx="6">
                  <c:v>49,51</c:v>
                </c:pt>
                <c:pt idx="7">
                  <c:v>54,59</c:v>
                </c:pt>
                <c:pt idx="8">
                  <c:v>57,13</c:v>
                </c:pt>
                <c:pt idx="9">
                  <c:v>59,67</c:v>
                </c:pt>
                <c:pt idx="10">
                  <c:v>64,76</c:v>
                </c:pt>
                <c:pt idx="11">
                  <c:v>69,84</c:v>
                </c:pt>
                <c:pt idx="12">
                  <c:v>72,38</c:v>
                </c:pt>
                <c:pt idx="13">
                  <c:v>74,92</c:v>
                </c:pt>
                <c:pt idx="14">
                  <c:v>80,00</c:v>
                </c:pt>
              </c:strCache>
            </c:strRef>
          </c:cat>
          <c:val>
            <c:numRef>
              <c:f>Tabelle3!$G$5:$G$20</c:f>
              <c:numCache>
                <c:formatCode>General</c:formatCode>
                <c:ptCount val="15"/>
                <c:pt idx="0">
                  <c:v>0.85017969504285829</c:v>
                </c:pt>
                <c:pt idx="2">
                  <c:v>0.92941269160469153</c:v>
                </c:pt>
                <c:pt idx="4">
                  <c:v>1.2235070000012733</c:v>
                </c:pt>
                <c:pt idx="6">
                  <c:v>1.4735248438228477</c:v>
                </c:pt>
                <c:pt idx="8">
                  <c:v>1.6776645032717064</c:v>
                </c:pt>
                <c:pt idx="10">
                  <c:v>2.1492997407972618</c:v>
                </c:pt>
                <c:pt idx="12">
                  <c:v>2.5398445290649341</c:v>
                </c:pt>
                <c:pt idx="14">
                  <c:v>2.7029725765034684</c:v>
                </c:pt>
              </c:numCache>
            </c:numRef>
          </c:val>
          <c:smooth val="0"/>
        </c:ser>
        <c:ser>
          <c:idx val="6"/>
          <c:order val="6"/>
          <c:tx>
            <c:strRef>
              <c:f>Tabelle3!$H$3:$H$4</c:f>
              <c:strCache>
                <c:ptCount val="1"/>
                <c:pt idx="0">
                  <c:v>VP4_1_H300_V100_ACF_MF_285</c:v>
                </c:pt>
              </c:strCache>
            </c:strRef>
          </c:tx>
          <c:spPr>
            <a:ln>
              <a:prstDash val="solid"/>
            </a:ln>
          </c:spPr>
          <c:marker>
            <c:spPr>
              <a:ln>
                <a:prstDash val="dash"/>
              </a:ln>
            </c:spPr>
          </c:marker>
          <c:cat>
            <c:strRef>
              <c:f>Tabelle3!$A$5:$A$20</c:f>
              <c:strCache>
                <c:ptCount val="15"/>
                <c:pt idx="0">
                  <c:v>26,65</c:v>
                </c:pt>
                <c:pt idx="1">
                  <c:v>29,19</c:v>
                </c:pt>
                <c:pt idx="2">
                  <c:v>34,27</c:v>
                </c:pt>
                <c:pt idx="3">
                  <c:v>39,35</c:v>
                </c:pt>
                <c:pt idx="4">
                  <c:v>41,89</c:v>
                </c:pt>
                <c:pt idx="5">
                  <c:v>44,43</c:v>
                </c:pt>
                <c:pt idx="6">
                  <c:v>49,51</c:v>
                </c:pt>
                <c:pt idx="7">
                  <c:v>54,59</c:v>
                </c:pt>
                <c:pt idx="8">
                  <c:v>57,13</c:v>
                </c:pt>
                <c:pt idx="9">
                  <c:v>59,67</c:v>
                </c:pt>
                <c:pt idx="10">
                  <c:v>64,76</c:v>
                </c:pt>
                <c:pt idx="11">
                  <c:v>69,84</c:v>
                </c:pt>
                <c:pt idx="12">
                  <c:v>72,38</c:v>
                </c:pt>
                <c:pt idx="13">
                  <c:v>74,92</c:v>
                </c:pt>
                <c:pt idx="14">
                  <c:v>80,00</c:v>
                </c:pt>
              </c:strCache>
            </c:strRef>
          </c:cat>
          <c:val>
            <c:numRef>
              <c:f>Tabelle3!$H$5:$H$20</c:f>
              <c:numCache>
                <c:formatCode>General</c:formatCode>
                <c:ptCount val="15"/>
                <c:pt idx="1">
                  <c:v>0.97925392500602126</c:v>
                </c:pt>
                <c:pt idx="2">
                  <c:v>1.2580455661277197</c:v>
                </c:pt>
                <c:pt idx="3">
                  <c:v>1.5860154458354321</c:v>
                </c:pt>
                <c:pt idx="5">
                  <c:v>2.0673160615269737</c:v>
                </c:pt>
                <c:pt idx="6">
                  <c:v>2.2471717741044199</c:v>
                </c:pt>
                <c:pt idx="7">
                  <c:v>2.6177093153091144</c:v>
                </c:pt>
                <c:pt idx="9">
                  <c:v>2.7774988188379002</c:v>
                </c:pt>
                <c:pt idx="10">
                  <c:v>2.9476271159835861</c:v>
                </c:pt>
                <c:pt idx="11">
                  <c:v>3.0777566887780661</c:v>
                </c:pt>
                <c:pt idx="13">
                  <c:v>3.4083642813398929</c:v>
                </c:pt>
                <c:pt idx="14">
                  <c:v>3.9397546688816125</c:v>
                </c:pt>
              </c:numCache>
            </c:numRef>
          </c:val>
          <c:smooth val="0"/>
        </c:ser>
        <c:ser>
          <c:idx val="7"/>
          <c:order val="7"/>
          <c:tx>
            <c:strRef>
              <c:f>Tabelle3!$I$3:$I$4</c:f>
              <c:strCache>
                <c:ptCount val="1"/>
                <c:pt idx="0">
                  <c:v>VP5_1_H200_V100_ACF_MF_285</c:v>
                </c:pt>
              </c:strCache>
            </c:strRef>
          </c:tx>
          <c:cat>
            <c:strRef>
              <c:f>Tabelle3!$A$5:$A$20</c:f>
              <c:strCache>
                <c:ptCount val="15"/>
                <c:pt idx="0">
                  <c:v>26,65</c:v>
                </c:pt>
                <c:pt idx="1">
                  <c:v>29,19</c:v>
                </c:pt>
                <c:pt idx="2">
                  <c:v>34,27</c:v>
                </c:pt>
                <c:pt idx="3">
                  <c:v>39,35</c:v>
                </c:pt>
                <c:pt idx="4">
                  <c:v>41,89</c:v>
                </c:pt>
                <c:pt idx="5">
                  <c:v>44,43</c:v>
                </c:pt>
                <c:pt idx="6">
                  <c:v>49,51</c:v>
                </c:pt>
                <c:pt idx="7">
                  <c:v>54,59</c:v>
                </c:pt>
                <c:pt idx="8">
                  <c:v>57,13</c:v>
                </c:pt>
                <c:pt idx="9">
                  <c:v>59,67</c:v>
                </c:pt>
                <c:pt idx="10">
                  <c:v>64,76</c:v>
                </c:pt>
                <c:pt idx="11">
                  <c:v>69,84</c:v>
                </c:pt>
                <c:pt idx="12">
                  <c:v>72,38</c:v>
                </c:pt>
                <c:pt idx="13">
                  <c:v>74,92</c:v>
                </c:pt>
                <c:pt idx="14">
                  <c:v>80,00</c:v>
                </c:pt>
              </c:strCache>
            </c:strRef>
          </c:cat>
          <c:val>
            <c:numRef>
              <c:f>Tabelle3!$I$5:$I$20</c:f>
              <c:numCache>
                <c:formatCode>General</c:formatCode>
                <c:ptCount val="15"/>
                <c:pt idx="1">
                  <c:v>0.62438417765685661</c:v>
                </c:pt>
                <c:pt idx="2">
                  <c:v>0.61765850467523875</c:v>
                </c:pt>
                <c:pt idx="3">
                  <c:v>0.77684115051744496</c:v>
                </c:pt>
                <c:pt idx="5">
                  <c:v>1.0455871935431171</c:v>
                </c:pt>
                <c:pt idx="6">
                  <c:v>1.1331316427246358</c:v>
                </c:pt>
                <c:pt idx="7">
                  <c:v>1.5858153955266154</c:v>
                </c:pt>
                <c:pt idx="9">
                  <c:v>1.4640405988547922</c:v>
                </c:pt>
                <c:pt idx="10">
                  <c:v>1.6026786592219613</c:v>
                </c:pt>
                <c:pt idx="11">
                  <c:v>1.7143349012751425</c:v>
                </c:pt>
                <c:pt idx="13">
                  <c:v>2.5028634254991138</c:v>
                </c:pt>
                <c:pt idx="14">
                  <c:v>2.5715866594591206</c:v>
                </c:pt>
              </c:numCache>
            </c:numRef>
          </c:val>
          <c:smooth val="0"/>
        </c:ser>
        <c:ser>
          <c:idx val="8"/>
          <c:order val="8"/>
          <c:tx>
            <c:strRef>
              <c:f>Tabelle3!$J$3:$J$4</c:f>
              <c:strCache>
                <c:ptCount val="1"/>
                <c:pt idx="0">
                  <c:v>VP6_1_H100_V100_ACF_MF_285</c:v>
                </c:pt>
              </c:strCache>
            </c:strRef>
          </c:tx>
          <c:cat>
            <c:strRef>
              <c:f>Tabelle3!$A$5:$A$20</c:f>
              <c:strCache>
                <c:ptCount val="15"/>
                <c:pt idx="0">
                  <c:v>26,65</c:v>
                </c:pt>
                <c:pt idx="1">
                  <c:v>29,19</c:v>
                </c:pt>
                <c:pt idx="2">
                  <c:v>34,27</c:v>
                </c:pt>
                <c:pt idx="3">
                  <c:v>39,35</c:v>
                </c:pt>
                <c:pt idx="4">
                  <c:v>41,89</c:v>
                </c:pt>
                <c:pt idx="5">
                  <c:v>44,43</c:v>
                </c:pt>
                <c:pt idx="6">
                  <c:v>49,51</c:v>
                </c:pt>
                <c:pt idx="7">
                  <c:v>54,59</c:v>
                </c:pt>
                <c:pt idx="8">
                  <c:v>57,13</c:v>
                </c:pt>
                <c:pt idx="9">
                  <c:v>59,67</c:v>
                </c:pt>
                <c:pt idx="10">
                  <c:v>64,76</c:v>
                </c:pt>
                <c:pt idx="11">
                  <c:v>69,84</c:v>
                </c:pt>
                <c:pt idx="12">
                  <c:v>72,38</c:v>
                </c:pt>
                <c:pt idx="13">
                  <c:v>74,92</c:v>
                </c:pt>
                <c:pt idx="14">
                  <c:v>80,00</c:v>
                </c:pt>
              </c:strCache>
            </c:strRef>
          </c:cat>
          <c:val>
            <c:numRef>
              <c:f>Tabelle3!$J$5:$J$20</c:f>
              <c:numCache>
                <c:formatCode>General</c:formatCode>
                <c:ptCount val="15"/>
                <c:pt idx="6">
                  <c:v>0.57682602270729177</c:v>
                </c:pt>
                <c:pt idx="7">
                  <c:v>0.69312767225278471</c:v>
                </c:pt>
                <c:pt idx="9">
                  <c:v>0.77616027974451085</c:v>
                </c:pt>
                <c:pt idx="10">
                  <c:v>0.99400306938150995</c:v>
                </c:pt>
                <c:pt idx="11">
                  <c:v>0.88849369548046064</c:v>
                </c:pt>
                <c:pt idx="13">
                  <c:v>1.1494869931741667</c:v>
                </c:pt>
                <c:pt idx="14">
                  <c:v>1.1785253206317161</c:v>
                </c:pt>
              </c:numCache>
            </c:numRef>
          </c:val>
          <c:smooth val="0"/>
        </c:ser>
        <c:dLbls>
          <c:showLegendKey val="0"/>
          <c:showVal val="0"/>
          <c:showCatName val="0"/>
          <c:showSerName val="0"/>
          <c:showPercent val="0"/>
          <c:showBubbleSize val="0"/>
        </c:dLbls>
        <c:marker val="1"/>
        <c:smooth val="0"/>
        <c:axId val="274039936"/>
        <c:axId val="274041856"/>
      </c:lineChart>
      <c:catAx>
        <c:axId val="274039936"/>
        <c:scaling>
          <c:orientation val="minMax"/>
        </c:scaling>
        <c:delete val="0"/>
        <c:axPos val="b"/>
        <c:title>
          <c:tx>
            <c:rich>
              <a:bodyPr/>
              <a:lstStyle/>
              <a:p>
                <a:pPr>
                  <a:defRPr sz="1800" b="0"/>
                </a:pPr>
                <a:r>
                  <a:rPr lang="de-DE" sz="1800" b="0" dirty="0"/>
                  <a:t>Workpiece </a:t>
                </a:r>
                <a:r>
                  <a:rPr lang="de-DE" sz="1800" b="0" dirty="0" err="1"/>
                  <a:t>position</a:t>
                </a:r>
                <a:r>
                  <a:rPr lang="de-DE" sz="1800" b="0" dirty="0"/>
                  <a:t> [mm]</a:t>
                </a:r>
              </a:p>
            </c:rich>
          </c:tx>
          <c:layout/>
          <c:overlay val="0"/>
        </c:title>
        <c:majorTickMark val="none"/>
        <c:minorTickMark val="none"/>
        <c:tickLblPos val="nextTo"/>
        <c:txPr>
          <a:bodyPr/>
          <a:lstStyle/>
          <a:p>
            <a:pPr>
              <a:defRPr sz="1600"/>
            </a:pPr>
            <a:endParaRPr lang="de-DE"/>
          </a:p>
        </c:txPr>
        <c:crossAx val="274041856"/>
        <c:crosses val="autoZero"/>
        <c:auto val="1"/>
        <c:lblAlgn val="ctr"/>
        <c:lblOffset val="100"/>
        <c:tickLblSkip val="3"/>
        <c:tickMarkSkip val="5"/>
        <c:noMultiLvlLbl val="0"/>
      </c:catAx>
      <c:valAx>
        <c:axId val="274041856"/>
        <c:scaling>
          <c:orientation val="minMax"/>
        </c:scaling>
        <c:delete val="0"/>
        <c:axPos val="l"/>
        <c:majorGridlines/>
        <c:title>
          <c:tx>
            <c:rich>
              <a:bodyPr/>
              <a:lstStyle/>
              <a:p>
                <a:pPr>
                  <a:defRPr sz="1800" b="0"/>
                </a:pPr>
                <a:r>
                  <a:rPr lang="de-DE" sz="1800" b="0"/>
                  <a:t>Internal energy in tool [Joule]</a:t>
                </a:r>
              </a:p>
            </c:rich>
          </c:tx>
          <c:layout>
            <c:manualLayout>
              <c:xMode val="edge"/>
              <c:yMode val="edge"/>
              <c:x val="2.4620246441470151E-2"/>
              <c:y val="0.13677687411598302"/>
            </c:manualLayout>
          </c:layout>
          <c:overlay val="0"/>
        </c:title>
        <c:numFmt formatCode="General" sourceLinked="1"/>
        <c:majorTickMark val="none"/>
        <c:minorTickMark val="none"/>
        <c:tickLblPos val="nextTo"/>
        <c:txPr>
          <a:bodyPr/>
          <a:lstStyle/>
          <a:p>
            <a:pPr>
              <a:defRPr sz="1600"/>
            </a:pPr>
            <a:endParaRPr lang="de-DE"/>
          </a:p>
        </c:txPr>
        <c:crossAx val="274039936"/>
        <c:crosses val="autoZero"/>
        <c:crossBetween val="between"/>
      </c:valAx>
    </c:plotArea>
    <c:legend>
      <c:legendPos val="r"/>
      <c:layout>
        <c:manualLayout>
          <c:xMode val="edge"/>
          <c:yMode val="edge"/>
          <c:x val="0.12488407453005382"/>
          <c:y val="6.11597250652181E-2"/>
          <c:w val="0.34302110673665792"/>
          <c:h val="0.32367828995559111"/>
        </c:manualLayout>
      </c:layout>
      <c:overlay val="0"/>
    </c:legend>
    <c:plotVisOnly val="1"/>
    <c:dispBlanksAs val="span"/>
    <c:showDLblsOverMax val="0"/>
  </c:chart>
  <c:externalData r:id="rId1">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Lst>
</c:chartSpace>
</file>

<file path=ppt/charts/chart33.xml><?xml version="1.0" encoding="utf-8"?>
<c:chartSpace xmlns:c="http://schemas.openxmlformats.org/drawingml/2006/chart" xmlns:a="http://schemas.openxmlformats.org/drawingml/2006/main" xmlns:r="http://schemas.openxmlformats.org/officeDocument/2006/relationships">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pivotSource>
    <c:name>[Struct_Results_v18_AISI1045_AISI4140_ALL_E85.xlsx]Tabelle3!PivotTable1</c:name>
    <c:fmtId val="13"/>
  </c:pivotSource>
  <c:chart>
    <c:autoTitleDeleted val="0"/>
    <c:pivotFmts>
      <c:pivotFmt>
        <c:idx val="0"/>
      </c:pivotFmt>
      <c:pivotFmt>
        <c:idx val="1"/>
        <c:dLbl>
          <c:idx val="0"/>
          <c:delete val="1"/>
        </c:dLbl>
      </c:pivotFmt>
      <c:pivotFmt>
        <c:idx val="2"/>
      </c:pivotFmt>
      <c:pivotFmt>
        <c:idx val="3"/>
      </c:pivotFmt>
      <c:pivotFmt>
        <c:idx val="4"/>
      </c:pivotFmt>
      <c:pivotFmt>
        <c:idx val="5"/>
      </c:pivotFmt>
      <c:pivotFmt>
        <c:idx val="6"/>
      </c:pivotFmt>
      <c:pivotFmt>
        <c:idx val="7"/>
      </c:pivotFmt>
      <c:pivotFmt>
        <c:idx val="8"/>
      </c:pivotFmt>
      <c:pivotFmt>
        <c:idx val="9"/>
      </c:pivotFmt>
      <c:pivotFmt>
        <c:idx val="10"/>
      </c:pivotFmt>
      <c:pivotFmt>
        <c:idx val="11"/>
      </c:pivotFmt>
      <c:pivotFmt>
        <c:idx val="12"/>
      </c:pivotFmt>
      <c:pivotFmt>
        <c:idx val="13"/>
      </c:pivotFmt>
      <c:pivotFmt>
        <c:idx val="14"/>
      </c:pivotFmt>
      <c:pivotFmt>
        <c:idx val="15"/>
      </c:pivotFmt>
      <c:pivotFmt>
        <c:idx val="16"/>
        <c:spPr>
          <a:ln>
            <a:prstDash val="solid"/>
          </a:ln>
        </c:spPr>
        <c:marker>
          <c:spPr>
            <a:ln>
              <a:prstDash val="solid"/>
            </a:ln>
          </c:spPr>
        </c:marker>
      </c:pivotFmt>
      <c:pivotFmt>
        <c:idx val="17"/>
        <c:spPr>
          <a:ln>
            <a:prstDash val="solid"/>
          </a:ln>
        </c:spPr>
        <c:marker>
          <c:spPr>
            <a:ln>
              <a:prstDash val="solid"/>
            </a:ln>
          </c:spPr>
        </c:marker>
      </c:pivotFmt>
      <c:pivotFmt>
        <c:idx val="18"/>
        <c:spPr>
          <a:ln>
            <a:prstDash val="solid"/>
          </a:ln>
        </c:spPr>
        <c:marker>
          <c:spPr>
            <a:ln>
              <a:prstDash val="solid"/>
            </a:ln>
          </c:spPr>
        </c:marker>
      </c:pivotFmt>
      <c:pivotFmt>
        <c:idx val="19"/>
        <c:spPr>
          <a:ln>
            <a:prstDash val="dash"/>
          </a:ln>
        </c:spPr>
        <c:marker>
          <c:spPr>
            <a:ln>
              <a:prstDash val="dash"/>
            </a:ln>
          </c:spPr>
        </c:marker>
      </c:pivotFmt>
      <c:pivotFmt>
        <c:idx val="20"/>
        <c:spPr>
          <a:ln>
            <a:solidFill>
              <a:schemeClr val="accent4">
                <a:lumMod val="50000"/>
              </a:schemeClr>
            </a:solidFill>
            <a:prstDash val="dash"/>
          </a:ln>
        </c:spPr>
        <c:marker>
          <c:spPr>
            <a:ln>
              <a:solidFill>
                <a:schemeClr val="accent4">
                  <a:lumMod val="50000"/>
                </a:schemeClr>
              </a:solidFill>
              <a:prstDash val="dash"/>
            </a:ln>
          </c:spPr>
        </c:marker>
      </c:pivotFmt>
      <c:pivotFmt>
        <c:idx val="21"/>
        <c:spPr>
          <a:ln>
            <a:solidFill>
              <a:schemeClr val="accent3">
                <a:lumMod val="50000"/>
              </a:schemeClr>
            </a:solidFill>
            <a:prstDash val="dash"/>
          </a:ln>
        </c:spPr>
        <c:marker>
          <c:spPr>
            <a:solidFill>
              <a:schemeClr val="accent3">
                <a:lumMod val="50000"/>
              </a:schemeClr>
            </a:solidFill>
            <a:ln>
              <a:solidFill>
                <a:schemeClr val="accent3">
                  <a:lumMod val="50000"/>
                </a:schemeClr>
              </a:solidFill>
              <a:prstDash val="dash"/>
            </a:ln>
          </c:spPr>
        </c:marker>
      </c:pivotFmt>
      <c:pivotFmt>
        <c:idx val="22"/>
        <c:spPr>
          <a:ln>
            <a:prstDash val="dash"/>
          </a:ln>
        </c:spPr>
        <c:marker>
          <c:spPr>
            <a:ln>
              <a:prstDash val="dash"/>
            </a:ln>
          </c:spPr>
        </c:marker>
      </c:pivotFmt>
      <c:pivotFmt>
        <c:idx val="23"/>
      </c:pivotFmt>
      <c:pivotFmt>
        <c:idx val="24"/>
      </c:pivotFmt>
      <c:pivotFmt>
        <c:idx val="25"/>
      </c:pivotFmt>
      <c:pivotFmt>
        <c:idx val="26"/>
        <c:spPr>
          <a:ln>
            <a:prstDash val="solid"/>
          </a:ln>
        </c:spPr>
        <c:marker>
          <c:spPr>
            <a:ln>
              <a:prstDash val="solid"/>
            </a:ln>
          </c:spPr>
        </c:marker>
      </c:pivotFmt>
      <c:pivotFmt>
        <c:idx val="27"/>
        <c:spPr>
          <a:ln>
            <a:prstDash val="solid"/>
          </a:ln>
        </c:spPr>
        <c:marker>
          <c:spPr>
            <a:ln>
              <a:prstDash val="solid"/>
            </a:ln>
          </c:spPr>
        </c:marker>
      </c:pivotFmt>
      <c:pivotFmt>
        <c:idx val="28"/>
        <c:spPr>
          <a:ln>
            <a:prstDash val="solid"/>
          </a:ln>
        </c:spPr>
        <c:marker>
          <c:spPr>
            <a:ln>
              <a:prstDash val="solid"/>
            </a:ln>
          </c:spPr>
        </c:marker>
      </c:pivotFmt>
      <c:pivotFmt>
        <c:idx val="29"/>
        <c:spPr>
          <a:ln>
            <a:prstDash val="dash"/>
          </a:ln>
        </c:spPr>
        <c:marker>
          <c:spPr>
            <a:ln>
              <a:prstDash val="dash"/>
            </a:ln>
          </c:spPr>
        </c:marker>
      </c:pivotFmt>
      <c:pivotFmt>
        <c:idx val="30"/>
        <c:spPr>
          <a:ln>
            <a:solidFill>
              <a:schemeClr val="accent4">
                <a:lumMod val="50000"/>
              </a:schemeClr>
            </a:solidFill>
            <a:prstDash val="dash"/>
          </a:ln>
        </c:spPr>
        <c:marker>
          <c:spPr>
            <a:ln>
              <a:solidFill>
                <a:schemeClr val="accent4">
                  <a:lumMod val="50000"/>
                </a:schemeClr>
              </a:solidFill>
              <a:prstDash val="dash"/>
            </a:ln>
          </c:spPr>
        </c:marker>
      </c:pivotFmt>
      <c:pivotFmt>
        <c:idx val="31"/>
        <c:spPr>
          <a:ln>
            <a:solidFill>
              <a:schemeClr val="accent3">
                <a:lumMod val="50000"/>
              </a:schemeClr>
            </a:solidFill>
            <a:prstDash val="dash"/>
          </a:ln>
        </c:spPr>
        <c:marker>
          <c:spPr>
            <a:solidFill>
              <a:schemeClr val="accent3">
                <a:lumMod val="50000"/>
              </a:schemeClr>
            </a:solidFill>
            <a:ln>
              <a:solidFill>
                <a:schemeClr val="accent3">
                  <a:lumMod val="50000"/>
                </a:schemeClr>
              </a:solidFill>
              <a:prstDash val="dash"/>
            </a:ln>
          </c:spPr>
        </c:marker>
      </c:pivotFmt>
      <c:pivotFmt>
        <c:idx val="32"/>
        <c:spPr>
          <a:ln>
            <a:prstDash val="dash"/>
          </a:ln>
        </c:spPr>
        <c:marker>
          <c:spPr>
            <a:ln>
              <a:prstDash val="dash"/>
            </a:ln>
          </c:spPr>
        </c:marker>
      </c:pivotFmt>
      <c:pivotFmt>
        <c:idx val="33"/>
      </c:pivotFmt>
      <c:pivotFmt>
        <c:idx val="34"/>
      </c:pivotFmt>
      <c:pivotFmt>
        <c:idx val="35"/>
      </c:pivotFmt>
      <c:pivotFmt>
        <c:idx val="36"/>
        <c:spPr>
          <a:ln>
            <a:prstDash val="solid"/>
          </a:ln>
        </c:spPr>
        <c:marker>
          <c:spPr>
            <a:ln>
              <a:prstDash val="solid"/>
            </a:ln>
          </c:spPr>
        </c:marker>
      </c:pivotFmt>
      <c:pivotFmt>
        <c:idx val="37"/>
        <c:spPr>
          <a:ln>
            <a:prstDash val="solid"/>
          </a:ln>
        </c:spPr>
        <c:marker>
          <c:spPr>
            <a:ln>
              <a:prstDash val="solid"/>
            </a:ln>
          </c:spPr>
        </c:marker>
      </c:pivotFmt>
      <c:pivotFmt>
        <c:idx val="38"/>
        <c:spPr>
          <a:ln>
            <a:prstDash val="solid"/>
          </a:ln>
        </c:spPr>
        <c:marker>
          <c:spPr>
            <a:ln>
              <a:prstDash val="solid"/>
            </a:ln>
          </c:spPr>
        </c:marker>
      </c:pivotFmt>
      <c:pivotFmt>
        <c:idx val="39"/>
        <c:spPr>
          <a:ln>
            <a:prstDash val="dash"/>
          </a:ln>
        </c:spPr>
        <c:marker>
          <c:spPr>
            <a:ln>
              <a:prstDash val="dash"/>
            </a:ln>
          </c:spPr>
        </c:marker>
      </c:pivotFmt>
      <c:pivotFmt>
        <c:idx val="40"/>
        <c:spPr>
          <a:ln>
            <a:solidFill>
              <a:schemeClr val="accent4">
                <a:lumMod val="50000"/>
              </a:schemeClr>
            </a:solidFill>
            <a:prstDash val="dash"/>
          </a:ln>
        </c:spPr>
        <c:marker>
          <c:spPr>
            <a:ln>
              <a:solidFill>
                <a:schemeClr val="accent4">
                  <a:lumMod val="50000"/>
                </a:schemeClr>
              </a:solidFill>
              <a:prstDash val="dash"/>
            </a:ln>
          </c:spPr>
        </c:marker>
      </c:pivotFmt>
      <c:pivotFmt>
        <c:idx val="41"/>
        <c:spPr>
          <a:ln>
            <a:solidFill>
              <a:schemeClr val="accent3">
                <a:lumMod val="50000"/>
              </a:schemeClr>
            </a:solidFill>
            <a:prstDash val="dash"/>
          </a:ln>
        </c:spPr>
        <c:marker>
          <c:spPr>
            <a:solidFill>
              <a:schemeClr val="accent3">
                <a:lumMod val="50000"/>
              </a:schemeClr>
            </a:solidFill>
            <a:ln>
              <a:solidFill>
                <a:schemeClr val="accent3">
                  <a:lumMod val="50000"/>
                </a:schemeClr>
              </a:solidFill>
              <a:prstDash val="dash"/>
            </a:ln>
          </c:spPr>
        </c:marker>
      </c:pivotFmt>
      <c:pivotFmt>
        <c:idx val="42"/>
        <c:spPr>
          <a:ln>
            <a:prstDash val="dash"/>
          </a:ln>
        </c:spPr>
        <c:marker>
          <c:spPr>
            <a:ln>
              <a:prstDash val="dash"/>
            </a:ln>
          </c:spPr>
        </c:marker>
      </c:pivotFmt>
      <c:pivotFmt>
        <c:idx val="43"/>
      </c:pivotFmt>
      <c:pivotFmt>
        <c:idx val="44"/>
      </c:pivotFmt>
      <c:pivotFmt>
        <c:idx val="45"/>
      </c:pivotFmt>
      <c:pivotFmt>
        <c:idx val="46"/>
        <c:spPr>
          <a:ln>
            <a:prstDash val="solid"/>
          </a:ln>
        </c:spPr>
        <c:marker>
          <c:spPr>
            <a:ln>
              <a:prstDash val="solid"/>
            </a:ln>
          </c:spPr>
        </c:marker>
      </c:pivotFmt>
      <c:pivotFmt>
        <c:idx val="47"/>
        <c:spPr>
          <a:ln>
            <a:prstDash val="solid"/>
          </a:ln>
        </c:spPr>
        <c:marker>
          <c:spPr>
            <a:ln>
              <a:prstDash val="solid"/>
            </a:ln>
          </c:spPr>
        </c:marker>
      </c:pivotFmt>
      <c:pivotFmt>
        <c:idx val="48"/>
        <c:spPr>
          <a:ln>
            <a:prstDash val="solid"/>
          </a:ln>
        </c:spPr>
        <c:marker>
          <c:spPr>
            <a:ln>
              <a:prstDash val="solid"/>
            </a:ln>
          </c:spPr>
        </c:marker>
      </c:pivotFmt>
      <c:pivotFmt>
        <c:idx val="49"/>
        <c:spPr>
          <a:ln>
            <a:prstDash val="dash"/>
          </a:ln>
        </c:spPr>
        <c:marker>
          <c:spPr>
            <a:ln>
              <a:prstDash val="dash"/>
            </a:ln>
          </c:spPr>
        </c:marker>
      </c:pivotFmt>
      <c:pivotFmt>
        <c:idx val="50"/>
        <c:spPr>
          <a:ln>
            <a:solidFill>
              <a:schemeClr val="accent4">
                <a:lumMod val="50000"/>
              </a:schemeClr>
            </a:solidFill>
            <a:prstDash val="dash"/>
          </a:ln>
        </c:spPr>
        <c:marker>
          <c:spPr>
            <a:ln>
              <a:solidFill>
                <a:schemeClr val="accent4">
                  <a:lumMod val="50000"/>
                </a:schemeClr>
              </a:solidFill>
              <a:prstDash val="dash"/>
            </a:ln>
          </c:spPr>
        </c:marker>
      </c:pivotFmt>
      <c:pivotFmt>
        <c:idx val="51"/>
        <c:spPr>
          <a:ln>
            <a:solidFill>
              <a:schemeClr val="accent3">
                <a:lumMod val="50000"/>
              </a:schemeClr>
            </a:solidFill>
            <a:prstDash val="dash"/>
          </a:ln>
        </c:spPr>
        <c:marker>
          <c:spPr>
            <a:solidFill>
              <a:schemeClr val="accent3">
                <a:lumMod val="50000"/>
              </a:schemeClr>
            </a:solidFill>
            <a:ln>
              <a:solidFill>
                <a:schemeClr val="accent3">
                  <a:lumMod val="50000"/>
                </a:schemeClr>
              </a:solidFill>
              <a:prstDash val="dash"/>
            </a:ln>
          </c:spPr>
        </c:marker>
      </c:pivotFmt>
      <c:pivotFmt>
        <c:idx val="52"/>
        <c:spPr>
          <a:ln>
            <a:prstDash val="dash"/>
          </a:ln>
        </c:spPr>
        <c:marker>
          <c:spPr>
            <a:ln>
              <a:prstDash val="dash"/>
            </a:ln>
          </c:spPr>
        </c:marker>
      </c:pivotFmt>
      <c:pivotFmt>
        <c:idx val="53"/>
      </c:pivotFmt>
      <c:pivotFmt>
        <c:idx val="54"/>
      </c:pivotFmt>
      <c:pivotFmt>
        <c:idx val="55"/>
      </c:pivotFmt>
      <c:pivotFmt>
        <c:idx val="56"/>
        <c:spPr>
          <a:ln>
            <a:prstDash val="solid"/>
          </a:ln>
        </c:spPr>
        <c:marker>
          <c:spPr>
            <a:ln>
              <a:prstDash val="solid"/>
            </a:ln>
          </c:spPr>
        </c:marker>
      </c:pivotFmt>
      <c:pivotFmt>
        <c:idx val="57"/>
        <c:spPr>
          <a:ln>
            <a:prstDash val="solid"/>
          </a:ln>
        </c:spPr>
        <c:marker>
          <c:spPr>
            <a:ln>
              <a:prstDash val="solid"/>
            </a:ln>
          </c:spPr>
        </c:marker>
      </c:pivotFmt>
      <c:pivotFmt>
        <c:idx val="58"/>
        <c:spPr>
          <a:ln>
            <a:prstDash val="solid"/>
          </a:ln>
        </c:spPr>
        <c:marker>
          <c:spPr>
            <a:ln>
              <a:prstDash val="solid"/>
            </a:ln>
          </c:spPr>
        </c:marker>
      </c:pivotFmt>
      <c:pivotFmt>
        <c:idx val="59"/>
        <c:spPr>
          <a:ln>
            <a:prstDash val="dash"/>
          </a:ln>
        </c:spPr>
        <c:marker>
          <c:spPr>
            <a:ln>
              <a:prstDash val="dash"/>
            </a:ln>
          </c:spPr>
        </c:marker>
      </c:pivotFmt>
      <c:pivotFmt>
        <c:idx val="60"/>
        <c:spPr>
          <a:ln>
            <a:solidFill>
              <a:schemeClr val="accent4">
                <a:lumMod val="50000"/>
              </a:schemeClr>
            </a:solidFill>
            <a:prstDash val="dash"/>
          </a:ln>
        </c:spPr>
        <c:marker>
          <c:spPr>
            <a:ln>
              <a:solidFill>
                <a:schemeClr val="accent4">
                  <a:lumMod val="50000"/>
                </a:schemeClr>
              </a:solidFill>
              <a:prstDash val="dash"/>
            </a:ln>
          </c:spPr>
        </c:marker>
      </c:pivotFmt>
      <c:pivotFmt>
        <c:idx val="61"/>
        <c:spPr>
          <a:ln>
            <a:solidFill>
              <a:schemeClr val="accent3">
                <a:lumMod val="50000"/>
              </a:schemeClr>
            </a:solidFill>
            <a:prstDash val="dash"/>
          </a:ln>
        </c:spPr>
        <c:marker>
          <c:spPr>
            <a:solidFill>
              <a:schemeClr val="accent3">
                <a:lumMod val="50000"/>
              </a:schemeClr>
            </a:solidFill>
            <a:ln>
              <a:solidFill>
                <a:schemeClr val="accent3">
                  <a:lumMod val="50000"/>
                </a:schemeClr>
              </a:solidFill>
              <a:prstDash val="dash"/>
            </a:ln>
          </c:spPr>
        </c:marker>
      </c:pivotFmt>
      <c:pivotFmt>
        <c:idx val="62"/>
        <c:spPr>
          <a:ln>
            <a:prstDash val="dash"/>
          </a:ln>
        </c:spPr>
        <c:marker>
          <c:spPr>
            <a:ln>
              <a:prstDash val="dash"/>
            </a:ln>
          </c:spPr>
        </c:marker>
      </c:pivotFmt>
      <c:pivotFmt>
        <c:idx val="63"/>
      </c:pivotFmt>
      <c:pivotFmt>
        <c:idx val="64"/>
      </c:pivotFmt>
      <c:pivotFmt>
        <c:idx val="65"/>
      </c:pivotFmt>
      <c:pivotFmt>
        <c:idx val="66"/>
        <c:spPr>
          <a:ln>
            <a:prstDash val="solid"/>
          </a:ln>
        </c:spPr>
        <c:marker>
          <c:spPr>
            <a:ln>
              <a:prstDash val="solid"/>
            </a:ln>
          </c:spPr>
        </c:marker>
      </c:pivotFmt>
      <c:pivotFmt>
        <c:idx val="67"/>
        <c:spPr>
          <a:ln>
            <a:prstDash val="solid"/>
          </a:ln>
        </c:spPr>
        <c:marker>
          <c:spPr>
            <a:ln>
              <a:prstDash val="solid"/>
            </a:ln>
          </c:spPr>
        </c:marker>
      </c:pivotFmt>
      <c:pivotFmt>
        <c:idx val="68"/>
        <c:spPr>
          <a:ln>
            <a:prstDash val="solid"/>
          </a:ln>
        </c:spPr>
        <c:marker>
          <c:spPr>
            <a:ln>
              <a:prstDash val="solid"/>
            </a:ln>
          </c:spPr>
        </c:marker>
      </c:pivotFmt>
      <c:pivotFmt>
        <c:idx val="69"/>
        <c:spPr>
          <a:ln>
            <a:prstDash val="dash"/>
          </a:ln>
        </c:spPr>
        <c:marker>
          <c:spPr>
            <a:ln>
              <a:prstDash val="dash"/>
            </a:ln>
          </c:spPr>
        </c:marker>
      </c:pivotFmt>
      <c:pivotFmt>
        <c:idx val="70"/>
        <c:spPr>
          <a:ln>
            <a:solidFill>
              <a:schemeClr val="accent4">
                <a:lumMod val="50000"/>
              </a:schemeClr>
            </a:solidFill>
            <a:prstDash val="dash"/>
          </a:ln>
        </c:spPr>
        <c:marker>
          <c:spPr>
            <a:ln>
              <a:solidFill>
                <a:schemeClr val="accent4">
                  <a:lumMod val="50000"/>
                </a:schemeClr>
              </a:solidFill>
              <a:prstDash val="dash"/>
            </a:ln>
          </c:spPr>
        </c:marker>
      </c:pivotFmt>
      <c:pivotFmt>
        <c:idx val="71"/>
        <c:spPr>
          <a:ln>
            <a:solidFill>
              <a:schemeClr val="accent3">
                <a:lumMod val="50000"/>
              </a:schemeClr>
            </a:solidFill>
            <a:prstDash val="dash"/>
          </a:ln>
        </c:spPr>
        <c:marker>
          <c:spPr>
            <a:solidFill>
              <a:schemeClr val="accent3">
                <a:lumMod val="50000"/>
              </a:schemeClr>
            </a:solidFill>
            <a:ln>
              <a:solidFill>
                <a:schemeClr val="accent3">
                  <a:lumMod val="50000"/>
                </a:schemeClr>
              </a:solidFill>
              <a:prstDash val="dash"/>
            </a:ln>
          </c:spPr>
        </c:marker>
      </c:pivotFmt>
      <c:pivotFmt>
        <c:idx val="72"/>
        <c:spPr>
          <a:ln>
            <a:prstDash val="dash"/>
          </a:ln>
        </c:spPr>
        <c:marker>
          <c:spPr>
            <a:ln>
              <a:prstDash val="dash"/>
            </a:ln>
          </c:spPr>
        </c:marker>
      </c:pivotFmt>
      <c:pivotFmt>
        <c:idx val="73"/>
      </c:pivotFmt>
      <c:pivotFmt>
        <c:idx val="74"/>
      </c:pivotFmt>
      <c:pivotFmt>
        <c:idx val="75"/>
      </c:pivotFmt>
      <c:pivotFmt>
        <c:idx val="76"/>
        <c:spPr>
          <a:ln>
            <a:prstDash val="solid"/>
          </a:ln>
        </c:spPr>
        <c:marker>
          <c:spPr>
            <a:ln>
              <a:prstDash val="solid"/>
            </a:ln>
          </c:spPr>
        </c:marker>
      </c:pivotFmt>
      <c:pivotFmt>
        <c:idx val="77"/>
        <c:spPr>
          <a:ln>
            <a:prstDash val="solid"/>
          </a:ln>
        </c:spPr>
        <c:marker>
          <c:spPr>
            <a:ln>
              <a:prstDash val="solid"/>
            </a:ln>
          </c:spPr>
        </c:marker>
      </c:pivotFmt>
      <c:pivotFmt>
        <c:idx val="78"/>
        <c:spPr>
          <a:ln>
            <a:prstDash val="solid"/>
          </a:ln>
        </c:spPr>
        <c:marker>
          <c:spPr>
            <a:ln>
              <a:prstDash val="solid"/>
            </a:ln>
          </c:spPr>
        </c:marker>
      </c:pivotFmt>
      <c:pivotFmt>
        <c:idx val="79"/>
        <c:spPr>
          <a:ln>
            <a:prstDash val="dash"/>
          </a:ln>
        </c:spPr>
        <c:marker>
          <c:spPr>
            <a:ln>
              <a:prstDash val="dash"/>
            </a:ln>
          </c:spPr>
        </c:marker>
      </c:pivotFmt>
      <c:pivotFmt>
        <c:idx val="80"/>
        <c:spPr>
          <a:ln>
            <a:solidFill>
              <a:schemeClr val="accent4">
                <a:lumMod val="50000"/>
              </a:schemeClr>
            </a:solidFill>
            <a:prstDash val="dash"/>
          </a:ln>
        </c:spPr>
        <c:marker>
          <c:spPr>
            <a:ln>
              <a:solidFill>
                <a:schemeClr val="accent4">
                  <a:lumMod val="50000"/>
                </a:schemeClr>
              </a:solidFill>
              <a:prstDash val="dash"/>
            </a:ln>
          </c:spPr>
        </c:marker>
      </c:pivotFmt>
      <c:pivotFmt>
        <c:idx val="81"/>
        <c:spPr>
          <a:ln>
            <a:solidFill>
              <a:schemeClr val="accent3">
                <a:lumMod val="50000"/>
              </a:schemeClr>
            </a:solidFill>
            <a:prstDash val="dash"/>
          </a:ln>
        </c:spPr>
        <c:marker>
          <c:spPr>
            <a:solidFill>
              <a:schemeClr val="accent3">
                <a:lumMod val="50000"/>
              </a:schemeClr>
            </a:solidFill>
            <a:ln>
              <a:solidFill>
                <a:schemeClr val="accent3">
                  <a:lumMod val="50000"/>
                </a:schemeClr>
              </a:solidFill>
              <a:prstDash val="dash"/>
            </a:ln>
          </c:spPr>
        </c:marker>
      </c:pivotFmt>
      <c:pivotFmt>
        <c:idx val="82"/>
        <c:spPr>
          <a:ln>
            <a:prstDash val="dash"/>
          </a:ln>
        </c:spPr>
        <c:marker>
          <c:spPr>
            <a:ln>
              <a:prstDash val="dash"/>
            </a:ln>
          </c:spPr>
        </c:marker>
      </c:pivotFmt>
      <c:pivotFmt>
        <c:idx val="83"/>
      </c:pivotFmt>
      <c:pivotFmt>
        <c:idx val="84"/>
      </c:pivotFmt>
      <c:pivotFmt>
        <c:idx val="85"/>
        <c:spPr>
          <a:ln>
            <a:prstDash val="solid"/>
          </a:ln>
        </c:spPr>
        <c:marker>
          <c:spPr>
            <a:ln>
              <a:prstDash val="solid"/>
            </a:ln>
          </c:spPr>
        </c:marker>
      </c:pivotFmt>
      <c:pivotFmt>
        <c:idx val="86"/>
        <c:spPr>
          <a:ln>
            <a:prstDash val="solid"/>
          </a:ln>
        </c:spPr>
        <c:marker>
          <c:spPr>
            <a:ln>
              <a:prstDash val="solid"/>
            </a:ln>
          </c:spPr>
        </c:marker>
      </c:pivotFmt>
      <c:pivotFmt>
        <c:idx val="87"/>
        <c:spPr>
          <a:ln>
            <a:prstDash val="solid"/>
          </a:ln>
        </c:spPr>
        <c:marker>
          <c:spPr>
            <a:ln>
              <a:prstDash val="solid"/>
            </a:ln>
          </c:spPr>
        </c:marker>
      </c:pivotFmt>
      <c:pivotFmt>
        <c:idx val="88"/>
        <c:spPr>
          <a:ln>
            <a:prstDash val="dash"/>
          </a:ln>
        </c:spPr>
        <c:marker>
          <c:spPr>
            <a:ln>
              <a:prstDash val="dash"/>
            </a:ln>
          </c:spPr>
        </c:marker>
      </c:pivotFmt>
      <c:pivotFmt>
        <c:idx val="89"/>
        <c:spPr>
          <a:ln>
            <a:solidFill>
              <a:schemeClr val="accent4">
                <a:lumMod val="50000"/>
              </a:schemeClr>
            </a:solidFill>
            <a:prstDash val="dash"/>
          </a:ln>
        </c:spPr>
        <c:marker>
          <c:spPr>
            <a:ln>
              <a:solidFill>
                <a:schemeClr val="accent4">
                  <a:lumMod val="50000"/>
                </a:schemeClr>
              </a:solidFill>
              <a:prstDash val="dash"/>
            </a:ln>
          </c:spPr>
        </c:marker>
      </c:pivotFmt>
      <c:pivotFmt>
        <c:idx val="90"/>
        <c:spPr>
          <a:ln>
            <a:solidFill>
              <a:schemeClr val="accent3">
                <a:lumMod val="50000"/>
              </a:schemeClr>
            </a:solidFill>
            <a:prstDash val="dash"/>
          </a:ln>
        </c:spPr>
        <c:marker>
          <c:spPr>
            <a:solidFill>
              <a:schemeClr val="accent3">
                <a:lumMod val="50000"/>
              </a:schemeClr>
            </a:solidFill>
            <a:ln>
              <a:solidFill>
                <a:schemeClr val="accent3">
                  <a:lumMod val="50000"/>
                </a:schemeClr>
              </a:solidFill>
              <a:prstDash val="dash"/>
            </a:ln>
          </c:spPr>
        </c:marker>
      </c:pivotFmt>
      <c:pivotFmt>
        <c:idx val="91"/>
        <c:spPr>
          <a:ln>
            <a:prstDash val="dash"/>
          </a:ln>
        </c:spPr>
        <c:marker>
          <c:spPr>
            <a:ln>
              <a:prstDash val="dash"/>
            </a:ln>
          </c:spPr>
        </c:marker>
      </c:pivotFmt>
      <c:pivotFmt>
        <c:idx val="92"/>
      </c:pivotFmt>
      <c:pivotFmt>
        <c:idx val="93"/>
      </c:pivotFmt>
      <c:pivotFmt>
        <c:idx val="94"/>
        <c:spPr>
          <a:ln>
            <a:prstDash val="solid"/>
          </a:ln>
        </c:spPr>
        <c:marker>
          <c:spPr>
            <a:ln>
              <a:prstDash val="solid"/>
            </a:ln>
          </c:spPr>
        </c:marker>
      </c:pivotFmt>
      <c:pivotFmt>
        <c:idx val="95"/>
        <c:spPr>
          <a:ln>
            <a:prstDash val="solid"/>
          </a:ln>
        </c:spPr>
        <c:marker>
          <c:spPr>
            <a:ln>
              <a:prstDash val="solid"/>
            </a:ln>
          </c:spPr>
        </c:marker>
      </c:pivotFmt>
      <c:pivotFmt>
        <c:idx val="96"/>
        <c:spPr>
          <a:ln>
            <a:prstDash val="solid"/>
          </a:ln>
        </c:spPr>
        <c:marker>
          <c:spPr>
            <a:ln>
              <a:prstDash val="solid"/>
            </a:ln>
          </c:spPr>
        </c:marker>
      </c:pivotFmt>
      <c:pivotFmt>
        <c:idx val="97"/>
        <c:spPr>
          <a:ln>
            <a:prstDash val="dash"/>
          </a:ln>
        </c:spPr>
        <c:marker>
          <c:spPr>
            <a:ln>
              <a:prstDash val="dash"/>
            </a:ln>
          </c:spPr>
        </c:marker>
      </c:pivotFmt>
      <c:pivotFmt>
        <c:idx val="98"/>
        <c:spPr>
          <a:ln>
            <a:solidFill>
              <a:schemeClr val="accent4">
                <a:lumMod val="50000"/>
              </a:schemeClr>
            </a:solidFill>
            <a:prstDash val="dash"/>
          </a:ln>
        </c:spPr>
        <c:marker>
          <c:spPr>
            <a:ln>
              <a:solidFill>
                <a:schemeClr val="accent4">
                  <a:lumMod val="50000"/>
                </a:schemeClr>
              </a:solidFill>
              <a:prstDash val="dash"/>
            </a:ln>
          </c:spPr>
        </c:marker>
      </c:pivotFmt>
      <c:pivotFmt>
        <c:idx val="99"/>
        <c:spPr>
          <a:ln>
            <a:solidFill>
              <a:schemeClr val="accent3">
                <a:lumMod val="50000"/>
              </a:schemeClr>
            </a:solidFill>
            <a:prstDash val="dash"/>
          </a:ln>
        </c:spPr>
        <c:marker>
          <c:spPr>
            <a:solidFill>
              <a:schemeClr val="accent3">
                <a:lumMod val="50000"/>
              </a:schemeClr>
            </a:solidFill>
            <a:ln>
              <a:solidFill>
                <a:schemeClr val="accent3">
                  <a:lumMod val="50000"/>
                </a:schemeClr>
              </a:solidFill>
              <a:prstDash val="dash"/>
            </a:ln>
          </c:spPr>
        </c:marker>
      </c:pivotFmt>
      <c:pivotFmt>
        <c:idx val="100"/>
        <c:spPr>
          <a:ln>
            <a:prstDash val="dash"/>
          </a:ln>
        </c:spPr>
        <c:marker>
          <c:spPr>
            <a:ln>
              <a:prstDash val="dash"/>
            </a:ln>
          </c:spPr>
        </c:marker>
      </c:pivotFmt>
      <c:pivotFmt>
        <c:idx val="101"/>
      </c:pivotFmt>
      <c:pivotFmt>
        <c:idx val="102"/>
      </c:pivotFmt>
    </c:pivotFmts>
    <c:plotArea>
      <c:layout>
        <c:manualLayout>
          <c:layoutTarget val="inner"/>
          <c:xMode val="edge"/>
          <c:yMode val="edge"/>
          <c:x val="0.11581624562554681"/>
          <c:y val="2.0809956300219506E-2"/>
          <c:w val="0.86399592629046384"/>
          <c:h val="0.82556121661262927"/>
        </c:manualLayout>
      </c:layout>
      <c:lineChart>
        <c:grouping val="standard"/>
        <c:varyColors val="0"/>
        <c:ser>
          <c:idx val="0"/>
          <c:order val="0"/>
          <c:tx>
            <c:strRef>
              <c:f>Tabelle3!$B$3:$B$4</c:f>
              <c:strCache>
                <c:ptCount val="1"/>
                <c:pt idx="0">
                  <c:v>VP32_1_H200_V150_ACF_MF_285</c:v>
                </c:pt>
              </c:strCache>
            </c:strRef>
          </c:tx>
          <c:spPr>
            <a:ln>
              <a:prstDash val="solid"/>
            </a:ln>
          </c:spPr>
          <c:marker>
            <c:spPr>
              <a:ln>
                <a:prstDash val="solid"/>
              </a:ln>
            </c:spPr>
          </c:marker>
          <c:cat>
            <c:strRef>
              <c:f>Tabelle3!$A$5:$A$20</c:f>
              <c:strCache>
                <c:ptCount val="15"/>
                <c:pt idx="0">
                  <c:v>26,65</c:v>
                </c:pt>
                <c:pt idx="1">
                  <c:v>29,19</c:v>
                </c:pt>
                <c:pt idx="2">
                  <c:v>34,27</c:v>
                </c:pt>
                <c:pt idx="3">
                  <c:v>39,35</c:v>
                </c:pt>
                <c:pt idx="4">
                  <c:v>41,89</c:v>
                </c:pt>
                <c:pt idx="5">
                  <c:v>44,43</c:v>
                </c:pt>
                <c:pt idx="6">
                  <c:v>49,51</c:v>
                </c:pt>
                <c:pt idx="7">
                  <c:v>54,59</c:v>
                </c:pt>
                <c:pt idx="8">
                  <c:v>57,13</c:v>
                </c:pt>
                <c:pt idx="9">
                  <c:v>59,67</c:v>
                </c:pt>
                <c:pt idx="10">
                  <c:v>64,76</c:v>
                </c:pt>
                <c:pt idx="11">
                  <c:v>69,84</c:v>
                </c:pt>
                <c:pt idx="12">
                  <c:v>72,38</c:v>
                </c:pt>
                <c:pt idx="13">
                  <c:v>74,92</c:v>
                </c:pt>
                <c:pt idx="14">
                  <c:v>80,00</c:v>
                </c:pt>
              </c:strCache>
            </c:strRef>
          </c:cat>
          <c:val>
            <c:numRef>
              <c:f>Tabelle3!$B$5:$B$20</c:f>
              <c:numCache>
                <c:formatCode>General</c:formatCode>
                <c:ptCount val="15"/>
                <c:pt idx="0">
                  <c:v>12.7277</c:v>
                </c:pt>
                <c:pt idx="2">
                  <c:v>12.7277</c:v>
                </c:pt>
                <c:pt idx="4">
                  <c:v>12.7277</c:v>
                </c:pt>
                <c:pt idx="6">
                  <c:v>12.7277</c:v>
                </c:pt>
                <c:pt idx="8">
                  <c:v>12.7277</c:v>
                </c:pt>
                <c:pt idx="10">
                  <c:v>12.7277</c:v>
                </c:pt>
                <c:pt idx="12">
                  <c:v>12.7277</c:v>
                </c:pt>
                <c:pt idx="14">
                  <c:v>12.7277</c:v>
                </c:pt>
              </c:numCache>
            </c:numRef>
          </c:val>
          <c:smooth val="0"/>
        </c:ser>
        <c:ser>
          <c:idx val="1"/>
          <c:order val="1"/>
          <c:tx>
            <c:strRef>
              <c:f>Tabelle3!$C$3:$C$4</c:f>
              <c:strCache>
                <c:ptCount val="1"/>
                <c:pt idx="0">
                  <c:v>VP33_1_H300_V150_ACF_MF_285</c:v>
                </c:pt>
              </c:strCache>
            </c:strRef>
          </c:tx>
          <c:spPr>
            <a:ln>
              <a:prstDash val="solid"/>
            </a:ln>
          </c:spPr>
          <c:marker>
            <c:spPr>
              <a:ln>
                <a:prstDash val="solid"/>
              </a:ln>
            </c:spPr>
          </c:marker>
          <c:cat>
            <c:strRef>
              <c:f>Tabelle3!$A$5:$A$20</c:f>
              <c:strCache>
                <c:ptCount val="15"/>
                <c:pt idx="0">
                  <c:v>26,65</c:v>
                </c:pt>
                <c:pt idx="1">
                  <c:v>29,19</c:v>
                </c:pt>
                <c:pt idx="2">
                  <c:v>34,27</c:v>
                </c:pt>
                <c:pt idx="3">
                  <c:v>39,35</c:v>
                </c:pt>
                <c:pt idx="4">
                  <c:v>41,89</c:v>
                </c:pt>
                <c:pt idx="5">
                  <c:v>44,43</c:v>
                </c:pt>
                <c:pt idx="6">
                  <c:v>49,51</c:v>
                </c:pt>
                <c:pt idx="7">
                  <c:v>54,59</c:v>
                </c:pt>
                <c:pt idx="8">
                  <c:v>57,13</c:v>
                </c:pt>
                <c:pt idx="9">
                  <c:v>59,67</c:v>
                </c:pt>
                <c:pt idx="10">
                  <c:v>64,76</c:v>
                </c:pt>
                <c:pt idx="11">
                  <c:v>69,84</c:v>
                </c:pt>
                <c:pt idx="12">
                  <c:v>72,38</c:v>
                </c:pt>
                <c:pt idx="13">
                  <c:v>74,92</c:v>
                </c:pt>
                <c:pt idx="14">
                  <c:v>80,00</c:v>
                </c:pt>
              </c:strCache>
            </c:strRef>
          </c:cat>
          <c:val>
            <c:numRef>
              <c:f>Tabelle3!$C$5:$C$20</c:f>
              <c:numCache>
                <c:formatCode>General</c:formatCode>
                <c:ptCount val="15"/>
                <c:pt idx="0">
                  <c:v>11.453200000000001</c:v>
                </c:pt>
                <c:pt idx="2">
                  <c:v>11.453200000000001</c:v>
                </c:pt>
                <c:pt idx="4">
                  <c:v>11.453200000000001</c:v>
                </c:pt>
                <c:pt idx="6">
                  <c:v>11.453200000000001</c:v>
                </c:pt>
                <c:pt idx="8">
                  <c:v>11.453200000000001</c:v>
                </c:pt>
                <c:pt idx="10">
                  <c:v>11.453200000000001</c:v>
                </c:pt>
                <c:pt idx="12">
                  <c:v>11.453200000000001</c:v>
                </c:pt>
                <c:pt idx="14">
                  <c:v>11.453200000000001</c:v>
                </c:pt>
              </c:numCache>
            </c:numRef>
          </c:val>
          <c:smooth val="0"/>
        </c:ser>
        <c:ser>
          <c:idx val="2"/>
          <c:order val="2"/>
          <c:tx>
            <c:strRef>
              <c:f>Tabelle3!$D$3:$D$4</c:f>
              <c:strCache>
                <c:ptCount val="1"/>
                <c:pt idx="0">
                  <c:v>VP36_1_H200_V100_ABA_MF_285</c:v>
                </c:pt>
              </c:strCache>
            </c:strRef>
          </c:tx>
          <c:spPr>
            <a:ln>
              <a:prstDash val="dash"/>
            </a:ln>
          </c:spPr>
          <c:marker>
            <c:spPr>
              <a:ln>
                <a:prstDash val="solid"/>
              </a:ln>
            </c:spPr>
          </c:marker>
          <c:cat>
            <c:strRef>
              <c:f>Tabelle3!$A$5:$A$20</c:f>
              <c:strCache>
                <c:ptCount val="15"/>
                <c:pt idx="0">
                  <c:v>26,65</c:v>
                </c:pt>
                <c:pt idx="1">
                  <c:v>29,19</c:v>
                </c:pt>
                <c:pt idx="2">
                  <c:v>34,27</c:v>
                </c:pt>
                <c:pt idx="3">
                  <c:v>39,35</c:v>
                </c:pt>
                <c:pt idx="4">
                  <c:v>41,89</c:v>
                </c:pt>
                <c:pt idx="5">
                  <c:v>44,43</c:v>
                </c:pt>
                <c:pt idx="6">
                  <c:v>49,51</c:v>
                </c:pt>
                <c:pt idx="7">
                  <c:v>54,59</c:v>
                </c:pt>
                <c:pt idx="8">
                  <c:v>57,13</c:v>
                </c:pt>
                <c:pt idx="9">
                  <c:v>59,67</c:v>
                </c:pt>
                <c:pt idx="10">
                  <c:v>64,76</c:v>
                </c:pt>
                <c:pt idx="11">
                  <c:v>69,84</c:v>
                </c:pt>
                <c:pt idx="12">
                  <c:v>72,38</c:v>
                </c:pt>
                <c:pt idx="13">
                  <c:v>74,92</c:v>
                </c:pt>
                <c:pt idx="14">
                  <c:v>80,00</c:v>
                </c:pt>
              </c:strCache>
            </c:strRef>
          </c:cat>
          <c:val>
            <c:numRef>
              <c:f>Tabelle3!$D$5:$D$20</c:f>
              <c:numCache>
                <c:formatCode>General</c:formatCode>
                <c:ptCount val="15"/>
                <c:pt idx="1">
                  <c:v>4.3944999999999999</c:v>
                </c:pt>
                <c:pt idx="2">
                  <c:v>4.3944999999999999</c:v>
                </c:pt>
                <c:pt idx="3">
                  <c:v>4.3944999999999999</c:v>
                </c:pt>
                <c:pt idx="5">
                  <c:v>4.3944999999999999</c:v>
                </c:pt>
                <c:pt idx="6">
                  <c:v>4.3944999999999999</c:v>
                </c:pt>
                <c:pt idx="7">
                  <c:v>4.3944999999999999</c:v>
                </c:pt>
                <c:pt idx="9">
                  <c:v>4.3944999999999999</c:v>
                </c:pt>
                <c:pt idx="10">
                  <c:v>4.3944999999999999</c:v>
                </c:pt>
                <c:pt idx="11">
                  <c:v>4.3944999999999999</c:v>
                </c:pt>
                <c:pt idx="13">
                  <c:v>4.3944999999999999</c:v>
                </c:pt>
                <c:pt idx="14">
                  <c:v>4.3944999999999999</c:v>
                </c:pt>
              </c:numCache>
            </c:numRef>
          </c:val>
          <c:smooth val="0"/>
        </c:ser>
        <c:ser>
          <c:idx val="3"/>
          <c:order val="3"/>
          <c:tx>
            <c:strRef>
              <c:f>Tabelle3!$E$3:$E$4</c:f>
              <c:strCache>
                <c:ptCount val="1"/>
                <c:pt idx="0">
                  <c:v>VP37_1_H200_V150_ABA_MF_425</c:v>
                </c:pt>
              </c:strCache>
            </c:strRef>
          </c:tx>
          <c:spPr>
            <a:ln>
              <a:prstDash val="dash"/>
            </a:ln>
          </c:spPr>
          <c:marker>
            <c:spPr>
              <a:ln>
                <a:prstDash val="dash"/>
              </a:ln>
            </c:spPr>
          </c:marker>
          <c:cat>
            <c:strRef>
              <c:f>Tabelle3!$A$5:$A$20</c:f>
              <c:strCache>
                <c:ptCount val="15"/>
                <c:pt idx="0">
                  <c:v>26,65</c:v>
                </c:pt>
                <c:pt idx="1">
                  <c:v>29,19</c:v>
                </c:pt>
                <c:pt idx="2">
                  <c:v>34,27</c:v>
                </c:pt>
                <c:pt idx="3">
                  <c:v>39,35</c:v>
                </c:pt>
                <c:pt idx="4">
                  <c:v>41,89</c:v>
                </c:pt>
                <c:pt idx="5">
                  <c:v>44,43</c:v>
                </c:pt>
                <c:pt idx="6">
                  <c:v>49,51</c:v>
                </c:pt>
                <c:pt idx="7">
                  <c:v>54,59</c:v>
                </c:pt>
                <c:pt idx="8">
                  <c:v>57,13</c:v>
                </c:pt>
                <c:pt idx="9">
                  <c:v>59,67</c:v>
                </c:pt>
                <c:pt idx="10">
                  <c:v>64,76</c:v>
                </c:pt>
                <c:pt idx="11">
                  <c:v>69,84</c:v>
                </c:pt>
                <c:pt idx="12">
                  <c:v>72,38</c:v>
                </c:pt>
                <c:pt idx="13">
                  <c:v>74,92</c:v>
                </c:pt>
                <c:pt idx="14">
                  <c:v>80,00</c:v>
                </c:pt>
              </c:strCache>
            </c:strRef>
          </c:cat>
          <c:val>
            <c:numRef>
              <c:f>Tabelle3!$E$5:$E$20</c:f>
              <c:numCache>
                <c:formatCode>General</c:formatCode>
                <c:ptCount val="15"/>
                <c:pt idx="0">
                  <c:v>7.3293999999999997</c:v>
                </c:pt>
                <c:pt idx="2">
                  <c:v>7.3293999999999997</c:v>
                </c:pt>
                <c:pt idx="4">
                  <c:v>7.3293999999999997</c:v>
                </c:pt>
                <c:pt idx="6">
                  <c:v>7.3293999999999997</c:v>
                </c:pt>
                <c:pt idx="8">
                  <c:v>7.3293999999999997</c:v>
                </c:pt>
                <c:pt idx="10">
                  <c:v>7.3293999999999997</c:v>
                </c:pt>
                <c:pt idx="12">
                  <c:v>7.3293999999999997</c:v>
                </c:pt>
                <c:pt idx="14">
                  <c:v>7.3293999999999997</c:v>
                </c:pt>
              </c:numCache>
            </c:numRef>
          </c:val>
          <c:smooth val="0"/>
        </c:ser>
        <c:ser>
          <c:idx val="4"/>
          <c:order val="4"/>
          <c:tx>
            <c:strRef>
              <c:f>Tabelle3!$F$3:$F$4</c:f>
              <c:strCache>
                <c:ptCount val="1"/>
                <c:pt idx="0">
                  <c:v>VP38_1_H300_V100_ABA_MF_425</c:v>
                </c:pt>
              </c:strCache>
            </c:strRef>
          </c:tx>
          <c:spPr>
            <a:ln>
              <a:solidFill>
                <a:schemeClr val="accent4">
                  <a:lumMod val="50000"/>
                </a:schemeClr>
              </a:solidFill>
              <a:prstDash val="dash"/>
            </a:ln>
          </c:spPr>
          <c:marker>
            <c:spPr>
              <a:ln>
                <a:solidFill>
                  <a:schemeClr val="accent4">
                    <a:lumMod val="50000"/>
                  </a:schemeClr>
                </a:solidFill>
                <a:prstDash val="dash"/>
              </a:ln>
            </c:spPr>
          </c:marker>
          <c:cat>
            <c:strRef>
              <c:f>Tabelle3!$A$5:$A$20</c:f>
              <c:strCache>
                <c:ptCount val="15"/>
                <c:pt idx="0">
                  <c:v>26,65</c:v>
                </c:pt>
                <c:pt idx="1">
                  <c:v>29,19</c:v>
                </c:pt>
                <c:pt idx="2">
                  <c:v>34,27</c:v>
                </c:pt>
                <c:pt idx="3">
                  <c:v>39,35</c:v>
                </c:pt>
                <c:pt idx="4">
                  <c:v>41,89</c:v>
                </c:pt>
                <c:pt idx="5">
                  <c:v>44,43</c:v>
                </c:pt>
                <c:pt idx="6">
                  <c:v>49,51</c:v>
                </c:pt>
                <c:pt idx="7">
                  <c:v>54,59</c:v>
                </c:pt>
                <c:pt idx="8">
                  <c:v>57,13</c:v>
                </c:pt>
                <c:pt idx="9">
                  <c:v>59,67</c:v>
                </c:pt>
                <c:pt idx="10">
                  <c:v>64,76</c:v>
                </c:pt>
                <c:pt idx="11">
                  <c:v>69,84</c:v>
                </c:pt>
                <c:pt idx="12">
                  <c:v>72,38</c:v>
                </c:pt>
                <c:pt idx="13">
                  <c:v>74,92</c:v>
                </c:pt>
                <c:pt idx="14">
                  <c:v>80,00</c:v>
                </c:pt>
              </c:strCache>
            </c:strRef>
          </c:cat>
          <c:val>
            <c:numRef>
              <c:f>Tabelle3!$F$5:$F$20</c:f>
              <c:numCache>
                <c:formatCode>General</c:formatCode>
                <c:ptCount val="15"/>
                <c:pt idx="1">
                  <c:v>7.9584000000000001</c:v>
                </c:pt>
                <c:pt idx="2">
                  <c:v>7.9584000000000001</c:v>
                </c:pt>
                <c:pt idx="3">
                  <c:v>7.9584000000000001</c:v>
                </c:pt>
                <c:pt idx="5">
                  <c:v>7.9584000000000001</c:v>
                </c:pt>
                <c:pt idx="6">
                  <c:v>7.9584000000000001</c:v>
                </c:pt>
                <c:pt idx="7">
                  <c:v>7.9584000000000001</c:v>
                </c:pt>
                <c:pt idx="9">
                  <c:v>7.9584000000000001</c:v>
                </c:pt>
                <c:pt idx="10">
                  <c:v>7.9584000000000001</c:v>
                </c:pt>
                <c:pt idx="11">
                  <c:v>7.9584000000000001</c:v>
                </c:pt>
                <c:pt idx="13">
                  <c:v>7.9584000000000001</c:v>
                </c:pt>
                <c:pt idx="14">
                  <c:v>7.9584000000000001</c:v>
                </c:pt>
              </c:numCache>
            </c:numRef>
          </c:val>
          <c:smooth val="0"/>
        </c:ser>
        <c:ser>
          <c:idx val="5"/>
          <c:order val="5"/>
          <c:tx>
            <c:strRef>
              <c:f>Tabelle3!$G$3:$G$4</c:f>
              <c:strCache>
                <c:ptCount val="1"/>
                <c:pt idx="0">
                  <c:v>VP39_1_H300_V150_ABA_MF_425</c:v>
                </c:pt>
              </c:strCache>
            </c:strRef>
          </c:tx>
          <c:spPr>
            <a:ln>
              <a:solidFill>
                <a:schemeClr val="accent3">
                  <a:lumMod val="50000"/>
                </a:schemeClr>
              </a:solidFill>
              <a:prstDash val="dash"/>
            </a:ln>
          </c:spPr>
          <c:marker>
            <c:spPr>
              <a:solidFill>
                <a:schemeClr val="accent3">
                  <a:lumMod val="50000"/>
                </a:schemeClr>
              </a:solidFill>
              <a:ln>
                <a:solidFill>
                  <a:schemeClr val="accent3">
                    <a:lumMod val="50000"/>
                  </a:schemeClr>
                </a:solidFill>
                <a:prstDash val="dash"/>
              </a:ln>
            </c:spPr>
          </c:marker>
          <c:cat>
            <c:strRef>
              <c:f>Tabelle3!$A$5:$A$20</c:f>
              <c:strCache>
                <c:ptCount val="15"/>
                <c:pt idx="0">
                  <c:v>26,65</c:v>
                </c:pt>
                <c:pt idx="1">
                  <c:v>29,19</c:v>
                </c:pt>
                <c:pt idx="2">
                  <c:v>34,27</c:v>
                </c:pt>
                <c:pt idx="3">
                  <c:v>39,35</c:v>
                </c:pt>
                <c:pt idx="4">
                  <c:v>41,89</c:v>
                </c:pt>
                <c:pt idx="5">
                  <c:v>44,43</c:v>
                </c:pt>
                <c:pt idx="6">
                  <c:v>49,51</c:v>
                </c:pt>
                <c:pt idx="7">
                  <c:v>54,59</c:v>
                </c:pt>
                <c:pt idx="8">
                  <c:v>57,13</c:v>
                </c:pt>
                <c:pt idx="9">
                  <c:v>59,67</c:v>
                </c:pt>
                <c:pt idx="10">
                  <c:v>64,76</c:v>
                </c:pt>
                <c:pt idx="11">
                  <c:v>69,84</c:v>
                </c:pt>
                <c:pt idx="12">
                  <c:v>72,38</c:v>
                </c:pt>
                <c:pt idx="13">
                  <c:v>74,92</c:v>
                </c:pt>
                <c:pt idx="14">
                  <c:v>80,00</c:v>
                </c:pt>
              </c:strCache>
            </c:strRef>
          </c:cat>
          <c:val>
            <c:numRef>
              <c:f>Tabelle3!$G$5:$G$20</c:f>
              <c:numCache>
                <c:formatCode>General</c:formatCode>
                <c:ptCount val="15"/>
                <c:pt idx="0">
                  <c:v>12.297000000000001</c:v>
                </c:pt>
                <c:pt idx="2">
                  <c:v>12.297000000000001</c:v>
                </c:pt>
                <c:pt idx="4">
                  <c:v>12.297000000000001</c:v>
                </c:pt>
                <c:pt idx="6">
                  <c:v>12.297000000000001</c:v>
                </c:pt>
                <c:pt idx="8">
                  <c:v>12.297000000000001</c:v>
                </c:pt>
                <c:pt idx="10">
                  <c:v>12.297000000000001</c:v>
                </c:pt>
                <c:pt idx="12">
                  <c:v>12.297000000000001</c:v>
                </c:pt>
                <c:pt idx="14">
                  <c:v>12.297000000000001</c:v>
                </c:pt>
              </c:numCache>
            </c:numRef>
          </c:val>
          <c:smooth val="0"/>
        </c:ser>
        <c:ser>
          <c:idx val="6"/>
          <c:order val="6"/>
          <c:tx>
            <c:strRef>
              <c:f>Tabelle3!$H$3:$H$4</c:f>
              <c:strCache>
                <c:ptCount val="1"/>
                <c:pt idx="0">
                  <c:v>VP4_1_H300_V100_ACF_MF_285</c:v>
                </c:pt>
              </c:strCache>
            </c:strRef>
          </c:tx>
          <c:spPr>
            <a:ln>
              <a:prstDash val="solid"/>
            </a:ln>
          </c:spPr>
          <c:marker>
            <c:spPr>
              <a:ln>
                <a:prstDash val="dash"/>
              </a:ln>
            </c:spPr>
          </c:marker>
          <c:cat>
            <c:strRef>
              <c:f>Tabelle3!$A$5:$A$20</c:f>
              <c:strCache>
                <c:ptCount val="15"/>
                <c:pt idx="0">
                  <c:v>26,65</c:v>
                </c:pt>
                <c:pt idx="1">
                  <c:v>29,19</c:v>
                </c:pt>
                <c:pt idx="2">
                  <c:v>34,27</c:v>
                </c:pt>
                <c:pt idx="3">
                  <c:v>39,35</c:v>
                </c:pt>
                <c:pt idx="4">
                  <c:v>41,89</c:v>
                </c:pt>
                <c:pt idx="5">
                  <c:v>44,43</c:v>
                </c:pt>
                <c:pt idx="6">
                  <c:v>49,51</c:v>
                </c:pt>
                <c:pt idx="7">
                  <c:v>54,59</c:v>
                </c:pt>
                <c:pt idx="8">
                  <c:v>57,13</c:v>
                </c:pt>
                <c:pt idx="9">
                  <c:v>59,67</c:v>
                </c:pt>
                <c:pt idx="10">
                  <c:v>64,76</c:v>
                </c:pt>
                <c:pt idx="11">
                  <c:v>69,84</c:v>
                </c:pt>
                <c:pt idx="12">
                  <c:v>72,38</c:v>
                </c:pt>
                <c:pt idx="13">
                  <c:v>74,92</c:v>
                </c:pt>
                <c:pt idx="14">
                  <c:v>80,00</c:v>
                </c:pt>
              </c:strCache>
            </c:strRef>
          </c:cat>
          <c:val>
            <c:numRef>
              <c:f>Tabelle3!$H$5:$H$20</c:f>
              <c:numCache>
                <c:formatCode>General</c:formatCode>
                <c:ptCount val="15"/>
                <c:pt idx="1">
                  <c:v>11.802899999999999</c:v>
                </c:pt>
                <c:pt idx="2">
                  <c:v>11.802899999999999</c:v>
                </c:pt>
                <c:pt idx="3">
                  <c:v>11.802899999999999</c:v>
                </c:pt>
                <c:pt idx="5">
                  <c:v>11.802899999999999</c:v>
                </c:pt>
                <c:pt idx="6">
                  <c:v>11.802899999999999</c:v>
                </c:pt>
                <c:pt idx="7">
                  <c:v>11.802899999999999</c:v>
                </c:pt>
                <c:pt idx="9">
                  <c:v>11.802899999999999</c:v>
                </c:pt>
                <c:pt idx="10">
                  <c:v>11.802899999999999</c:v>
                </c:pt>
                <c:pt idx="11">
                  <c:v>11.802899999999999</c:v>
                </c:pt>
                <c:pt idx="13">
                  <c:v>11.802899999999999</c:v>
                </c:pt>
                <c:pt idx="14">
                  <c:v>11.802899999999999</c:v>
                </c:pt>
              </c:numCache>
            </c:numRef>
          </c:val>
          <c:smooth val="0"/>
        </c:ser>
        <c:ser>
          <c:idx val="7"/>
          <c:order val="7"/>
          <c:tx>
            <c:strRef>
              <c:f>Tabelle3!$I$3:$I$4</c:f>
              <c:strCache>
                <c:ptCount val="1"/>
                <c:pt idx="0">
                  <c:v>VP5_1_H200_V100_ACF_MF_285</c:v>
                </c:pt>
              </c:strCache>
            </c:strRef>
          </c:tx>
          <c:cat>
            <c:strRef>
              <c:f>Tabelle3!$A$5:$A$20</c:f>
              <c:strCache>
                <c:ptCount val="15"/>
                <c:pt idx="0">
                  <c:v>26,65</c:v>
                </c:pt>
                <c:pt idx="1">
                  <c:v>29,19</c:v>
                </c:pt>
                <c:pt idx="2">
                  <c:v>34,27</c:v>
                </c:pt>
                <c:pt idx="3">
                  <c:v>39,35</c:v>
                </c:pt>
                <c:pt idx="4">
                  <c:v>41,89</c:v>
                </c:pt>
                <c:pt idx="5">
                  <c:v>44,43</c:v>
                </c:pt>
                <c:pt idx="6">
                  <c:v>49,51</c:v>
                </c:pt>
                <c:pt idx="7">
                  <c:v>54,59</c:v>
                </c:pt>
                <c:pt idx="8">
                  <c:v>57,13</c:v>
                </c:pt>
                <c:pt idx="9">
                  <c:v>59,67</c:v>
                </c:pt>
                <c:pt idx="10">
                  <c:v>64,76</c:v>
                </c:pt>
                <c:pt idx="11">
                  <c:v>69,84</c:v>
                </c:pt>
                <c:pt idx="12">
                  <c:v>72,38</c:v>
                </c:pt>
                <c:pt idx="13">
                  <c:v>74,92</c:v>
                </c:pt>
                <c:pt idx="14">
                  <c:v>80,00</c:v>
                </c:pt>
              </c:strCache>
            </c:strRef>
          </c:cat>
          <c:val>
            <c:numRef>
              <c:f>Tabelle3!$I$5:$I$20</c:f>
              <c:numCache>
                <c:formatCode>General</c:formatCode>
                <c:ptCount val="15"/>
                <c:pt idx="1">
                  <c:v>8.4245999999999999</c:v>
                </c:pt>
                <c:pt idx="2">
                  <c:v>8.4245999999999999</c:v>
                </c:pt>
                <c:pt idx="3">
                  <c:v>8.4245999999999999</c:v>
                </c:pt>
                <c:pt idx="5">
                  <c:v>8.4245999999999999</c:v>
                </c:pt>
                <c:pt idx="6">
                  <c:v>8.4245999999999999</c:v>
                </c:pt>
                <c:pt idx="7">
                  <c:v>8.4245999999999999</c:v>
                </c:pt>
                <c:pt idx="9">
                  <c:v>8.4245999999999999</c:v>
                </c:pt>
                <c:pt idx="10">
                  <c:v>8.4245999999999999</c:v>
                </c:pt>
                <c:pt idx="11">
                  <c:v>8.4245999999999999</c:v>
                </c:pt>
                <c:pt idx="13">
                  <c:v>8.4245999999999999</c:v>
                </c:pt>
                <c:pt idx="14">
                  <c:v>8.4245999999999999</c:v>
                </c:pt>
              </c:numCache>
            </c:numRef>
          </c:val>
          <c:smooth val="0"/>
        </c:ser>
        <c:ser>
          <c:idx val="8"/>
          <c:order val="8"/>
          <c:tx>
            <c:strRef>
              <c:f>Tabelle3!$J$3:$J$4</c:f>
              <c:strCache>
                <c:ptCount val="1"/>
                <c:pt idx="0">
                  <c:v>VP6_1_H100_V100_ACF_MF_285</c:v>
                </c:pt>
              </c:strCache>
            </c:strRef>
          </c:tx>
          <c:cat>
            <c:strRef>
              <c:f>Tabelle3!$A$5:$A$20</c:f>
              <c:strCache>
                <c:ptCount val="15"/>
                <c:pt idx="0">
                  <c:v>26,65</c:v>
                </c:pt>
                <c:pt idx="1">
                  <c:v>29,19</c:v>
                </c:pt>
                <c:pt idx="2">
                  <c:v>34,27</c:v>
                </c:pt>
                <c:pt idx="3">
                  <c:v>39,35</c:v>
                </c:pt>
                <c:pt idx="4">
                  <c:v>41,89</c:v>
                </c:pt>
                <c:pt idx="5">
                  <c:v>44,43</c:v>
                </c:pt>
                <c:pt idx="6">
                  <c:v>49,51</c:v>
                </c:pt>
                <c:pt idx="7">
                  <c:v>54,59</c:v>
                </c:pt>
                <c:pt idx="8">
                  <c:v>57,13</c:v>
                </c:pt>
                <c:pt idx="9">
                  <c:v>59,67</c:v>
                </c:pt>
                <c:pt idx="10">
                  <c:v>64,76</c:v>
                </c:pt>
                <c:pt idx="11">
                  <c:v>69,84</c:v>
                </c:pt>
                <c:pt idx="12">
                  <c:v>72,38</c:v>
                </c:pt>
                <c:pt idx="13">
                  <c:v>74,92</c:v>
                </c:pt>
                <c:pt idx="14">
                  <c:v>80,00</c:v>
                </c:pt>
              </c:strCache>
            </c:strRef>
          </c:cat>
          <c:val>
            <c:numRef>
              <c:f>Tabelle3!$J$5:$J$20</c:f>
              <c:numCache>
                <c:formatCode>General</c:formatCode>
                <c:ptCount val="15"/>
                <c:pt idx="6">
                  <c:v>4.3497000000000003</c:v>
                </c:pt>
                <c:pt idx="7">
                  <c:v>4.3497000000000003</c:v>
                </c:pt>
                <c:pt idx="9">
                  <c:v>4.3497000000000003</c:v>
                </c:pt>
                <c:pt idx="10">
                  <c:v>4.3497000000000003</c:v>
                </c:pt>
                <c:pt idx="11">
                  <c:v>4.3497000000000003</c:v>
                </c:pt>
                <c:pt idx="13">
                  <c:v>4.3497000000000003</c:v>
                </c:pt>
                <c:pt idx="14">
                  <c:v>4.3497000000000003</c:v>
                </c:pt>
              </c:numCache>
            </c:numRef>
          </c:val>
          <c:smooth val="0"/>
        </c:ser>
        <c:dLbls>
          <c:showLegendKey val="0"/>
          <c:showVal val="0"/>
          <c:showCatName val="0"/>
          <c:showSerName val="0"/>
          <c:showPercent val="0"/>
          <c:showBubbleSize val="0"/>
        </c:dLbls>
        <c:marker val="1"/>
        <c:smooth val="0"/>
        <c:axId val="275781120"/>
        <c:axId val="275783040"/>
      </c:lineChart>
      <c:catAx>
        <c:axId val="275781120"/>
        <c:scaling>
          <c:orientation val="minMax"/>
        </c:scaling>
        <c:delete val="0"/>
        <c:axPos val="b"/>
        <c:title>
          <c:tx>
            <c:rich>
              <a:bodyPr/>
              <a:lstStyle/>
              <a:p>
                <a:pPr>
                  <a:defRPr sz="1800" b="0"/>
                </a:pPr>
                <a:r>
                  <a:rPr lang="de-DE" sz="1800" b="0" dirty="0"/>
                  <a:t>Workpiece </a:t>
                </a:r>
                <a:r>
                  <a:rPr lang="de-DE" sz="1800" b="0" dirty="0" err="1"/>
                  <a:t>position</a:t>
                </a:r>
                <a:r>
                  <a:rPr lang="de-DE" sz="1800" b="0" dirty="0"/>
                  <a:t> [mm]</a:t>
                </a:r>
              </a:p>
            </c:rich>
          </c:tx>
          <c:layout/>
          <c:overlay val="0"/>
        </c:title>
        <c:majorTickMark val="none"/>
        <c:minorTickMark val="none"/>
        <c:tickLblPos val="nextTo"/>
        <c:txPr>
          <a:bodyPr/>
          <a:lstStyle/>
          <a:p>
            <a:pPr>
              <a:defRPr sz="1600"/>
            </a:pPr>
            <a:endParaRPr lang="de-DE"/>
          </a:p>
        </c:txPr>
        <c:crossAx val="275783040"/>
        <c:crosses val="autoZero"/>
        <c:auto val="1"/>
        <c:lblAlgn val="ctr"/>
        <c:lblOffset val="100"/>
        <c:tickLblSkip val="3"/>
        <c:tickMarkSkip val="5"/>
        <c:noMultiLvlLbl val="0"/>
      </c:catAx>
      <c:valAx>
        <c:axId val="275783040"/>
        <c:scaling>
          <c:orientation val="minMax"/>
        </c:scaling>
        <c:delete val="0"/>
        <c:axPos val="l"/>
        <c:majorGridlines/>
        <c:title>
          <c:tx>
            <c:rich>
              <a:bodyPr/>
              <a:lstStyle/>
              <a:p>
                <a:pPr>
                  <a:defRPr sz="1800" b="0"/>
                </a:pPr>
                <a:r>
                  <a:rPr lang="de-DE" sz="1800" b="0" dirty="0" smtClean="0"/>
                  <a:t>Internal </a:t>
                </a:r>
                <a:r>
                  <a:rPr lang="de-DE" sz="1800" b="0" dirty="0" err="1" smtClean="0"/>
                  <a:t>energy</a:t>
                </a:r>
                <a:r>
                  <a:rPr lang="de-DE" sz="1800" b="0" dirty="0" smtClean="0"/>
                  <a:t> rate </a:t>
                </a:r>
                <a:r>
                  <a:rPr lang="de-DE" sz="1800" b="0" dirty="0" err="1" smtClean="0"/>
                  <a:t>of</a:t>
                </a:r>
                <a:r>
                  <a:rPr lang="de-DE" sz="1800" b="0" dirty="0" smtClean="0"/>
                  <a:t> </a:t>
                </a:r>
                <a:r>
                  <a:rPr lang="de-DE" sz="1800" b="0" dirty="0" err="1" smtClean="0"/>
                  <a:t>the</a:t>
                </a:r>
                <a:r>
                  <a:rPr lang="de-DE" sz="1800" b="0" baseline="0" dirty="0" smtClean="0"/>
                  <a:t> </a:t>
                </a:r>
                <a:r>
                  <a:rPr lang="de-DE" sz="1800" b="0" baseline="0" dirty="0" err="1" smtClean="0"/>
                  <a:t>tool</a:t>
                </a:r>
                <a:r>
                  <a:rPr lang="de-DE" sz="1800" b="0" baseline="0" dirty="0" smtClean="0"/>
                  <a:t> [W]</a:t>
                </a:r>
                <a:endParaRPr lang="de-DE" sz="1800" b="0" dirty="0"/>
              </a:p>
            </c:rich>
          </c:tx>
          <c:layout/>
          <c:overlay val="0"/>
        </c:title>
        <c:numFmt formatCode="General" sourceLinked="1"/>
        <c:majorTickMark val="none"/>
        <c:minorTickMark val="none"/>
        <c:tickLblPos val="nextTo"/>
        <c:txPr>
          <a:bodyPr/>
          <a:lstStyle/>
          <a:p>
            <a:pPr>
              <a:defRPr sz="1600"/>
            </a:pPr>
            <a:endParaRPr lang="de-DE"/>
          </a:p>
        </c:txPr>
        <c:crossAx val="275781120"/>
        <c:crosses val="autoZero"/>
        <c:crossBetween val="between"/>
      </c:valAx>
    </c:plotArea>
    <c:legend>
      <c:legendPos val="r"/>
      <c:layout>
        <c:manualLayout>
          <c:xMode val="edge"/>
          <c:yMode val="edge"/>
          <c:x val="0.65581771829190572"/>
          <c:y val="0.59300113939965426"/>
          <c:w val="0.34302110673665792"/>
          <c:h val="0.27669475876159044"/>
        </c:manualLayout>
      </c:layout>
      <c:overlay val="0"/>
    </c:legend>
    <c:plotVisOnly val="1"/>
    <c:dispBlanksAs val="span"/>
    <c:showDLblsOverMax val="0"/>
  </c:chart>
  <c:externalData r:id="rId1">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Lst>
</c:chartSpace>
</file>

<file path=ppt/charts/chart34.xml><?xml version="1.0" encoding="utf-8"?>
<c:chartSpace xmlns:c="http://schemas.openxmlformats.org/drawingml/2006/chart" xmlns:a="http://schemas.openxmlformats.org/drawingml/2006/main" xmlns:r="http://schemas.openxmlformats.org/officeDocument/2006/relationships">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pivotSource>
    <c:name>[Struct_Results_v18_AISI1045_AISI4140_ALL_E85.xlsx]Tabelle3!PivotTable1</c:name>
    <c:fmtId val="17"/>
  </c:pivotSource>
  <c:chart>
    <c:autoTitleDeleted val="0"/>
    <c:pivotFmts>
      <c:pivotFmt>
        <c:idx val="0"/>
      </c:pivotFmt>
      <c:pivotFmt>
        <c:idx val="1"/>
        <c:dLbl>
          <c:idx val="0"/>
          <c:delete val="1"/>
        </c:dLbl>
      </c:pivotFmt>
      <c:pivotFmt>
        <c:idx val="2"/>
      </c:pivotFmt>
      <c:pivotFmt>
        <c:idx val="3"/>
      </c:pivotFmt>
      <c:pivotFmt>
        <c:idx val="4"/>
      </c:pivotFmt>
      <c:pivotFmt>
        <c:idx val="5"/>
      </c:pivotFmt>
      <c:pivotFmt>
        <c:idx val="6"/>
      </c:pivotFmt>
      <c:pivotFmt>
        <c:idx val="7"/>
      </c:pivotFmt>
      <c:pivotFmt>
        <c:idx val="8"/>
      </c:pivotFmt>
      <c:pivotFmt>
        <c:idx val="9"/>
      </c:pivotFmt>
      <c:pivotFmt>
        <c:idx val="10"/>
      </c:pivotFmt>
      <c:pivotFmt>
        <c:idx val="11"/>
      </c:pivotFmt>
      <c:pivotFmt>
        <c:idx val="12"/>
      </c:pivotFmt>
      <c:pivotFmt>
        <c:idx val="13"/>
      </c:pivotFmt>
      <c:pivotFmt>
        <c:idx val="14"/>
      </c:pivotFmt>
      <c:pivotFmt>
        <c:idx val="15"/>
      </c:pivotFmt>
      <c:pivotFmt>
        <c:idx val="16"/>
        <c:spPr>
          <a:ln>
            <a:prstDash val="solid"/>
          </a:ln>
        </c:spPr>
        <c:marker>
          <c:spPr>
            <a:ln>
              <a:prstDash val="solid"/>
            </a:ln>
          </c:spPr>
        </c:marker>
      </c:pivotFmt>
      <c:pivotFmt>
        <c:idx val="17"/>
        <c:spPr>
          <a:ln>
            <a:prstDash val="solid"/>
          </a:ln>
        </c:spPr>
        <c:marker>
          <c:spPr>
            <a:ln>
              <a:prstDash val="solid"/>
            </a:ln>
          </c:spPr>
        </c:marker>
      </c:pivotFmt>
      <c:pivotFmt>
        <c:idx val="18"/>
        <c:spPr>
          <a:ln>
            <a:prstDash val="solid"/>
          </a:ln>
        </c:spPr>
        <c:marker>
          <c:spPr>
            <a:ln>
              <a:prstDash val="solid"/>
            </a:ln>
          </c:spPr>
        </c:marker>
      </c:pivotFmt>
      <c:pivotFmt>
        <c:idx val="19"/>
        <c:spPr>
          <a:ln>
            <a:prstDash val="dash"/>
          </a:ln>
        </c:spPr>
        <c:marker>
          <c:spPr>
            <a:ln>
              <a:prstDash val="dash"/>
            </a:ln>
          </c:spPr>
        </c:marker>
      </c:pivotFmt>
      <c:pivotFmt>
        <c:idx val="20"/>
        <c:spPr>
          <a:ln>
            <a:solidFill>
              <a:schemeClr val="accent4">
                <a:lumMod val="50000"/>
              </a:schemeClr>
            </a:solidFill>
            <a:prstDash val="dash"/>
          </a:ln>
        </c:spPr>
        <c:marker>
          <c:spPr>
            <a:ln>
              <a:solidFill>
                <a:schemeClr val="accent4">
                  <a:lumMod val="50000"/>
                </a:schemeClr>
              </a:solidFill>
              <a:prstDash val="dash"/>
            </a:ln>
          </c:spPr>
        </c:marker>
      </c:pivotFmt>
      <c:pivotFmt>
        <c:idx val="21"/>
        <c:spPr>
          <a:ln>
            <a:solidFill>
              <a:schemeClr val="accent3">
                <a:lumMod val="50000"/>
              </a:schemeClr>
            </a:solidFill>
            <a:prstDash val="dash"/>
          </a:ln>
        </c:spPr>
        <c:marker>
          <c:spPr>
            <a:solidFill>
              <a:schemeClr val="accent3">
                <a:lumMod val="50000"/>
              </a:schemeClr>
            </a:solidFill>
            <a:ln>
              <a:solidFill>
                <a:schemeClr val="accent3">
                  <a:lumMod val="50000"/>
                </a:schemeClr>
              </a:solidFill>
              <a:prstDash val="dash"/>
            </a:ln>
          </c:spPr>
        </c:marker>
      </c:pivotFmt>
      <c:pivotFmt>
        <c:idx val="22"/>
        <c:spPr>
          <a:ln>
            <a:prstDash val="dash"/>
          </a:ln>
        </c:spPr>
        <c:marker>
          <c:spPr>
            <a:ln>
              <a:prstDash val="dash"/>
            </a:ln>
          </c:spPr>
        </c:marker>
      </c:pivotFmt>
      <c:pivotFmt>
        <c:idx val="23"/>
      </c:pivotFmt>
      <c:pivotFmt>
        <c:idx val="24"/>
      </c:pivotFmt>
      <c:pivotFmt>
        <c:idx val="25"/>
      </c:pivotFmt>
      <c:pivotFmt>
        <c:idx val="26"/>
        <c:spPr>
          <a:ln>
            <a:prstDash val="solid"/>
          </a:ln>
        </c:spPr>
        <c:marker>
          <c:spPr>
            <a:ln>
              <a:prstDash val="solid"/>
            </a:ln>
          </c:spPr>
        </c:marker>
      </c:pivotFmt>
      <c:pivotFmt>
        <c:idx val="27"/>
        <c:spPr>
          <a:ln>
            <a:prstDash val="solid"/>
          </a:ln>
        </c:spPr>
        <c:marker>
          <c:spPr>
            <a:ln>
              <a:prstDash val="solid"/>
            </a:ln>
          </c:spPr>
        </c:marker>
      </c:pivotFmt>
      <c:pivotFmt>
        <c:idx val="28"/>
        <c:spPr>
          <a:ln>
            <a:prstDash val="solid"/>
          </a:ln>
        </c:spPr>
        <c:marker>
          <c:spPr>
            <a:ln>
              <a:prstDash val="solid"/>
            </a:ln>
          </c:spPr>
        </c:marker>
      </c:pivotFmt>
      <c:pivotFmt>
        <c:idx val="29"/>
        <c:spPr>
          <a:ln>
            <a:prstDash val="dash"/>
          </a:ln>
        </c:spPr>
        <c:marker>
          <c:spPr>
            <a:ln>
              <a:prstDash val="dash"/>
            </a:ln>
          </c:spPr>
        </c:marker>
      </c:pivotFmt>
      <c:pivotFmt>
        <c:idx val="30"/>
        <c:spPr>
          <a:ln>
            <a:solidFill>
              <a:schemeClr val="accent4">
                <a:lumMod val="50000"/>
              </a:schemeClr>
            </a:solidFill>
            <a:prstDash val="dash"/>
          </a:ln>
        </c:spPr>
        <c:marker>
          <c:spPr>
            <a:ln>
              <a:solidFill>
                <a:schemeClr val="accent4">
                  <a:lumMod val="50000"/>
                </a:schemeClr>
              </a:solidFill>
              <a:prstDash val="dash"/>
            </a:ln>
          </c:spPr>
        </c:marker>
      </c:pivotFmt>
      <c:pivotFmt>
        <c:idx val="31"/>
        <c:spPr>
          <a:ln>
            <a:solidFill>
              <a:schemeClr val="accent3">
                <a:lumMod val="50000"/>
              </a:schemeClr>
            </a:solidFill>
            <a:prstDash val="dash"/>
          </a:ln>
        </c:spPr>
        <c:marker>
          <c:spPr>
            <a:solidFill>
              <a:schemeClr val="accent3">
                <a:lumMod val="50000"/>
              </a:schemeClr>
            </a:solidFill>
            <a:ln>
              <a:solidFill>
                <a:schemeClr val="accent3">
                  <a:lumMod val="50000"/>
                </a:schemeClr>
              </a:solidFill>
              <a:prstDash val="dash"/>
            </a:ln>
          </c:spPr>
        </c:marker>
      </c:pivotFmt>
      <c:pivotFmt>
        <c:idx val="32"/>
        <c:spPr>
          <a:ln>
            <a:prstDash val="dash"/>
          </a:ln>
        </c:spPr>
        <c:marker>
          <c:spPr>
            <a:ln>
              <a:prstDash val="dash"/>
            </a:ln>
          </c:spPr>
        </c:marker>
      </c:pivotFmt>
      <c:pivotFmt>
        <c:idx val="33"/>
      </c:pivotFmt>
      <c:pivotFmt>
        <c:idx val="34"/>
      </c:pivotFmt>
      <c:pivotFmt>
        <c:idx val="35"/>
      </c:pivotFmt>
      <c:pivotFmt>
        <c:idx val="36"/>
        <c:spPr>
          <a:ln>
            <a:prstDash val="solid"/>
          </a:ln>
        </c:spPr>
        <c:marker>
          <c:spPr>
            <a:ln>
              <a:prstDash val="solid"/>
            </a:ln>
          </c:spPr>
        </c:marker>
      </c:pivotFmt>
      <c:pivotFmt>
        <c:idx val="37"/>
        <c:spPr>
          <a:ln>
            <a:prstDash val="solid"/>
          </a:ln>
        </c:spPr>
        <c:marker>
          <c:spPr>
            <a:ln>
              <a:prstDash val="solid"/>
            </a:ln>
          </c:spPr>
        </c:marker>
      </c:pivotFmt>
      <c:pivotFmt>
        <c:idx val="38"/>
        <c:spPr>
          <a:ln>
            <a:prstDash val="solid"/>
          </a:ln>
        </c:spPr>
        <c:marker>
          <c:spPr>
            <a:ln>
              <a:prstDash val="solid"/>
            </a:ln>
          </c:spPr>
        </c:marker>
      </c:pivotFmt>
      <c:pivotFmt>
        <c:idx val="39"/>
        <c:spPr>
          <a:ln>
            <a:prstDash val="dash"/>
          </a:ln>
        </c:spPr>
        <c:marker>
          <c:spPr>
            <a:ln>
              <a:prstDash val="dash"/>
            </a:ln>
          </c:spPr>
        </c:marker>
      </c:pivotFmt>
      <c:pivotFmt>
        <c:idx val="40"/>
        <c:spPr>
          <a:ln>
            <a:solidFill>
              <a:schemeClr val="accent4">
                <a:lumMod val="50000"/>
              </a:schemeClr>
            </a:solidFill>
            <a:prstDash val="dash"/>
          </a:ln>
        </c:spPr>
        <c:marker>
          <c:spPr>
            <a:ln>
              <a:solidFill>
                <a:schemeClr val="accent4">
                  <a:lumMod val="50000"/>
                </a:schemeClr>
              </a:solidFill>
              <a:prstDash val="dash"/>
            </a:ln>
          </c:spPr>
        </c:marker>
      </c:pivotFmt>
      <c:pivotFmt>
        <c:idx val="41"/>
        <c:spPr>
          <a:ln>
            <a:solidFill>
              <a:schemeClr val="accent3">
                <a:lumMod val="50000"/>
              </a:schemeClr>
            </a:solidFill>
            <a:prstDash val="dash"/>
          </a:ln>
        </c:spPr>
        <c:marker>
          <c:spPr>
            <a:solidFill>
              <a:schemeClr val="accent3">
                <a:lumMod val="50000"/>
              </a:schemeClr>
            </a:solidFill>
            <a:ln>
              <a:solidFill>
                <a:schemeClr val="accent3">
                  <a:lumMod val="50000"/>
                </a:schemeClr>
              </a:solidFill>
              <a:prstDash val="dash"/>
            </a:ln>
          </c:spPr>
        </c:marker>
      </c:pivotFmt>
      <c:pivotFmt>
        <c:idx val="42"/>
        <c:spPr>
          <a:ln>
            <a:prstDash val="dash"/>
          </a:ln>
        </c:spPr>
        <c:marker>
          <c:spPr>
            <a:ln>
              <a:prstDash val="dash"/>
            </a:ln>
          </c:spPr>
        </c:marker>
      </c:pivotFmt>
      <c:pivotFmt>
        <c:idx val="43"/>
      </c:pivotFmt>
      <c:pivotFmt>
        <c:idx val="44"/>
      </c:pivotFmt>
      <c:pivotFmt>
        <c:idx val="45"/>
      </c:pivotFmt>
      <c:pivotFmt>
        <c:idx val="46"/>
        <c:spPr>
          <a:ln>
            <a:prstDash val="solid"/>
          </a:ln>
        </c:spPr>
        <c:marker>
          <c:spPr>
            <a:ln>
              <a:prstDash val="solid"/>
            </a:ln>
          </c:spPr>
        </c:marker>
      </c:pivotFmt>
      <c:pivotFmt>
        <c:idx val="47"/>
        <c:spPr>
          <a:ln>
            <a:prstDash val="solid"/>
          </a:ln>
        </c:spPr>
        <c:marker>
          <c:spPr>
            <a:ln>
              <a:prstDash val="solid"/>
            </a:ln>
          </c:spPr>
        </c:marker>
      </c:pivotFmt>
      <c:pivotFmt>
        <c:idx val="48"/>
        <c:spPr>
          <a:ln>
            <a:prstDash val="solid"/>
          </a:ln>
        </c:spPr>
        <c:marker>
          <c:spPr>
            <a:ln>
              <a:prstDash val="solid"/>
            </a:ln>
          </c:spPr>
        </c:marker>
      </c:pivotFmt>
      <c:pivotFmt>
        <c:idx val="49"/>
        <c:spPr>
          <a:ln>
            <a:prstDash val="dash"/>
          </a:ln>
        </c:spPr>
        <c:marker>
          <c:spPr>
            <a:ln>
              <a:prstDash val="dash"/>
            </a:ln>
          </c:spPr>
        </c:marker>
      </c:pivotFmt>
      <c:pivotFmt>
        <c:idx val="50"/>
        <c:spPr>
          <a:ln>
            <a:solidFill>
              <a:schemeClr val="accent4">
                <a:lumMod val="50000"/>
              </a:schemeClr>
            </a:solidFill>
            <a:prstDash val="dash"/>
          </a:ln>
        </c:spPr>
        <c:marker>
          <c:spPr>
            <a:ln>
              <a:solidFill>
                <a:schemeClr val="accent4">
                  <a:lumMod val="50000"/>
                </a:schemeClr>
              </a:solidFill>
              <a:prstDash val="dash"/>
            </a:ln>
          </c:spPr>
        </c:marker>
      </c:pivotFmt>
      <c:pivotFmt>
        <c:idx val="51"/>
        <c:spPr>
          <a:ln>
            <a:solidFill>
              <a:schemeClr val="accent3">
                <a:lumMod val="50000"/>
              </a:schemeClr>
            </a:solidFill>
            <a:prstDash val="dash"/>
          </a:ln>
        </c:spPr>
        <c:marker>
          <c:spPr>
            <a:solidFill>
              <a:schemeClr val="accent3">
                <a:lumMod val="50000"/>
              </a:schemeClr>
            </a:solidFill>
            <a:ln>
              <a:solidFill>
                <a:schemeClr val="accent3">
                  <a:lumMod val="50000"/>
                </a:schemeClr>
              </a:solidFill>
              <a:prstDash val="dash"/>
            </a:ln>
          </c:spPr>
        </c:marker>
      </c:pivotFmt>
      <c:pivotFmt>
        <c:idx val="52"/>
        <c:spPr>
          <a:ln>
            <a:prstDash val="dash"/>
          </a:ln>
        </c:spPr>
        <c:marker>
          <c:spPr>
            <a:ln>
              <a:prstDash val="dash"/>
            </a:ln>
          </c:spPr>
        </c:marker>
      </c:pivotFmt>
      <c:pivotFmt>
        <c:idx val="53"/>
      </c:pivotFmt>
      <c:pivotFmt>
        <c:idx val="54"/>
      </c:pivotFmt>
      <c:pivotFmt>
        <c:idx val="55"/>
      </c:pivotFmt>
      <c:pivotFmt>
        <c:idx val="56"/>
        <c:spPr>
          <a:ln>
            <a:prstDash val="solid"/>
          </a:ln>
        </c:spPr>
        <c:marker>
          <c:spPr>
            <a:ln>
              <a:prstDash val="solid"/>
            </a:ln>
          </c:spPr>
        </c:marker>
      </c:pivotFmt>
      <c:pivotFmt>
        <c:idx val="57"/>
        <c:spPr>
          <a:ln>
            <a:prstDash val="solid"/>
          </a:ln>
        </c:spPr>
        <c:marker>
          <c:spPr>
            <a:ln>
              <a:prstDash val="solid"/>
            </a:ln>
          </c:spPr>
        </c:marker>
      </c:pivotFmt>
      <c:pivotFmt>
        <c:idx val="58"/>
        <c:spPr>
          <a:ln>
            <a:prstDash val="solid"/>
          </a:ln>
        </c:spPr>
        <c:marker>
          <c:spPr>
            <a:ln>
              <a:prstDash val="solid"/>
            </a:ln>
          </c:spPr>
        </c:marker>
      </c:pivotFmt>
      <c:pivotFmt>
        <c:idx val="59"/>
        <c:spPr>
          <a:ln>
            <a:prstDash val="dash"/>
          </a:ln>
        </c:spPr>
        <c:marker>
          <c:spPr>
            <a:ln>
              <a:prstDash val="dash"/>
            </a:ln>
          </c:spPr>
        </c:marker>
      </c:pivotFmt>
      <c:pivotFmt>
        <c:idx val="60"/>
        <c:spPr>
          <a:ln>
            <a:solidFill>
              <a:schemeClr val="accent4">
                <a:lumMod val="50000"/>
              </a:schemeClr>
            </a:solidFill>
            <a:prstDash val="dash"/>
          </a:ln>
        </c:spPr>
        <c:marker>
          <c:spPr>
            <a:ln>
              <a:solidFill>
                <a:schemeClr val="accent4">
                  <a:lumMod val="50000"/>
                </a:schemeClr>
              </a:solidFill>
              <a:prstDash val="dash"/>
            </a:ln>
          </c:spPr>
        </c:marker>
      </c:pivotFmt>
      <c:pivotFmt>
        <c:idx val="61"/>
        <c:spPr>
          <a:ln>
            <a:solidFill>
              <a:schemeClr val="accent3">
                <a:lumMod val="50000"/>
              </a:schemeClr>
            </a:solidFill>
            <a:prstDash val="dash"/>
          </a:ln>
        </c:spPr>
        <c:marker>
          <c:spPr>
            <a:solidFill>
              <a:schemeClr val="accent3">
                <a:lumMod val="50000"/>
              </a:schemeClr>
            </a:solidFill>
            <a:ln>
              <a:solidFill>
                <a:schemeClr val="accent3">
                  <a:lumMod val="50000"/>
                </a:schemeClr>
              </a:solidFill>
              <a:prstDash val="dash"/>
            </a:ln>
          </c:spPr>
        </c:marker>
      </c:pivotFmt>
      <c:pivotFmt>
        <c:idx val="62"/>
        <c:spPr>
          <a:ln>
            <a:prstDash val="dash"/>
          </a:ln>
        </c:spPr>
        <c:marker>
          <c:spPr>
            <a:ln>
              <a:prstDash val="dash"/>
            </a:ln>
          </c:spPr>
        </c:marker>
      </c:pivotFmt>
      <c:pivotFmt>
        <c:idx val="63"/>
      </c:pivotFmt>
      <c:pivotFmt>
        <c:idx val="64"/>
      </c:pivotFmt>
      <c:pivotFmt>
        <c:idx val="65"/>
      </c:pivotFmt>
      <c:pivotFmt>
        <c:idx val="66"/>
        <c:spPr>
          <a:ln>
            <a:prstDash val="solid"/>
          </a:ln>
        </c:spPr>
        <c:marker>
          <c:spPr>
            <a:ln>
              <a:prstDash val="solid"/>
            </a:ln>
          </c:spPr>
        </c:marker>
      </c:pivotFmt>
      <c:pivotFmt>
        <c:idx val="67"/>
        <c:spPr>
          <a:ln>
            <a:prstDash val="solid"/>
          </a:ln>
        </c:spPr>
        <c:marker>
          <c:spPr>
            <a:ln>
              <a:prstDash val="solid"/>
            </a:ln>
          </c:spPr>
        </c:marker>
      </c:pivotFmt>
      <c:pivotFmt>
        <c:idx val="68"/>
        <c:spPr>
          <a:ln>
            <a:prstDash val="solid"/>
          </a:ln>
        </c:spPr>
        <c:marker>
          <c:spPr>
            <a:ln>
              <a:prstDash val="solid"/>
            </a:ln>
          </c:spPr>
        </c:marker>
      </c:pivotFmt>
      <c:pivotFmt>
        <c:idx val="69"/>
        <c:spPr>
          <a:ln>
            <a:prstDash val="dash"/>
          </a:ln>
        </c:spPr>
        <c:marker>
          <c:spPr>
            <a:ln>
              <a:prstDash val="dash"/>
            </a:ln>
          </c:spPr>
        </c:marker>
      </c:pivotFmt>
      <c:pivotFmt>
        <c:idx val="70"/>
        <c:spPr>
          <a:ln>
            <a:solidFill>
              <a:schemeClr val="accent4">
                <a:lumMod val="50000"/>
              </a:schemeClr>
            </a:solidFill>
            <a:prstDash val="dash"/>
          </a:ln>
        </c:spPr>
        <c:marker>
          <c:spPr>
            <a:ln>
              <a:solidFill>
                <a:schemeClr val="accent4">
                  <a:lumMod val="50000"/>
                </a:schemeClr>
              </a:solidFill>
              <a:prstDash val="dash"/>
            </a:ln>
          </c:spPr>
        </c:marker>
      </c:pivotFmt>
      <c:pivotFmt>
        <c:idx val="71"/>
        <c:spPr>
          <a:ln>
            <a:solidFill>
              <a:schemeClr val="accent3">
                <a:lumMod val="50000"/>
              </a:schemeClr>
            </a:solidFill>
            <a:prstDash val="dash"/>
          </a:ln>
        </c:spPr>
        <c:marker>
          <c:spPr>
            <a:solidFill>
              <a:schemeClr val="accent3">
                <a:lumMod val="50000"/>
              </a:schemeClr>
            </a:solidFill>
            <a:ln>
              <a:solidFill>
                <a:schemeClr val="accent3">
                  <a:lumMod val="50000"/>
                </a:schemeClr>
              </a:solidFill>
              <a:prstDash val="dash"/>
            </a:ln>
          </c:spPr>
        </c:marker>
      </c:pivotFmt>
      <c:pivotFmt>
        <c:idx val="72"/>
        <c:spPr>
          <a:ln>
            <a:prstDash val="dash"/>
          </a:ln>
        </c:spPr>
        <c:marker>
          <c:spPr>
            <a:ln>
              <a:prstDash val="dash"/>
            </a:ln>
          </c:spPr>
        </c:marker>
      </c:pivotFmt>
      <c:pivotFmt>
        <c:idx val="73"/>
      </c:pivotFmt>
      <c:pivotFmt>
        <c:idx val="74"/>
      </c:pivotFmt>
      <c:pivotFmt>
        <c:idx val="75"/>
      </c:pivotFmt>
      <c:pivotFmt>
        <c:idx val="76"/>
        <c:spPr>
          <a:ln>
            <a:prstDash val="solid"/>
          </a:ln>
        </c:spPr>
        <c:marker>
          <c:spPr>
            <a:ln>
              <a:prstDash val="solid"/>
            </a:ln>
          </c:spPr>
        </c:marker>
      </c:pivotFmt>
      <c:pivotFmt>
        <c:idx val="77"/>
        <c:spPr>
          <a:ln>
            <a:prstDash val="solid"/>
          </a:ln>
        </c:spPr>
        <c:marker>
          <c:spPr>
            <a:ln>
              <a:prstDash val="solid"/>
            </a:ln>
          </c:spPr>
        </c:marker>
      </c:pivotFmt>
      <c:pivotFmt>
        <c:idx val="78"/>
        <c:spPr>
          <a:ln>
            <a:prstDash val="solid"/>
          </a:ln>
        </c:spPr>
        <c:marker>
          <c:spPr>
            <a:ln>
              <a:prstDash val="solid"/>
            </a:ln>
          </c:spPr>
        </c:marker>
      </c:pivotFmt>
      <c:pivotFmt>
        <c:idx val="79"/>
        <c:spPr>
          <a:ln>
            <a:prstDash val="dash"/>
          </a:ln>
        </c:spPr>
        <c:marker>
          <c:spPr>
            <a:ln>
              <a:prstDash val="dash"/>
            </a:ln>
          </c:spPr>
        </c:marker>
      </c:pivotFmt>
      <c:pivotFmt>
        <c:idx val="80"/>
        <c:spPr>
          <a:ln>
            <a:solidFill>
              <a:schemeClr val="accent4">
                <a:lumMod val="50000"/>
              </a:schemeClr>
            </a:solidFill>
            <a:prstDash val="dash"/>
          </a:ln>
        </c:spPr>
        <c:marker>
          <c:spPr>
            <a:ln>
              <a:solidFill>
                <a:schemeClr val="accent4">
                  <a:lumMod val="50000"/>
                </a:schemeClr>
              </a:solidFill>
              <a:prstDash val="dash"/>
            </a:ln>
          </c:spPr>
        </c:marker>
      </c:pivotFmt>
      <c:pivotFmt>
        <c:idx val="81"/>
        <c:spPr>
          <a:ln>
            <a:solidFill>
              <a:schemeClr val="accent3">
                <a:lumMod val="50000"/>
              </a:schemeClr>
            </a:solidFill>
            <a:prstDash val="dash"/>
          </a:ln>
        </c:spPr>
        <c:marker>
          <c:spPr>
            <a:solidFill>
              <a:schemeClr val="accent3">
                <a:lumMod val="50000"/>
              </a:schemeClr>
            </a:solidFill>
            <a:ln>
              <a:solidFill>
                <a:schemeClr val="accent3">
                  <a:lumMod val="50000"/>
                </a:schemeClr>
              </a:solidFill>
              <a:prstDash val="dash"/>
            </a:ln>
          </c:spPr>
        </c:marker>
      </c:pivotFmt>
      <c:pivotFmt>
        <c:idx val="82"/>
        <c:spPr>
          <a:ln>
            <a:prstDash val="dash"/>
          </a:ln>
        </c:spPr>
        <c:marker>
          <c:spPr>
            <a:ln>
              <a:prstDash val="dash"/>
            </a:ln>
          </c:spPr>
        </c:marker>
      </c:pivotFmt>
      <c:pivotFmt>
        <c:idx val="83"/>
      </c:pivotFmt>
      <c:pivotFmt>
        <c:idx val="84"/>
      </c:pivotFmt>
      <c:pivotFmt>
        <c:idx val="85"/>
        <c:spPr>
          <a:ln>
            <a:prstDash val="solid"/>
          </a:ln>
        </c:spPr>
        <c:marker>
          <c:spPr>
            <a:ln>
              <a:prstDash val="solid"/>
            </a:ln>
          </c:spPr>
        </c:marker>
      </c:pivotFmt>
      <c:pivotFmt>
        <c:idx val="86"/>
        <c:spPr>
          <a:ln>
            <a:prstDash val="solid"/>
          </a:ln>
        </c:spPr>
        <c:marker>
          <c:spPr>
            <a:ln>
              <a:prstDash val="solid"/>
            </a:ln>
          </c:spPr>
        </c:marker>
      </c:pivotFmt>
      <c:pivotFmt>
        <c:idx val="87"/>
        <c:spPr>
          <a:ln>
            <a:prstDash val="solid"/>
          </a:ln>
        </c:spPr>
        <c:marker>
          <c:spPr>
            <a:ln>
              <a:prstDash val="solid"/>
            </a:ln>
          </c:spPr>
        </c:marker>
      </c:pivotFmt>
      <c:pivotFmt>
        <c:idx val="88"/>
        <c:spPr>
          <a:ln>
            <a:prstDash val="dash"/>
          </a:ln>
        </c:spPr>
        <c:marker>
          <c:spPr>
            <a:ln>
              <a:prstDash val="dash"/>
            </a:ln>
          </c:spPr>
        </c:marker>
      </c:pivotFmt>
      <c:pivotFmt>
        <c:idx val="89"/>
        <c:spPr>
          <a:ln>
            <a:solidFill>
              <a:schemeClr val="accent4">
                <a:lumMod val="50000"/>
              </a:schemeClr>
            </a:solidFill>
            <a:prstDash val="dash"/>
          </a:ln>
        </c:spPr>
        <c:marker>
          <c:spPr>
            <a:ln>
              <a:solidFill>
                <a:schemeClr val="accent4">
                  <a:lumMod val="50000"/>
                </a:schemeClr>
              </a:solidFill>
              <a:prstDash val="dash"/>
            </a:ln>
          </c:spPr>
        </c:marker>
      </c:pivotFmt>
      <c:pivotFmt>
        <c:idx val="90"/>
        <c:spPr>
          <a:ln>
            <a:solidFill>
              <a:schemeClr val="accent3">
                <a:lumMod val="50000"/>
              </a:schemeClr>
            </a:solidFill>
            <a:prstDash val="dash"/>
          </a:ln>
        </c:spPr>
        <c:marker>
          <c:spPr>
            <a:solidFill>
              <a:schemeClr val="accent3">
                <a:lumMod val="50000"/>
              </a:schemeClr>
            </a:solidFill>
            <a:ln>
              <a:solidFill>
                <a:schemeClr val="accent3">
                  <a:lumMod val="50000"/>
                </a:schemeClr>
              </a:solidFill>
              <a:prstDash val="dash"/>
            </a:ln>
          </c:spPr>
        </c:marker>
      </c:pivotFmt>
      <c:pivotFmt>
        <c:idx val="91"/>
        <c:spPr>
          <a:ln>
            <a:prstDash val="dash"/>
          </a:ln>
        </c:spPr>
        <c:marker>
          <c:spPr>
            <a:ln>
              <a:prstDash val="dash"/>
            </a:ln>
          </c:spPr>
        </c:marker>
      </c:pivotFmt>
      <c:pivotFmt>
        <c:idx val="92"/>
      </c:pivotFmt>
      <c:pivotFmt>
        <c:idx val="93"/>
      </c:pivotFmt>
      <c:pivotFmt>
        <c:idx val="94"/>
        <c:spPr>
          <a:ln>
            <a:prstDash val="solid"/>
          </a:ln>
        </c:spPr>
        <c:marker>
          <c:spPr>
            <a:ln>
              <a:prstDash val="solid"/>
            </a:ln>
          </c:spPr>
        </c:marker>
      </c:pivotFmt>
      <c:pivotFmt>
        <c:idx val="95"/>
        <c:spPr>
          <a:ln>
            <a:prstDash val="solid"/>
          </a:ln>
        </c:spPr>
        <c:marker>
          <c:spPr>
            <a:ln>
              <a:prstDash val="solid"/>
            </a:ln>
          </c:spPr>
        </c:marker>
      </c:pivotFmt>
      <c:pivotFmt>
        <c:idx val="96"/>
        <c:spPr>
          <a:ln>
            <a:prstDash val="solid"/>
          </a:ln>
        </c:spPr>
        <c:marker>
          <c:spPr>
            <a:ln>
              <a:prstDash val="solid"/>
            </a:ln>
          </c:spPr>
        </c:marker>
      </c:pivotFmt>
      <c:pivotFmt>
        <c:idx val="97"/>
        <c:spPr>
          <a:ln>
            <a:prstDash val="dash"/>
          </a:ln>
        </c:spPr>
        <c:marker>
          <c:spPr>
            <a:ln>
              <a:prstDash val="dash"/>
            </a:ln>
          </c:spPr>
        </c:marker>
      </c:pivotFmt>
      <c:pivotFmt>
        <c:idx val="98"/>
        <c:spPr>
          <a:ln>
            <a:solidFill>
              <a:schemeClr val="accent4">
                <a:lumMod val="50000"/>
              </a:schemeClr>
            </a:solidFill>
            <a:prstDash val="dash"/>
          </a:ln>
        </c:spPr>
        <c:marker>
          <c:spPr>
            <a:ln>
              <a:solidFill>
                <a:schemeClr val="accent4">
                  <a:lumMod val="50000"/>
                </a:schemeClr>
              </a:solidFill>
              <a:prstDash val="dash"/>
            </a:ln>
          </c:spPr>
        </c:marker>
      </c:pivotFmt>
      <c:pivotFmt>
        <c:idx val="99"/>
        <c:spPr>
          <a:ln>
            <a:solidFill>
              <a:schemeClr val="accent3">
                <a:lumMod val="50000"/>
              </a:schemeClr>
            </a:solidFill>
            <a:prstDash val="dash"/>
          </a:ln>
        </c:spPr>
        <c:marker>
          <c:spPr>
            <a:solidFill>
              <a:schemeClr val="accent3">
                <a:lumMod val="50000"/>
              </a:schemeClr>
            </a:solidFill>
            <a:ln>
              <a:solidFill>
                <a:schemeClr val="accent3">
                  <a:lumMod val="50000"/>
                </a:schemeClr>
              </a:solidFill>
              <a:prstDash val="dash"/>
            </a:ln>
          </c:spPr>
        </c:marker>
      </c:pivotFmt>
      <c:pivotFmt>
        <c:idx val="100"/>
        <c:spPr>
          <a:ln>
            <a:prstDash val="dash"/>
          </a:ln>
        </c:spPr>
        <c:marker>
          <c:spPr>
            <a:ln>
              <a:prstDash val="dash"/>
            </a:ln>
          </c:spPr>
        </c:marker>
      </c:pivotFmt>
      <c:pivotFmt>
        <c:idx val="101"/>
      </c:pivotFmt>
      <c:pivotFmt>
        <c:idx val="102"/>
      </c:pivotFmt>
    </c:pivotFmts>
    <c:plotArea>
      <c:layout>
        <c:manualLayout>
          <c:layoutTarget val="inner"/>
          <c:xMode val="edge"/>
          <c:yMode val="edge"/>
          <c:x val="0.11581624562554681"/>
          <c:y val="2.0809956300219506E-2"/>
          <c:w val="0.86399592629046384"/>
          <c:h val="0.82556121661262927"/>
        </c:manualLayout>
      </c:layout>
      <c:lineChart>
        <c:grouping val="standard"/>
        <c:varyColors val="0"/>
        <c:ser>
          <c:idx val="0"/>
          <c:order val="0"/>
          <c:tx>
            <c:strRef>
              <c:f>Tabelle3!$B$3:$B$4</c:f>
              <c:strCache>
                <c:ptCount val="1"/>
                <c:pt idx="0">
                  <c:v>VP32_1_H200_V150_ACF_MF_285</c:v>
                </c:pt>
              </c:strCache>
            </c:strRef>
          </c:tx>
          <c:spPr>
            <a:ln>
              <a:prstDash val="solid"/>
            </a:ln>
          </c:spPr>
          <c:marker>
            <c:spPr>
              <a:ln>
                <a:prstDash val="solid"/>
              </a:ln>
            </c:spPr>
          </c:marker>
          <c:cat>
            <c:strRef>
              <c:f>Tabelle3!$A$5:$A$20</c:f>
              <c:strCache>
                <c:ptCount val="15"/>
                <c:pt idx="0">
                  <c:v>26,65</c:v>
                </c:pt>
                <c:pt idx="1">
                  <c:v>29,19</c:v>
                </c:pt>
                <c:pt idx="2">
                  <c:v>34,27</c:v>
                </c:pt>
                <c:pt idx="3">
                  <c:v>39,35</c:v>
                </c:pt>
                <c:pt idx="4">
                  <c:v>41,89</c:v>
                </c:pt>
                <c:pt idx="5">
                  <c:v>44,43</c:v>
                </c:pt>
                <c:pt idx="6">
                  <c:v>49,51</c:v>
                </c:pt>
                <c:pt idx="7">
                  <c:v>54,59</c:v>
                </c:pt>
                <c:pt idx="8">
                  <c:v>57,13</c:v>
                </c:pt>
                <c:pt idx="9">
                  <c:v>59,67</c:v>
                </c:pt>
                <c:pt idx="10">
                  <c:v>64,76</c:v>
                </c:pt>
                <c:pt idx="11">
                  <c:v>69,84</c:v>
                </c:pt>
                <c:pt idx="12">
                  <c:v>72,38</c:v>
                </c:pt>
                <c:pt idx="13">
                  <c:v>74,92</c:v>
                </c:pt>
                <c:pt idx="14">
                  <c:v>80,00</c:v>
                </c:pt>
              </c:strCache>
            </c:strRef>
          </c:cat>
          <c:val>
            <c:numRef>
              <c:f>Tabelle3!$B$5:$B$20</c:f>
              <c:numCache>
                <c:formatCode>General</c:formatCode>
                <c:ptCount val="15"/>
                <c:pt idx="0">
                  <c:v>1440.7797670635757</c:v>
                </c:pt>
                <c:pt idx="2">
                  <c:v>1409.6174787281343</c:v>
                </c:pt>
                <c:pt idx="4">
                  <c:v>1575.826886346307</c:v>
                </c:pt>
                <c:pt idx="6">
                  <c:v>1597.1320815013125</c:v>
                </c:pt>
                <c:pt idx="8">
                  <c:v>1524.1343748313652</c:v>
                </c:pt>
                <c:pt idx="10">
                  <c:v>1545.9621990561416</c:v>
                </c:pt>
                <c:pt idx="12">
                  <c:v>1536.5762096122683</c:v>
                </c:pt>
                <c:pt idx="14">
                  <c:v>1737.7918593737065</c:v>
                </c:pt>
              </c:numCache>
            </c:numRef>
          </c:val>
          <c:smooth val="0"/>
        </c:ser>
        <c:ser>
          <c:idx val="1"/>
          <c:order val="1"/>
          <c:tx>
            <c:strRef>
              <c:f>Tabelle3!$C$3:$C$4</c:f>
              <c:strCache>
                <c:ptCount val="1"/>
                <c:pt idx="0">
                  <c:v>VP33_1_H300_V150_ACF_MF_285</c:v>
                </c:pt>
              </c:strCache>
            </c:strRef>
          </c:tx>
          <c:spPr>
            <a:ln>
              <a:prstDash val="solid"/>
            </a:ln>
          </c:spPr>
          <c:marker>
            <c:spPr>
              <a:ln>
                <a:prstDash val="solid"/>
              </a:ln>
            </c:spPr>
          </c:marker>
          <c:cat>
            <c:strRef>
              <c:f>Tabelle3!$A$5:$A$20</c:f>
              <c:strCache>
                <c:ptCount val="15"/>
                <c:pt idx="0">
                  <c:v>26,65</c:v>
                </c:pt>
                <c:pt idx="1">
                  <c:v>29,19</c:v>
                </c:pt>
                <c:pt idx="2">
                  <c:v>34,27</c:v>
                </c:pt>
                <c:pt idx="3">
                  <c:v>39,35</c:v>
                </c:pt>
                <c:pt idx="4">
                  <c:v>41,89</c:v>
                </c:pt>
                <c:pt idx="5">
                  <c:v>44,43</c:v>
                </c:pt>
                <c:pt idx="6">
                  <c:v>49,51</c:v>
                </c:pt>
                <c:pt idx="7">
                  <c:v>54,59</c:v>
                </c:pt>
                <c:pt idx="8">
                  <c:v>57,13</c:v>
                </c:pt>
                <c:pt idx="9">
                  <c:v>59,67</c:v>
                </c:pt>
                <c:pt idx="10">
                  <c:v>64,76</c:v>
                </c:pt>
                <c:pt idx="11">
                  <c:v>69,84</c:v>
                </c:pt>
                <c:pt idx="12">
                  <c:v>72,38</c:v>
                </c:pt>
                <c:pt idx="13">
                  <c:v>74,92</c:v>
                </c:pt>
                <c:pt idx="14">
                  <c:v>80,00</c:v>
                </c:pt>
              </c:strCache>
            </c:strRef>
          </c:cat>
          <c:val>
            <c:numRef>
              <c:f>Tabelle3!$C$5:$C$20</c:f>
              <c:numCache>
                <c:formatCode>General</c:formatCode>
                <c:ptCount val="15"/>
                <c:pt idx="0">
                  <c:v>2279.2673130657527</c:v>
                </c:pt>
                <c:pt idx="2">
                  <c:v>2211.4646869150743</c:v>
                </c:pt>
                <c:pt idx="4">
                  <c:v>2145.748634208871</c:v>
                </c:pt>
                <c:pt idx="6">
                  <c:v>2226.8732621548334</c:v>
                </c:pt>
                <c:pt idx="8">
                  <c:v>2243.0499721153064</c:v>
                </c:pt>
                <c:pt idx="10">
                  <c:v>2163.0122747890523</c:v>
                </c:pt>
                <c:pt idx="12">
                  <c:v>2214.0317840534231</c:v>
                </c:pt>
                <c:pt idx="14">
                  <c:v>2501.4619822630593</c:v>
                </c:pt>
              </c:numCache>
            </c:numRef>
          </c:val>
          <c:smooth val="0"/>
        </c:ser>
        <c:ser>
          <c:idx val="2"/>
          <c:order val="2"/>
          <c:tx>
            <c:strRef>
              <c:f>Tabelle3!$D$3:$D$4</c:f>
              <c:strCache>
                <c:ptCount val="1"/>
                <c:pt idx="0">
                  <c:v>VP36_1_H200_V100_ABA_MF_285</c:v>
                </c:pt>
              </c:strCache>
            </c:strRef>
          </c:tx>
          <c:spPr>
            <a:ln>
              <a:prstDash val="dash"/>
            </a:ln>
          </c:spPr>
          <c:marker>
            <c:spPr>
              <a:ln>
                <a:prstDash val="solid"/>
              </a:ln>
            </c:spPr>
          </c:marker>
          <c:cat>
            <c:strRef>
              <c:f>Tabelle3!$A$5:$A$20</c:f>
              <c:strCache>
                <c:ptCount val="15"/>
                <c:pt idx="0">
                  <c:v>26,65</c:v>
                </c:pt>
                <c:pt idx="1">
                  <c:v>29,19</c:v>
                </c:pt>
                <c:pt idx="2">
                  <c:v>34,27</c:v>
                </c:pt>
                <c:pt idx="3">
                  <c:v>39,35</c:v>
                </c:pt>
                <c:pt idx="4">
                  <c:v>41,89</c:v>
                </c:pt>
                <c:pt idx="5">
                  <c:v>44,43</c:v>
                </c:pt>
                <c:pt idx="6">
                  <c:v>49,51</c:v>
                </c:pt>
                <c:pt idx="7">
                  <c:v>54,59</c:v>
                </c:pt>
                <c:pt idx="8">
                  <c:v>57,13</c:v>
                </c:pt>
                <c:pt idx="9">
                  <c:v>59,67</c:v>
                </c:pt>
                <c:pt idx="10">
                  <c:v>64,76</c:v>
                </c:pt>
                <c:pt idx="11">
                  <c:v>69,84</c:v>
                </c:pt>
                <c:pt idx="12">
                  <c:v>72,38</c:v>
                </c:pt>
                <c:pt idx="13">
                  <c:v>74,92</c:v>
                </c:pt>
                <c:pt idx="14">
                  <c:v>80,00</c:v>
                </c:pt>
              </c:strCache>
            </c:strRef>
          </c:cat>
          <c:val>
            <c:numRef>
              <c:f>Tabelle3!$D$5:$D$20</c:f>
              <c:numCache>
                <c:formatCode>General</c:formatCode>
                <c:ptCount val="15"/>
                <c:pt idx="1">
                  <c:v>1000.0666204868924</c:v>
                </c:pt>
                <c:pt idx="2">
                  <c:v>1041.6504501533846</c:v>
                </c:pt>
                <c:pt idx="3">
                  <c:v>1032.0090845658026</c:v>
                </c:pt>
                <c:pt idx="5">
                  <c:v>1055.0515337518991</c:v>
                </c:pt>
                <c:pt idx="6">
                  <c:v>1047.0780610774088</c:v>
                </c:pt>
                <c:pt idx="7">
                  <c:v>1066.5141536912545</c:v>
                </c:pt>
                <c:pt idx="9">
                  <c:v>1083.8347537904986</c:v>
                </c:pt>
                <c:pt idx="10">
                  <c:v>1046.1130955444958</c:v>
                </c:pt>
                <c:pt idx="11">
                  <c:v>1047.9808260994423</c:v>
                </c:pt>
                <c:pt idx="13">
                  <c:v>1055.4451598756154</c:v>
                </c:pt>
                <c:pt idx="14">
                  <c:v>979.56115027290264</c:v>
                </c:pt>
              </c:numCache>
            </c:numRef>
          </c:val>
          <c:smooth val="0"/>
        </c:ser>
        <c:ser>
          <c:idx val="3"/>
          <c:order val="3"/>
          <c:tx>
            <c:strRef>
              <c:f>Tabelle3!$E$3:$E$4</c:f>
              <c:strCache>
                <c:ptCount val="1"/>
                <c:pt idx="0">
                  <c:v>VP37_1_H200_V150_ABA_MF_425</c:v>
                </c:pt>
              </c:strCache>
            </c:strRef>
          </c:tx>
          <c:spPr>
            <a:ln>
              <a:prstDash val="dash"/>
            </a:ln>
          </c:spPr>
          <c:marker>
            <c:spPr>
              <a:ln>
                <a:prstDash val="dash"/>
              </a:ln>
            </c:spPr>
          </c:marker>
          <c:cat>
            <c:strRef>
              <c:f>Tabelle3!$A$5:$A$20</c:f>
              <c:strCache>
                <c:ptCount val="15"/>
                <c:pt idx="0">
                  <c:v>26,65</c:v>
                </c:pt>
                <c:pt idx="1">
                  <c:v>29,19</c:v>
                </c:pt>
                <c:pt idx="2">
                  <c:v>34,27</c:v>
                </c:pt>
                <c:pt idx="3">
                  <c:v>39,35</c:v>
                </c:pt>
                <c:pt idx="4">
                  <c:v>41,89</c:v>
                </c:pt>
                <c:pt idx="5">
                  <c:v>44,43</c:v>
                </c:pt>
                <c:pt idx="6">
                  <c:v>49,51</c:v>
                </c:pt>
                <c:pt idx="7">
                  <c:v>54,59</c:v>
                </c:pt>
                <c:pt idx="8">
                  <c:v>57,13</c:v>
                </c:pt>
                <c:pt idx="9">
                  <c:v>59,67</c:v>
                </c:pt>
                <c:pt idx="10">
                  <c:v>64,76</c:v>
                </c:pt>
                <c:pt idx="11">
                  <c:v>69,84</c:v>
                </c:pt>
                <c:pt idx="12">
                  <c:v>72,38</c:v>
                </c:pt>
                <c:pt idx="13">
                  <c:v>74,92</c:v>
                </c:pt>
                <c:pt idx="14">
                  <c:v>80,00</c:v>
                </c:pt>
              </c:strCache>
            </c:strRef>
          </c:cat>
          <c:val>
            <c:numRef>
              <c:f>Tabelle3!$E$5:$E$20</c:f>
              <c:numCache>
                <c:formatCode>General</c:formatCode>
                <c:ptCount val="15"/>
                <c:pt idx="0">
                  <c:v>1513.4058796247939</c:v>
                </c:pt>
                <c:pt idx="2">
                  <c:v>1492.3546586891468</c:v>
                </c:pt>
                <c:pt idx="4">
                  <c:v>1566.5454765252662</c:v>
                </c:pt>
                <c:pt idx="6">
                  <c:v>1580.8655548644556</c:v>
                </c:pt>
                <c:pt idx="8">
                  <c:v>1538.5795850841969</c:v>
                </c:pt>
                <c:pt idx="10">
                  <c:v>1605.1663321835372</c:v>
                </c:pt>
                <c:pt idx="12">
                  <c:v>1659.9065170095278</c:v>
                </c:pt>
                <c:pt idx="14">
                  <c:v>1664.4079414721593</c:v>
                </c:pt>
              </c:numCache>
            </c:numRef>
          </c:val>
          <c:smooth val="0"/>
        </c:ser>
        <c:ser>
          <c:idx val="4"/>
          <c:order val="4"/>
          <c:tx>
            <c:strRef>
              <c:f>Tabelle3!$F$3:$F$4</c:f>
              <c:strCache>
                <c:ptCount val="1"/>
                <c:pt idx="0">
                  <c:v>VP38_1_H300_V100_ABA_MF_425</c:v>
                </c:pt>
              </c:strCache>
            </c:strRef>
          </c:tx>
          <c:spPr>
            <a:ln>
              <a:solidFill>
                <a:schemeClr val="accent4">
                  <a:lumMod val="50000"/>
                </a:schemeClr>
              </a:solidFill>
              <a:prstDash val="dash"/>
            </a:ln>
          </c:spPr>
          <c:marker>
            <c:spPr>
              <a:ln>
                <a:solidFill>
                  <a:schemeClr val="accent4">
                    <a:lumMod val="50000"/>
                  </a:schemeClr>
                </a:solidFill>
                <a:prstDash val="dash"/>
              </a:ln>
            </c:spPr>
          </c:marker>
          <c:cat>
            <c:strRef>
              <c:f>Tabelle3!$A$5:$A$20</c:f>
              <c:strCache>
                <c:ptCount val="15"/>
                <c:pt idx="0">
                  <c:v>26,65</c:v>
                </c:pt>
                <c:pt idx="1">
                  <c:v>29,19</c:v>
                </c:pt>
                <c:pt idx="2">
                  <c:v>34,27</c:v>
                </c:pt>
                <c:pt idx="3">
                  <c:v>39,35</c:v>
                </c:pt>
                <c:pt idx="4">
                  <c:v>41,89</c:v>
                </c:pt>
                <c:pt idx="5">
                  <c:v>44,43</c:v>
                </c:pt>
                <c:pt idx="6">
                  <c:v>49,51</c:v>
                </c:pt>
                <c:pt idx="7">
                  <c:v>54,59</c:v>
                </c:pt>
                <c:pt idx="8">
                  <c:v>57,13</c:v>
                </c:pt>
                <c:pt idx="9">
                  <c:v>59,67</c:v>
                </c:pt>
                <c:pt idx="10">
                  <c:v>64,76</c:v>
                </c:pt>
                <c:pt idx="11">
                  <c:v>69,84</c:v>
                </c:pt>
                <c:pt idx="12">
                  <c:v>72,38</c:v>
                </c:pt>
                <c:pt idx="13">
                  <c:v>74,92</c:v>
                </c:pt>
                <c:pt idx="14">
                  <c:v>80,00</c:v>
                </c:pt>
              </c:strCache>
            </c:strRef>
          </c:cat>
          <c:val>
            <c:numRef>
              <c:f>Tabelle3!$F$5:$F$20</c:f>
              <c:numCache>
                <c:formatCode>General</c:formatCode>
                <c:ptCount val="15"/>
                <c:pt idx="1">
                  <c:v>1528.9568883284157</c:v>
                </c:pt>
                <c:pt idx="2">
                  <c:v>1564.0365677398365</c:v>
                </c:pt>
                <c:pt idx="3">
                  <c:v>1499.516758812405</c:v>
                </c:pt>
                <c:pt idx="5">
                  <c:v>1499.2694156670036</c:v>
                </c:pt>
                <c:pt idx="6">
                  <c:v>1597.8731531208239</c:v>
                </c:pt>
                <c:pt idx="7">
                  <c:v>1498.4805370662486</c:v>
                </c:pt>
                <c:pt idx="9">
                  <c:v>1622.2786484150404</c:v>
                </c:pt>
                <c:pt idx="10">
                  <c:v>1571.0285856943142</c:v>
                </c:pt>
                <c:pt idx="11">
                  <c:v>1567.6815871872363</c:v>
                </c:pt>
                <c:pt idx="13">
                  <c:v>1690.7208606850493</c:v>
                </c:pt>
                <c:pt idx="14">
                  <c:v>1574.3611388392737</c:v>
                </c:pt>
              </c:numCache>
            </c:numRef>
          </c:val>
          <c:smooth val="0"/>
        </c:ser>
        <c:ser>
          <c:idx val="5"/>
          <c:order val="5"/>
          <c:tx>
            <c:strRef>
              <c:f>Tabelle3!$G$3:$G$4</c:f>
              <c:strCache>
                <c:ptCount val="1"/>
                <c:pt idx="0">
                  <c:v>VP39_1_H300_V150_ABA_MF_425</c:v>
                </c:pt>
              </c:strCache>
            </c:strRef>
          </c:tx>
          <c:spPr>
            <a:ln>
              <a:solidFill>
                <a:schemeClr val="accent3">
                  <a:lumMod val="50000"/>
                </a:schemeClr>
              </a:solidFill>
              <a:prstDash val="dash"/>
            </a:ln>
          </c:spPr>
          <c:marker>
            <c:spPr>
              <a:solidFill>
                <a:schemeClr val="accent3">
                  <a:lumMod val="50000"/>
                </a:schemeClr>
              </a:solidFill>
              <a:ln>
                <a:solidFill>
                  <a:schemeClr val="accent3">
                    <a:lumMod val="50000"/>
                  </a:schemeClr>
                </a:solidFill>
                <a:prstDash val="dash"/>
              </a:ln>
            </c:spPr>
          </c:marker>
          <c:cat>
            <c:strRef>
              <c:f>Tabelle3!$A$5:$A$20</c:f>
              <c:strCache>
                <c:ptCount val="15"/>
                <c:pt idx="0">
                  <c:v>26,65</c:v>
                </c:pt>
                <c:pt idx="1">
                  <c:v>29,19</c:v>
                </c:pt>
                <c:pt idx="2">
                  <c:v>34,27</c:v>
                </c:pt>
                <c:pt idx="3">
                  <c:v>39,35</c:v>
                </c:pt>
                <c:pt idx="4">
                  <c:v>41,89</c:v>
                </c:pt>
                <c:pt idx="5">
                  <c:v>44,43</c:v>
                </c:pt>
                <c:pt idx="6">
                  <c:v>49,51</c:v>
                </c:pt>
                <c:pt idx="7">
                  <c:v>54,59</c:v>
                </c:pt>
                <c:pt idx="8">
                  <c:v>57,13</c:v>
                </c:pt>
                <c:pt idx="9">
                  <c:v>59,67</c:v>
                </c:pt>
                <c:pt idx="10">
                  <c:v>64,76</c:v>
                </c:pt>
                <c:pt idx="11">
                  <c:v>69,84</c:v>
                </c:pt>
                <c:pt idx="12">
                  <c:v>72,38</c:v>
                </c:pt>
                <c:pt idx="13">
                  <c:v>74,92</c:v>
                </c:pt>
                <c:pt idx="14">
                  <c:v>80,00</c:v>
                </c:pt>
              </c:strCache>
            </c:strRef>
          </c:cat>
          <c:val>
            <c:numRef>
              <c:f>Tabelle3!$G$5:$G$20</c:f>
              <c:numCache>
                <c:formatCode>General</c:formatCode>
                <c:ptCount val="15"/>
                <c:pt idx="0">
                  <c:v>2317.0557470448925</c:v>
                </c:pt>
                <c:pt idx="2">
                  <c:v>2233.4371633516412</c:v>
                </c:pt>
                <c:pt idx="4">
                  <c:v>2208.7731403696775</c:v>
                </c:pt>
                <c:pt idx="6">
                  <c:v>2303.8620751305402</c:v>
                </c:pt>
                <c:pt idx="8">
                  <c:v>2295.3274390532811</c:v>
                </c:pt>
                <c:pt idx="10">
                  <c:v>2294.661683732058</c:v>
                </c:pt>
                <c:pt idx="12">
                  <c:v>2216.7907298912005</c:v>
                </c:pt>
                <c:pt idx="14">
                  <c:v>2434.1193987300608</c:v>
                </c:pt>
              </c:numCache>
            </c:numRef>
          </c:val>
          <c:smooth val="0"/>
        </c:ser>
        <c:ser>
          <c:idx val="6"/>
          <c:order val="6"/>
          <c:tx>
            <c:strRef>
              <c:f>Tabelle3!$H$3:$H$4</c:f>
              <c:strCache>
                <c:ptCount val="1"/>
                <c:pt idx="0">
                  <c:v>VP4_1_H300_V100_ACF_MF_285</c:v>
                </c:pt>
              </c:strCache>
            </c:strRef>
          </c:tx>
          <c:spPr>
            <a:ln>
              <a:prstDash val="solid"/>
            </a:ln>
          </c:spPr>
          <c:marker>
            <c:spPr>
              <a:ln>
                <a:prstDash val="dash"/>
              </a:ln>
            </c:spPr>
          </c:marker>
          <c:cat>
            <c:strRef>
              <c:f>Tabelle3!$A$5:$A$20</c:f>
              <c:strCache>
                <c:ptCount val="15"/>
                <c:pt idx="0">
                  <c:v>26,65</c:v>
                </c:pt>
                <c:pt idx="1">
                  <c:v>29,19</c:v>
                </c:pt>
                <c:pt idx="2">
                  <c:v>34,27</c:v>
                </c:pt>
                <c:pt idx="3">
                  <c:v>39,35</c:v>
                </c:pt>
                <c:pt idx="4">
                  <c:v>41,89</c:v>
                </c:pt>
                <c:pt idx="5">
                  <c:v>44,43</c:v>
                </c:pt>
                <c:pt idx="6">
                  <c:v>49,51</c:v>
                </c:pt>
                <c:pt idx="7">
                  <c:v>54,59</c:v>
                </c:pt>
                <c:pt idx="8">
                  <c:v>57,13</c:v>
                </c:pt>
                <c:pt idx="9">
                  <c:v>59,67</c:v>
                </c:pt>
                <c:pt idx="10">
                  <c:v>64,76</c:v>
                </c:pt>
                <c:pt idx="11">
                  <c:v>69,84</c:v>
                </c:pt>
                <c:pt idx="12">
                  <c:v>72,38</c:v>
                </c:pt>
                <c:pt idx="13">
                  <c:v>74,92</c:v>
                </c:pt>
                <c:pt idx="14">
                  <c:v>80,00</c:v>
                </c:pt>
              </c:strCache>
            </c:strRef>
          </c:cat>
          <c:val>
            <c:numRef>
              <c:f>Tabelle3!$H$5:$H$20</c:f>
              <c:numCache>
                <c:formatCode>General</c:formatCode>
                <c:ptCount val="15"/>
                <c:pt idx="1">
                  <c:v>1399.4917051899129</c:v>
                </c:pt>
                <c:pt idx="2">
                  <c:v>1334.4973561901022</c:v>
                </c:pt>
                <c:pt idx="3">
                  <c:v>1360.9848373453472</c:v>
                </c:pt>
                <c:pt idx="5">
                  <c:v>1420.2373419797875</c:v>
                </c:pt>
                <c:pt idx="6">
                  <c:v>1446.1944143608775</c:v>
                </c:pt>
                <c:pt idx="7">
                  <c:v>1440.8874797618114</c:v>
                </c:pt>
                <c:pt idx="9">
                  <c:v>1460.2739594375894</c:v>
                </c:pt>
                <c:pt idx="10">
                  <c:v>1468.3725224359196</c:v>
                </c:pt>
                <c:pt idx="11">
                  <c:v>1477.691955528499</c:v>
                </c:pt>
                <c:pt idx="13">
                  <c:v>1662.392544509574</c:v>
                </c:pt>
                <c:pt idx="14">
                  <c:v>1658.4423786714713</c:v>
                </c:pt>
              </c:numCache>
            </c:numRef>
          </c:val>
          <c:smooth val="0"/>
        </c:ser>
        <c:ser>
          <c:idx val="7"/>
          <c:order val="7"/>
          <c:tx>
            <c:strRef>
              <c:f>Tabelle3!$I$3:$I$4</c:f>
              <c:strCache>
                <c:ptCount val="1"/>
                <c:pt idx="0">
                  <c:v>VP5_1_H200_V100_ACF_MF_285</c:v>
                </c:pt>
              </c:strCache>
            </c:strRef>
          </c:tx>
          <c:cat>
            <c:strRef>
              <c:f>Tabelle3!$A$5:$A$20</c:f>
              <c:strCache>
                <c:ptCount val="15"/>
                <c:pt idx="0">
                  <c:v>26,65</c:v>
                </c:pt>
                <c:pt idx="1">
                  <c:v>29,19</c:v>
                </c:pt>
                <c:pt idx="2">
                  <c:v>34,27</c:v>
                </c:pt>
                <c:pt idx="3">
                  <c:v>39,35</c:v>
                </c:pt>
                <c:pt idx="4">
                  <c:v>41,89</c:v>
                </c:pt>
                <c:pt idx="5">
                  <c:v>44,43</c:v>
                </c:pt>
                <c:pt idx="6">
                  <c:v>49,51</c:v>
                </c:pt>
                <c:pt idx="7">
                  <c:v>54,59</c:v>
                </c:pt>
                <c:pt idx="8">
                  <c:v>57,13</c:v>
                </c:pt>
                <c:pt idx="9">
                  <c:v>59,67</c:v>
                </c:pt>
                <c:pt idx="10">
                  <c:v>64,76</c:v>
                </c:pt>
                <c:pt idx="11">
                  <c:v>69,84</c:v>
                </c:pt>
                <c:pt idx="12">
                  <c:v>72,38</c:v>
                </c:pt>
                <c:pt idx="13">
                  <c:v>74,92</c:v>
                </c:pt>
                <c:pt idx="14">
                  <c:v>80,00</c:v>
                </c:pt>
              </c:strCache>
            </c:strRef>
          </c:cat>
          <c:val>
            <c:numRef>
              <c:f>Tabelle3!$I$5:$I$20</c:f>
              <c:numCache>
                <c:formatCode>General</c:formatCode>
                <c:ptCount val="15"/>
                <c:pt idx="1">
                  <c:v>1068.9325143917024</c:v>
                </c:pt>
                <c:pt idx="2">
                  <c:v>963.47115982470723</c:v>
                </c:pt>
                <c:pt idx="3">
                  <c:v>959.79315882368314</c:v>
                </c:pt>
                <c:pt idx="5">
                  <c:v>991.59212918478033</c:v>
                </c:pt>
                <c:pt idx="6">
                  <c:v>986.47121546087885</c:v>
                </c:pt>
                <c:pt idx="7">
                  <c:v>1017.9058964119757</c:v>
                </c:pt>
                <c:pt idx="9">
                  <c:v>1014.6046957652849</c:v>
                </c:pt>
                <c:pt idx="10">
                  <c:v>1066.8849066866978</c:v>
                </c:pt>
                <c:pt idx="11">
                  <c:v>1058.5963981132934</c:v>
                </c:pt>
                <c:pt idx="13">
                  <c:v>1094.6674302888525</c:v>
                </c:pt>
                <c:pt idx="14">
                  <c:v>1151.3421791638909</c:v>
                </c:pt>
              </c:numCache>
            </c:numRef>
          </c:val>
          <c:smooth val="0"/>
        </c:ser>
        <c:ser>
          <c:idx val="8"/>
          <c:order val="8"/>
          <c:tx>
            <c:strRef>
              <c:f>Tabelle3!$J$3:$J$4</c:f>
              <c:strCache>
                <c:ptCount val="1"/>
                <c:pt idx="0">
                  <c:v>VP6_1_H100_V100_ACF_MF_285</c:v>
                </c:pt>
              </c:strCache>
            </c:strRef>
          </c:tx>
          <c:cat>
            <c:strRef>
              <c:f>Tabelle3!$A$5:$A$20</c:f>
              <c:strCache>
                <c:ptCount val="15"/>
                <c:pt idx="0">
                  <c:v>26,65</c:v>
                </c:pt>
                <c:pt idx="1">
                  <c:v>29,19</c:v>
                </c:pt>
                <c:pt idx="2">
                  <c:v>34,27</c:v>
                </c:pt>
                <c:pt idx="3">
                  <c:v>39,35</c:v>
                </c:pt>
                <c:pt idx="4">
                  <c:v>41,89</c:v>
                </c:pt>
                <c:pt idx="5">
                  <c:v>44,43</c:v>
                </c:pt>
                <c:pt idx="6">
                  <c:v>49,51</c:v>
                </c:pt>
                <c:pt idx="7">
                  <c:v>54,59</c:v>
                </c:pt>
                <c:pt idx="8">
                  <c:v>57,13</c:v>
                </c:pt>
                <c:pt idx="9">
                  <c:v>59,67</c:v>
                </c:pt>
                <c:pt idx="10">
                  <c:v>64,76</c:v>
                </c:pt>
                <c:pt idx="11">
                  <c:v>69,84</c:v>
                </c:pt>
                <c:pt idx="12">
                  <c:v>72,38</c:v>
                </c:pt>
                <c:pt idx="13">
                  <c:v>74,92</c:v>
                </c:pt>
                <c:pt idx="14">
                  <c:v>80,00</c:v>
                </c:pt>
              </c:strCache>
            </c:strRef>
          </c:cat>
          <c:val>
            <c:numRef>
              <c:f>Tabelle3!$J$5:$J$20</c:f>
              <c:numCache>
                <c:formatCode>General</c:formatCode>
                <c:ptCount val="15"/>
                <c:pt idx="6">
                  <c:v>501.04221423788761</c:v>
                </c:pt>
                <c:pt idx="7">
                  <c:v>496.36530119320463</c:v>
                </c:pt>
                <c:pt idx="9">
                  <c:v>525.53561749378878</c:v>
                </c:pt>
                <c:pt idx="10">
                  <c:v>505.99984836874671</c:v>
                </c:pt>
                <c:pt idx="11">
                  <c:v>519.28359567949019</c:v>
                </c:pt>
                <c:pt idx="13">
                  <c:v>528.87469552076948</c:v>
                </c:pt>
                <c:pt idx="14">
                  <c:v>522.07248745591392</c:v>
                </c:pt>
              </c:numCache>
            </c:numRef>
          </c:val>
          <c:smooth val="0"/>
        </c:ser>
        <c:dLbls>
          <c:showLegendKey val="0"/>
          <c:showVal val="0"/>
          <c:showCatName val="0"/>
          <c:showSerName val="0"/>
          <c:showPercent val="0"/>
          <c:showBubbleSize val="0"/>
        </c:dLbls>
        <c:marker val="1"/>
        <c:smooth val="0"/>
        <c:axId val="277309312"/>
        <c:axId val="277323776"/>
      </c:lineChart>
      <c:catAx>
        <c:axId val="277309312"/>
        <c:scaling>
          <c:orientation val="minMax"/>
        </c:scaling>
        <c:delete val="0"/>
        <c:axPos val="b"/>
        <c:title>
          <c:tx>
            <c:rich>
              <a:bodyPr/>
              <a:lstStyle/>
              <a:p>
                <a:pPr>
                  <a:defRPr sz="1800" b="0"/>
                </a:pPr>
                <a:r>
                  <a:rPr lang="de-DE" sz="1800" b="0" dirty="0"/>
                  <a:t>Workpiece </a:t>
                </a:r>
                <a:r>
                  <a:rPr lang="de-DE" sz="1800" b="0" dirty="0" err="1"/>
                  <a:t>position</a:t>
                </a:r>
                <a:r>
                  <a:rPr lang="de-DE" sz="1800" b="0" dirty="0"/>
                  <a:t> [mm]</a:t>
                </a:r>
              </a:p>
            </c:rich>
          </c:tx>
          <c:layout/>
          <c:overlay val="0"/>
        </c:title>
        <c:majorTickMark val="none"/>
        <c:minorTickMark val="none"/>
        <c:tickLblPos val="nextTo"/>
        <c:txPr>
          <a:bodyPr/>
          <a:lstStyle/>
          <a:p>
            <a:pPr>
              <a:defRPr sz="1600"/>
            </a:pPr>
            <a:endParaRPr lang="de-DE"/>
          </a:p>
        </c:txPr>
        <c:crossAx val="277323776"/>
        <c:crosses val="autoZero"/>
        <c:auto val="1"/>
        <c:lblAlgn val="ctr"/>
        <c:lblOffset val="100"/>
        <c:tickLblSkip val="3"/>
        <c:tickMarkSkip val="5"/>
        <c:noMultiLvlLbl val="0"/>
      </c:catAx>
      <c:valAx>
        <c:axId val="277323776"/>
        <c:scaling>
          <c:orientation val="minMax"/>
        </c:scaling>
        <c:delete val="0"/>
        <c:axPos val="l"/>
        <c:majorGridlines/>
        <c:title>
          <c:tx>
            <c:rich>
              <a:bodyPr/>
              <a:lstStyle/>
              <a:p>
                <a:pPr>
                  <a:defRPr sz="1800" b="0"/>
                </a:pPr>
                <a:r>
                  <a:rPr lang="en-US" sz="1800" b="0" i="0" u="none" strike="noStrike" baseline="0" dirty="0" smtClean="0">
                    <a:effectLst/>
                  </a:rPr>
                  <a:t>Internal energy </a:t>
                </a:r>
                <a:r>
                  <a:rPr lang="de-DE" sz="1800" b="0" dirty="0" err="1" smtClean="0"/>
                  <a:t>away</a:t>
                </a:r>
                <a:r>
                  <a:rPr lang="de-DE" sz="1800" b="0" dirty="0" smtClean="0"/>
                  <a:t> </a:t>
                </a:r>
                <a:r>
                  <a:rPr lang="de-DE" sz="1800" b="0" dirty="0" err="1" smtClean="0"/>
                  <a:t>by</a:t>
                </a:r>
                <a:r>
                  <a:rPr lang="de-DE" sz="1800" b="0" dirty="0" smtClean="0"/>
                  <a:t> </a:t>
                </a:r>
                <a:r>
                  <a:rPr lang="de-DE" sz="1800" b="0" dirty="0" err="1" smtClean="0"/>
                  <a:t>chip</a:t>
                </a:r>
                <a:r>
                  <a:rPr lang="de-DE" sz="1800" b="0" dirty="0" smtClean="0"/>
                  <a:t> [W]</a:t>
                </a:r>
                <a:endParaRPr lang="de-DE" sz="1800" b="0" dirty="0"/>
              </a:p>
            </c:rich>
          </c:tx>
          <c:layout/>
          <c:overlay val="0"/>
        </c:title>
        <c:numFmt formatCode="General" sourceLinked="1"/>
        <c:majorTickMark val="none"/>
        <c:minorTickMark val="none"/>
        <c:tickLblPos val="nextTo"/>
        <c:txPr>
          <a:bodyPr/>
          <a:lstStyle/>
          <a:p>
            <a:pPr>
              <a:defRPr sz="1600"/>
            </a:pPr>
            <a:endParaRPr lang="de-DE"/>
          </a:p>
        </c:txPr>
        <c:crossAx val="277309312"/>
        <c:crosses val="autoZero"/>
        <c:crossBetween val="between"/>
      </c:valAx>
    </c:plotArea>
    <c:legend>
      <c:legendPos val="r"/>
      <c:layout>
        <c:manualLayout>
          <c:xMode val="edge"/>
          <c:yMode val="edge"/>
          <c:x val="9.8478957371707851E-2"/>
          <c:y val="0.52238972302041431"/>
          <c:w val="0.34032302953048649"/>
          <c:h val="0.33533584781654857"/>
        </c:manualLayout>
      </c:layout>
      <c:overlay val="0"/>
    </c:legend>
    <c:plotVisOnly val="1"/>
    <c:dispBlanksAs val="span"/>
    <c:showDLblsOverMax val="0"/>
  </c:chart>
  <c:externalData r:id="rId1">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Lst>
</c:chartSpace>
</file>

<file path=ppt/charts/chart35.xml><?xml version="1.0" encoding="utf-8"?>
<c:chartSpace xmlns:c="http://schemas.openxmlformats.org/drawingml/2006/chart" xmlns:a="http://schemas.openxmlformats.org/drawingml/2006/main" xmlns:r="http://schemas.openxmlformats.org/officeDocument/2006/relationships">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pivotSource>
    <c:name>[Struct_Results_v18_AISI1045_AISI4140_ALL_E85.xlsx]Tabelle3!PivotTable1</c:name>
    <c:fmtId val="21"/>
  </c:pivotSource>
  <c:chart>
    <c:autoTitleDeleted val="0"/>
    <c:pivotFmts>
      <c:pivotFmt>
        <c:idx val="0"/>
      </c:pivotFmt>
      <c:pivotFmt>
        <c:idx val="1"/>
        <c:dLbl>
          <c:idx val="0"/>
          <c:delete val="1"/>
        </c:dLbl>
      </c:pivotFmt>
      <c:pivotFmt>
        <c:idx val="2"/>
      </c:pivotFmt>
      <c:pivotFmt>
        <c:idx val="3"/>
      </c:pivotFmt>
      <c:pivotFmt>
        <c:idx val="4"/>
      </c:pivotFmt>
      <c:pivotFmt>
        <c:idx val="5"/>
      </c:pivotFmt>
      <c:pivotFmt>
        <c:idx val="6"/>
      </c:pivotFmt>
      <c:pivotFmt>
        <c:idx val="7"/>
      </c:pivotFmt>
      <c:pivotFmt>
        <c:idx val="8"/>
      </c:pivotFmt>
      <c:pivotFmt>
        <c:idx val="9"/>
      </c:pivotFmt>
      <c:pivotFmt>
        <c:idx val="10"/>
      </c:pivotFmt>
      <c:pivotFmt>
        <c:idx val="11"/>
      </c:pivotFmt>
      <c:pivotFmt>
        <c:idx val="12"/>
      </c:pivotFmt>
      <c:pivotFmt>
        <c:idx val="13"/>
      </c:pivotFmt>
      <c:pivotFmt>
        <c:idx val="14"/>
      </c:pivotFmt>
      <c:pivotFmt>
        <c:idx val="15"/>
      </c:pivotFmt>
      <c:pivotFmt>
        <c:idx val="16"/>
        <c:spPr>
          <a:ln>
            <a:prstDash val="solid"/>
          </a:ln>
        </c:spPr>
        <c:marker>
          <c:spPr>
            <a:ln>
              <a:prstDash val="solid"/>
            </a:ln>
          </c:spPr>
        </c:marker>
      </c:pivotFmt>
      <c:pivotFmt>
        <c:idx val="17"/>
        <c:spPr>
          <a:ln>
            <a:prstDash val="solid"/>
          </a:ln>
        </c:spPr>
        <c:marker>
          <c:spPr>
            <a:ln>
              <a:prstDash val="solid"/>
            </a:ln>
          </c:spPr>
        </c:marker>
      </c:pivotFmt>
      <c:pivotFmt>
        <c:idx val="18"/>
        <c:spPr>
          <a:ln>
            <a:prstDash val="solid"/>
          </a:ln>
        </c:spPr>
        <c:marker>
          <c:spPr>
            <a:ln>
              <a:prstDash val="solid"/>
            </a:ln>
          </c:spPr>
        </c:marker>
      </c:pivotFmt>
      <c:pivotFmt>
        <c:idx val="19"/>
        <c:spPr>
          <a:ln>
            <a:prstDash val="dash"/>
          </a:ln>
        </c:spPr>
        <c:marker>
          <c:spPr>
            <a:ln>
              <a:prstDash val="dash"/>
            </a:ln>
          </c:spPr>
        </c:marker>
      </c:pivotFmt>
      <c:pivotFmt>
        <c:idx val="20"/>
        <c:spPr>
          <a:ln>
            <a:solidFill>
              <a:schemeClr val="accent4">
                <a:lumMod val="50000"/>
              </a:schemeClr>
            </a:solidFill>
            <a:prstDash val="dash"/>
          </a:ln>
        </c:spPr>
        <c:marker>
          <c:spPr>
            <a:ln>
              <a:solidFill>
                <a:schemeClr val="accent4">
                  <a:lumMod val="50000"/>
                </a:schemeClr>
              </a:solidFill>
              <a:prstDash val="dash"/>
            </a:ln>
          </c:spPr>
        </c:marker>
      </c:pivotFmt>
      <c:pivotFmt>
        <c:idx val="21"/>
        <c:spPr>
          <a:ln>
            <a:solidFill>
              <a:schemeClr val="accent3">
                <a:lumMod val="50000"/>
              </a:schemeClr>
            </a:solidFill>
            <a:prstDash val="dash"/>
          </a:ln>
        </c:spPr>
        <c:marker>
          <c:spPr>
            <a:solidFill>
              <a:schemeClr val="accent3">
                <a:lumMod val="50000"/>
              </a:schemeClr>
            </a:solidFill>
            <a:ln>
              <a:solidFill>
                <a:schemeClr val="accent3">
                  <a:lumMod val="50000"/>
                </a:schemeClr>
              </a:solidFill>
              <a:prstDash val="dash"/>
            </a:ln>
          </c:spPr>
        </c:marker>
      </c:pivotFmt>
      <c:pivotFmt>
        <c:idx val="22"/>
        <c:spPr>
          <a:ln>
            <a:prstDash val="dash"/>
          </a:ln>
        </c:spPr>
        <c:marker>
          <c:spPr>
            <a:ln>
              <a:prstDash val="dash"/>
            </a:ln>
          </c:spPr>
        </c:marker>
      </c:pivotFmt>
      <c:pivotFmt>
        <c:idx val="23"/>
      </c:pivotFmt>
      <c:pivotFmt>
        <c:idx val="24"/>
      </c:pivotFmt>
      <c:pivotFmt>
        <c:idx val="25"/>
      </c:pivotFmt>
      <c:pivotFmt>
        <c:idx val="26"/>
        <c:spPr>
          <a:ln>
            <a:prstDash val="solid"/>
          </a:ln>
        </c:spPr>
        <c:marker>
          <c:spPr>
            <a:ln>
              <a:prstDash val="solid"/>
            </a:ln>
          </c:spPr>
        </c:marker>
      </c:pivotFmt>
      <c:pivotFmt>
        <c:idx val="27"/>
        <c:spPr>
          <a:ln>
            <a:prstDash val="solid"/>
          </a:ln>
        </c:spPr>
        <c:marker>
          <c:spPr>
            <a:ln>
              <a:prstDash val="solid"/>
            </a:ln>
          </c:spPr>
        </c:marker>
      </c:pivotFmt>
      <c:pivotFmt>
        <c:idx val="28"/>
        <c:spPr>
          <a:ln>
            <a:prstDash val="solid"/>
          </a:ln>
        </c:spPr>
        <c:marker>
          <c:spPr>
            <a:ln>
              <a:prstDash val="solid"/>
            </a:ln>
          </c:spPr>
        </c:marker>
      </c:pivotFmt>
      <c:pivotFmt>
        <c:idx val="29"/>
        <c:spPr>
          <a:ln>
            <a:prstDash val="dash"/>
          </a:ln>
        </c:spPr>
        <c:marker>
          <c:spPr>
            <a:ln>
              <a:prstDash val="dash"/>
            </a:ln>
          </c:spPr>
        </c:marker>
      </c:pivotFmt>
      <c:pivotFmt>
        <c:idx val="30"/>
        <c:spPr>
          <a:ln>
            <a:solidFill>
              <a:schemeClr val="accent4">
                <a:lumMod val="50000"/>
              </a:schemeClr>
            </a:solidFill>
            <a:prstDash val="dash"/>
          </a:ln>
        </c:spPr>
        <c:marker>
          <c:spPr>
            <a:ln>
              <a:solidFill>
                <a:schemeClr val="accent4">
                  <a:lumMod val="50000"/>
                </a:schemeClr>
              </a:solidFill>
              <a:prstDash val="dash"/>
            </a:ln>
          </c:spPr>
        </c:marker>
      </c:pivotFmt>
      <c:pivotFmt>
        <c:idx val="31"/>
        <c:spPr>
          <a:ln>
            <a:solidFill>
              <a:schemeClr val="accent3">
                <a:lumMod val="50000"/>
              </a:schemeClr>
            </a:solidFill>
            <a:prstDash val="dash"/>
          </a:ln>
        </c:spPr>
        <c:marker>
          <c:spPr>
            <a:solidFill>
              <a:schemeClr val="accent3">
                <a:lumMod val="50000"/>
              </a:schemeClr>
            </a:solidFill>
            <a:ln>
              <a:solidFill>
                <a:schemeClr val="accent3">
                  <a:lumMod val="50000"/>
                </a:schemeClr>
              </a:solidFill>
              <a:prstDash val="dash"/>
            </a:ln>
          </c:spPr>
        </c:marker>
      </c:pivotFmt>
      <c:pivotFmt>
        <c:idx val="32"/>
        <c:spPr>
          <a:ln>
            <a:prstDash val="dash"/>
          </a:ln>
        </c:spPr>
        <c:marker>
          <c:spPr>
            <a:ln>
              <a:prstDash val="dash"/>
            </a:ln>
          </c:spPr>
        </c:marker>
      </c:pivotFmt>
      <c:pivotFmt>
        <c:idx val="33"/>
      </c:pivotFmt>
      <c:pivotFmt>
        <c:idx val="34"/>
      </c:pivotFmt>
      <c:pivotFmt>
        <c:idx val="35"/>
      </c:pivotFmt>
      <c:pivotFmt>
        <c:idx val="36"/>
        <c:spPr>
          <a:ln>
            <a:prstDash val="solid"/>
          </a:ln>
        </c:spPr>
        <c:marker>
          <c:spPr>
            <a:ln>
              <a:prstDash val="solid"/>
            </a:ln>
          </c:spPr>
        </c:marker>
      </c:pivotFmt>
      <c:pivotFmt>
        <c:idx val="37"/>
        <c:spPr>
          <a:ln>
            <a:prstDash val="solid"/>
          </a:ln>
        </c:spPr>
        <c:marker>
          <c:spPr>
            <a:ln>
              <a:prstDash val="solid"/>
            </a:ln>
          </c:spPr>
        </c:marker>
      </c:pivotFmt>
      <c:pivotFmt>
        <c:idx val="38"/>
        <c:spPr>
          <a:ln>
            <a:prstDash val="solid"/>
          </a:ln>
        </c:spPr>
        <c:marker>
          <c:spPr>
            <a:ln>
              <a:prstDash val="solid"/>
            </a:ln>
          </c:spPr>
        </c:marker>
      </c:pivotFmt>
      <c:pivotFmt>
        <c:idx val="39"/>
        <c:spPr>
          <a:ln>
            <a:prstDash val="dash"/>
          </a:ln>
        </c:spPr>
        <c:marker>
          <c:spPr>
            <a:ln>
              <a:prstDash val="dash"/>
            </a:ln>
          </c:spPr>
        </c:marker>
      </c:pivotFmt>
      <c:pivotFmt>
        <c:idx val="40"/>
        <c:spPr>
          <a:ln>
            <a:solidFill>
              <a:schemeClr val="accent4">
                <a:lumMod val="50000"/>
              </a:schemeClr>
            </a:solidFill>
            <a:prstDash val="dash"/>
          </a:ln>
        </c:spPr>
        <c:marker>
          <c:spPr>
            <a:ln>
              <a:solidFill>
                <a:schemeClr val="accent4">
                  <a:lumMod val="50000"/>
                </a:schemeClr>
              </a:solidFill>
              <a:prstDash val="dash"/>
            </a:ln>
          </c:spPr>
        </c:marker>
      </c:pivotFmt>
      <c:pivotFmt>
        <c:idx val="41"/>
        <c:spPr>
          <a:ln>
            <a:solidFill>
              <a:schemeClr val="accent3">
                <a:lumMod val="50000"/>
              </a:schemeClr>
            </a:solidFill>
            <a:prstDash val="dash"/>
          </a:ln>
        </c:spPr>
        <c:marker>
          <c:spPr>
            <a:solidFill>
              <a:schemeClr val="accent3">
                <a:lumMod val="50000"/>
              </a:schemeClr>
            </a:solidFill>
            <a:ln>
              <a:solidFill>
                <a:schemeClr val="accent3">
                  <a:lumMod val="50000"/>
                </a:schemeClr>
              </a:solidFill>
              <a:prstDash val="dash"/>
            </a:ln>
          </c:spPr>
        </c:marker>
      </c:pivotFmt>
      <c:pivotFmt>
        <c:idx val="42"/>
        <c:spPr>
          <a:ln>
            <a:prstDash val="dash"/>
          </a:ln>
        </c:spPr>
        <c:marker>
          <c:spPr>
            <a:ln>
              <a:prstDash val="dash"/>
            </a:ln>
          </c:spPr>
        </c:marker>
      </c:pivotFmt>
      <c:pivotFmt>
        <c:idx val="43"/>
      </c:pivotFmt>
      <c:pivotFmt>
        <c:idx val="44"/>
      </c:pivotFmt>
      <c:pivotFmt>
        <c:idx val="45"/>
      </c:pivotFmt>
      <c:pivotFmt>
        <c:idx val="46"/>
        <c:spPr>
          <a:ln>
            <a:prstDash val="solid"/>
          </a:ln>
        </c:spPr>
        <c:marker>
          <c:spPr>
            <a:ln>
              <a:prstDash val="solid"/>
            </a:ln>
          </c:spPr>
        </c:marker>
      </c:pivotFmt>
      <c:pivotFmt>
        <c:idx val="47"/>
        <c:spPr>
          <a:ln>
            <a:prstDash val="solid"/>
          </a:ln>
        </c:spPr>
        <c:marker>
          <c:spPr>
            <a:ln>
              <a:prstDash val="solid"/>
            </a:ln>
          </c:spPr>
        </c:marker>
      </c:pivotFmt>
      <c:pivotFmt>
        <c:idx val="48"/>
        <c:spPr>
          <a:ln>
            <a:prstDash val="solid"/>
          </a:ln>
        </c:spPr>
        <c:marker>
          <c:spPr>
            <a:ln>
              <a:prstDash val="solid"/>
            </a:ln>
          </c:spPr>
        </c:marker>
      </c:pivotFmt>
      <c:pivotFmt>
        <c:idx val="49"/>
        <c:spPr>
          <a:ln>
            <a:prstDash val="dash"/>
          </a:ln>
        </c:spPr>
        <c:marker>
          <c:spPr>
            <a:ln>
              <a:prstDash val="dash"/>
            </a:ln>
          </c:spPr>
        </c:marker>
      </c:pivotFmt>
      <c:pivotFmt>
        <c:idx val="50"/>
        <c:spPr>
          <a:ln>
            <a:solidFill>
              <a:schemeClr val="accent4">
                <a:lumMod val="50000"/>
              </a:schemeClr>
            </a:solidFill>
            <a:prstDash val="dash"/>
          </a:ln>
        </c:spPr>
        <c:marker>
          <c:spPr>
            <a:ln>
              <a:solidFill>
                <a:schemeClr val="accent4">
                  <a:lumMod val="50000"/>
                </a:schemeClr>
              </a:solidFill>
              <a:prstDash val="dash"/>
            </a:ln>
          </c:spPr>
        </c:marker>
      </c:pivotFmt>
      <c:pivotFmt>
        <c:idx val="51"/>
        <c:spPr>
          <a:ln>
            <a:solidFill>
              <a:schemeClr val="accent3">
                <a:lumMod val="50000"/>
              </a:schemeClr>
            </a:solidFill>
            <a:prstDash val="dash"/>
          </a:ln>
        </c:spPr>
        <c:marker>
          <c:spPr>
            <a:solidFill>
              <a:schemeClr val="accent3">
                <a:lumMod val="50000"/>
              </a:schemeClr>
            </a:solidFill>
            <a:ln>
              <a:solidFill>
                <a:schemeClr val="accent3">
                  <a:lumMod val="50000"/>
                </a:schemeClr>
              </a:solidFill>
              <a:prstDash val="dash"/>
            </a:ln>
          </c:spPr>
        </c:marker>
      </c:pivotFmt>
      <c:pivotFmt>
        <c:idx val="52"/>
        <c:spPr>
          <a:ln>
            <a:prstDash val="dash"/>
          </a:ln>
        </c:spPr>
        <c:marker>
          <c:spPr>
            <a:ln>
              <a:prstDash val="dash"/>
            </a:ln>
          </c:spPr>
        </c:marker>
      </c:pivotFmt>
      <c:pivotFmt>
        <c:idx val="53"/>
      </c:pivotFmt>
      <c:pivotFmt>
        <c:idx val="54"/>
      </c:pivotFmt>
      <c:pivotFmt>
        <c:idx val="55"/>
      </c:pivotFmt>
      <c:pivotFmt>
        <c:idx val="56"/>
        <c:spPr>
          <a:ln>
            <a:prstDash val="solid"/>
          </a:ln>
        </c:spPr>
        <c:marker>
          <c:spPr>
            <a:ln>
              <a:prstDash val="solid"/>
            </a:ln>
          </c:spPr>
        </c:marker>
      </c:pivotFmt>
      <c:pivotFmt>
        <c:idx val="57"/>
        <c:spPr>
          <a:ln>
            <a:prstDash val="solid"/>
          </a:ln>
        </c:spPr>
        <c:marker>
          <c:spPr>
            <a:ln>
              <a:prstDash val="solid"/>
            </a:ln>
          </c:spPr>
        </c:marker>
      </c:pivotFmt>
      <c:pivotFmt>
        <c:idx val="58"/>
        <c:spPr>
          <a:ln>
            <a:prstDash val="solid"/>
          </a:ln>
        </c:spPr>
        <c:marker>
          <c:spPr>
            <a:ln>
              <a:prstDash val="solid"/>
            </a:ln>
          </c:spPr>
        </c:marker>
      </c:pivotFmt>
      <c:pivotFmt>
        <c:idx val="59"/>
        <c:spPr>
          <a:ln>
            <a:prstDash val="dash"/>
          </a:ln>
        </c:spPr>
        <c:marker>
          <c:spPr>
            <a:ln>
              <a:prstDash val="dash"/>
            </a:ln>
          </c:spPr>
        </c:marker>
      </c:pivotFmt>
      <c:pivotFmt>
        <c:idx val="60"/>
        <c:spPr>
          <a:ln>
            <a:solidFill>
              <a:schemeClr val="accent4">
                <a:lumMod val="50000"/>
              </a:schemeClr>
            </a:solidFill>
            <a:prstDash val="dash"/>
          </a:ln>
        </c:spPr>
        <c:marker>
          <c:spPr>
            <a:ln>
              <a:solidFill>
                <a:schemeClr val="accent4">
                  <a:lumMod val="50000"/>
                </a:schemeClr>
              </a:solidFill>
              <a:prstDash val="dash"/>
            </a:ln>
          </c:spPr>
        </c:marker>
      </c:pivotFmt>
      <c:pivotFmt>
        <c:idx val="61"/>
        <c:spPr>
          <a:ln>
            <a:solidFill>
              <a:schemeClr val="accent3">
                <a:lumMod val="50000"/>
              </a:schemeClr>
            </a:solidFill>
            <a:prstDash val="dash"/>
          </a:ln>
        </c:spPr>
        <c:marker>
          <c:spPr>
            <a:solidFill>
              <a:schemeClr val="accent3">
                <a:lumMod val="50000"/>
              </a:schemeClr>
            </a:solidFill>
            <a:ln>
              <a:solidFill>
                <a:schemeClr val="accent3">
                  <a:lumMod val="50000"/>
                </a:schemeClr>
              </a:solidFill>
              <a:prstDash val="dash"/>
            </a:ln>
          </c:spPr>
        </c:marker>
      </c:pivotFmt>
      <c:pivotFmt>
        <c:idx val="62"/>
        <c:spPr>
          <a:ln>
            <a:prstDash val="dash"/>
          </a:ln>
        </c:spPr>
        <c:marker>
          <c:spPr>
            <a:ln>
              <a:prstDash val="dash"/>
            </a:ln>
          </c:spPr>
        </c:marker>
      </c:pivotFmt>
      <c:pivotFmt>
        <c:idx val="63"/>
      </c:pivotFmt>
      <c:pivotFmt>
        <c:idx val="64"/>
      </c:pivotFmt>
      <c:pivotFmt>
        <c:idx val="65"/>
      </c:pivotFmt>
      <c:pivotFmt>
        <c:idx val="66"/>
        <c:spPr>
          <a:ln>
            <a:prstDash val="solid"/>
          </a:ln>
        </c:spPr>
        <c:marker>
          <c:spPr>
            <a:ln>
              <a:prstDash val="solid"/>
            </a:ln>
          </c:spPr>
        </c:marker>
      </c:pivotFmt>
      <c:pivotFmt>
        <c:idx val="67"/>
        <c:spPr>
          <a:ln>
            <a:prstDash val="solid"/>
          </a:ln>
        </c:spPr>
        <c:marker>
          <c:spPr>
            <a:ln>
              <a:prstDash val="solid"/>
            </a:ln>
          </c:spPr>
        </c:marker>
      </c:pivotFmt>
      <c:pivotFmt>
        <c:idx val="68"/>
        <c:spPr>
          <a:ln>
            <a:prstDash val="solid"/>
          </a:ln>
        </c:spPr>
        <c:marker>
          <c:spPr>
            <a:ln>
              <a:prstDash val="solid"/>
            </a:ln>
          </c:spPr>
        </c:marker>
      </c:pivotFmt>
      <c:pivotFmt>
        <c:idx val="69"/>
        <c:spPr>
          <a:ln>
            <a:prstDash val="dash"/>
          </a:ln>
        </c:spPr>
        <c:marker>
          <c:spPr>
            <a:ln>
              <a:prstDash val="dash"/>
            </a:ln>
          </c:spPr>
        </c:marker>
      </c:pivotFmt>
      <c:pivotFmt>
        <c:idx val="70"/>
        <c:spPr>
          <a:ln>
            <a:solidFill>
              <a:schemeClr val="accent4">
                <a:lumMod val="50000"/>
              </a:schemeClr>
            </a:solidFill>
            <a:prstDash val="dash"/>
          </a:ln>
        </c:spPr>
        <c:marker>
          <c:spPr>
            <a:ln>
              <a:solidFill>
                <a:schemeClr val="accent4">
                  <a:lumMod val="50000"/>
                </a:schemeClr>
              </a:solidFill>
              <a:prstDash val="dash"/>
            </a:ln>
          </c:spPr>
        </c:marker>
      </c:pivotFmt>
      <c:pivotFmt>
        <c:idx val="71"/>
        <c:spPr>
          <a:ln>
            <a:solidFill>
              <a:schemeClr val="accent3">
                <a:lumMod val="50000"/>
              </a:schemeClr>
            </a:solidFill>
            <a:prstDash val="dash"/>
          </a:ln>
        </c:spPr>
        <c:marker>
          <c:spPr>
            <a:solidFill>
              <a:schemeClr val="accent3">
                <a:lumMod val="50000"/>
              </a:schemeClr>
            </a:solidFill>
            <a:ln>
              <a:solidFill>
                <a:schemeClr val="accent3">
                  <a:lumMod val="50000"/>
                </a:schemeClr>
              </a:solidFill>
              <a:prstDash val="dash"/>
            </a:ln>
          </c:spPr>
        </c:marker>
      </c:pivotFmt>
      <c:pivotFmt>
        <c:idx val="72"/>
        <c:spPr>
          <a:ln>
            <a:prstDash val="dash"/>
          </a:ln>
        </c:spPr>
        <c:marker>
          <c:spPr>
            <a:ln>
              <a:prstDash val="dash"/>
            </a:ln>
          </c:spPr>
        </c:marker>
      </c:pivotFmt>
      <c:pivotFmt>
        <c:idx val="73"/>
      </c:pivotFmt>
      <c:pivotFmt>
        <c:idx val="74"/>
      </c:pivotFmt>
      <c:pivotFmt>
        <c:idx val="75"/>
      </c:pivotFmt>
      <c:pivotFmt>
        <c:idx val="76"/>
        <c:spPr>
          <a:ln>
            <a:prstDash val="solid"/>
          </a:ln>
        </c:spPr>
        <c:marker>
          <c:spPr>
            <a:ln>
              <a:prstDash val="solid"/>
            </a:ln>
          </c:spPr>
        </c:marker>
      </c:pivotFmt>
      <c:pivotFmt>
        <c:idx val="77"/>
        <c:spPr>
          <a:ln>
            <a:prstDash val="solid"/>
          </a:ln>
        </c:spPr>
        <c:marker>
          <c:spPr>
            <a:ln>
              <a:prstDash val="solid"/>
            </a:ln>
          </c:spPr>
        </c:marker>
      </c:pivotFmt>
      <c:pivotFmt>
        <c:idx val="78"/>
        <c:spPr>
          <a:ln>
            <a:prstDash val="solid"/>
          </a:ln>
        </c:spPr>
        <c:marker>
          <c:spPr>
            <a:ln>
              <a:prstDash val="solid"/>
            </a:ln>
          </c:spPr>
        </c:marker>
      </c:pivotFmt>
      <c:pivotFmt>
        <c:idx val="79"/>
        <c:spPr>
          <a:ln>
            <a:prstDash val="dash"/>
          </a:ln>
        </c:spPr>
        <c:marker>
          <c:spPr>
            <a:ln>
              <a:prstDash val="dash"/>
            </a:ln>
          </c:spPr>
        </c:marker>
      </c:pivotFmt>
      <c:pivotFmt>
        <c:idx val="80"/>
        <c:spPr>
          <a:ln>
            <a:solidFill>
              <a:schemeClr val="accent4">
                <a:lumMod val="50000"/>
              </a:schemeClr>
            </a:solidFill>
            <a:prstDash val="dash"/>
          </a:ln>
        </c:spPr>
        <c:marker>
          <c:spPr>
            <a:ln>
              <a:solidFill>
                <a:schemeClr val="accent4">
                  <a:lumMod val="50000"/>
                </a:schemeClr>
              </a:solidFill>
              <a:prstDash val="dash"/>
            </a:ln>
          </c:spPr>
        </c:marker>
      </c:pivotFmt>
      <c:pivotFmt>
        <c:idx val="81"/>
        <c:spPr>
          <a:ln>
            <a:solidFill>
              <a:schemeClr val="accent3">
                <a:lumMod val="50000"/>
              </a:schemeClr>
            </a:solidFill>
            <a:prstDash val="dash"/>
          </a:ln>
        </c:spPr>
        <c:marker>
          <c:spPr>
            <a:solidFill>
              <a:schemeClr val="accent3">
                <a:lumMod val="50000"/>
              </a:schemeClr>
            </a:solidFill>
            <a:ln>
              <a:solidFill>
                <a:schemeClr val="accent3">
                  <a:lumMod val="50000"/>
                </a:schemeClr>
              </a:solidFill>
              <a:prstDash val="dash"/>
            </a:ln>
          </c:spPr>
        </c:marker>
      </c:pivotFmt>
      <c:pivotFmt>
        <c:idx val="82"/>
        <c:spPr>
          <a:ln>
            <a:prstDash val="dash"/>
          </a:ln>
        </c:spPr>
        <c:marker>
          <c:spPr>
            <a:ln>
              <a:prstDash val="dash"/>
            </a:ln>
          </c:spPr>
        </c:marker>
      </c:pivotFmt>
      <c:pivotFmt>
        <c:idx val="83"/>
      </c:pivotFmt>
      <c:pivotFmt>
        <c:idx val="84"/>
      </c:pivotFmt>
      <c:pivotFmt>
        <c:idx val="85"/>
        <c:spPr>
          <a:ln>
            <a:prstDash val="solid"/>
          </a:ln>
        </c:spPr>
        <c:marker>
          <c:spPr>
            <a:ln>
              <a:prstDash val="solid"/>
            </a:ln>
          </c:spPr>
        </c:marker>
      </c:pivotFmt>
      <c:pivotFmt>
        <c:idx val="86"/>
        <c:spPr>
          <a:ln>
            <a:prstDash val="solid"/>
          </a:ln>
        </c:spPr>
        <c:marker>
          <c:spPr>
            <a:ln>
              <a:prstDash val="solid"/>
            </a:ln>
          </c:spPr>
        </c:marker>
      </c:pivotFmt>
      <c:pivotFmt>
        <c:idx val="87"/>
        <c:spPr>
          <a:ln>
            <a:prstDash val="solid"/>
          </a:ln>
        </c:spPr>
        <c:marker>
          <c:spPr>
            <a:ln>
              <a:prstDash val="solid"/>
            </a:ln>
          </c:spPr>
        </c:marker>
      </c:pivotFmt>
      <c:pivotFmt>
        <c:idx val="88"/>
        <c:spPr>
          <a:ln>
            <a:prstDash val="dash"/>
          </a:ln>
        </c:spPr>
        <c:marker>
          <c:spPr>
            <a:ln>
              <a:prstDash val="dash"/>
            </a:ln>
          </c:spPr>
        </c:marker>
      </c:pivotFmt>
      <c:pivotFmt>
        <c:idx val="89"/>
        <c:spPr>
          <a:ln>
            <a:solidFill>
              <a:schemeClr val="accent4">
                <a:lumMod val="50000"/>
              </a:schemeClr>
            </a:solidFill>
            <a:prstDash val="dash"/>
          </a:ln>
        </c:spPr>
        <c:marker>
          <c:spPr>
            <a:ln>
              <a:solidFill>
                <a:schemeClr val="accent4">
                  <a:lumMod val="50000"/>
                </a:schemeClr>
              </a:solidFill>
              <a:prstDash val="dash"/>
            </a:ln>
          </c:spPr>
        </c:marker>
      </c:pivotFmt>
      <c:pivotFmt>
        <c:idx val="90"/>
        <c:spPr>
          <a:ln>
            <a:solidFill>
              <a:schemeClr val="accent3">
                <a:lumMod val="50000"/>
              </a:schemeClr>
            </a:solidFill>
            <a:prstDash val="dash"/>
          </a:ln>
        </c:spPr>
        <c:marker>
          <c:spPr>
            <a:solidFill>
              <a:schemeClr val="accent3">
                <a:lumMod val="50000"/>
              </a:schemeClr>
            </a:solidFill>
            <a:ln>
              <a:solidFill>
                <a:schemeClr val="accent3">
                  <a:lumMod val="50000"/>
                </a:schemeClr>
              </a:solidFill>
              <a:prstDash val="dash"/>
            </a:ln>
          </c:spPr>
        </c:marker>
      </c:pivotFmt>
      <c:pivotFmt>
        <c:idx val="91"/>
        <c:spPr>
          <a:ln>
            <a:prstDash val="dash"/>
          </a:ln>
        </c:spPr>
        <c:marker>
          <c:spPr>
            <a:ln>
              <a:prstDash val="dash"/>
            </a:ln>
          </c:spPr>
        </c:marker>
      </c:pivotFmt>
      <c:pivotFmt>
        <c:idx val="92"/>
      </c:pivotFmt>
      <c:pivotFmt>
        <c:idx val="93"/>
      </c:pivotFmt>
      <c:pivotFmt>
        <c:idx val="94"/>
        <c:spPr>
          <a:ln>
            <a:prstDash val="solid"/>
          </a:ln>
        </c:spPr>
        <c:marker>
          <c:spPr>
            <a:ln>
              <a:prstDash val="solid"/>
            </a:ln>
          </c:spPr>
        </c:marker>
      </c:pivotFmt>
      <c:pivotFmt>
        <c:idx val="95"/>
        <c:spPr>
          <a:ln>
            <a:prstDash val="solid"/>
          </a:ln>
        </c:spPr>
        <c:marker>
          <c:spPr>
            <a:ln>
              <a:prstDash val="solid"/>
            </a:ln>
          </c:spPr>
        </c:marker>
      </c:pivotFmt>
      <c:pivotFmt>
        <c:idx val="96"/>
        <c:spPr>
          <a:ln>
            <a:prstDash val="solid"/>
          </a:ln>
        </c:spPr>
        <c:marker>
          <c:spPr>
            <a:ln>
              <a:prstDash val="solid"/>
            </a:ln>
          </c:spPr>
        </c:marker>
      </c:pivotFmt>
      <c:pivotFmt>
        <c:idx val="97"/>
        <c:spPr>
          <a:ln>
            <a:prstDash val="dash"/>
          </a:ln>
        </c:spPr>
        <c:marker>
          <c:spPr>
            <a:ln>
              <a:prstDash val="dash"/>
            </a:ln>
          </c:spPr>
        </c:marker>
      </c:pivotFmt>
      <c:pivotFmt>
        <c:idx val="98"/>
        <c:spPr>
          <a:ln>
            <a:solidFill>
              <a:schemeClr val="accent4">
                <a:lumMod val="50000"/>
              </a:schemeClr>
            </a:solidFill>
            <a:prstDash val="dash"/>
          </a:ln>
        </c:spPr>
        <c:marker>
          <c:spPr>
            <a:ln>
              <a:solidFill>
                <a:schemeClr val="accent4">
                  <a:lumMod val="50000"/>
                </a:schemeClr>
              </a:solidFill>
              <a:prstDash val="dash"/>
            </a:ln>
          </c:spPr>
        </c:marker>
      </c:pivotFmt>
      <c:pivotFmt>
        <c:idx val="99"/>
        <c:spPr>
          <a:ln>
            <a:solidFill>
              <a:schemeClr val="accent3">
                <a:lumMod val="50000"/>
              </a:schemeClr>
            </a:solidFill>
            <a:prstDash val="dash"/>
          </a:ln>
        </c:spPr>
        <c:marker>
          <c:spPr>
            <a:solidFill>
              <a:schemeClr val="accent3">
                <a:lumMod val="50000"/>
              </a:schemeClr>
            </a:solidFill>
            <a:ln>
              <a:solidFill>
                <a:schemeClr val="accent3">
                  <a:lumMod val="50000"/>
                </a:schemeClr>
              </a:solidFill>
              <a:prstDash val="dash"/>
            </a:ln>
          </c:spPr>
        </c:marker>
      </c:pivotFmt>
      <c:pivotFmt>
        <c:idx val="100"/>
        <c:spPr>
          <a:ln>
            <a:prstDash val="dash"/>
          </a:ln>
        </c:spPr>
        <c:marker>
          <c:spPr>
            <a:ln>
              <a:prstDash val="dash"/>
            </a:ln>
          </c:spPr>
        </c:marker>
      </c:pivotFmt>
      <c:pivotFmt>
        <c:idx val="101"/>
      </c:pivotFmt>
      <c:pivotFmt>
        <c:idx val="102"/>
      </c:pivotFmt>
    </c:pivotFmts>
    <c:plotArea>
      <c:layout>
        <c:manualLayout>
          <c:layoutTarget val="inner"/>
          <c:xMode val="edge"/>
          <c:yMode val="edge"/>
          <c:x val="0.11581624562554681"/>
          <c:y val="2.0809956300219506E-2"/>
          <c:w val="0.86399592629046384"/>
          <c:h val="0.82556121661262927"/>
        </c:manualLayout>
      </c:layout>
      <c:lineChart>
        <c:grouping val="standard"/>
        <c:varyColors val="0"/>
        <c:ser>
          <c:idx val="0"/>
          <c:order val="0"/>
          <c:tx>
            <c:strRef>
              <c:f>Tabelle3!$B$3:$B$4</c:f>
              <c:strCache>
                <c:ptCount val="1"/>
                <c:pt idx="0">
                  <c:v>VP32_1_H200_V150_ACF_MF_285</c:v>
                </c:pt>
              </c:strCache>
            </c:strRef>
          </c:tx>
          <c:spPr>
            <a:ln>
              <a:prstDash val="solid"/>
            </a:ln>
          </c:spPr>
          <c:marker>
            <c:spPr>
              <a:ln>
                <a:prstDash val="solid"/>
              </a:ln>
            </c:spPr>
          </c:marker>
          <c:cat>
            <c:strRef>
              <c:f>Tabelle3!$A$5:$A$20</c:f>
              <c:strCache>
                <c:ptCount val="15"/>
                <c:pt idx="0">
                  <c:v>26,65</c:v>
                </c:pt>
                <c:pt idx="1">
                  <c:v>29,19</c:v>
                </c:pt>
                <c:pt idx="2">
                  <c:v>34,27</c:v>
                </c:pt>
                <c:pt idx="3">
                  <c:v>39,35</c:v>
                </c:pt>
                <c:pt idx="4">
                  <c:v>41,89</c:v>
                </c:pt>
                <c:pt idx="5">
                  <c:v>44,43</c:v>
                </c:pt>
                <c:pt idx="6">
                  <c:v>49,51</c:v>
                </c:pt>
                <c:pt idx="7">
                  <c:v>54,59</c:v>
                </c:pt>
                <c:pt idx="8">
                  <c:v>57,13</c:v>
                </c:pt>
                <c:pt idx="9">
                  <c:v>59,67</c:v>
                </c:pt>
                <c:pt idx="10">
                  <c:v>64,76</c:v>
                </c:pt>
                <c:pt idx="11">
                  <c:v>69,84</c:v>
                </c:pt>
                <c:pt idx="12">
                  <c:v>72,38</c:v>
                </c:pt>
                <c:pt idx="13">
                  <c:v>74,92</c:v>
                </c:pt>
                <c:pt idx="14">
                  <c:v>80,00</c:v>
                </c:pt>
              </c:strCache>
            </c:strRef>
          </c:cat>
          <c:val>
            <c:numRef>
              <c:f>Tabelle3!$B$5:$B$20</c:f>
              <c:numCache>
                <c:formatCode>General</c:formatCode>
                <c:ptCount val="15"/>
                <c:pt idx="0">
                  <c:v>0.56275536892929623</c:v>
                </c:pt>
                <c:pt idx="2">
                  <c:v>0.55058366478006759</c:v>
                </c:pt>
                <c:pt idx="4">
                  <c:v>0.61628008191084815</c:v>
                </c:pt>
                <c:pt idx="6">
                  <c:v>0.62382514961735014</c:v>
                </c:pt>
                <c:pt idx="8">
                  <c:v>0.59531291458523083</c:v>
                </c:pt>
                <c:pt idx="10">
                  <c:v>0.60383866262483099</c:v>
                </c:pt>
                <c:pt idx="12">
                  <c:v>0.59703187871238594</c:v>
                </c:pt>
                <c:pt idx="14">
                  <c:v>0.67701652204303964</c:v>
                </c:pt>
              </c:numCache>
            </c:numRef>
          </c:val>
          <c:smooth val="0"/>
        </c:ser>
        <c:ser>
          <c:idx val="1"/>
          <c:order val="1"/>
          <c:tx>
            <c:strRef>
              <c:f>Tabelle3!$C$3:$C$4</c:f>
              <c:strCache>
                <c:ptCount val="1"/>
                <c:pt idx="0">
                  <c:v>VP33_1_H300_V150_ACF_MF_285</c:v>
                </c:pt>
              </c:strCache>
            </c:strRef>
          </c:tx>
          <c:spPr>
            <a:ln>
              <a:prstDash val="solid"/>
            </a:ln>
          </c:spPr>
          <c:marker>
            <c:spPr>
              <a:ln>
                <a:prstDash val="solid"/>
              </a:ln>
            </c:spPr>
          </c:marker>
          <c:cat>
            <c:strRef>
              <c:f>Tabelle3!$A$5:$A$20</c:f>
              <c:strCache>
                <c:ptCount val="15"/>
                <c:pt idx="0">
                  <c:v>26,65</c:v>
                </c:pt>
                <c:pt idx="1">
                  <c:v>29,19</c:v>
                </c:pt>
                <c:pt idx="2">
                  <c:v>34,27</c:v>
                </c:pt>
                <c:pt idx="3">
                  <c:v>39,35</c:v>
                </c:pt>
                <c:pt idx="4">
                  <c:v>41,89</c:v>
                </c:pt>
                <c:pt idx="5">
                  <c:v>44,43</c:v>
                </c:pt>
                <c:pt idx="6">
                  <c:v>49,51</c:v>
                </c:pt>
                <c:pt idx="7">
                  <c:v>54,59</c:v>
                </c:pt>
                <c:pt idx="8">
                  <c:v>57,13</c:v>
                </c:pt>
                <c:pt idx="9">
                  <c:v>59,67</c:v>
                </c:pt>
                <c:pt idx="10">
                  <c:v>64,76</c:v>
                </c:pt>
                <c:pt idx="11">
                  <c:v>69,84</c:v>
                </c:pt>
                <c:pt idx="12">
                  <c:v>72,38</c:v>
                </c:pt>
                <c:pt idx="13">
                  <c:v>74,92</c:v>
                </c:pt>
                <c:pt idx="14">
                  <c:v>80,00</c:v>
                </c:pt>
              </c:strCache>
            </c:strRef>
          </c:cat>
          <c:val>
            <c:numRef>
              <c:f>Tabelle3!$C$5:$C$20</c:f>
              <c:numCache>
                <c:formatCode>General</c:formatCode>
                <c:ptCount val="15"/>
                <c:pt idx="0">
                  <c:v>0.67653883534557824</c:v>
                </c:pt>
                <c:pt idx="2">
                  <c:v>0.65923485624307709</c:v>
                </c:pt>
                <c:pt idx="4">
                  <c:v>0.6369074279310547</c:v>
                </c:pt>
                <c:pt idx="6">
                  <c:v>0.66382813324324619</c:v>
                </c:pt>
                <c:pt idx="8">
                  <c:v>0.66652043864567845</c:v>
                </c:pt>
                <c:pt idx="10">
                  <c:v>0.64203167256220806</c:v>
                </c:pt>
                <c:pt idx="12">
                  <c:v>0.65789770813313908</c:v>
                </c:pt>
                <c:pt idx="14">
                  <c:v>0.74249131132635637</c:v>
                </c:pt>
              </c:numCache>
            </c:numRef>
          </c:val>
          <c:smooth val="0"/>
        </c:ser>
        <c:ser>
          <c:idx val="2"/>
          <c:order val="2"/>
          <c:tx>
            <c:strRef>
              <c:f>Tabelle3!$D$3:$D$4</c:f>
              <c:strCache>
                <c:ptCount val="1"/>
                <c:pt idx="0">
                  <c:v>VP36_1_H200_V100_ABA_MF_285</c:v>
                </c:pt>
              </c:strCache>
            </c:strRef>
          </c:tx>
          <c:spPr>
            <a:ln>
              <a:prstDash val="dash"/>
            </a:ln>
          </c:spPr>
          <c:marker>
            <c:spPr>
              <a:ln>
                <a:prstDash val="solid"/>
              </a:ln>
            </c:spPr>
          </c:marker>
          <c:cat>
            <c:strRef>
              <c:f>Tabelle3!$A$5:$A$20</c:f>
              <c:strCache>
                <c:ptCount val="15"/>
                <c:pt idx="0">
                  <c:v>26,65</c:v>
                </c:pt>
                <c:pt idx="1">
                  <c:v>29,19</c:v>
                </c:pt>
                <c:pt idx="2">
                  <c:v>34,27</c:v>
                </c:pt>
                <c:pt idx="3">
                  <c:v>39,35</c:v>
                </c:pt>
                <c:pt idx="4">
                  <c:v>41,89</c:v>
                </c:pt>
                <c:pt idx="5">
                  <c:v>44,43</c:v>
                </c:pt>
                <c:pt idx="6">
                  <c:v>49,51</c:v>
                </c:pt>
                <c:pt idx="7">
                  <c:v>54,59</c:v>
                </c:pt>
                <c:pt idx="8">
                  <c:v>57,13</c:v>
                </c:pt>
                <c:pt idx="9">
                  <c:v>59,67</c:v>
                </c:pt>
                <c:pt idx="10">
                  <c:v>64,76</c:v>
                </c:pt>
                <c:pt idx="11">
                  <c:v>69,84</c:v>
                </c:pt>
                <c:pt idx="12">
                  <c:v>72,38</c:v>
                </c:pt>
                <c:pt idx="13">
                  <c:v>74,92</c:v>
                </c:pt>
                <c:pt idx="14">
                  <c:v>80,00</c:v>
                </c:pt>
              </c:strCache>
            </c:strRef>
          </c:cat>
          <c:val>
            <c:numRef>
              <c:f>Tabelle3!$D$5:$D$20</c:f>
              <c:numCache>
                <c:formatCode>General</c:formatCode>
                <c:ptCount val="15"/>
                <c:pt idx="1">
                  <c:v>0.51458023377521989</c:v>
                </c:pt>
                <c:pt idx="2">
                  <c:v>0.53224936531331268</c:v>
                </c:pt>
                <c:pt idx="3">
                  <c:v>0.52787884059061396</c:v>
                </c:pt>
                <c:pt idx="5">
                  <c:v>0.54077053380397433</c:v>
                </c:pt>
                <c:pt idx="6">
                  <c:v>0.53502269725883633</c:v>
                </c:pt>
                <c:pt idx="7">
                  <c:v>0.54609212477506319</c:v>
                </c:pt>
                <c:pt idx="9">
                  <c:v>0.5543879814424848</c:v>
                </c:pt>
                <c:pt idx="10">
                  <c:v>0.53564607757309768</c:v>
                </c:pt>
                <c:pt idx="11">
                  <c:v>0.53820690599513654</c:v>
                </c:pt>
                <c:pt idx="13">
                  <c:v>0.54204033107977434</c:v>
                </c:pt>
                <c:pt idx="14">
                  <c:v>0.50257739852528049</c:v>
                </c:pt>
              </c:numCache>
            </c:numRef>
          </c:val>
          <c:smooth val="0"/>
        </c:ser>
        <c:ser>
          <c:idx val="3"/>
          <c:order val="3"/>
          <c:tx>
            <c:strRef>
              <c:f>Tabelle3!$E$3:$E$4</c:f>
              <c:strCache>
                <c:ptCount val="1"/>
                <c:pt idx="0">
                  <c:v>VP37_1_H200_V150_ABA_MF_425</c:v>
                </c:pt>
              </c:strCache>
            </c:strRef>
          </c:tx>
          <c:spPr>
            <a:ln>
              <a:prstDash val="dash"/>
            </a:ln>
          </c:spPr>
          <c:marker>
            <c:spPr>
              <a:ln>
                <a:prstDash val="dash"/>
              </a:ln>
            </c:spPr>
          </c:marker>
          <c:cat>
            <c:strRef>
              <c:f>Tabelle3!$A$5:$A$20</c:f>
              <c:strCache>
                <c:ptCount val="15"/>
                <c:pt idx="0">
                  <c:v>26,65</c:v>
                </c:pt>
                <c:pt idx="1">
                  <c:v>29,19</c:v>
                </c:pt>
                <c:pt idx="2">
                  <c:v>34,27</c:v>
                </c:pt>
                <c:pt idx="3">
                  <c:v>39,35</c:v>
                </c:pt>
                <c:pt idx="4">
                  <c:v>41,89</c:v>
                </c:pt>
                <c:pt idx="5">
                  <c:v>44,43</c:v>
                </c:pt>
                <c:pt idx="6">
                  <c:v>49,51</c:v>
                </c:pt>
                <c:pt idx="7">
                  <c:v>54,59</c:v>
                </c:pt>
                <c:pt idx="8">
                  <c:v>57,13</c:v>
                </c:pt>
                <c:pt idx="9">
                  <c:v>59,67</c:v>
                </c:pt>
                <c:pt idx="10">
                  <c:v>64,76</c:v>
                </c:pt>
                <c:pt idx="11">
                  <c:v>69,84</c:v>
                </c:pt>
                <c:pt idx="12">
                  <c:v>72,38</c:v>
                </c:pt>
                <c:pt idx="13">
                  <c:v>74,92</c:v>
                </c:pt>
                <c:pt idx="14">
                  <c:v>80,00</c:v>
                </c:pt>
              </c:strCache>
            </c:strRef>
          </c:cat>
          <c:val>
            <c:numRef>
              <c:f>Tabelle3!$E$5:$E$20</c:f>
              <c:numCache>
                <c:formatCode>General</c:formatCode>
                <c:ptCount val="15"/>
                <c:pt idx="0">
                  <c:v>0.55082405745249219</c:v>
                </c:pt>
                <c:pt idx="2">
                  <c:v>0.54419234269280092</c:v>
                </c:pt>
                <c:pt idx="4">
                  <c:v>0.57124628374458575</c:v>
                </c:pt>
                <c:pt idx="6">
                  <c:v>0.57646815036561605</c:v>
                </c:pt>
                <c:pt idx="8">
                  <c:v>0.56052140967451691</c:v>
                </c:pt>
                <c:pt idx="10">
                  <c:v>0.58307773077275782</c:v>
                </c:pt>
                <c:pt idx="12">
                  <c:v>0.60110796942583999</c:v>
                </c:pt>
                <c:pt idx="14">
                  <c:v>0.60519519083638573</c:v>
                </c:pt>
              </c:numCache>
            </c:numRef>
          </c:val>
          <c:smooth val="0"/>
        </c:ser>
        <c:ser>
          <c:idx val="4"/>
          <c:order val="4"/>
          <c:tx>
            <c:strRef>
              <c:f>Tabelle3!$F$3:$F$4</c:f>
              <c:strCache>
                <c:ptCount val="1"/>
                <c:pt idx="0">
                  <c:v>VP38_1_H300_V100_ABA_MF_425</c:v>
                </c:pt>
              </c:strCache>
            </c:strRef>
          </c:tx>
          <c:spPr>
            <a:ln>
              <a:solidFill>
                <a:schemeClr val="accent4">
                  <a:lumMod val="50000"/>
                </a:schemeClr>
              </a:solidFill>
              <a:prstDash val="dash"/>
            </a:ln>
          </c:spPr>
          <c:marker>
            <c:spPr>
              <a:ln>
                <a:solidFill>
                  <a:schemeClr val="accent4">
                    <a:lumMod val="50000"/>
                  </a:schemeClr>
                </a:solidFill>
                <a:prstDash val="dash"/>
              </a:ln>
            </c:spPr>
          </c:marker>
          <c:cat>
            <c:strRef>
              <c:f>Tabelle3!$A$5:$A$20</c:f>
              <c:strCache>
                <c:ptCount val="15"/>
                <c:pt idx="0">
                  <c:v>26,65</c:v>
                </c:pt>
                <c:pt idx="1">
                  <c:v>29,19</c:v>
                </c:pt>
                <c:pt idx="2">
                  <c:v>34,27</c:v>
                </c:pt>
                <c:pt idx="3">
                  <c:v>39,35</c:v>
                </c:pt>
                <c:pt idx="4">
                  <c:v>41,89</c:v>
                </c:pt>
                <c:pt idx="5">
                  <c:v>44,43</c:v>
                </c:pt>
                <c:pt idx="6">
                  <c:v>49,51</c:v>
                </c:pt>
                <c:pt idx="7">
                  <c:v>54,59</c:v>
                </c:pt>
                <c:pt idx="8">
                  <c:v>57,13</c:v>
                </c:pt>
                <c:pt idx="9">
                  <c:v>59,67</c:v>
                </c:pt>
                <c:pt idx="10">
                  <c:v>64,76</c:v>
                </c:pt>
                <c:pt idx="11">
                  <c:v>69,84</c:v>
                </c:pt>
                <c:pt idx="12">
                  <c:v>72,38</c:v>
                </c:pt>
                <c:pt idx="13">
                  <c:v>74,92</c:v>
                </c:pt>
                <c:pt idx="14">
                  <c:v>80,00</c:v>
                </c:pt>
              </c:strCache>
            </c:strRef>
          </c:cat>
          <c:val>
            <c:numRef>
              <c:f>Tabelle3!$F$5:$F$20</c:f>
              <c:numCache>
                <c:formatCode>General</c:formatCode>
                <c:ptCount val="15"/>
                <c:pt idx="1">
                  <c:v>0.5310971422920473</c:v>
                </c:pt>
                <c:pt idx="2">
                  <c:v>0.54203098153689822</c:v>
                </c:pt>
                <c:pt idx="3">
                  <c:v>0.52436334624441794</c:v>
                </c:pt>
                <c:pt idx="5">
                  <c:v>0.52652642939432648</c:v>
                </c:pt>
                <c:pt idx="6">
                  <c:v>0.5623317903303573</c:v>
                </c:pt>
                <c:pt idx="7">
                  <c:v>0.525132352108167</c:v>
                </c:pt>
                <c:pt idx="9">
                  <c:v>0.57092069855244698</c:v>
                </c:pt>
                <c:pt idx="10">
                  <c:v>0.55288451121930271</c:v>
                </c:pt>
                <c:pt idx="11">
                  <c:v>0.54578344769540921</c:v>
                </c:pt>
                <c:pt idx="13">
                  <c:v>0.59250167110487606</c:v>
                </c:pt>
                <c:pt idx="14">
                  <c:v>0.5517241949134567</c:v>
                </c:pt>
              </c:numCache>
            </c:numRef>
          </c:val>
          <c:smooth val="0"/>
        </c:ser>
        <c:ser>
          <c:idx val="5"/>
          <c:order val="5"/>
          <c:tx>
            <c:strRef>
              <c:f>Tabelle3!$G$3:$G$4</c:f>
              <c:strCache>
                <c:ptCount val="1"/>
                <c:pt idx="0">
                  <c:v>VP39_1_H300_V150_ABA_MF_425</c:v>
                </c:pt>
              </c:strCache>
            </c:strRef>
          </c:tx>
          <c:spPr>
            <a:ln>
              <a:solidFill>
                <a:schemeClr val="accent3">
                  <a:lumMod val="50000"/>
                </a:schemeClr>
              </a:solidFill>
              <a:prstDash val="dash"/>
            </a:ln>
          </c:spPr>
          <c:marker>
            <c:spPr>
              <a:solidFill>
                <a:schemeClr val="accent3">
                  <a:lumMod val="50000"/>
                </a:schemeClr>
              </a:solidFill>
              <a:ln>
                <a:solidFill>
                  <a:schemeClr val="accent3">
                    <a:lumMod val="50000"/>
                  </a:schemeClr>
                </a:solidFill>
                <a:prstDash val="dash"/>
              </a:ln>
            </c:spPr>
          </c:marker>
          <c:cat>
            <c:strRef>
              <c:f>Tabelle3!$A$5:$A$20</c:f>
              <c:strCache>
                <c:ptCount val="15"/>
                <c:pt idx="0">
                  <c:v>26,65</c:v>
                </c:pt>
                <c:pt idx="1">
                  <c:v>29,19</c:v>
                </c:pt>
                <c:pt idx="2">
                  <c:v>34,27</c:v>
                </c:pt>
                <c:pt idx="3">
                  <c:v>39,35</c:v>
                </c:pt>
                <c:pt idx="4">
                  <c:v>41,89</c:v>
                </c:pt>
                <c:pt idx="5">
                  <c:v>44,43</c:v>
                </c:pt>
                <c:pt idx="6">
                  <c:v>49,51</c:v>
                </c:pt>
                <c:pt idx="7">
                  <c:v>54,59</c:v>
                </c:pt>
                <c:pt idx="8">
                  <c:v>57,13</c:v>
                </c:pt>
                <c:pt idx="9">
                  <c:v>59,67</c:v>
                </c:pt>
                <c:pt idx="10">
                  <c:v>64,76</c:v>
                </c:pt>
                <c:pt idx="11">
                  <c:v>69,84</c:v>
                </c:pt>
                <c:pt idx="12">
                  <c:v>72,38</c:v>
                </c:pt>
                <c:pt idx="13">
                  <c:v>74,92</c:v>
                </c:pt>
                <c:pt idx="14">
                  <c:v>80,00</c:v>
                </c:pt>
              </c:strCache>
            </c:strRef>
          </c:cat>
          <c:val>
            <c:numRef>
              <c:f>Tabelle3!$G$5:$G$20</c:f>
              <c:numCache>
                <c:formatCode>General</c:formatCode>
                <c:ptCount val="15"/>
                <c:pt idx="0">
                  <c:v>0.5230587403398268</c:v>
                </c:pt>
                <c:pt idx="2">
                  <c:v>0.50864693868242994</c:v>
                </c:pt>
                <c:pt idx="4">
                  <c:v>0.49861471739368685</c:v>
                </c:pt>
                <c:pt idx="6">
                  <c:v>0.524685632929624</c:v>
                </c:pt>
                <c:pt idx="8">
                  <c:v>0.52274193978047268</c:v>
                </c:pt>
                <c:pt idx="10">
                  <c:v>0.52478916127482178</c:v>
                </c:pt>
                <c:pt idx="12">
                  <c:v>0.50377237163605304</c:v>
                </c:pt>
                <c:pt idx="14">
                  <c:v>0.5531609663505539</c:v>
                </c:pt>
              </c:numCache>
            </c:numRef>
          </c:val>
          <c:smooth val="0"/>
        </c:ser>
        <c:ser>
          <c:idx val="6"/>
          <c:order val="6"/>
          <c:tx>
            <c:strRef>
              <c:f>Tabelle3!$H$3:$H$4</c:f>
              <c:strCache>
                <c:ptCount val="1"/>
                <c:pt idx="0">
                  <c:v>VP4_1_H300_V100_ACF_MF_285</c:v>
                </c:pt>
              </c:strCache>
            </c:strRef>
          </c:tx>
          <c:spPr>
            <a:ln>
              <a:prstDash val="solid"/>
            </a:ln>
          </c:spPr>
          <c:marker>
            <c:spPr>
              <a:ln>
                <a:prstDash val="dash"/>
              </a:ln>
            </c:spPr>
          </c:marker>
          <c:cat>
            <c:strRef>
              <c:f>Tabelle3!$A$5:$A$20</c:f>
              <c:strCache>
                <c:ptCount val="15"/>
                <c:pt idx="0">
                  <c:v>26,65</c:v>
                </c:pt>
                <c:pt idx="1">
                  <c:v>29,19</c:v>
                </c:pt>
                <c:pt idx="2">
                  <c:v>34,27</c:v>
                </c:pt>
                <c:pt idx="3">
                  <c:v>39,35</c:v>
                </c:pt>
                <c:pt idx="4">
                  <c:v>41,89</c:v>
                </c:pt>
                <c:pt idx="5">
                  <c:v>44,43</c:v>
                </c:pt>
                <c:pt idx="6">
                  <c:v>49,51</c:v>
                </c:pt>
                <c:pt idx="7">
                  <c:v>54,59</c:v>
                </c:pt>
                <c:pt idx="8">
                  <c:v>57,13</c:v>
                </c:pt>
                <c:pt idx="9">
                  <c:v>59,67</c:v>
                </c:pt>
                <c:pt idx="10">
                  <c:v>64,76</c:v>
                </c:pt>
                <c:pt idx="11">
                  <c:v>69,84</c:v>
                </c:pt>
                <c:pt idx="12">
                  <c:v>72,38</c:v>
                </c:pt>
                <c:pt idx="13">
                  <c:v>74,92</c:v>
                </c:pt>
                <c:pt idx="14">
                  <c:v>80,00</c:v>
                </c:pt>
              </c:strCache>
            </c:strRef>
          </c:cat>
          <c:val>
            <c:numRef>
              <c:f>Tabelle3!$H$5:$H$20</c:f>
              <c:numCache>
                <c:formatCode>General</c:formatCode>
                <c:ptCount val="15"/>
                <c:pt idx="1">
                  <c:v>0.60646094377483117</c:v>
                </c:pt>
                <c:pt idx="2">
                  <c:v>0.58066312474923754</c:v>
                </c:pt>
                <c:pt idx="3">
                  <c:v>0.5905927654299582</c:v>
                </c:pt>
                <c:pt idx="5">
                  <c:v>0.61545093522682759</c:v>
                </c:pt>
                <c:pt idx="6">
                  <c:v>0.62669926957242583</c:v>
                </c:pt>
                <c:pt idx="7">
                  <c:v>0.62777967153551395</c:v>
                </c:pt>
                <c:pt idx="9">
                  <c:v>0.63622615886643419</c:v>
                </c:pt>
                <c:pt idx="10">
                  <c:v>0.63719313023231006</c:v>
                </c:pt>
                <c:pt idx="11">
                  <c:v>0.6438149983964756</c:v>
                </c:pt>
                <c:pt idx="13">
                  <c:v>0.72705782942819408</c:v>
                </c:pt>
                <c:pt idx="14">
                  <c:v>0.72533019956747447</c:v>
                </c:pt>
              </c:numCache>
            </c:numRef>
          </c:val>
          <c:smooth val="0"/>
        </c:ser>
        <c:ser>
          <c:idx val="7"/>
          <c:order val="7"/>
          <c:tx>
            <c:strRef>
              <c:f>Tabelle3!$I$3:$I$4</c:f>
              <c:strCache>
                <c:ptCount val="1"/>
                <c:pt idx="0">
                  <c:v>VP5_1_H200_V100_ACF_MF_285</c:v>
                </c:pt>
              </c:strCache>
            </c:strRef>
          </c:tx>
          <c:cat>
            <c:strRef>
              <c:f>Tabelle3!$A$5:$A$20</c:f>
              <c:strCache>
                <c:ptCount val="15"/>
                <c:pt idx="0">
                  <c:v>26,65</c:v>
                </c:pt>
                <c:pt idx="1">
                  <c:v>29,19</c:v>
                </c:pt>
                <c:pt idx="2">
                  <c:v>34,27</c:v>
                </c:pt>
                <c:pt idx="3">
                  <c:v>39,35</c:v>
                </c:pt>
                <c:pt idx="4">
                  <c:v>41,89</c:v>
                </c:pt>
                <c:pt idx="5">
                  <c:v>44,43</c:v>
                </c:pt>
                <c:pt idx="6">
                  <c:v>49,51</c:v>
                </c:pt>
                <c:pt idx="7">
                  <c:v>54,59</c:v>
                </c:pt>
                <c:pt idx="8">
                  <c:v>57,13</c:v>
                </c:pt>
                <c:pt idx="9">
                  <c:v>59,67</c:v>
                </c:pt>
                <c:pt idx="10">
                  <c:v>64,76</c:v>
                </c:pt>
                <c:pt idx="11">
                  <c:v>69,84</c:v>
                </c:pt>
                <c:pt idx="12">
                  <c:v>72,38</c:v>
                </c:pt>
                <c:pt idx="13">
                  <c:v>74,92</c:v>
                </c:pt>
                <c:pt idx="14">
                  <c:v>80,00</c:v>
                </c:pt>
              </c:strCache>
            </c:strRef>
          </c:cat>
          <c:val>
            <c:numRef>
              <c:f>Tabelle3!$I$5:$I$20</c:f>
              <c:numCache>
                <c:formatCode>General</c:formatCode>
                <c:ptCount val="15"/>
                <c:pt idx="1">
                  <c:v>0.6367826833531266</c:v>
                </c:pt>
                <c:pt idx="2">
                  <c:v>0.57560784695449163</c:v>
                </c:pt>
                <c:pt idx="3">
                  <c:v>0.57421399241393056</c:v>
                </c:pt>
                <c:pt idx="5">
                  <c:v>0.59240819480358542</c:v>
                </c:pt>
                <c:pt idx="6">
                  <c:v>0.59017463275675597</c:v>
                </c:pt>
                <c:pt idx="7">
                  <c:v>0.60982110383993737</c:v>
                </c:pt>
                <c:pt idx="9">
                  <c:v>0.60866947922284287</c:v>
                </c:pt>
                <c:pt idx="10">
                  <c:v>0.63828360942430162</c:v>
                </c:pt>
                <c:pt idx="11">
                  <c:v>0.63153906993136044</c:v>
                </c:pt>
                <c:pt idx="13">
                  <c:v>0.65669975459118213</c:v>
                </c:pt>
                <c:pt idx="14">
                  <c:v>0.68279103497650817</c:v>
                </c:pt>
              </c:numCache>
            </c:numRef>
          </c:val>
          <c:smooth val="0"/>
        </c:ser>
        <c:ser>
          <c:idx val="8"/>
          <c:order val="8"/>
          <c:tx>
            <c:strRef>
              <c:f>Tabelle3!$J$3:$J$4</c:f>
              <c:strCache>
                <c:ptCount val="1"/>
                <c:pt idx="0">
                  <c:v>VP6_1_H100_V100_ACF_MF_285</c:v>
                </c:pt>
              </c:strCache>
            </c:strRef>
          </c:tx>
          <c:cat>
            <c:strRef>
              <c:f>Tabelle3!$A$5:$A$20</c:f>
              <c:strCache>
                <c:ptCount val="15"/>
                <c:pt idx="0">
                  <c:v>26,65</c:v>
                </c:pt>
                <c:pt idx="1">
                  <c:v>29,19</c:v>
                </c:pt>
                <c:pt idx="2">
                  <c:v>34,27</c:v>
                </c:pt>
                <c:pt idx="3">
                  <c:v>39,35</c:v>
                </c:pt>
                <c:pt idx="4">
                  <c:v>41,89</c:v>
                </c:pt>
                <c:pt idx="5">
                  <c:v>44,43</c:v>
                </c:pt>
                <c:pt idx="6">
                  <c:v>49,51</c:v>
                </c:pt>
                <c:pt idx="7">
                  <c:v>54,59</c:v>
                </c:pt>
                <c:pt idx="8">
                  <c:v>57,13</c:v>
                </c:pt>
                <c:pt idx="9">
                  <c:v>59,67</c:v>
                </c:pt>
                <c:pt idx="10">
                  <c:v>64,76</c:v>
                </c:pt>
                <c:pt idx="11">
                  <c:v>69,84</c:v>
                </c:pt>
                <c:pt idx="12">
                  <c:v>72,38</c:v>
                </c:pt>
                <c:pt idx="13">
                  <c:v>74,92</c:v>
                </c:pt>
                <c:pt idx="14">
                  <c:v>80,00</c:v>
                </c:pt>
              </c:strCache>
            </c:strRef>
          </c:cat>
          <c:val>
            <c:numRef>
              <c:f>Tabelle3!$J$5:$J$20</c:f>
              <c:numCache>
                <c:formatCode>General</c:formatCode>
                <c:ptCount val="15"/>
                <c:pt idx="6">
                  <c:v>0.52720423261815563</c:v>
                </c:pt>
                <c:pt idx="7">
                  <c:v>0.52828783575779659</c:v>
                </c:pt>
                <c:pt idx="9">
                  <c:v>0.55933417044267753</c:v>
                </c:pt>
                <c:pt idx="10">
                  <c:v>0.53600019529436826</c:v>
                </c:pt>
                <c:pt idx="11">
                  <c:v>0.55182281449934623</c:v>
                </c:pt>
                <c:pt idx="13">
                  <c:v>0.56374963025829727</c:v>
                </c:pt>
                <c:pt idx="14">
                  <c:v>0.55027966404985085</c:v>
                </c:pt>
              </c:numCache>
            </c:numRef>
          </c:val>
          <c:smooth val="0"/>
        </c:ser>
        <c:dLbls>
          <c:showLegendKey val="0"/>
          <c:showVal val="0"/>
          <c:showCatName val="0"/>
          <c:showSerName val="0"/>
          <c:showPercent val="0"/>
          <c:showBubbleSize val="0"/>
        </c:dLbls>
        <c:marker val="1"/>
        <c:smooth val="0"/>
        <c:axId val="278874368"/>
        <c:axId val="278884736"/>
      </c:lineChart>
      <c:catAx>
        <c:axId val="278874368"/>
        <c:scaling>
          <c:orientation val="minMax"/>
        </c:scaling>
        <c:delete val="0"/>
        <c:axPos val="b"/>
        <c:title>
          <c:tx>
            <c:rich>
              <a:bodyPr/>
              <a:lstStyle/>
              <a:p>
                <a:pPr>
                  <a:defRPr sz="1800" b="0"/>
                </a:pPr>
                <a:r>
                  <a:rPr lang="de-DE" sz="1800" b="0" dirty="0"/>
                  <a:t>Workpiece </a:t>
                </a:r>
                <a:r>
                  <a:rPr lang="de-DE" sz="1800" b="0" dirty="0" err="1"/>
                  <a:t>position</a:t>
                </a:r>
                <a:r>
                  <a:rPr lang="de-DE" sz="1800" b="0" dirty="0"/>
                  <a:t> [mm]</a:t>
                </a:r>
              </a:p>
            </c:rich>
          </c:tx>
          <c:layout/>
          <c:overlay val="0"/>
        </c:title>
        <c:majorTickMark val="none"/>
        <c:minorTickMark val="none"/>
        <c:tickLblPos val="nextTo"/>
        <c:txPr>
          <a:bodyPr/>
          <a:lstStyle/>
          <a:p>
            <a:pPr>
              <a:defRPr sz="1600"/>
            </a:pPr>
            <a:endParaRPr lang="de-DE"/>
          </a:p>
        </c:txPr>
        <c:crossAx val="278884736"/>
        <c:crosses val="autoZero"/>
        <c:auto val="1"/>
        <c:lblAlgn val="ctr"/>
        <c:lblOffset val="100"/>
        <c:tickLblSkip val="3"/>
        <c:tickMarkSkip val="5"/>
        <c:noMultiLvlLbl val="0"/>
      </c:catAx>
      <c:valAx>
        <c:axId val="278884736"/>
        <c:scaling>
          <c:orientation val="minMax"/>
        </c:scaling>
        <c:delete val="0"/>
        <c:axPos val="l"/>
        <c:majorGridlines/>
        <c:title>
          <c:tx>
            <c:rich>
              <a:bodyPr/>
              <a:lstStyle/>
              <a:p>
                <a:pPr>
                  <a:defRPr sz="1800" b="0"/>
                </a:pPr>
                <a:r>
                  <a:rPr lang="de-DE" sz="1800" b="0" dirty="0" smtClean="0"/>
                  <a:t>Heat </a:t>
                </a:r>
                <a:r>
                  <a:rPr lang="de-DE" sz="1800" b="0" dirty="0" err="1" smtClean="0"/>
                  <a:t>partition</a:t>
                </a:r>
                <a:r>
                  <a:rPr lang="de-DE" sz="1800" b="0" dirty="0" smtClean="0"/>
                  <a:t> </a:t>
                </a:r>
                <a:r>
                  <a:rPr lang="de-DE" sz="1800" b="0" dirty="0" err="1" smtClean="0"/>
                  <a:t>to</a:t>
                </a:r>
                <a:r>
                  <a:rPr lang="de-DE" sz="1800" b="0" dirty="0" smtClean="0"/>
                  <a:t> </a:t>
                </a:r>
                <a:r>
                  <a:rPr lang="de-DE" sz="1800" b="0" dirty="0" err="1" smtClean="0"/>
                  <a:t>the</a:t>
                </a:r>
                <a:r>
                  <a:rPr lang="de-DE" sz="1800" b="0" dirty="0" smtClean="0"/>
                  <a:t> </a:t>
                </a:r>
                <a:r>
                  <a:rPr lang="de-DE" sz="1800" b="0" dirty="0" err="1" smtClean="0"/>
                  <a:t>chip</a:t>
                </a:r>
                <a:endParaRPr lang="de-DE" sz="1800" b="0" dirty="0"/>
              </a:p>
            </c:rich>
          </c:tx>
          <c:layout/>
          <c:overlay val="0"/>
        </c:title>
        <c:numFmt formatCode="General" sourceLinked="1"/>
        <c:majorTickMark val="none"/>
        <c:minorTickMark val="none"/>
        <c:tickLblPos val="nextTo"/>
        <c:txPr>
          <a:bodyPr/>
          <a:lstStyle/>
          <a:p>
            <a:pPr>
              <a:defRPr sz="1600"/>
            </a:pPr>
            <a:endParaRPr lang="de-DE"/>
          </a:p>
        </c:txPr>
        <c:crossAx val="278874368"/>
        <c:crosses val="autoZero"/>
        <c:crossBetween val="between"/>
      </c:valAx>
    </c:plotArea>
    <c:legend>
      <c:legendPos val="r"/>
      <c:layout>
        <c:manualLayout>
          <c:xMode val="edge"/>
          <c:yMode val="edge"/>
          <c:x val="0.65581771829190572"/>
          <c:y val="0.50414692378160164"/>
          <c:w val="0.34302110673665792"/>
          <c:h val="0.33825023728178794"/>
        </c:manualLayout>
      </c:layout>
      <c:overlay val="0"/>
    </c:legend>
    <c:plotVisOnly val="1"/>
    <c:dispBlanksAs val="span"/>
    <c:showDLblsOverMax val="0"/>
  </c:chart>
  <c:externalData r:id="rId1">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Lst>
</c:chartSpace>
</file>

<file path=ppt/charts/chart36.xml><?xml version="1.0" encoding="utf-8"?>
<c:chartSpace xmlns:c="http://schemas.openxmlformats.org/drawingml/2006/chart" xmlns:a="http://schemas.openxmlformats.org/drawingml/2006/main" xmlns:r="http://schemas.openxmlformats.org/officeDocument/2006/relationships">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pivotSource>
    <c:name>[Diagramm in Microsoft PowerPoint]Tabelle3!PivotTable2</c:name>
    <c:fmtId val="109"/>
  </c:pivotSource>
  <c:chart>
    <c:autoTitleDeleted val="0"/>
    <c:pivotFmts>
      <c:pivotFmt>
        <c:idx val="0"/>
      </c:pivotFmt>
      <c:pivotFmt>
        <c:idx val="1"/>
        <c:dLbl>
          <c:idx val="0"/>
          <c:delete val="1"/>
        </c:dLbl>
      </c:pivotFmt>
      <c:pivotFmt>
        <c:idx val="2"/>
      </c:pivotFmt>
      <c:pivotFmt>
        <c:idx val="3"/>
      </c:pivotFmt>
      <c:pivotFmt>
        <c:idx val="4"/>
      </c:pivotFmt>
      <c:pivotFmt>
        <c:idx val="5"/>
      </c:pivotFmt>
      <c:pivotFmt>
        <c:idx val="6"/>
      </c:pivotFmt>
      <c:pivotFmt>
        <c:idx val="7"/>
      </c:pivotFmt>
      <c:pivotFmt>
        <c:idx val="8"/>
      </c:pivotFmt>
      <c:pivotFmt>
        <c:idx val="9"/>
      </c:pivotFmt>
      <c:pivotFmt>
        <c:idx val="10"/>
      </c:pivotFmt>
      <c:pivotFmt>
        <c:idx val="11"/>
      </c:pivotFmt>
      <c:pivotFmt>
        <c:idx val="12"/>
      </c:pivotFmt>
      <c:pivotFmt>
        <c:idx val="13"/>
      </c:pivotFmt>
      <c:pivotFmt>
        <c:idx val="14"/>
      </c:pivotFmt>
      <c:pivotFmt>
        <c:idx val="15"/>
      </c:pivotFmt>
      <c:pivotFmt>
        <c:idx val="16"/>
        <c:spPr>
          <a:ln>
            <a:prstDash val="solid"/>
          </a:ln>
        </c:spPr>
        <c:marker>
          <c:spPr>
            <a:ln>
              <a:prstDash val="solid"/>
            </a:ln>
          </c:spPr>
        </c:marker>
      </c:pivotFmt>
      <c:pivotFmt>
        <c:idx val="17"/>
        <c:spPr>
          <a:ln>
            <a:prstDash val="solid"/>
          </a:ln>
        </c:spPr>
        <c:marker>
          <c:spPr>
            <a:ln>
              <a:prstDash val="solid"/>
            </a:ln>
          </c:spPr>
        </c:marker>
      </c:pivotFmt>
      <c:pivotFmt>
        <c:idx val="18"/>
        <c:spPr>
          <a:ln>
            <a:prstDash val="solid"/>
          </a:ln>
        </c:spPr>
        <c:marker>
          <c:spPr>
            <a:ln>
              <a:prstDash val="solid"/>
            </a:ln>
          </c:spPr>
        </c:marker>
      </c:pivotFmt>
      <c:pivotFmt>
        <c:idx val="19"/>
        <c:spPr>
          <a:ln>
            <a:prstDash val="dash"/>
          </a:ln>
        </c:spPr>
        <c:marker>
          <c:spPr>
            <a:ln>
              <a:prstDash val="dash"/>
            </a:ln>
          </c:spPr>
        </c:marker>
      </c:pivotFmt>
      <c:pivotFmt>
        <c:idx val="20"/>
        <c:spPr>
          <a:ln>
            <a:solidFill>
              <a:schemeClr val="accent4">
                <a:lumMod val="50000"/>
              </a:schemeClr>
            </a:solidFill>
            <a:prstDash val="dash"/>
          </a:ln>
        </c:spPr>
        <c:marker>
          <c:spPr>
            <a:ln>
              <a:solidFill>
                <a:schemeClr val="accent4">
                  <a:lumMod val="50000"/>
                </a:schemeClr>
              </a:solidFill>
              <a:prstDash val="dash"/>
            </a:ln>
          </c:spPr>
        </c:marker>
      </c:pivotFmt>
      <c:pivotFmt>
        <c:idx val="21"/>
        <c:spPr>
          <a:ln>
            <a:solidFill>
              <a:schemeClr val="accent3">
                <a:lumMod val="50000"/>
              </a:schemeClr>
            </a:solidFill>
            <a:prstDash val="dash"/>
          </a:ln>
        </c:spPr>
        <c:marker>
          <c:spPr>
            <a:solidFill>
              <a:schemeClr val="accent3">
                <a:lumMod val="50000"/>
              </a:schemeClr>
            </a:solidFill>
            <a:ln>
              <a:solidFill>
                <a:schemeClr val="accent3">
                  <a:lumMod val="50000"/>
                </a:schemeClr>
              </a:solidFill>
              <a:prstDash val="dash"/>
            </a:ln>
          </c:spPr>
        </c:marker>
      </c:pivotFmt>
      <c:pivotFmt>
        <c:idx val="22"/>
        <c:spPr>
          <a:ln>
            <a:prstDash val="dash"/>
          </a:ln>
        </c:spPr>
        <c:marker>
          <c:spPr>
            <a:ln>
              <a:prstDash val="dash"/>
            </a:ln>
          </c:spPr>
        </c:marker>
      </c:pivotFmt>
      <c:pivotFmt>
        <c:idx val="23"/>
      </c:pivotFmt>
      <c:pivotFmt>
        <c:idx val="24"/>
      </c:pivotFmt>
      <c:pivotFmt>
        <c:idx val="25"/>
      </c:pivotFmt>
      <c:pivotFmt>
        <c:idx val="26"/>
        <c:spPr>
          <a:ln>
            <a:prstDash val="solid"/>
          </a:ln>
        </c:spPr>
        <c:marker>
          <c:spPr>
            <a:ln>
              <a:prstDash val="solid"/>
            </a:ln>
          </c:spPr>
        </c:marker>
      </c:pivotFmt>
      <c:pivotFmt>
        <c:idx val="27"/>
        <c:spPr>
          <a:ln>
            <a:prstDash val="solid"/>
          </a:ln>
        </c:spPr>
        <c:marker>
          <c:spPr>
            <a:ln>
              <a:prstDash val="solid"/>
            </a:ln>
          </c:spPr>
        </c:marker>
      </c:pivotFmt>
      <c:pivotFmt>
        <c:idx val="28"/>
        <c:spPr>
          <a:ln>
            <a:prstDash val="solid"/>
          </a:ln>
        </c:spPr>
        <c:marker>
          <c:spPr>
            <a:ln>
              <a:prstDash val="solid"/>
            </a:ln>
          </c:spPr>
        </c:marker>
      </c:pivotFmt>
      <c:pivotFmt>
        <c:idx val="29"/>
        <c:spPr>
          <a:ln>
            <a:prstDash val="dash"/>
          </a:ln>
        </c:spPr>
        <c:marker>
          <c:spPr>
            <a:ln>
              <a:prstDash val="dash"/>
            </a:ln>
          </c:spPr>
        </c:marker>
      </c:pivotFmt>
      <c:pivotFmt>
        <c:idx val="30"/>
        <c:spPr>
          <a:ln>
            <a:solidFill>
              <a:schemeClr val="accent4">
                <a:lumMod val="50000"/>
              </a:schemeClr>
            </a:solidFill>
            <a:prstDash val="dash"/>
          </a:ln>
        </c:spPr>
        <c:marker>
          <c:spPr>
            <a:ln>
              <a:solidFill>
                <a:schemeClr val="accent4">
                  <a:lumMod val="50000"/>
                </a:schemeClr>
              </a:solidFill>
              <a:prstDash val="dash"/>
            </a:ln>
          </c:spPr>
        </c:marker>
      </c:pivotFmt>
      <c:pivotFmt>
        <c:idx val="31"/>
        <c:spPr>
          <a:ln>
            <a:solidFill>
              <a:schemeClr val="accent3">
                <a:lumMod val="50000"/>
              </a:schemeClr>
            </a:solidFill>
            <a:prstDash val="dash"/>
          </a:ln>
        </c:spPr>
        <c:marker>
          <c:spPr>
            <a:solidFill>
              <a:schemeClr val="accent3">
                <a:lumMod val="50000"/>
              </a:schemeClr>
            </a:solidFill>
            <a:ln>
              <a:solidFill>
                <a:schemeClr val="accent3">
                  <a:lumMod val="50000"/>
                </a:schemeClr>
              </a:solidFill>
              <a:prstDash val="dash"/>
            </a:ln>
          </c:spPr>
        </c:marker>
      </c:pivotFmt>
      <c:pivotFmt>
        <c:idx val="32"/>
        <c:spPr>
          <a:ln>
            <a:prstDash val="dash"/>
          </a:ln>
        </c:spPr>
        <c:marker>
          <c:spPr>
            <a:ln>
              <a:prstDash val="dash"/>
            </a:ln>
          </c:spPr>
        </c:marker>
      </c:pivotFmt>
      <c:pivotFmt>
        <c:idx val="33"/>
      </c:pivotFmt>
      <c:pivotFmt>
        <c:idx val="34"/>
      </c:pivotFmt>
      <c:pivotFmt>
        <c:idx val="35"/>
      </c:pivotFmt>
      <c:pivotFmt>
        <c:idx val="36"/>
        <c:spPr>
          <a:ln>
            <a:prstDash val="solid"/>
          </a:ln>
        </c:spPr>
        <c:marker>
          <c:spPr>
            <a:ln>
              <a:prstDash val="solid"/>
            </a:ln>
          </c:spPr>
        </c:marker>
      </c:pivotFmt>
      <c:pivotFmt>
        <c:idx val="37"/>
        <c:spPr>
          <a:ln>
            <a:prstDash val="solid"/>
          </a:ln>
        </c:spPr>
        <c:marker>
          <c:spPr>
            <a:ln>
              <a:prstDash val="solid"/>
            </a:ln>
          </c:spPr>
        </c:marker>
      </c:pivotFmt>
      <c:pivotFmt>
        <c:idx val="38"/>
        <c:spPr>
          <a:ln>
            <a:prstDash val="solid"/>
          </a:ln>
        </c:spPr>
        <c:marker>
          <c:spPr>
            <a:ln>
              <a:prstDash val="solid"/>
            </a:ln>
          </c:spPr>
        </c:marker>
      </c:pivotFmt>
      <c:pivotFmt>
        <c:idx val="39"/>
        <c:spPr>
          <a:ln>
            <a:prstDash val="dash"/>
          </a:ln>
        </c:spPr>
        <c:marker>
          <c:spPr>
            <a:ln>
              <a:prstDash val="dash"/>
            </a:ln>
          </c:spPr>
        </c:marker>
      </c:pivotFmt>
      <c:pivotFmt>
        <c:idx val="40"/>
        <c:spPr>
          <a:ln>
            <a:solidFill>
              <a:schemeClr val="accent4">
                <a:lumMod val="50000"/>
              </a:schemeClr>
            </a:solidFill>
            <a:prstDash val="dash"/>
          </a:ln>
        </c:spPr>
        <c:marker>
          <c:spPr>
            <a:ln>
              <a:solidFill>
                <a:schemeClr val="accent4">
                  <a:lumMod val="50000"/>
                </a:schemeClr>
              </a:solidFill>
              <a:prstDash val="dash"/>
            </a:ln>
          </c:spPr>
        </c:marker>
      </c:pivotFmt>
      <c:pivotFmt>
        <c:idx val="41"/>
        <c:spPr>
          <a:ln>
            <a:solidFill>
              <a:schemeClr val="accent3">
                <a:lumMod val="50000"/>
              </a:schemeClr>
            </a:solidFill>
            <a:prstDash val="dash"/>
          </a:ln>
        </c:spPr>
        <c:marker>
          <c:spPr>
            <a:solidFill>
              <a:schemeClr val="accent3">
                <a:lumMod val="50000"/>
              </a:schemeClr>
            </a:solidFill>
            <a:ln>
              <a:solidFill>
                <a:schemeClr val="accent3">
                  <a:lumMod val="50000"/>
                </a:schemeClr>
              </a:solidFill>
              <a:prstDash val="dash"/>
            </a:ln>
          </c:spPr>
        </c:marker>
      </c:pivotFmt>
      <c:pivotFmt>
        <c:idx val="42"/>
        <c:spPr>
          <a:ln>
            <a:prstDash val="dash"/>
          </a:ln>
        </c:spPr>
        <c:marker>
          <c:spPr>
            <a:ln>
              <a:prstDash val="dash"/>
            </a:ln>
          </c:spPr>
        </c:marker>
      </c:pivotFmt>
      <c:pivotFmt>
        <c:idx val="43"/>
      </c:pivotFmt>
      <c:pivotFmt>
        <c:idx val="44"/>
      </c:pivotFmt>
      <c:pivotFmt>
        <c:idx val="45"/>
      </c:pivotFmt>
      <c:pivotFmt>
        <c:idx val="46"/>
        <c:spPr>
          <a:ln>
            <a:prstDash val="solid"/>
          </a:ln>
        </c:spPr>
        <c:marker>
          <c:spPr>
            <a:ln>
              <a:prstDash val="solid"/>
            </a:ln>
          </c:spPr>
        </c:marker>
      </c:pivotFmt>
      <c:pivotFmt>
        <c:idx val="47"/>
        <c:spPr>
          <a:ln>
            <a:prstDash val="solid"/>
          </a:ln>
        </c:spPr>
        <c:marker>
          <c:spPr>
            <a:ln>
              <a:prstDash val="solid"/>
            </a:ln>
          </c:spPr>
        </c:marker>
      </c:pivotFmt>
      <c:pivotFmt>
        <c:idx val="48"/>
        <c:spPr>
          <a:ln>
            <a:prstDash val="solid"/>
          </a:ln>
        </c:spPr>
        <c:marker>
          <c:spPr>
            <a:ln>
              <a:prstDash val="solid"/>
            </a:ln>
          </c:spPr>
        </c:marker>
      </c:pivotFmt>
      <c:pivotFmt>
        <c:idx val="49"/>
        <c:spPr>
          <a:ln>
            <a:prstDash val="dash"/>
          </a:ln>
        </c:spPr>
        <c:marker>
          <c:spPr>
            <a:ln>
              <a:prstDash val="dash"/>
            </a:ln>
          </c:spPr>
        </c:marker>
      </c:pivotFmt>
      <c:pivotFmt>
        <c:idx val="50"/>
        <c:spPr>
          <a:ln>
            <a:solidFill>
              <a:schemeClr val="accent4">
                <a:lumMod val="50000"/>
              </a:schemeClr>
            </a:solidFill>
            <a:prstDash val="dash"/>
          </a:ln>
        </c:spPr>
        <c:marker>
          <c:spPr>
            <a:ln>
              <a:solidFill>
                <a:schemeClr val="accent4">
                  <a:lumMod val="50000"/>
                </a:schemeClr>
              </a:solidFill>
              <a:prstDash val="dash"/>
            </a:ln>
          </c:spPr>
        </c:marker>
      </c:pivotFmt>
      <c:pivotFmt>
        <c:idx val="51"/>
        <c:spPr>
          <a:ln>
            <a:solidFill>
              <a:schemeClr val="accent3">
                <a:lumMod val="50000"/>
              </a:schemeClr>
            </a:solidFill>
            <a:prstDash val="dash"/>
          </a:ln>
        </c:spPr>
        <c:marker>
          <c:spPr>
            <a:solidFill>
              <a:schemeClr val="accent3">
                <a:lumMod val="50000"/>
              </a:schemeClr>
            </a:solidFill>
            <a:ln>
              <a:solidFill>
                <a:schemeClr val="accent3">
                  <a:lumMod val="50000"/>
                </a:schemeClr>
              </a:solidFill>
              <a:prstDash val="dash"/>
            </a:ln>
          </c:spPr>
        </c:marker>
      </c:pivotFmt>
      <c:pivotFmt>
        <c:idx val="52"/>
        <c:spPr>
          <a:ln>
            <a:prstDash val="dash"/>
          </a:ln>
        </c:spPr>
        <c:marker>
          <c:spPr>
            <a:ln>
              <a:prstDash val="dash"/>
            </a:ln>
          </c:spPr>
        </c:marker>
      </c:pivotFmt>
      <c:pivotFmt>
        <c:idx val="53"/>
      </c:pivotFmt>
      <c:pivotFmt>
        <c:idx val="54"/>
      </c:pivotFmt>
      <c:pivotFmt>
        <c:idx val="55"/>
        <c:spPr>
          <a:ln>
            <a:prstDash val="solid"/>
          </a:ln>
        </c:spPr>
        <c:marker>
          <c:spPr>
            <a:ln>
              <a:prstDash val="solid"/>
            </a:ln>
          </c:spPr>
        </c:marker>
      </c:pivotFmt>
      <c:pivotFmt>
        <c:idx val="56"/>
        <c:spPr>
          <a:ln>
            <a:prstDash val="solid"/>
          </a:ln>
        </c:spPr>
        <c:marker>
          <c:spPr>
            <a:ln>
              <a:prstDash val="solid"/>
            </a:ln>
          </c:spPr>
        </c:marker>
      </c:pivotFmt>
      <c:pivotFmt>
        <c:idx val="57"/>
        <c:spPr>
          <a:ln>
            <a:prstDash val="solid"/>
          </a:ln>
        </c:spPr>
        <c:marker>
          <c:spPr>
            <a:ln>
              <a:prstDash val="solid"/>
            </a:ln>
          </c:spPr>
        </c:marker>
      </c:pivotFmt>
      <c:pivotFmt>
        <c:idx val="58"/>
        <c:spPr>
          <a:ln>
            <a:prstDash val="dash"/>
          </a:ln>
        </c:spPr>
        <c:marker>
          <c:spPr>
            <a:ln>
              <a:prstDash val="dash"/>
            </a:ln>
          </c:spPr>
        </c:marker>
      </c:pivotFmt>
      <c:pivotFmt>
        <c:idx val="59"/>
        <c:spPr>
          <a:ln>
            <a:solidFill>
              <a:schemeClr val="accent4">
                <a:lumMod val="50000"/>
              </a:schemeClr>
            </a:solidFill>
            <a:prstDash val="dash"/>
          </a:ln>
        </c:spPr>
        <c:marker>
          <c:spPr>
            <a:ln>
              <a:solidFill>
                <a:schemeClr val="accent4">
                  <a:lumMod val="50000"/>
                </a:schemeClr>
              </a:solidFill>
              <a:prstDash val="dash"/>
            </a:ln>
          </c:spPr>
        </c:marker>
      </c:pivotFmt>
      <c:pivotFmt>
        <c:idx val="60"/>
        <c:spPr>
          <a:ln>
            <a:solidFill>
              <a:schemeClr val="accent3">
                <a:lumMod val="50000"/>
              </a:schemeClr>
            </a:solidFill>
            <a:prstDash val="dash"/>
          </a:ln>
        </c:spPr>
        <c:marker>
          <c:spPr>
            <a:solidFill>
              <a:schemeClr val="accent3">
                <a:lumMod val="50000"/>
              </a:schemeClr>
            </a:solidFill>
            <a:ln>
              <a:solidFill>
                <a:schemeClr val="accent3">
                  <a:lumMod val="50000"/>
                </a:schemeClr>
              </a:solidFill>
              <a:prstDash val="dash"/>
            </a:ln>
          </c:spPr>
        </c:marker>
      </c:pivotFmt>
      <c:pivotFmt>
        <c:idx val="61"/>
        <c:spPr>
          <a:ln>
            <a:prstDash val="dash"/>
          </a:ln>
        </c:spPr>
        <c:marker>
          <c:spPr>
            <a:ln>
              <a:prstDash val="dash"/>
            </a:ln>
          </c:spPr>
        </c:marker>
      </c:pivotFmt>
      <c:pivotFmt>
        <c:idx val="62"/>
      </c:pivotFmt>
      <c:pivotFmt>
        <c:idx val="63"/>
      </c:pivotFmt>
      <c:pivotFmt>
        <c:idx val="64"/>
        <c:spPr>
          <a:ln>
            <a:prstDash val="solid"/>
          </a:ln>
        </c:spPr>
        <c:marker>
          <c:spPr>
            <a:ln>
              <a:prstDash val="solid"/>
            </a:ln>
          </c:spPr>
        </c:marker>
      </c:pivotFmt>
      <c:pivotFmt>
        <c:idx val="65"/>
        <c:spPr>
          <a:ln>
            <a:prstDash val="solid"/>
          </a:ln>
        </c:spPr>
        <c:marker>
          <c:spPr>
            <a:ln>
              <a:prstDash val="solid"/>
            </a:ln>
          </c:spPr>
        </c:marker>
      </c:pivotFmt>
      <c:pivotFmt>
        <c:idx val="66"/>
        <c:spPr>
          <a:ln>
            <a:prstDash val="solid"/>
          </a:ln>
        </c:spPr>
        <c:marker>
          <c:spPr>
            <a:ln>
              <a:prstDash val="solid"/>
            </a:ln>
          </c:spPr>
        </c:marker>
      </c:pivotFmt>
      <c:pivotFmt>
        <c:idx val="67"/>
        <c:spPr>
          <a:ln>
            <a:prstDash val="dash"/>
          </a:ln>
        </c:spPr>
        <c:marker>
          <c:spPr>
            <a:ln>
              <a:prstDash val="dash"/>
            </a:ln>
          </c:spPr>
        </c:marker>
      </c:pivotFmt>
      <c:pivotFmt>
        <c:idx val="68"/>
        <c:spPr>
          <a:ln>
            <a:solidFill>
              <a:schemeClr val="accent4">
                <a:lumMod val="50000"/>
              </a:schemeClr>
            </a:solidFill>
            <a:prstDash val="dash"/>
          </a:ln>
        </c:spPr>
        <c:marker>
          <c:spPr>
            <a:ln>
              <a:solidFill>
                <a:schemeClr val="accent4">
                  <a:lumMod val="50000"/>
                </a:schemeClr>
              </a:solidFill>
              <a:prstDash val="dash"/>
            </a:ln>
          </c:spPr>
        </c:marker>
      </c:pivotFmt>
      <c:pivotFmt>
        <c:idx val="69"/>
        <c:spPr>
          <a:ln>
            <a:solidFill>
              <a:schemeClr val="accent3">
                <a:lumMod val="50000"/>
              </a:schemeClr>
            </a:solidFill>
            <a:prstDash val="dash"/>
          </a:ln>
        </c:spPr>
        <c:marker>
          <c:spPr>
            <a:solidFill>
              <a:schemeClr val="accent3">
                <a:lumMod val="50000"/>
              </a:schemeClr>
            </a:solidFill>
            <a:ln>
              <a:solidFill>
                <a:schemeClr val="accent3">
                  <a:lumMod val="50000"/>
                </a:schemeClr>
              </a:solidFill>
              <a:prstDash val="dash"/>
            </a:ln>
          </c:spPr>
        </c:marker>
      </c:pivotFmt>
      <c:pivotFmt>
        <c:idx val="70"/>
        <c:spPr>
          <a:ln>
            <a:prstDash val="dash"/>
          </a:ln>
        </c:spPr>
        <c:marker>
          <c:spPr>
            <a:ln>
              <a:prstDash val="dash"/>
            </a:ln>
          </c:spPr>
        </c:marker>
      </c:pivotFmt>
      <c:pivotFmt>
        <c:idx val="71"/>
      </c:pivotFmt>
      <c:pivotFmt>
        <c:idx val="72"/>
      </c:pivotFmt>
      <c:pivotFmt>
        <c:idx val="73"/>
        <c:spPr>
          <a:ln>
            <a:prstDash val="solid"/>
          </a:ln>
        </c:spPr>
        <c:marker>
          <c:spPr>
            <a:ln>
              <a:prstDash val="solid"/>
            </a:ln>
          </c:spPr>
        </c:marker>
      </c:pivotFmt>
      <c:pivotFmt>
        <c:idx val="74"/>
        <c:spPr>
          <a:ln>
            <a:prstDash val="solid"/>
          </a:ln>
        </c:spPr>
        <c:marker>
          <c:spPr>
            <a:ln>
              <a:prstDash val="solid"/>
            </a:ln>
          </c:spPr>
        </c:marker>
      </c:pivotFmt>
      <c:pivotFmt>
        <c:idx val="75"/>
        <c:spPr>
          <a:ln>
            <a:prstDash val="solid"/>
          </a:ln>
        </c:spPr>
        <c:marker>
          <c:spPr>
            <a:ln>
              <a:prstDash val="solid"/>
            </a:ln>
          </c:spPr>
        </c:marker>
      </c:pivotFmt>
      <c:pivotFmt>
        <c:idx val="76"/>
        <c:spPr>
          <a:ln>
            <a:prstDash val="dash"/>
          </a:ln>
        </c:spPr>
        <c:marker>
          <c:spPr>
            <a:ln>
              <a:prstDash val="dash"/>
            </a:ln>
          </c:spPr>
        </c:marker>
      </c:pivotFmt>
      <c:pivotFmt>
        <c:idx val="77"/>
        <c:spPr>
          <a:ln>
            <a:solidFill>
              <a:schemeClr val="accent4">
                <a:lumMod val="50000"/>
              </a:schemeClr>
            </a:solidFill>
            <a:prstDash val="dash"/>
          </a:ln>
        </c:spPr>
        <c:marker>
          <c:spPr>
            <a:ln>
              <a:solidFill>
                <a:schemeClr val="accent4">
                  <a:lumMod val="50000"/>
                </a:schemeClr>
              </a:solidFill>
              <a:prstDash val="dash"/>
            </a:ln>
          </c:spPr>
        </c:marker>
      </c:pivotFmt>
      <c:pivotFmt>
        <c:idx val="78"/>
        <c:spPr>
          <a:ln>
            <a:solidFill>
              <a:schemeClr val="accent3">
                <a:lumMod val="50000"/>
              </a:schemeClr>
            </a:solidFill>
            <a:prstDash val="dash"/>
          </a:ln>
        </c:spPr>
        <c:marker>
          <c:spPr>
            <a:solidFill>
              <a:schemeClr val="accent3">
                <a:lumMod val="50000"/>
              </a:schemeClr>
            </a:solidFill>
            <a:ln>
              <a:solidFill>
                <a:schemeClr val="accent3">
                  <a:lumMod val="50000"/>
                </a:schemeClr>
              </a:solidFill>
              <a:prstDash val="dash"/>
            </a:ln>
          </c:spPr>
        </c:marker>
      </c:pivotFmt>
      <c:pivotFmt>
        <c:idx val="79"/>
        <c:spPr>
          <a:ln>
            <a:prstDash val="dash"/>
          </a:ln>
        </c:spPr>
        <c:marker>
          <c:spPr>
            <a:ln>
              <a:prstDash val="dash"/>
            </a:ln>
          </c:spPr>
        </c:marker>
      </c:pivotFmt>
      <c:pivotFmt>
        <c:idx val="80"/>
      </c:pivotFmt>
      <c:pivotFmt>
        <c:idx val="81"/>
      </c:pivotFmt>
      <c:pivotFmt>
        <c:idx val="82"/>
        <c:spPr>
          <a:ln>
            <a:prstDash val="solid"/>
          </a:ln>
        </c:spPr>
        <c:marker>
          <c:spPr>
            <a:ln>
              <a:prstDash val="solid"/>
            </a:ln>
          </c:spPr>
        </c:marker>
      </c:pivotFmt>
      <c:pivotFmt>
        <c:idx val="83"/>
        <c:spPr>
          <a:ln>
            <a:prstDash val="solid"/>
          </a:ln>
        </c:spPr>
        <c:marker>
          <c:spPr>
            <a:ln>
              <a:prstDash val="solid"/>
            </a:ln>
          </c:spPr>
        </c:marker>
      </c:pivotFmt>
      <c:pivotFmt>
        <c:idx val="84"/>
        <c:spPr>
          <a:ln>
            <a:prstDash val="solid"/>
          </a:ln>
        </c:spPr>
        <c:marker>
          <c:spPr>
            <a:ln>
              <a:prstDash val="solid"/>
            </a:ln>
          </c:spPr>
        </c:marker>
      </c:pivotFmt>
      <c:pivotFmt>
        <c:idx val="85"/>
        <c:spPr>
          <a:ln>
            <a:prstDash val="dash"/>
          </a:ln>
        </c:spPr>
        <c:marker>
          <c:spPr>
            <a:ln>
              <a:prstDash val="dash"/>
            </a:ln>
          </c:spPr>
        </c:marker>
      </c:pivotFmt>
      <c:pivotFmt>
        <c:idx val="86"/>
        <c:spPr>
          <a:ln>
            <a:solidFill>
              <a:schemeClr val="accent4">
                <a:lumMod val="50000"/>
              </a:schemeClr>
            </a:solidFill>
            <a:prstDash val="dash"/>
          </a:ln>
        </c:spPr>
        <c:marker>
          <c:spPr>
            <a:ln>
              <a:solidFill>
                <a:schemeClr val="accent4">
                  <a:lumMod val="50000"/>
                </a:schemeClr>
              </a:solidFill>
              <a:prstDash val="dash"/>
            </a:ln>
          </c:spPr>
        </c:marker>
      </c:pivotFmt>
      <c:pivotFmt>
        <c:idx val="87"/>
        <c:spPr>
          <a:ln>
            <a:solidFill>
              <a:schemeClr val="accent3">
                <a:lumMod val="50000"/>
              </a:schemeClr>
            </a:solidFill>
            <a:prstDash val="dash"/>
          </a:ln>
        </c:spPr>
        <c:marker>
          <c:spPr>
            <a:solidFill>
              <a:schemeClr val="accent3">
                <a:lumMod val="50000"/>
              </a:schemeClr>
            </a:solidFill>
            <a:ln>
              <a:solidFill>
                <a:schemeClr val="accent3">
                  <a:lumMod val="50000"/>
                </a:schemeClr>
              </a:solidFill>
              <a:prstDash val="dash"/>
            </a:ln>
          </c:spPr>
        </c:marker>
      </c:pivotFmt>
      <c:pivotFmt>
        <c:idx val="88"/>
        <c:spPr>
          <a:ln>
            <a:prstDash val="dash"/>
          </a:ln>
        </c:spPr>
        <c:marker>
          <c:spPr>
            <a:ln>
              <a:prstDash val="dash"/>
            </a:ln>
          </c:spPr>
        </c:marker>
      </c:pivotFmt>
      <c:pivotFmt>
        <c:idx val="89"/>
      </c:pivotFmt>
      <c:pivotFmt>
        <c:idx val="90"/>
      </c:pivotFmt>
      <c:pivotFmt>
        <c:idx val="91"/>
        <c:spPr>
          <a:ln>
            <a:prstDash val="solid"/>
          </a:ln>
        </c:spPr>
        <c:marker>
          <c:spPr>
            <a:ln>
              <a:prstDash val="solid"/>
            </a:ln>
          </c:spPr>
        </c:marker>
      </c:pivotFmt>
      <c:pivotFmt>
        <c:idx val="92"/>
        <c:spPr>
          <a:ln>
            <a:prstDash val="solid"/>
          </a:ln>
        </c:spPr>
        <c:marker>
          <c:spPr>
            <a:ln>
              <a:prstDash val="solid"/>
            </a:ln>
          </c:spPr>
        </c:marker>
      </c:pivotFmt>
      <c:pivotFmt>
        <c:idx val="93"/>
        <c:spPr>
          <a:ln>
            <a:prstDash val="solid"/>
          </a:ln>
        </c:spPr>
        <c:marker>
          <c:spPr>
            <a:ln>
              <a:prstDash val="solid"/>
            </a:ln>
          </c:spPr>
        </c:marker>
      </c:pivotFmt>
      <c:pivotFmt>
        <c:idx val="94"/>
        <c:spPr>
          <a:ln>
            <a:prstDash val="dash"/>
          </a:ln>
        </c:spPr>
        <c:marker>
          <c:spPr>
            <a:ln>
              <a:prstDash val="dash"/>
            </a:ln>
          </c:spPr>
        </c:marker>
      </c:pivotFmt>
      <c:pivotFmt>
        <c:idx val="95"/>
        <c:spPr>
          <a:ln>
            <a:solidFill>
              <a:schemeClr val="accent4">
                <a:lumMod val="50000"/>
              </a:schemeClr>
            </a:solidFill>
            <a:prstDash val="dash"/>
          </a:ln>
        </c:spPr>
        <c:marker>
          <c:spPr>
            <a:ln>
              <a:solidFill>
                <a:schemeClr val="accent4">
                  <a:lumMod val="50000"/>
                </a:schemeClr>
              </a:solidFill>
              <a:prstDash val="dash"/>
            </a:ln>
          </c:spPr>
        </c:marker>
      </c:pivotFmt>
      <c:pivotFmt>
        <c:idx val="96"/>
        <c:spPr>
          <a:ln>
            <a:solidFill>
              <a:schemeClr val="accent3">
                <a:lumMod val="50000"/>
              </a:schemeClr>
            </a:solidFill>
            <a:prstDash val="dash"/>
          </a:ln>
        </c:spPr>
        <c:marker>
          <c:spPr>
            <a:solidFill>
              <a:schemeClr val="accent3">
                <a:lumMod val="50000"/>
              </a:schemeClr>
            </a:solidFill>
            <a:ln>
              <a:solidFill>
                <a:schemeClr val="accent3">
                  <a:lumMod val="50000"/>
                </a:schemeClr>
              </a:solidFill>
              <a:prstDash val="dash"/>
            </a:ln>
          </c:spPr>
        </c:marker>
      </c:pivotFmt>
      <c:pivotFmt>
        <c:idx val="97"/>
        <c:spPr>
          <a:ln>
            <a:prstDash val="dash"/>
          </a:ln>
        </c:spPr>
        <c:marker>
          <c:spPr>
            <a:ln>
              <a:prstDash val="dash"/>
            </a:ln>
          </c:spPr>
        </c:marker>
      </c:pivotFmt>
      <c:pivotFmt>
        <c:idx val="98"/>
      </c:pivotFmt>
      <c:pivotFmt>
        <c:idx val="99"/>
      </c:pivotFmt>
      <c:pivotFmt>
        <c:idx val="100"/>
        <c:spPr>
          <a:ln>
            <a:prstDash val="solid"/>
          </a:ln>
        </c:spPr>
        <c:marker>
          <c:spPr>
            <a:ln>
              <a:prstDash val="solid"/>
            </a:ln>
          </c:spPr>
        </c:marker>
      </c:pivotFmt>
      <c:pivotFmt>
        <c:idx val="101"/>
        <c:spPr>
          <a:ln>
            <a:prstDash val="solid"/>
          </a:ln>
        </c:spPr>
        <c:marker>
          <c:spPr>
            <a:ln>
              <a:prstDash val="solid"/>
            </a:ln>
          </c:spPr>
        </c:marker>
      </c:pivotFmt>
      <c:pivotFmt>
        <c:idx val="102"/>
        <c:spPr>
          <a:ln>
            <a:prstDash val="solid"/>
          </a:ln>
        </c:spPr>
        <c:marker>
          <c:spPr>
            <a:ln>
              <a:prstDash val="solid"/>
            </a:ln>
          </c:spPr>
        </c:marker>
      </c:pivotFmt>
      <c:pivotFmt>
        <c:idx val="103"/>
        <c:spPr>
          <a:ln>
            <a:prstDash val="dash"/>
          </a:ln>
        </c:spPr>
        <c:marker>
          <c:spPr>
            <a:ln>
              <a:prstDash val="dash"/>
            </a:ln>
          </c:spPr>
        </c:marker>
      </c:pivotFmt>
      <c:pivotFmt>
        <c:idx val="104"/>
        <c:spPr>
          <a:ln>
            <a:solidFill>
              <a:schemeClr val="accent4">
                <a:lumMod val="50000"/>
              </a:schemeClr>
            </a:solidFill>
            <a:prstDash val="dash"/>
          </a:ln>
        </c:spPr>
        <c:marker>
          <c:spPr>
            <a:ln>
              <a:solidFill>
                <a:schemeClr val="accent4">
                  <a:lumMod val="50000"/>
                </a:schemeClr>
              </a:solidFill>
              <a:prstDash val="dash"/>
            </a:ln>
          </c:spPr>
        </c:marker>
      </c:pivotFmt>
      <c:pivotFmt>
        <c:idx val="105"/>
        <c:spPr>
          <a:ln>
            <a:solidFill>
              <a:schemeClr val="accent3">
                <a:lumMod val="50000"/>
              </a:schemeClr>
            </a:solidFill>
            <a:prstDash val="dash"/>
          </a:ln>
        </c:spPr>
        <c:marker>
          <c:spPr>
            <a:solidFill>
              <a:schemeClr val="accent3">
                <a:lumMod val="50000"/>
              </a:schemeClr>
            </a:solidFill>
            <a:ln>
              <a:solidFill>
                <a:schemeClr val="accent3">
                  <a:lumMod val="50000"/>
                </a:schemeClr>
              </a:solidFill>
              <a:prstDash val="dash"/>
            </a:ln>
          </c:spPr>
        </c:marker>
      </c:pivotFmt>
      <c:pivotFmt>
        <c:idx val="106"/>
        <c:spPr>
          <a:ln>
            <a:prstDash val="dash"/>
          </a:ln>
        </c:spPr>
        <c:marker>
          <c:spPr>
            <a:ln>
              <a:prstDash val="dash"/>
            </a:ln>
          </c:spPr>
        </c:marker>
      </c:pivotFmt>
      <c:pivotFmt>
        <c:idx val="107"/>
      </c:pivotFmt>
      <c:pivotFmt>
        <c:idx val="108"/>
      </c:pivotFmt>
      <c:pivotFmt>
        <c:idx val="109"/>
        <c:spPr>
          <a:ln>
            <a:prstDash val="solid"/>
          </a:ln>
        </c:spPr>
        <c:marker>
          <c:spPr>
            <a:ln>
              <a:prstDash val="solid"/>
            </a:ln>
          </c:spPr>
        </c:marker>
      </c:pivotFmt>
      <c:pivotFmt>
        <c:idx val="110"/>
        <c:spPr>
          <a:ln>
            <a:prstDash val="solid"/>
          </a:ln>
        </c:spPr>
        <c:marker>
          <c:spPr>
            <a:ln>
              <a:prstDash val="solid"/>
            </a:ln>
          </c:spPr>
        </c:marker>
      </c:pivotFmt>
      <c:pivotFmt>
        <c:idx val="111"/>
        <c:spPr>
          <a:ln>
            <a:prstDash val="solid"/>
          </a:ln>
        </c:spPr>
        <c:marker>
          <c:spPr>
            <a:ln>
              <a:prstDash val="solid"/>
            </a:ln>
          </c:spPr>
        </c:marker>
      </c:pivotFmt>
      <c:pivotFmt>
        <c:idx val="112"/>
        <c:spPr>
          <a:ln>
            <a:prstDash val="dash"/>
          </a:ln>
        </c:spPr>
        <c:marker>
          <c:spPr>
            <a:ln>
              <a:prstDash val="dash"/>
            </a:ln>
          </c:spPr>
        </c:marker>
      </c:pivotFmt>
      <c:pivotFmt>
        <c:idx val="113"/>
        <c:spPr>
          <a:ln>
            <a:solidFill>
              <a:schemeClr val="accent4">
                <a:lumMod val="50000"/>
              </a:schemeClr>
            </a:solidFill>
            <a:prstDash val="dash"/>
          </a:ln>
        </c:spPr>
        <c:marker>
          <c:spPr>
            <a:ln>
              <a:solidFill>
                <a:schemeClr val="accent4">
                  <a:lumMod val="50000"/>
                </a:schemeClr>
              </a:solidFill>
              <a:prstDash val="dash"/>
            </a:ln>
          </c:spPr>
        </c:marker>
      </c:pivotFmt>
      <c:pivotFmt>
        <c:idx val="114"/>
        <c:spPr>
          <a:ln>
            <a:solidFill>
              <a:schemeClr val="accent3">
                <a:lumMod val="50000"/>
              </a:schemeClr>
            </a:solidFill>
            <a:prstDash val="dash"/>
          </a:ln>
        </c:spPr>
        <c:marker>
          <c:spPr>
            <a:solidFill>
              <a:schemeClr val="accent3">
                <a:lumMod val="50000"/>
              </a:schemeClr>
            </a:solidFill>
            <a:ln>
              <a:solidFill>
                <a:schemeClr val="accent3">
                  <a:lumMod val="50000"/>
                </a:schemeClr>
              </a:solidFill>
              <a:prstDash val="dash"/>
            </a:ln>
          </c:spPr>
        </c:marker>
      </c:pivotFmt>
      <c:pivotFmt>
        <c:idx val="115"/>
        <c:spPr>
          <a:ln>
            <a:prstDash val="dash"/>
          </a:ln>
        </c:spPr>
        <c:marker>
          <c:spPr>
            <a:ln>
              <a:prstDash val="dash"/>
            </a:ln>
          </c:spPr>
        </c:marker>
      </c:pivotFmt>
      <c:pivotFmt>
        <c:idx val="116"/>
      </c:pivotFmt>
      <c:pivotFmt>
        <c:idx val="117"/>
      </c:pivotFmt>
      <c:pivotFmt>
        <c:idx val="118"/>
        <c:spPr>
          <a:ln>
            <a:prstDash val="solid"/>
          </a:ln>
        </c:spPr>
        <c:marker>
          <c:spPr>
            <a:ln>
              <a:prstDash val="solid"/>
            </a:ln>
          </c:spPr>
        </c:marker>
      </c:pivotFmt>
      <c:pivotFmt>
        <c:idx val="119"/>
        <c:spPr>
          <a:ln>
            <a:prstDash val="solid"/>
          </a:ln>
        </c:spPr>
        <c:marker>
          <c:spPr>
            <a:ln>
              <a:prstDash val="solid"/>
            </a:ln>
          </c:spPr>
        </c:marker>
      </c:pivotFmt>
      <c:pivotFmt>
        <c:idx val="120"/>
        <c:spPr>
          <a:ln>
            <a:prstDash val="solid"/>
          </a:ln>
        </c:spPr>
        <c:marker>
          <c:spPr>
            <a:ln>
              <a:prstDash val="solid"/>
            </a:ln>
          </c:spPr>
        </c:marker>
      </c:pivotFmt>
      <c:pivotFmt>
        <c:idx val="121"/>
        <c:spPr>
          <a:ln>
            <a:prstDash val="dash"/>
          </a:ln>
        </c:spPr>
        <c:marker>
          <c:spPr>
            <a:ln>
              <a:prstDash val="dash"/>
            </a:ln>
          </c:spPr>
        </c:marker>
      </c:pivotFmt>
      <c:pivotFmt>
        <c:idx val="122"/>
        <c:spPr>
          <a:ln>
            <a:solidFill>
              <a:schemeClr val="accent4">
                <a:lumMod val="50000"/>
              </a:schemeClr>
            </a:solidFill>
            <a:prstDash val="dash"/>
          </a:ln>
        </c:spPr>
        <c:marker>
          <c:spPr>
            <a:ln>
              <a:solidFill>
                <a:schemeClr val="accent4">
                  <a:lumMod val="50000"/>
                </a:schemeClr>
              </a:solidFill>
              <a:prstDash val="dash"/>
            </a:ln>
          </c:spPr>
        </c:marker>
      </c:pivotFmt>
      <c:pivotFmt>
        <c:idx val="123"/>
        <c:spPr>
          <a:ln>
            <a:solidFill>
              <a:schemeClr val="accent3">
                <a:lumMod val="50000"/>
              </a:schemeClr>
            </a:solidFill>
            <a:prstDash val="dash"/>
          </a:ln>
        </c:spPr>
        <c:marker>
          <c:spPr>
            <a:solidFill>
              <a:schemeClr val="accent3">
                <a:lumMod val="50000"/>
              </a:schemeClr>
            </a:solidFill>
            <a:ln>
              <a:solidFill>
                <a:schemeClr val="accent3">
                  <a:lumMod val="50000"/>
                </a:schemeClr>
              </a:solidFill>
              <a:prstDash val="dash"/>
            </a:ln>
          </c:spPr>
        </c:marker>
      </c:pivotFmt>
      <c:pivotFmt>
        <c:idx val="124"/>
        <c:spPr>
          <a:ln>
            <a:prstDash val="dash"/>
          </a:ln>
        </c:spPr>
        <c:marker>
          <c:spPr>
            <a:ln>
              <a:prstDash val="dash"/>
            </a:ln>
          </c:spPr>
        </c:marker>
      </c:pivotFmt>
      <c:pivotFmt>
        <c:idx val="125"/>
      </c:pivotFmt>
      <c:pivotFmt>
        <c:idx val="126"/>
      </c:pivotFmt>
    </c:pivotFmts>
    <c:plotArea>
      <c:layout>
        <c:manualLayout>
          <c:layoutTarget val="inner"/>
          <c:xMode val="edge"/>
          <c:yMode val="edge"/>
          <c:x val="0.11581624562554681"/>
          <c:y val="2.0809956300219506E-2"/>
          <c:w val="0.86399592629046384"/>
          <c:h val="0.82556121661262927"/>
        </c:manualLayout>
      </c:layout>
      <c:lineChart>
        <c:grouping val="standard"/>
        <c:varyColors val="0"/>
        <c:ser>
          <c:idx val="0"/>
          <c:order val="0"/>
          <c:tx>
            <c:strRef>
              <c:f>Tabelle3!$B$3:$B$4</c:f>
              <c:strCache>
                <c:ptCount val="1"/>
                <c:pt idx="0">
                  <c:v>VP32_1_H200_V150_ACF_MF_285</c:v>
                </c:pt>
              </c:strCache>
            </c:strRef>
          </c:tx>
          <c:spPr>
            <a:ln>
              <a:prstDash val="solid"/>
            </a:ln>
          </c:spPr>
          <c:marker>
            <c:spPr>
              <a:ln>
                <a:prstDash val="solid"/>
              </a:ln>
            </c:spPr>
          </c:marker>
          <c:cat>
            <c:strRef>
              <c:f>Tabelle3!$A$5:$A$20</c:f>
              <c:strCache>
                <c:ptCount val="15"/>
                <c:pt idx="0">
                  <c:v>26,65</c:v>
                </c:pt>
                <c:pt idx="1">
                  <c:v>29,19</c:v>
                </c:pt>
                <c:pt idx="2">
                  <c:v>34,27</c:v>
                </c:pt>
                <c:pt idx="3">
                  <c:v>39,35</c:v>
                </c:pt>
                <c:pt idx="4">
                  <c:v>41,89</c:v>
                </c:pt>
                <c:pt idx="5">
                  <c:v>44,43</c:v>
                </c:pt>
                <c:pt idx="6">
                  <c:v>49,51</c:v>
                </c:pt>
                <c:pt idx="7">
                  <c:v>54,59</c:v>
                </c:pt>
                <c:pt idx="8">
                  <c:v>57,13</c:v>
                </c:pt>
                <c:pt idx="9">
                  <c:v>59,67</c:v>
                </c:pt>
                <c:pt idx="10">
                  <c:v>64,76</c:v>
                </c:pt>
                <c:pt idx="11">
                  <c:v>69,84</c:v>
                </c:pt>
                <c:pt idx="12">
                  <c:v>72,38</c:v>
                </c:pt>
                <c:pt idx="13">
                  <c:v>74,92</c:v>
                </c:pt>
                <c:pt idx="14">
                  <c:v>80,00</c:v>
                </c:pt>
              </c:strCache>
            </c:strRef>
          </c:cat>
          <c:val>
            <c:numRef>
              <c:f>Tabelle3!$B$5:$B$20</c:f>
              <c:numCache>
                <c:formatCode>General</c:formatCode>
                <c:ptCount val="15"/>
                <c:pt idx="0">
                  <c:v>65.583939021480703</c:v>
                </c:pt>
                <c:pt idx="2">
                  <c:v>86.809814074384903</c:v>
                </c:pt>
                <c:pt idx="4">
                  <c:v>109.10734956266811</c:v>
                </c:pt>
                <c:pt idx="6">
                  <c:v>109.7054515084413</c:v>
                </c:pt>
                <c:pt idx="8">
                  <c:v>112.6048345090785</c:v>
                </c:pt>
                <c:pt idx="10">
                  <c:v>132.38573625068599</c:v>
                </c:pt>
                <c:pt idx="12">
                  <c:v>139.51231137180901</c:v>
                </c:pt>
                <c:pt idx="14">
                  <c:v>148.52519522685199</c:v>
                </c:pt>
              </c:numCache>
            </c:numRef>
          </c:val>
          <c:smooth val="0"/>
        </c:ser>
        <c:ser>
          <c:idx val="1"/>
          <c:order val="1"/>
          <c:tx>
            <c:strRef>
              <c:f>Tabelle3!$C$3:$C$4</c:f>
              <c:strCache>
                <c:ptCount val="1"/>
                <c:pt idx="0">
                  <c:v>VP33_1_H300_V150_ACF_MF_285</c:v>
                </c:pt>
              </c:strCache>
            </c:strRef>
          </c:tx>
          <c:spPr>
            <a:ln>
              <a:prstDash val="solid"/>
            </a:ln>
          </c:spPr>
          <c:marker>
            <c:spPr>
              <a:ln>
                <a:prstDash val="solid"/>
              </a:ln>
            </c:spPr>
          </c:marker>
          <c:cat>
            <c:strRef>
              <c:f>Tabelle3!$A$5:$A$20</c:f>
              <c:strCache>
                <c:ptCount val="15"/>
                <c:pt idx="0">
                  <c:v>26,65</c:v>
                </c:pt>
                <c:pt idx="1">
                  <c:v>29,19</c:v>
                </c:pt>
                <c:pt idx="2">
                  <c:v>34,27</c:v>
                </c:pt>
                <c:pt idx="3">
                  <c:v>39,35</c:v>
                </c:pt>
                <c:pt idx="4">
                  <c:v>41,89</c:v>
                </c:pt>
                <c:pt idx="5">
                  <c:v>44,43</c:v>
                </c:pt>
                <c:pt idx="6">
                  <c:v>49,51</c:v>
                </c:pt>
                <c:pt idx="7">
                  <c:v>54,59</c:v>
                </c:pt>
                <c:pt idx="8">
                  <c:v>57,13</c:v>
                </c:pt>
                <c:pt idx="9">
                  <c:v>59,67</c:v>
                </c:pt>
                <c:pt idx="10">
                  <c:v>64,76</c:v>
                </c:pt>
                <c:pt idx="11">
                  <c:v>69,84</c:v>
                </c:pt>
                <c:pt idx="12">
                  <c:v>72,38</c:v>
                </c:pt>
                <c:pt idx="13">
                  <c:v>74,92</c:v>
                </c:pt>
                <c:pt idx="14">
                  <c:v>80,00</c:v>
                </c:pt>
              </c:strCache>
            </c:strRef>
          </c:cat>
          <c:val>
            <c:numRef>
              <c:f>Tabelle3!$C$5:$C$20</c:f>
              <c:numCache>
                <c:formatCode>General</c:formatCode>
                <c:ptCount val="15"/>
                <c:pt idx="0">
                  <c:v>130.104752509115</c:v>
                </c:pt>
                <c:pt idx="2">
                  <c:v>142.86276017864202</c:v>
                </c:pt>
                <c:pt idx="4">
                  <c:v>144.92492253412601</c:v>
                </c:pt>
                <c:pt idx="12">
                  <c:v>165.030587332485</c:v>
                </c:pt>
                <c:pt idx="14">
                  <c:v>182.46969896289502</c:v>
                </c:pt>
              </c:numCache>
            </c:numRef>
          </c:val>
          <c:smooth val="0"/>
        </c:ser>
        <c:ser>
          <c:idx val="2"/>
          <c:order val="2"/>
          <c:tx>
            <c:strRef>
              <c:f>Tabelle3!$D$3:$D$4</c:f>
              <c:strCache>
                <c:ptCount val="1"/>
                <c:pt idx="0">
                  <c:v>VP36_1_H200_V100_ABA_MF_285</c:v>
                </c:pt>
              </c:strCache>
            </c:strRef>
          </c:tx>
          <c:spPr>
            <a:ln>
              <a:prstDash val="dash"/>
            </a:ln>
          </c:spPr>
          <c:marker>
            <c:spPr>
              <a:ln>
                <a:prstDash val="solid"/>
              </a:ln>
            </c:spPr>
          </c:marker>
          <c:cat>
            <c:strRef>
              <c:f>Tabelle3!$A$5:$A$20</c:f>
              <c:strCache>
                <c:ptCount val="15"/>
                <c:pt idx="0">
                  <c:v>26,65</c:v>
                </c:pt>
                <c:pt idx="1">
                  <c:v>29,19</c:v>
                </c:pt>
                <c:pt idx="2">
                  <c:v>34,27</c:v>
                </c:pt>
                <c:pt idx="3">
                  <c:v>39,35</c:v>
                </c:pt>
                <c:pt idx="4">
                  <c:v>41,89</c:v>
                </c:pt>
                <c:pt idx="5">
                  <c:v>44,43</c:v>
                </c:pt>
                <c:pt idx="6">
                  <c:v>49,51</c:v>
                </c:pt>
                <c:pt idx="7">
                  <c:v>54,59</c:v>
                </c:pt>
                <c:pt idx="8">
                  <c:v>57,13</c:v>
                </c:pt>
                <c:pt idx="9">
                  <c:v>59,67</c:v>
                </c:pt>
                <c:pt idx="10">
                  <c:v>64,76</c:v>
                </c:pt>
                <c:pt idx="11">
                  <c:v>69,84</c:v>
                </c:pt>
                <c:pt idx="12">
                  <c:v>72,38</c:v>
                </c:pt>
                <c:pt idx="13">
                  <c:v>74,92</c:v>
                </c:pt>
                <c:pt idx="14">
                  <c:v>80,00</c:v>
                </c:pt>
              </c:strCache>
            </c:strRef>
          </c:cat>
          <c:val>
            <c:numRef>
              <c:f>Tabelle3!$D$5:$D$20</c:f>
              <c:numCache>
                <c:formatCode>General</c:formatCode>
                <c:ptCount val="15"/>
                <c:pt idx="1">
                  <c:v>79.803338136336492</c:v>
                </c:pt>
                <c:pt idx="2">
                  <c:v>104.53513292333</c:v>
                </c:pt>
                <c:pt idx="3">
                  <c:v>84.470612299117789</c:v>
                </c:pt>
                <c:pt idx="5">
                  <c:v>106.29271205326499</c:v>
                </c:pt>
                <c:pt idx="6">
                  <c:v>99.200659162669496</c:v>
                </c:pt>
                <c:pt idx="7">
                  <c:v>103.6522484669776</c:v>
                </c:pt>
                <c:pt idx="9">
                  <c:v>98.456327945250194</c:v>
                </c:pt>
                <c:pt idx="10">
                  <c:v>96.337767643914191</c:v>
                </c:pt>
                <c:pt idx="11">
                  <c:v>88.848479539858189</c:v>
                </c:pt>
                <c:pt idx="13">
                  <c:v>87.650131156150394</c:v>
                </c:pt>
                <c:pt idx="14">
                  <c:v>89.73636309546319</c:v>
                </c:pt>
              </c:numCache>
            </c:numRef>
          </c:val>
          <c:smooth val="0"/>
        </c:ser>
        <c:ser>
          <c:idx val="3"/>
          <c:order val="3"/>
          <c:tx>
            <c:strRef>
              <c:f>Tabelle3!$E$3:$E$4</c:f>
              <c:strCache>
                <c:ptCount val="1"/>
                <c:pt idx="0">
                  <c:v>VP37_1_H200_V150_ABA_MF_425</c:v>
                </c:pt>
              </c:strCache>
            </c:strRef>
          </c:tx>
          <c:spPr>
            <a:ln>
              <a:prstDash val="dash"/>
            </a:ln>
          </c:spPr>
          <c:marker>
            <c:spPr>
              <a:ln>
                <a:prstDash val="dash"/>
              </a:ln>
            </c:spPr>
          </c:marker>
          <c:cat>
            <c:strRef>
              <c:f>Tabelle3!$A$5:$A$20</c:f>
              <c:strCache>
                <c:ptCount val="15"/>
                <c:pt idx="0">
                  <c:v>26,65</c:v>
                </c:pt>
                <c:pt idx="1">
                  <c:v>29,19</c:v>
                </c:pt>
                <c:pt idx="2">
                  <c:v>34,27</c:v>
                </c:pt>
                <c:pt idx="3">
                  <c:v>39,35</c:v>
                </c:pt>
                <c:pt idx="4">
                  <c:v>41,89</c:v>
                </c:pt>
                <c:pt idx="5">
                  <c:v>44,43</c:v>
                </c:pt>
                <c:pt idx="6">
                  <c:v>49,51</c:v>
                </c:pt>
                <c:pt idx="7">
                  <c:v>54,59</c:v>
                </c:pt>
                <c:pt idx="8">
                  <c:v>57,13</c:v>
                </c:pt>
                <c:pt idx="9">
                  <c:v>59,67</c:v>
                </c:pt>
                <c:pt idx="10">
                  <c:v>64,76</c:v>
                </c:pt>
                <c:pt idx="11">
                  <c:v>69,84</c:v>
                </c:pt>
                <c:pt idx="12">
                  <c:v>72,38</c:v>
                </c:pt>
                <c:pt idx="13">
                  <c:v>74,92</c:v>
                </c:pt>
                <c:pt idx="14">
                  <c:v>80,00</c:v>
                </c:pt>
              </c:strCache>
            </c:strRef>
          </c:cat>
          <c:val>
            <c:numRef>
              <c:f>Tabelle3!$E$5:$E$20</c:f>
              <c:numCache>
                <c:formatCode>General</c:formatCode>
                <c:ptCount val="15"/>
                <c:pt idx="0">
                  <c:v>72.84615421674701</c:v>
                </c:pt>
                <c:pt idx="2">
                  <c:v>89.288708210194898</c:v>
                </c:pt>
                <c:pt idx="4">
                  <c:v>85.306176202536591</c:v>
                </c:pt>
                <c:pt idx="6">
                  <c:v>105.87722122979881</c:v>
                </c:pt>
                <c:pt idx="8">
                  <c:v>96.844635207795108</c:v>
                </c:pt>
                <c:pt idx="10">
                  <c:v>108.39744545472499</c:v>
                </c:pt>
                <c:pt idx="12">
                  <c:v>103.06619965546429</c:v>
                </c:pt>
                <c:pt idx="14">
                  <c:v>114.61725877645</c:v>
                </c:pt>
              </c:numCache>
            </c:numRef>
          </c:val>
          <c:smooth val="0"/>
        </c:ser>
        <c:ser>
          <c:idx val="4"/>
          <c:order val="4"/>
          <c:tx>
            <c:strRef>
              <c:f>Tabelle3!$F$3:$F$4</c:f>
              <c:strCache>
                <c:ptCount val="1"/>
                <c:pt idx="0">
                  <c:v>VP38_1_H300_V100_ABA_MF_425</c:v>
                </c:pt>
              </c:strCache>
            </c:strRef>
          </c:tx>
          <c:spPr>
            <a:ln>
              <a:solidFill>
                <a:schemeClr val="accent4">
                  <a:lumMod val="50000"/>
                </a:schemeClr>
              </a:solidFill>
              <a:prstDash val="dash"/>
            </a:ln>
          </c:spPr>
          <c:marker>
            <c:spPr>
              <a:ln>
                <a:solidFill>
                  <a:schemeClr val="accent4">
                    <a:lumMod val="50000"/>
                  </a:schemeClr>
                </a:solidFill>
                <a:prstDash val="dash"/>
              </a:ln>
            </c:spPr>
          </c:marker>
          <c:cat>
            <c:strRef>
              <c:f>Tabelle3!$A$5:$A$20</c:f>
              <c:strCache>
                <c:ptCount val="15"/>
                <c:pt idx="0">
                  <c:v>26,65</c:v>
                </c:pt>
                <c:pt idx="1">
                  <c:v>29,19</c:v>
                </c:pt>
                <c:pt idx="2">
                  <c:v>34,27</c:v>
                </c:pt>
                <c:pt idx="3">
                  <c:v>39,35</c:v>
                </c:pt>
                <c:pt idx="4">
                  <c:v>41,89</c:v>
                </c:pt>
                <c:pt idx="5">
                  <c:v>44,43</c:v>
                </c:pt>
                <c:pt idx="6">
                  <c:v>49,51</c:v>
                </c:pt>
                <c:pt idx="7">
                  <c:v>54,59</c:v>
                </c:pt>
                <c:pt idx="8">
                  <c:v>57,13</c:v>
                </c:pt>
                <c:pt idx="9">
                  <c:v>59,67</c:v>
                </c:pt>
                <c:pt idx="10">
                  <c:v>64,76</c:v>
                </c:pt>
                <c:pt idx="11">
                  <c:v>69,84</c:v>
                </c:pt>
                <c:pt idx="12">
                  <c:v>72,38</c:v>
                </c:pt>
                <c:pt idx="13">
                  <c:v>74,92</c:v>
                </c:pt>
                <c:pt idx="14">
                  <c:v>80,00</c:v>
                </c:pt>
              </c:strCache>
            </c:strRef>
          </c:cat>
          <c:val>
            <c:numRef>
              <c:f>Tabelle3!$F$5:$F$20</c:f>
              <c:numCache>
                <c:formatCode>General</c:formatCode>
                <c:ptCount val="15"/>
                <c:pt idx="1">
                  <c:v>111.743770583187</c:v>
                </c:pt>
                <c:pt idx="2">
                  <c:v>100.50624770028979</c:v>
                </c:pt>
                <c:pt idx="3">
                  <c:v>116.73213277345799</c:v>
                </c:pt>
                <c:pt idx="5">
                  <c:v>119.227584702215</c:v>
                </c:pt>
                <c:pt idx="6">
                  <c:v>115.18499775825799</c:v>
                </c:pt>
                <c:pt idx="7">
                  <c:v>123.227646447992</c:v>
                </c:pt>
                <c:pt idx="9">
                  <c:v>121.20418399287</c:v>
                </c:pt>
                <c:pt idx="10">
                  <c:v>110.507282835323</c:v>
                </c:pt>
                <c:pt idx="11">
                  <c:v>102.114552804463</c:v>
                </c:pt>
                <c:pt idx="13">
                  <c:v>94.390041443910192</c:v>
                </c:pt>
                <c:pt idx="14">
                  <c:v>84.435109502020396</c:v>
                </c:pt>
              </c:numCache>
            </c:numRef>
          </c:val>
          <c:smooth val="0"/>
        </c:ser>
        <c:ser>
          <c:idx val="5"/>
          <c:order val="5"/>
          <c:tx>
            <c:strRef>
              <c:f>Tabelle3!$G$3:$G$4</c:f>
              <c:strCache>
                <c:ptCount val="1"/>
                <c:pt idx="0">
                  <c:v>VP39_1_H300_V150_ABA_MF_425</c:v>
                </c:pt>
              </c:strCache>
            </c:strRef>
          </c:tx>
          <c:spPr>
            <a:ln>
              <a:solidFill>
                <a:schemeClr val="accent3">
                  <a:lumMod val="50000"/>
                </a:schemeClr>
              </a:solidFill>
              <a:prstDash val="dash"/>
            </a:ln>
          </c:spPr>
          <c:marker>
            <c:spPr>
              <a:solidFill>
                <a:schemeClr val="accent3">
                  <a:lumMod val="50000"/>
                </a:schemeClr>
              </a:solidFill>
              <a:ln>
                <a:solidFill>
                  <a:schemeClr val="accent3">
                    <a:lumMod val="50000"/>
                  </a:schemeClr>
                </a:solidFill>
                <a:prstDash val="dash"/>
              </a:ln>
            </c:spPr>
          </c:marker>
          <c:cat>
            <c:strRef>
              <c:f>Tabelle3!$A$5:$A$20</c:f>
              <c:strCache>
                <c:ptCount val="15"/>
                <c:pt idx="0">
                  <c:v>26,65</c:v>
                </c:pt>
                <c:pt idx="1">
                  <c:v>29,19</c:v>
                </c:pt>
                <c:pt idx="2">
                  <c:v>34,27</c:v>
                </c:pt>
                <c:pt idx="3">
                  <c:v>39,35</c:v>
                </c:pt>
                <c:pt idx="4">
                  <c:v>41,89</c:v>
                </c:pt>
                <c:pt idx="5">
                  <c:v>44,43</c:v>
                </c:pt>
                <c:pt idx="6">
                  <c:v>49,51</c:v>
                </c:pt>
                <c:pt idx="7">
                  <c:v>54,59</c:v>
                </c:pt>
                <c:pt idx="8">
                  <c:v>57,13</c:v>
                </c:pt>
                <c:pt idx="9">
                  <c:v>59,67</c:v>
                </c:pt>
                <c:pt idx="10">
                  <c:v>64,76</c:v>
                </c:pt>
                <c:pt idx="11">
                  <c:v>69,84</c:v>
                </c:pt>
                <c:pt idx="12">
                  <c:v>72,38</c:v>
                </c:pt>
                <c:pt idx="13">
                  <c:v>74,92</c:v>
                </c:pt>
                <c:pt idx="14">
                  <c:v>80,00</c:v>
                </c:pt>
              </c:strCache>
            </c:strRef>
          </c:cat>
          <c:val>
            <c:numRef>
              <c:f>Tabelle3!$G$5:$G$20</c:f>
              <c:numCache>
                <c:formatCode>General</c:formatCode>
                <c:ptCount val="15"/>
                <c:pt idx="0">
                  <c:v>107.77308782552279</c:v>
                </c:pt>
                <c:pt idx="2">
                  <c:v>121.99365038051499</c:v>
                </c:pt>
                <c:pt idx="4">
                  <c:v>117.518431168026</c:v>
                </c:pt>
                <c:pt idx="6">
                  <c:v>132.82976831731401</c:v>
                </c:pt>
                <c:pt idx="8">
                  <c:v>118.32478080181799</c:v>
                </c:pt>
                <c:pt idx="10">
                  <c:v>128.20405096294601</c:v>
                </c:pt>
                <c:pt idx="12">
                  <c:v>124.28257939434799</c:v>
                </c:pt>
                <c:pt idx="14">
                  <c:v>136.673819939488</c:v>
                </c:pt>
              </c:numCache>
            </c:numRef>
          </c:val>
          <c:smooth val="0"/>
        </c:ser>
        <c:ser>
          <c:idx val="6"/>
          <c:order val="6"/>
          <c:tx>
            <c:strRef>
              <c:f>Tabelle3!$H$3:$H$4</c:f>
              <c:strCache>
                <c:ptCount val="1"/>
                <c:pt idx="0">
                  <c:v>VP4_1_H300_V100_ACF_MF_285</c:v>
                </c:pt>
              </c:strCache>
            </c:strRef>
          </c:tx>
          <c:spPr>
            <a:ln>
              <a:prstDash val="solid"/>
            </a:ln>
          </c:spPr>
          <c:marker>
            <c:spPr>
              <a:ln>
                <a:prstDash val="dash"/>
              </a:ln>
            </c:spPr>
          </c:marker>
          <c:cat>
            <c:strRef>
              <c:f>Tabelle3!$A$5:$A$20</c:f>
              <c:strCache>
                <c:ptCount val="15"/>
                <c:pt idx="0">
                  <c:v>26,65</c:v>
                </c:pt>
                <c:pt idx="1">
                  <c:v>29,19</c:v>
                </c:pt>
                <c:pt idx="2">
                  <c:v>34,27</c:v>
                </c:pt>
                <c:pt idx="3">
                  <c:v>39,35</c:v>
                </c:pt>
                <c:pt idx="4">
                  <c:v>41,89</c:v>
                </c:pt>
                <c:pt idx="5">
                  <c:v>44,43</c:v>
                </c:pt>
                <c:pt idx="6">
                  <c:v>49,51</c:v>
                </c:pt>
                <c:pt idx="7">
                  <c:v>54,59</c:v>
                </c:pt>
                <c:pt idx="8">
                  <c:v>57,13</c:v>
                </c:pt>
                <c:pt idx="9">
                  <c:v>59,67</c:v>
                </c:pt>
                <c:pt idx="10">
                  <c:v>64,76</c:v>
                </c:pt>
                <c:pt idx="11">
                  <c:v>69,84</c:v>
                </c:pt>
                <c:pt idx="12">
                  <c:v>72,38</c:v>
                </c:pt>
                <c:pt idx="13">
                  <c:v>74,92</c:v>
                </c:pt>
                <c:pt idx="14">
                  <c:v>80,00</c:v>
                </c:pt>
              </c:strCache>
            </c:strRef>
          </c:cat>
          <c:val>
            <c:numRef>
              <c:f>Tabelle3!$H$5:$H$20</c:f>
              <c:numCache>
                <c:formatCode>General</c:formatCode>
                <c:ptCount val="15"/>
                <c:pt idx="1">
                  <c:v>47.574429893550104</c:v>
                </c:pt>
                <c:pt idx="2">
                  <c:v>64.822175740714798</c:v>
                </c:pt>
                <c:pt idx="3">
                  <c:v>83.218197967860391</c:v>
                </c:pt>
                <c:pt idx="5">
                  <c:v>123.98459922219199</c:v>
                </c:pt>
                <c:pt idx="7">
                  <c:v>130.58756180011801</c:v>
                </c:pt>
                <c:pt idx="13">
                  <c:v>131.415290153863</c:v>
                </c:pt>
                <c:pt idx="14">
                  <c:v>119.06235237964299</c:v>
                </c:pt>
              </c:numCache>
            </c:numRef>
          </c:val>
          <c:smooth val="0"/>
        </c:ser>
        <c:ser>
          <c:idx val="7"/>
          <c:order val="7"/>
          <c:tx>
            <c:strRef>
              <c:f>Tabelle3!$I$3:$I$4</c:f>
              <c:strCache>
                <c:ptCount val="1"/>
                <c:pt idx="0">
                  <c:v>VP5_1_H200_V100_ACF_MF_285</c:v>
                </c:pt>
              </c:strCache>
            </c:strRef>
          </c:tx>
          <c:cat>
            <c:strRef>
              <c:f>Tabelle3!$A$5:$A$20</c:f>
              <c:strCache>
                <c:ptCount val="15"/>
                <c:pt idx="0">
                  <c:v>26,65</c:v>
                </c:pt>
                <c:pt idx="1">
                  <c:v>29,19</c:v>
                </c:pt>
                <c:pt idx="2">
                  <c:v>34,27</c:v>
                </c:pt>
                <c:pt idx="3">
                  <c:v>39,35</c:v>
                </c:pt>
                <c:pt idx="4">
                  <c:v>41,89</c:v>
                </c:pt>
                <c:pt idx="5">
                  <c:v>44,43</c:v>
                </c:pt>
                <c:pt idx="6">
                  <c:v>49,51</c:v>
                </c:pt>
                <c:pt idx="7">
                  <c:v>54,59</c:v>
                </c:pt>
                <c:pt idx="8">
                  <c:v>57,13</c:v>
                </c:pt>
                <c:pt idx="9">
                  <c:v>59,67</c:v>
                </c:pt>
                <c:pt idx="10">
                  <c:v>64,76</c:v>
                </c:pt>
                <c:pt idx="11">
                  <c:v>69,84</c:v>
                </c:pt>
                <c:pt idx="12">
                  <c:v>72,38</c:v>
                </c:pt>
                <c:pt idx="13">
                  <c:v>74,92</c:v>
                </c:pt>
                <c:pt idx="14">
                  <c:v>80,00</c:v>
                </c:pt>
              </c:strCache>
            </c:strRef>
          </c:cat>
          <c:val>
            <c:numRef>
              <c:f>Tabelle3!$I$5:$I$20</c:f>
              <c:numCache>
                <c:formatCode>General</c:formatCode>
                <c:ptCount val="15"/>
                <c:pt idx="1">
                  <c:v>53.080279838514201</c:v>
                </c:pt>
                <c:pt idx="7">
                  <c:v>76.259185161399898</c:v>
                </c:pt>
                <c:pt idx="13">
                  <c:v>98.348885652514397</c:v>
                </c:pt>
                <c:pt idx="14">
                  <c:v>87.027076120904098</c:v>
                </c:pt>
              </c:numCache>
            </c:numRef>
          </c:val>
          <c:smooth val="0"/>
        </c:ser>
        <c:ser>
          <c:idx val="8"/>
          <c:order val="8"/>
          <c:tx>
            <c:strRef>
              <c:f>Tabelle3!$J$3:$J$4</c:f>
              <c:strCache>
                <c:ptCount val="1"/>
                <c:pt idx="0">
                  <c:v>VP6_1_H100_V100_ACF_MF_285</c:v>
                </c:pt>
              </c:strCache>
            </c:strRef>
          </c:tx>
          <c:cat>
            <c:strRef>
              <c:f>Tabelle3!$A$5:$A$20</c:f>
              <c:strCache>
                <c:ptCount val="15"/>
                <c:pt idx="0">
                  <c:v>26,65</c:v>
                </c:pt>
                <c:pt idx="1">
                  <c:v>29,19</c:v>
                </c:pt>
                <c:pt idx="2">
                  <c:v>34,27</c:v>
                </c:pt>
                <c:pt idx="3">
                  <c:v>39,35</c:v>
                </c:pt>
                <c:pt idx="4">
                  <c:v>41,89</c:v>
                </c:pt>
                <c:pt idx="5">
                  <c:v>44,43</c:v>
                </c:pt>
                <c:pt idx="6">
                  <c:v>49,51</c:v>
                </c:pt>
                <c:pt idx="7">
                  <c:v>54,59</c:v>
                </c:pt>
                <c:pt idx="8">
                  <c:v>57,13</c:v>
                </c:pt>
                <c:pt idx="9">
                  <c:v>59,67</c:v>
                </c:pt>
                <c:pt idx="10">
                  <c:v>64,76</c:v>
                </c:pt>
                <c:pt idx="11">
                  <c:v>69,84</c:v>
                </c:pt>
                <c:pt idx="12">
                  <c:v>72,38</c:v>
                </c:pt>
                <c:pt idx="13">
                  <c:v>74,92</c:v>
                </c:pt>
                <c:pt idx="14">
                  <c:v>80,00</c:v>
                </c:pt>
              </c:strCache>
            </c:strRef>
          </c:cat>
          <c:val>
            <c:numRef>
              <c:f>Tabelle3!$J$5:$J$20</c:f>
              <c:numCache>
                <c:formatCode>General</c:formatCode>
                <c:ptCount val="15"/>
                <c:pt idx="10">
                  <c:v>59.0143983855043</c:v>
                </c:pt>
                <c:pt idx="11">
                  <c:v>55.2371321426251</c:v>
                </c:pt>
                <c:pt idx="13">
                  <c:v>60.710104808338997</c:v>
                </c:pt>
                <c:pt idx="14">
                  <c:v>67.668635433953298</c:v>
                </c:pt>
              </c:numCache>
            </c:numRef>
          </c:val>
          <c:smooth val="0"/>
        </c:ser>
        <c:dLbls>
          <c:showLegendKey val="0"/>
          <c:showVal val="0"/>
          <c:showCatName val="0"/>
          <c:showSerName val="0"/>
          <c:showPercent val="0"/>
          <c:showBubbleSize val="0"/>
        </c:dLbls>
        <c:marker val="1"/>
        <c:smooth val="0"/>
        <c:axId val="281841664"/>
        <c:axId val="281843584"/>
      </c:lineChart>
      <c:catAx>
        <c:axId val="281841664"/>
        <c:scaling>
          <c:orientation val="minMax"/>
        </c:scaling>
        <c:delete val="0"/>
        <c:axPos val="b"/>
        <c:title>
          <c:tx>
            <c:rich>
              <a:bodyPr/>
              <a:lstStyle/>
              <a:p>
                <a:pPr>
                  <a:defRPr sz="1800" b="0"/>
                </a:pPr>
                <a:r>
                  <a:rPr lang="de-DE" sz="1800" b="0" dirty="0"/>
                  <a:t>Workpiece </a:t>
                </a:r>
                <a:r>
                  <a:rPr lang="de-DE" sz="1800" b="0" dirty="0" err="1"/>
                  <a:t>position</a:t>
                </a:r>
                <a:r>
                  <a:rPr lang="de-DE" sz="1800" b="0" dirty="0"/>
                  <a:t> [mm]</a:t>
                </a:r>
              </a:p>
            </c:rich>
          </c:tx>
          <c:layout/>
          <c:overlay val="0"/>
        </c:title>
        <c:majorTickMark val="none"/>
        <c:minorTickMark val="none"/>
        <c:tickLblPos val="nextTo"/>
        <c:txPr>
          <a:bodyPr/>
          <a:lstStyle/>
          <a:p>
            <a:pPr>
              <a:defRPr sz="1600"/>
            </a:pPr>
            <a:endParaRPr lang="de-DE"/>
          </a:p>
        </c:txPr>
        <c:crossAx val="281843584"/>
        <c:crosses val="autoZero"/>
        <c:auto val="1"/>
        <c:lblAlgn val="ctr"/>
        <c:lblOffset val="100"/>
        <c:tickLblSkip val="3"/>
        <c:tickMarkSkip val="5"/>
        <c:noMultiLvlLbl val="0"/>
      </c:catAx>
      <c:valAx>
        <c:axId val="281843584"/>
        <c:scaling>
          <c:orientation val="minMax"/>
        </c:scaling>
        <c:delete val="0"/>
        <c:axPos val="l"/>
        <c:majorGridlines/>
        <c:title>
          <c:tx>
            <c:rich>
              <a:bodyPr/>
              <a:lstStyle/>
              <a:p>
                <a:pPr>
                  <a:defRPr sz="1800" b="0"/>
                </a:pPr>
                <a:r>
                  <a:rPr lang="de-DE" sz="1800" b="0" dirty="0" smtClean="0"/>
                  <a:t>Heat </a:t>
                </a:r>
                <a:r>
                  <a:rPr lang="de-DE" sz="1800" b="0" dirty="0" err="1" smtClean="0"/>
                  <a:t>flow</a:t>
                </a:r>
                <a:r>
                  <a:rPr lang="de-DE" sz="1800" b="0" dirty="0" smtClean="0"/>
                  <a:t> </a:t>
                </a:r>
                <a:r>
                  <a:rPr lang="de-DE" sz="1800" b="0" dirty="0" err="1" smtClean="0"/>
                  <a:t>into</a:t>
                </a:r>
                <a:r>
                  <a:rPr lang="de-DE" sz="1800" b="0" dirty="0" smtClean="0"/>
                  <a:t> </a:t>
                </a:r>
                <a:r>
                  <a:rPr lang="de-DE" sz="1800" b="0" dirty="0" err="1" smtClean="0"/>
                  <a:t>the</a:t>
                </a:r>
                <a:r>
                  <a:rPr lang="de-DE" sz="1800" b="0" baseline="0" dirty="0" smtClean="0"/>
                  <a:t> </a:t>
                </a:r>
                <a:r>
                  <a:rPr lang="de-DE" sz="1800" b="0" baseline="0" dirty="0" err="1" smtClean="0"/>
                  <a:t>tool</a:t>
                </a:r>
                <a:r>
                  <a:rPr lang="de-DE" sz="1800" b="0" baseline="0" dirty="0" smtClean="0"/>
                  <a:t> [W]</a:t>
                </a:r>
                <a:endParaRPr lang="de-DE" sz="1800" b="0" dirty="0"/>
              </a:p>
            </c:rich>
          </c:tx>
          <c:layout/>
          <c:overlay val="0"/>
        </c:title>
        <c:numFmt formatCode="General" sourceLinked="1"/>
        <c:majorTickMark val="none"/>
        <c:minorTickMark val="none"/>
        <c:tickLblPos val="nextTo"/>
        <c:txPr>
          <a:bodyPr/>
          <a:lstStyle/>
          <a:p>
            <a:pPr>
              <a:defRPr sz="1600"/>
            </a:pPr>
            <a:endParaRPr lang="de-DE"/>
          </a:p>
        </c:txPr>
        <c:crossAx val="281841664"/>
        <c:crosses val="autoZero"/>
        <c:crossBetween val="between"/>
      </c:valAx>
      <c:spPr>
        <a:noFill/>
        <a:ln w="25400">
          <a:noFill/>
        </a:ln>
      </c:spPr>
    </c:plotArea>
    <c:legend>
      <c:legendPos val="r"/>
      <c:layout>
        <c:manualLayout>
          <c:xMode val="edge"/>
          <c:yMode val="edge"/>
          <c:x val="0.1140907606311042"/>
          <c:y val="0.52538313633190192"/>
          <c:w val="0.34302110673665792"/>
          <c:h val="0.33079182281359215"/>
        </c:manualLayout>
      </c:layout>
      <c:overlay val="0"/>
    </c:legend>
    <c:plotVisOnly val="1"/>
    <c:dispBlanksAs val="span"/>
    <c:showDLblsOverMax val="0"/>
  </c:chart>
  <c:externalData r:id="rId1">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Lst>
</c:chartSpace>
</file>

<file path=ppt/charts/chart37.xml><?xml version="1.0" encoding="utf-8"?>
<c:chartSpace xmlns:c="http://schemas.openxmlformats.org/drawingml/2006/chart" xmlns:a="http://schemas.openxmlformats.org/drawingml/2006/main" xmlns:r="http://schemas.openxmlformats.org/officeDocument/2006/relationships">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pivotSource>
    <c:name>[Diagramm in Microsoft PowerPoint]Tabelle3!PivotTable2</c:name>
    <c:fmtId val="113"/>
  </c:pivotSource>
  <c:chart>
    <c:autoTitleDeleted val="1"/>
    <c:pivotFmts>
      <c:pivotFmt>
        <c:idx val="0"/>
      </c:pivotFmt>
      <c:pivotFmt>
        <c:idx val="1"/>
        <c:dLbl>
          <c:idx val="0"/>
          <c:delete val="1"/>
        </c:dLbl>
      </c:pivotFmt>
      <c:pivotFmt>
        <c:idx val="2"/>
        <c:dLbl>
          <c:idx val="0"/>
          <c:delete val="1"/>
        </c:dLbl>
      </c:pivotFmt>
      <c:pivotFmt>
        <c:idx val="3"/>
        <c:dLbl>
          <c:idx val="0"/>
          <c:delete val="1"/>
        </c:dLbl>
      </c:pivotFmt>
      <c:pivotFmt>
        <c:idx val="4"/>
        <c:dLbl>
          <c:idx val="0"/>
          <c:delete val="1"/>
        </c:dLbl>
      </c:pivotFmt>
      <c:pivotFmt>
        <c:idx val="5"/>
        <c:dLbl>
          <c:idx val="0"/>
          <c:delete val="1"/>
        </c:dLbl>
      </c:pivotFmt>
      <c:pivotFmt>
        <c:idx val="6"/>
        <c:dLbl>
          <c:idx val="0"/>
          <c:delete val="1"/>
        </c:dLbl>
      </c:pivotFmt>
      <c:pivotFmt>
        <c:idx val="7"/>
      </c:pivotFmt>
      <c:pivotFmt>
        <c:idx val="8"/>
      </c:pivotFmt>
      <c:pivotFmt>
        <c:idx val="9"/>
      </c:pivotFmt>
      <c:pivotFmt>
        <c:idx val="10"/>
      </c:pivotFmt>
      <c:pivotFmt>
        <c:idx val="11"/>
      </c:pivotFmt>
      <c:pivotFmt>
        <c:idx val="12"/>
      </c:pivotFmt>
      <c:pivotFmt>
        <c:idx val="13"/>
      </c:pivotFmt>
      <c:pivotFmt>
        <c:idx val="14"/>
      </c:pivotFmt>
      <c:pivotFmt>
        <c:idx val="15"/>
      </c:pivotFmt>
      <c:pivotFmt>
        <c:idx val="16"/>
      </c:pivotFmt>
      <c:pivotFmt>
        <c:idx val="17"/>
      </c:pivotFmt>
      <c:pivotFmt>
        <c:idx val="18"/>
      </c:pivotFmt>
      <c:pivotFmt>
        <c:idx val="19"/>
      </c:pivotFmt>
      <c:pivotFmt>
        <c:idx val="20"/>
      </c:pivotFmt>
      <c:pivotFmt>
        <c:idx val="21"/>
        <c:spPr>
          <a:ln>
            <a:prstDash val="solid"/>
          </a:ln>
        </c:spPr>
        <c:marker>
          <c:spPr>
            <a:ln>
              <a:prstDash val="solid"/>
            </a:ln>
          </c:spPr>
        </c:marker>
      </c:pivotFmt>
      <c:pivotFmt>
        <c:idx val="22"/>
        <c:spPr>
          <a:ln>
            <a:prstDash val="solid"/>
          </a:ln>
        </c:spPr>
        <c:marker>
          <c:spPr>
            <a:ln>
              <a:prstDash val="solid"/>
            </a:ln>
          </c:spPr>
        </c:marker>
      </c:pivotFmt>
      <c:pivotFmt>
        <c:idx val="23"/>
        <c:spPr>
          <a:ln>
            <a:prstDash val="solid"/>
          </a:ln>
        </c:spPr>
        <c:marker>
          <c:spPr>
            <a:ln>
              <a:prstDash val="solid"/>
            </a:ln>
          </c:spPr>
        </c:marker>
      </c:pivotFmt>
      <c:pivotFmt>
        <c:idx val="24"/>
        <c:spPr>
          <a:ln>
            <a:prstDash val="solid"/>
          </a:ln>
        </c:spPr>
        <c:marker>
          <c:spPr>
            <a:ln>
              <a:prstDash val="solid"/>
            </a:ln>
          </c:spPr>
        </c:marker>
      </c:pivotFmt>
      <c:pivotFmt>
        <c:idx val="25"/>
        <c:spPr>
          <a:ln>
            <a:prstDash val="solid"/>
          </a:ln>
        </c:spPr>
        <c:marker>
          <c:spPr>
            <a:ln>
              <a:prstDash val="solid"/>
            </a:ln>
          </c:spPr>
        </c:marker>
      </c:pivotFmt>
      <c:pivotFmt>
        <c:idx val="26"/>
        <c:spPr>
          <a:ln>
            <a:prstDash val="solid"/>
          </a:ln>
        </c:spPr>
        <c:marker>
          <c:spPr>
            <a:ln>
              <a:prstDash val="solid"/>
            </a:ln>
          </c:spPr>
        </c:marker>
      </c:pivotFmt>
      <c:pivotFmt>
        <c:idx val="27"/>
        <c:spPr>
          <a:ln>
            <a:prstDash val="solid"/>
          </a:ln>
        </c:spPr>
        <c:marker>
          <c:spPr>
            <a:ln>
              <a:prstDash val="solid"/>
            </a:ln>
          </c:spPr>
        </c:marker>
      </c:pivotFmt>
      <c:pivotFmt>
        <c:idx val="28"/>
        <c:spPr>
          <a:ln>
            <a:prstDash val="solid"/>
          </a:ln>
        </c:spPr>
        <c:marker>
          <c:spPr>
            <a:ln>
              <a:prstDash val="solid"/>
            </a:ln>
          </c:spPr>
        </c:marker>
      </c:pivotFmt>
      <c:pivotFmt>
        <c:idx val="29"/>
        <c:spPr>
          <a:ln>
            <a:prstDash val="solid"/>
          </a:ln>
        </c:spPr>
        <c:marker>
          <c:spPr>
            <a:ln>
              <a:prstDash val="solid"/>
            </a:ln>
          </c:spPr>
        </c:marker>
      </c:pivotFmt>
      <c:pivotFmt>
        <c:idx val="30"/>
        <c:spPr>
          <a:ln>
            <a:prstDash val="solid"/>
          </a:ln>
        </c:spPr>
        <c:marker>
          <c:spPr>
            <a:ln>
              <a:prstDash val="solid"/>
            </a:ln>
          </c:spPr>
        </c:marker>
      </c:pivotFmt>
      <c:pivotFmt>
        <c:idx val="31"/>
        <c:spPr>
          <a:ln>
            <a:prstDash val="solid"/>
          </a:ln>
        </c:spPr>
        <c:marker>
          <c:spPr>
            <a:ln>
              <a:prstDash val="solid"/>
            </a:ln>
          </c:spPr>
        </c:marker>
      </c:pivotFmt>
      <c:pivotFmt>
        <c:idx val="32"/>
        <c:spPr>
          <a:ln>
            <a:prstDash val="solid"/>
          </a:ln>
        </c:spPr>
        <c:marker>
          <c:spPr>
            <a:ln>
              <a:prstDash val="solid"/>
            </a:ln>
          </c:spPr>
        </c:marker>
      </c:pivotFmt>
      <c:pivotFmt>
        <c:idx val="33"/>
        <c:spPr>
          <a:ln>
            <a:prstDash val="solid"/>
          </a:ln>
        </c:spPr>
        <c:marker>
          <c:spPr>
            <a:ln>
              <a:prstDash val="solid"/>
            </a:ln>
          </c:spPr>
        </c:marker>
      </c:pivotFmt>
      <c:pivotFmt>
        <c:idx val="34"/>
        <c:spPr>
          <a:ln>
            <a:prstDash val="solid"/>
          </a:ln>
        </c:spPr>
        <c:marker>
          <c:spPr>
            <a:ln>
              <a:prstDash val="solid"/>
            </a:ln>
          </c:spPr>
        </c:marker>
      </c:pivotFmt>
      <c:pivotFmt>
        <c:idx val="35"/>
        <c:spPr>
          <a:ln>
            <a:prstDash val="solid"/>
          </a:ln>
        </c:spPr>
        <c:marker>
          <c:spPr>
            <a:ln>
              <a:prstDash val="solid"/>
            </a:ln>
          </c:spPr>
        </c:marker>
      </c:pivotFmt>
      <c:pivotFmt>
        <c:idx val="36"/>
        <c:spPr>
          <a:ln>
            <a:prstDash val="solid"/>
          </a:ln>
        </c:spPr>
        <c:marker>
          <c:spPr>
            <a:ln>
              <a:prstDash val="solid"/>
            </a:ln>
          </c:spPr>
        </c:marker>
      </c:pivotFmt>
      <c:pivotFmt>
        <c:idx val="37"/>
        <c:spPr>
          <a:ln>
            <a:prstDash val="solid"/>
          </a:ln>
        </c:spPr>
        <c:marker>
          <c:spPr>
            <a:ln>
              <a:prstDash val="solid"/>
            </a:ln>
          </c:spPr>
        </c:marker>
      </c:pivotFmt>
      <c:pivotFmt>
        <c:idx val="38"/>
        <c:spPr>
          <a:ln>
            <a:prstDash val="solid"/>
          </a:ln>
        </c:spPr>
        <c:marker>
          <c:spPr>
            <a:ln>
              <a:prstDash val="solid"/>
            </a:ln>
          </c:spPr>
        </c:marker>
      </c:pivotFmt>
      <c:pivotFmt>
        <c:idx val="39"/>
        <c:spPr>
          <a:ln>
            <a:prstDash val="dash"/>
          </a:ln>
        </c:spPr>
        <c:marker>
          <c:spPr>
            <a:ln>
              <a:prstDash val="dash"/>
            </a:ln>
          </c:spPr>
        </c:marker>
      </c:pivotFmt>
      <c:pivotFmt>
        <c:idx val="40"/>
        <c:spPr>
          <a:ln>
            <a:solidFill>
              <a:schemeClr val="accent4">
                <a:lumMod val="50000"/>
              </a:schemeClr>
            </a:solidFill>
            <a:prstDash val="dash"/>
          </a:ln>
        </c:spPr>
        <c:marker>
          <c:spPr>
            <a:ln>
              <a:solidFill>
                <a:schemeClr val="accent4">
                  <a:lumMod val="50000"/>
                </a:schemeClr>
              </a:solidFill>
              <a:prstDash val="dash"/>
            </a:ln>
          </c:spPr>
        </c:marker>
      </c:pivotFmt>
      <c:pivotFmt>
        <c:idx val="41"/>
        <c:spPr>
          <a:ln>
            <a:solidFill>
              <a:schemeClr val="accent3">
                <a:lumMod val="50000"/>
              </a:schemeClr>
            </a:solidFill>
            <a:prstDash val="dash"/>
          </a:ln>
        </c:spPr>
        <c:marker>
          <c:spPr>
            <a:solidFill>
              <a:schemeClr val="accent3">
                <a:lumMod val="50000"/>
              </a:schemeClr>
            </a:solidFill>
            <a:ln>
              <a:solidFill>
                <a:schemeClr val="accent3">
                  <a:lumMod val="50000"/>
                </a:schemeClr>
              </a:solidFill>
              <a:prstDash val="dash"/>
            </a:ln>
          </c:spPr>
        </c:marker>
      </c:pivotFmt>
      <c:pivotFmt>
        <c:idx val="42"/>
        <c:spPr>
          <a:ln>
            <a:prstDash val="dash"/>
          </a:ln>
        </c:spPr>
        <c:marker>
          <c:spPr>
            <a:ln>
              <a:prstDash val="dash"/>
            </a:ln>
          </c:spPr>
        </c:marker>
      </c:pivotFmt>
      <c:pivotFmt>
        <c:idx val="43"/>
      </c:pivotFmt>
      <c:pivotFmt>
        <c:idx val="44"/>
      </c:pivotFmt>
      <c:pivotFmt>
        <c:idx val="45"/>
      </c:pivotFmt>
      <c:pivotFmt>
        <c:idx val="46"/>
        <c:spPr>
          <a:ln>
            <a:prstDash val="solid"/>
          </a:ln>
        </c:spPr>
        <c:marker>
          <c:spPr>
            <a:ln>
              <a:prstDash val="solid"/>
            </a:ln>
          </c:spPr>
        </c:marker>
      </c:pivotFmt>
      <c:pivotFmt>
        <c:idx val="47"/>
        <c:spPr>
          <a:ln>
            <a:prstDash val="solid"/>
          </a:ln>
        </c:spPr>
        <c:marker>
          <c:spPr>
            <a:ln>
              <a:prstDash val="solid"/>
            </a:ln>
          </c:spPr>
        </c:marker>
      </c:pivotFmt>
      <c:pivotFmt>
        <c:idx val="48"/>
        <c:spPr>
          <a:ln>
            <a:prstDash val="solid"/>
          </a:ln>
        </c:spPr>
        <c:marker>
          <c:spPr>
            <a:ln>
              <a:prstDash val="solid"/>
            </a:ln>
          </c:spPr>
        </c:marker>
      </c:pivotFmt>
      <c:pivotFmt>
        <c:idx val="49"/>
        <c:spPr>
          <a:ln>
            <a:prstDash val="dash"/>
          </a:ln>
        </c:spPr>
        <c:marker>
          <c:spPr>
            <a:ln>
              <a:prstDash val="dash"/>
            </a:ln>
          </c:spPr>
        </c:marker>
      </c:pivotFmt>
      <c:pivotFmt>
        <c:idx val="50"/>
        <c:spPr>
          <a:ln>
            <a:solidFill>
              <a:schemeClr val="accent4">
                <a:lumMod val="50000"/>
              </a:schemeClr>
            </a:solidFill>
            <a:prstDash val="dash"/>
          </a:ln>
        </c:spPr>
        <c:marker>
          <c:spPr>
            <a:ln>
              <a:solidFill>
                <a:schemeClr val="accent4">
                  <a:lumMod val="50000"/>
                </a:schemeClr>
              </a:solidFill>
              <a:prstDash val="dash"/>
            </a:ln>
          </c:spPr>
        </c:marker>
      </c:pivotFmt>
      <c:pivotFmt>
        <c:idx val="51"/>
        <c:spPr>
          <a:ln>
            <a:solidFill>
              <a:schemeClr val="accent3">
                <a:lumMod val="50000"/>
              </a:schemeClr>
            </a:solidFill>
            <a:prstDash val="dash"/>
          </a:ln>
        </c:spPr>
        <c:marker>
          <c:spPr>
            <a:solidFill>
              <a:schemeClr val="accent3">
                <a:lumMod val="50000"/>
              </a:schemeClr>
            </a:solidFill>
            <a:ln>
              <a:solidFill>
                <a:schemeClr val="accent3">
                  <a:lumMod val="50000"/>
                </a:schemeClr>
              </a:solidFill>
              <a:prstDash val="dash"/>
            </a:ln>
          </c:spPr>
        </c:marker>
      </c:pivotFmt>
      <c:pivotFmt>
        <c:idx val="52"/>
        <c:spPr>
          <a:ln>
            <a:prstDash val="dash"/>
          </a:ln>
        </c:spPr>
        <c:marker>
          <c:spPr>
            <a:ln>
              <a:prstDash val="dash"/>
            </a:ln>
          </c:spPr>
        </c:marker>
      </c:pivotFmt>
      <c:pivotFmt>
        <c:idx val="53"/>
      </c:pivotFmt>
      <c:pivotFmt>
        <c:idx val="54"/>
      </c:pivotFmt>
      <c:pivotFmt>
        <c:idx val="55"/>
      </c:pivotFmt>
      <c:pivotFmt>
        <c:idx val="56"/>
        <c:spPr>
          <a:ln>
            <a:prstDash val="solid"/>
          </a:ln>
        </c:spPr>
        <c:marker>
          <c:spPr>
            <a:ln>
              <a:prstDash val="solid"/>
            </a:ln>
          </c:spPr>
        </c:marker>
      </c:pivotFmt>
      <c:pivotFmt>
        <c:idx val="57"/>
        <c:spPr>
          <a:ln>
            <a:prstDash val="solid"/>
          </a:ln>
        </c:spPr>
        <c:marker>
          <c:spPr>
            <a:ln>
              <a:prstDash val="solid"/>
            </a:ln>
          </c:spPr>
        </c:marker>
      </c:pivotFmt>
      <c:pivotFmt>
        <c:idx val="58"/>
        <c:spPr>
          <a:ln>
            <a:prstDash val="solid"/>
          </a:ln>
        </c:spPr>
        <c:marker>
          <c:spPr>
            <a:ln>
              <a:prstDash val="solid"/>
            </a:ln>
          </c:spPr>
        </c:marker>
      </c:pivotFmt>
      <c:pivotFmt>
        <c:idx val="59"/>
        <c:spPr>
          <a:ln>
            <a:prstDash val="dash"/>
          </a:ln>
        </c:spPr>
        <c:marker>
          <c:spPr>
            <a:ln>
              <a:prstDash val="dash"/>
            </a:ln>
          </c:spPr>
        </c:marker>
      </c:pivotFmt>
      <c:pivotFmt>
        <c:idx val="60"/>
        <c:spPr>
          <a:ln>
            <a:solidFill>
              <a:schemeClr val="accent4">
                <a:lumMod val="50000"/>
              </a:schemeClr>
            </a:solidFill>
            <a:prstDash val="dash"/>
          </a:ln>
        </c:spPr>
        <c:marker>
          <c:spPr>
            <a:ln>
              <a:solidFill>
                <a:schemeClr val="accent4">
                  <a:lumMod val="50000"/>
                </a:schemeClr>
              </a:solidFill>
              <a:prstDash val="dash"/>
            </a:ln>
          </c:spPr>
        </c:marker>
      </c:pivotFmt>
      <c:pivotFmt>
        <c:idx val="61"/>
        <c:spPr>
          <a:ln>
            <a:solidFill>
              <a:schemeClr val="accent3">
                <a:lumMod val="50000"/>
              </a:schemeClr>
            </a:solidFill>
            <a:prstDash val="dash"/>
          </a:ln>
        </c:spPr>
        <c:marker>
          <c:spPr>
            <a:solidFill>
              <a:schemeClr val="accent3">
                <a:lumMod val="50000"/>
              </a:schemeClr>
            </a:solidFill>
            <a:ln>
              <a:solidFill>
                <a:schemeClr val="accent3">
                  <a:lumMod val="50000"/>
                </a:schemeClr>
              </a:solidFill>
              <a:prstDash val="dash"/>
            </a:ln>
          </c:spPr>
        </c:marker>
      </c:pivotFmt>
      <c:pivotFmt>
        <c:idx val="62"/>
        <c:spPr>
          <a:ln>
            <a:prstDash val="dash"/>
          </a:ln>
        </c:spPr>
        <c:marker>
          <c:spPr>
            <a:ln>
              <a:prstDash val="dash"/>
            </a:ln>
          </c:spPr>
        </c:marker>
      </c:pivotFmt>
      <c:pivotFmt>
        <c:idx val="63"/>
      </c:pivotFmt>
      <c:pivotFmt>
        <c:idx val="64"/>
      </c:pivotFmt>
      <c:pivotFmt>
        <c:idx val="65"/>
      </c:pivotFmt>
      <c:pivotFmt>
        <c:idx val="66"/>
        <c:spPr>
          <a:ln>
            <a:prstDash val="solid"/>
          </a:ln>
        </c:spPr>
        <c:marker>
          <c:spPr>
            <a:ln>
              <a:prstDash val="solid"/>
            </a:ln>
          </c:spPr>
        </c:marker>
      </c:pivotFmt>
      <c:pivotFmt>
        <c:idx val="67"/>
        <c:spPr>
          <a:ln>
            <a:prstDash val="solid"/>
          </a:ln>
        </c:spPr>
        <c:marker>
          <c:spPr>
            <a:ln>
              <a:prstDash val="solid"/>
            </a:ln>
          </c:spPr>
        </c:marker>
      </c:pivotFmt>
      <c:pivotFmt>
        <c:idx val="68"/>
        <c:spPr>
          <a:ln>
            <a:prstDash val="solid"/>
          </a:ln>
        </c:spPr>
        <c:marker>
          <c:spPr>
            <a:ln>
              <a:prstDash val="solid"/>
            </a:ln>
          </c:spPr>
        </c:marker>
      </c:pivotFmt>
      <c:pivotFmt>
        <c:idx val="69"/>
        <c:spPr>
          <a:ln>
            <a:prstDash val="dash"/>
          </a:ln>
        </c:spPr>
        <c:marker>
          <c:spPr>
            <a:ln>
              <a:prstDash val="dash"/>
            </a:ln>
          </c:spPr>
        </c:marker>
      </c:pivotFmt>
      <c:pivotFmt>
        <c:idx val="70"/>
        <c:spPr>
          <a:ln>
            <a:solidFill>
              <a:schemeClr val="accent4">
                <a:lumMod val="50000"/>
              </a:schemeClr>
            </a:solidFill>
            <a:prstDash val="dash"/>
          </a:ln>
        </c:spPr>
        <c:marker>
          <c:spPr>
            <a:ln>
              <a:solidFill>
                <a:schemeClr val="accent4">
                  <a:lumMod val="50000"/>
                </a:schemeClr>
              </a:solidFill>
              <a:prstDash val="dash"/>
            </a:ln>
          </c:spPr>
        </c:marker>
      </c:pivotFmt>
      <c:pivotFmt>
        <c:idx val="71"/>
        <c:spPr>
          <a:ln>
            <a:solidFill>
              <a:schemeClr val="accent3">
                <a:lumMod val="50000"/>
              </a:schemeClr>
            </a:solidFill>
            <a:prstDash val="dash"/>
          </a:ln>
        </c:spPr>
        <c:marker>
          <c:spPr>
            <a:solidFill>
              <a:schemeClr val="accent3">
                <a:lumMod val="50000"/>
              </a:schemeClr>
            </a:solidFill>
            <a:ln>
              <a:solidFill>
                <a:schemeClr val="accent3">
                  <a:lumMod val="50000"/>
                </a:schemeClr>
              </a:solidFill>
              <a:prstDash val="dash"/>
            </a:ln>
          </c:spPr>
        </c:marker>
      </c:pivotFmt>
      <c:pivotFmt>
        <c:idx val="72"/>
        <c:spPr>
          <a:ln>
            <a:prstDash val="dash"/>
          </a:ln>
        </c:spPr>
        <c:marker>
          <c:spPr>
            <a:ln>
              <a:prstDash val="dash"/>
            </a:ln>
          </c:spPr>
        </c:marker>
      </c:pivotFmt>
      <c:pivotFmt>
        <c:idx val="73"/>
      </c:pivotFmt>
      <c:pivotFmt>
        <c:idx val="74"/>
      </c:pivotFmt>
      <c:pivotFmt>
        <c:idx val="75"/>
        <c:spPr>
          <a:ln>
            <a:prstDash val="solid"/>
          </a:ln>
        </c:spPr>
        <c:marker>
          <c:spPr>
            <a:ln>
              <a:prstDash val="solid"/>
            </a:ln>
          </c:spPr>
        </c:marker>
      </c:pivotFmt>
      <c:pivotFmt>
        <c:idx val="76"/>
        <c:spPr>
          <a:ln>
            <a:prstDash val="solid"/>
          </a:ln>
        </c:spPr>
        <c:marker>
          <c:spPr>
            <a:ln>
              <a:prstDash val="solid"/>
            </a:ln>
          </c:spPr>
        </c:marker>
      </c:pivotFmt>
      <c:pivotFmt>
        <c:idx val="77"/>
        <c:spPr>
          <a:ln>
            <a:prstDash val="solid"/>
          </a:ln>
        </c:spPr>
        <c:marker>
          <c:spPr>
            <a:ln>
              <a:prstDash val="solid"/>
            </a:ln>
          </c:spPr>
        </c:marker>
      </c:pivotFmt>
      <c:pivotFmt>
        <c:idx val="78"/>
        <c:spPr>
          <a:ln>
            <a:prstDash val="dash"/>
          </a:ln>
        </c:spPr>
        <c:marker>
          <c:spPr>
            <a:ln>
              <a:prstDash val="dash"/>
            </a:ln>
          </c:spPr>
        </c:marker>
      </c:pivotFmt>
      <c:pivotFmt>
        <c:idx val="79"/>
        <c:spPr>
          <a:ln>
            <a:solidFill>
              <a:schemeClr val="accent4">
                <a:lumMod val="50000"/>
              </a:schemeClr>
            </a:solidFill>
            <a:prstDash val="dash"/>
          </a:ln>
        </c:spPr>
        <c:marker>
          <c:spPr>
            <a:ln>
              <a:solidFill>
                <a:schemeClr val="accent4">
                  <a:lumMod val="50000"/>
                </a:schemeClr>
              </a:solidFill>
              <a:prstDash val="dash"/>
            </a:ln>
          </c:spPr>
        </c:marker>
      </c:pivotFmt>
      <c:pivotFmt>
        <c:idx val="80"/>
        <c:spPr>
          <a:ln>
            <a:solidFill>
              <a:schemeClr val="accent3">
                <a:lumMod val="50000"/>
              </a:schemeClr>
            </a:solidFill>
            <a:prstDash val="dash"/>
          </a:ln>
        </c:spPr>
        <c:marker>
          <c:spPr>
            <a:solidFill>
              <a:schemeClr val="accent3">
                <a:lumMod val="50000"/>
              </a:schemeClr>
            </a:solidFill>
            <a:ln>
              <a:solidFill>
                <a:schemeClr val="accent3">
                  <a:lumMod val="50000"/>
                </a:schemeClr>
              </a:solidFill>
              <a:prstDash val="dash"/>
            </a:ln>
          </c:spPr>
        </c:marker>
      </c:pivotFmt>
      <c:pivotFmt>
        <c:idx val="81"/>
        <c:spPr>
          <a:ln>
            <a:prstDash val="dash"/>
          </a:ln>
        </c:spPr>
        <c:marker>
          <c:spPr>
            <a:ln>
              <a:prstDash val="dash"/>
            </a:ln>
          </c:spPr>
        </c:marker>
      </c:pivotFmt>
      <c:pivotFmt>
        <c:idx val="82"/>
      </c:pivotFmt>
      <c:pivotFmt>
        <c:idx val="83"/>
      </c:pivotFmt>
      <c:pivotFmt>
        <c:idx val="84"/>
        <c:spPr>
          <a:ln>
            <a:prstDash val="solid"/>
          </a:ln>
        </c:spPr>
        <c:marker>
          <c:spPr>
            <a:ln>
              <a:prstDash val="solid"/>
            </a:ln>
          </c:spPr>
        </c:marker>
      </c:pivotFmt>
      <c:pivotFmt>
        <c:idx val="85"/>
        <c:spPr>
          <a:ln>
            <a:prstDash val="solid"/>
          </a:ln>
        </c:spPr>
        <c:marker>
          <c:spPr>
            <a:ln>
              <a:prstDash val="solid"/>
            </a:ln>
          </c:spPr>
        </c:marker>
      </c:pivotFmt>
      <c:pivotFmt>
        <c:idx val="86"/>
        <c:spPr>
          <a:ln>
            <a:prstDash val="solid"/>
          </a:ln>
        </c:spPr>
        <c:marker>
          <c:spPr>
            <a:ln>
              <a:prstDash val="solid"/>
            </a:ln>
          </c:spPr>
        </c:marker>
      </c:pivotFmt>
      <c:pivotFmt>
        <c:idx val="87"/>
        <c:spPr>
          <a:ln>
            <a:prstDash val="dash"/>
          </a:ln>
        </c:spPr>
        <c:marker>
          <c:spPr>
            <a:ln>
              <a:prstDash val="dash"/>
            </a:ln>
          </c:spPr>
        </c:marker>
      </c:pivotFmt>
      <c:pivotFmt>
        <c:idx val="88"/>
        <c:spPr>
          <a:ln>
            <a:solidFill>
              <a:schemeClr val="accent4">
                <a:lumMod val="50000"/>
              </a:schemeClr>
            </a:solidFill>
            <a:prstDash val="dash"/>
          </a:ln>
        </c:spPr>
        <c:marker>
          <c:spPr>
            <a:ln>
              <a:solidFill>
                <a:schemeClr val="accent4">
                  <a:lumMod val="50000"/>
                </a:schemeClr>
              </a:solidFill>
              <a:prstDash val="dash"/>
            </a:ln>
          </c:spPr>
        </c:marker>
      </c:pivotFmt>
      <c:pivotFmt>
        <c:idx val="89"/>
        <c:spPr>
          <a:ln>
            <a:solidFill>
              <a:schemeClr val="accent3">
                <a:lumMod val="50000"/>
              </a:schemeClr>
            </a:solidFill>
            <a:prstDash val="dash"/>
          </a:ln>
        </c:spPr>
        <c:marker>
          <c:spPr>
            <a:solidFill>
              <a:schemeClr val="accent3">
                <a:lumMod val="50000"/>
              </a:schemeClr>
            </a:solidFill>
            <a:ln>
              <a:solidFill>
                <a:schemeClr val="accent3">
                  <a:lumMod val="50000"/>
                </a:schemeClr>
              </a:solidFill>
              <a:prstDash val="dash"/>
            </a:ln>
          </c:spPr>
        </c:marker>
      </c:pivotFmt>
      <c:pivotFmt>
        <c:idx val="90"/>
        <c:spPr>
          <a:ln>
            <a:prstDash val="dash"/>
          </a:ln>
        </c:spPr>
        <c:marker>
          <c:spPr>
            <a:ln>
              <a:prstDash val="dash"/>
            </a:ln>
          </c:spPr>
        </c:marker>
      </c:pivotFmt>
      <c:pivotFmt>
        <c:idx val="91"/>
      </c:pivotFmt>
      <c:pivotFmt>
        <c:idx val="92"/>
      </c:pivotFmt>
      <c:pivotFmt>
        <c:idx val="93"/>
        <c:spPr>
          <a:ln>
            <a:prstDash val="solid"/>
          </a:ln>
        </c:spPr>
        <c:marker>
          <c:spPr>
            <a:ln>
              <a:prstDash val="solid"/>
            </a:ln>
          </c:spPr>
        </c:marker>
      </c:pivotFmt>
      <c:pivotFmt>
        <c:idx val="94"/>
        <c:spPr>
          <a:ln>
            <a:prstDash val="solid"/>
          </a:ln>
        </c:spPr>
        <c:marker>
          <c:spPr>
            <a:ln>
              <a:prstDash val="solid"/>
            </a:ln>
          </c:spPr>
        </c:marker>
      </c:pivotFmt>
      <c:pivotFmt>
        <c:idx val="95"/>
        <c:spPr>
          <a:ln>
            <a:prstDash val="solid"/>
          </a:ln>
        </c:spPr>
        <c:marker>
          <c:spPr>
            <a:ln>
              <a:prstDash val="solid"/>
            </a:ln>
          </c:spPr>
        </c:marker>
      </c:pivotFmt>
      <c:pivotFmt>
        <c:idx val="96"/>
        <c:spPr>
          <a:ln>
            <a:prstDash val="dash"/>
          </a:ln>
        </c:spPr>
        <c:marker>
          <c:spPr>
            <a:ln>
              <a:prstDash val="dash"/>
            </a:ln>
          </c:spPr>
        </c:marker>
      </c:pivotFmt>
      <c:pivotFmt>
        <c:idx val="97"/>
        <c:spPr>
          <a:ln>
            <a:solidFill>
              <a:schemeClr val="accent4">
                <a:lumMod val="50000"/>
              </a:schemeClr>
            </a:solidFill>
            <a:prstDash val="dash"/>
          </a:ln>
        </c:spPr>
        <c:marker>
          <c:spPr>
            <a:ln>
              <a:solidFill>
                <a:schemeClr val="accent4">
                  <a:lumMod val="50000"/>
                </a:schemeClr>
              </a:solidFill>
              <a:prstDash val="dash"/>
            </a:ln>
          </c:spPr>
        </c:marker>
      </c:pivotFmt>
      <c:pivotFmt>
        <c:idx val="98"/>
        <c:spPr>
          <a:ln>
            <a:solidFill>
              <a:schemeClr val="accent3">
                <a:lumMod val="50000"/>
              </a:schemeClr>
            </a:solidFill>
            <a:prstDash val="dash"/>
          </a:ln>
        </c:spPr>
        <c:marker>
          <c:spPr>
            <a:solidFill>
              <a:schemeClr val="accent3">
                <a:lumMod val="50000"/>
              </a:schemeClr>
            </a:solidFill>
            <a:ln>
              <a:solidFill>
                <a:schemeClr val="accent3">
                  <a:lumMod val="50000"/>
                </a:schemeClr>
              </a:solidFill>
              <a:prstDash val="dash"/>
            </a:ln>
          </c:spPr>
        </c:marker>
      </c:pivotFmt>
      <c:pivotFmt>
        <c:idx val="99"/>
        <c:spPr>
          <a:ln>
            <a:prstDash val="dash"/>
          </a:ln>
        </c:spPr>
        <c:marker>
          <c:spPr>
            <a:ln>
              <a:prstDash val="dash"/>
            </a:ln>
          </c:spPr>
        </c:marker>
      </c:pivotFmt>
      <c:pivotFmt>
        <c:idx val="100"/>
      </c:pivotFmt>
      <c:pivotFmt>
        <c:idx val="101"/>
      </c:pivotFmt>
      <c:pivotFmt>
        <c:idx val="102"/>
        <c:spPr>
          <a:ln>
            <a:prstDash val="solid"/>
          </a:ln>
        </c:spPr>
        <c:marker>
          <c:spPr>
            <a:ln>
              <a:prstDash val="solid"/>
            </a:ln>
          </c:spPr>
        </c:marker>
      </c:pivotFmt>
      <c:pivotFmt>
        <c:idx val="103"/>
        <c:spPr>
          <a:ln>
            <a:prstDash val="solid"/>
          </a:ln>
        </c:spPr>
        <c:marker>
          <c:spPr>
            <a:ln>
              <a:prstDash val="solid"/>
            </a:ln>
          </c:spPr>
        </c:marker>
      </c:pivotFmt>
      <c:pivotFmt>
        <c:idx val="104"/>
        <c:spPr>
          <a:ln>
            <a:prstDash val="solid"/>
          </a:ln>
        </c:spPr>
        <c:marker>
          <c:spPr>
            <a:ln>
              <a:prstDash val="solid"/>
            </a:ln>
          </c:spPr>
        </c:marker>
      </c:pivotFmt>
      <c:pivotFmt>
        <c:idx val="105"/>
        <c:spPr>
          <a:ln>
            <a:prstDash val="dash"/>
          </a:ln>
        </c:spPr>
        <c:marker>
          <c:spPr>
            <a:ln>
              <a:prstDash val="dash"/>
            </a:ln>
          </c:spPr>
        </c:marker>
      </c:pivotFmt>
      <c:pivotFmt>
        <c:idx val="106"/>
        <c:spPr>
          <a:ln>
            <a:solidFill>
              <a:schemeClr val="accent4">
                <a:lumMod val="50000"/>
              </a:schemeClr>
            </a:solidFill>
            <a:prstDash val="dash"/>
          </a:ln>
        </c:spPr>
        <c:marker>
          <c:spPr>
            <a:ln>
              <a:solidFill>
                <a:schemeClr val="accent4">
                  <a:lumMod val="50000"/>
                </a:schemeClr>
              </a:solidFill>
              <a:prstDash val="dash"/>
            </a:ln>
          </c:spPr>
        </c:marker>
      </c:pivotFmt>
      <c:pivotFmt>
        <c:idx val="107"/>
        <c:spPr>
          <a:ln>
            <a:solidFill>
              <a:schemeClr val="accent3">
                <a:lumMod val="50000"/>
              </a:schemeClr>
            </a:solidFill>
            <a:prstDash val="dash"/>
          </a:ln>
        </c:spPr>
        <c:marker>
          <c:spPr>
            <a:solidFill>
              <a:schemeClr val="accent3">
                <a:lumMod val="50000"/>
              </a:schemeClr>
            </a:solidFill>
            <a:ln>
              <a:solidFill>
                <a:schemeClr val="accent3">
                  <a:lumMod val="50000"/>
                </a:schemeClr>
              </a:solidFill>
              <a:prstDash val="dash"/>
            </a:ln>
          </c:spPr>
        </c:marker>
      </c:pivotFmt>
      <c:pivotFmt>
        <c:idx val="108"/>
        <c:spPr>
          <a:ln>
            <a:prstDash val="dash"/>
          </a:ln>
        </c:spPr>
        <c:marker>
          <c:spPr>
            <a:ln>
              <a:prstDash val="dash"/>
            </a:ln>
          </c:spPr>
        </c:marker>
      </c:pivotFmt>
      <c:pivotFmt>
        <c:idx val="109"/>
      </c:pivotFmt>
      <c:pivotFmt>
        <c:idx val="110"/>
      </c:pivotFmt>
      <c:pivotFmt>
        <c:idx val="111"/>
        <c:spPr>
          <a:ln>
            <a:prstDash val="solid"/>
          </a:ln>
        </c:spPr>
        <c:marker>
          <c:spPr>
            <a:ln>
              <a:prstDash val="solid"/>
            </a:ln>
          </c:spPr>
        </c:marker>
      </c:pivotFmt>
      <c:pivotFmt>
        <c:idx val="112"/>
        <c:spPr>
          <a:ln>
            <a:prstDash val="solid"/>
          </a:ln>
        </c:spPr>
        <c:marker>
          <c:spPr>
            <a:ln>
              <a:prstDash val="solid"/>
            </a:ln>
          </c:spPr>
        </c:marker>
      </c:pivotFmt>
      <c:pivotFmt>
        <c:idx val="113"/>
        <c:spPr>
          <a:ln>
            <a:prstDash val="solid"/>
          </a:ln>
        </c:spPr>
        <c:marker>
          <c:spPr>
            <a:ln>
              <a:prstDash val="solid"/>
            </a:ln>
          </c:spPr>
        </c:marker>
      </c:pivotFmt>
      <c:pivotFmt>
        <c:idx val="114"/>
        <c:spPr>
          <a:ln>
            <a:prstDash val="dash"/>
          </a:ln>
        </c:spPr>
        <c:marker>
          <c:spPr>
            <a:ln>
              <a:prstDash val="dash"/>
            </a:ln>
          </c:spPr>
        </c:marker>
      </c:pivotFmt>
      <c:pivotFmt>
        <c:idx val="115"/>
        <c:spPr>
          <a:ln>
            <a:solidFill>
              <a:schemeClr val="accent4">
                <a:lumMod val="50000"/>
              </a:schemeClr>
            </a:solidFill>
            <a:prstDash val="dash"/>
          </a:ln>
        </c:spPr>
        <c:marker>
          <c:spPr>
            <a:ln>
              <a:solidFill>
                <a:schemeClr val="accent4">
                  <a:lumMod val="50000"/>
                </a:schemeClr>
              </a:solidFill>
              <a:prstDash val="dash"/>
            </a:ln>
          </c:spPr>
        </c:marker>
      </c:pivotFmt>
      <c:pivotFmt>
        <c:idx val="116"/>
        <c:spPr>
          <a:ln>
            <a:solidFill>
              <a:schemeClr val="accent3">
                <a:lumMod val="50000"/>
              </a:schemeClr>
            </a:solidFill>
            <a:prstDash val="dash"/>
          </a:ln>
        </c:spPr>
        <c:marker>
          <c:spPr>
            <a:solidFill>
              <a:schemeClr val="accent3">
                <a:lumMod val="50000"/>
              </a:schemeClr>
            </a:solidFill>
            <a:ln>
              <a:solidFill>
                <a:schemeClr val="accent3">
                  <a:lumMod val="50000"/>
                </a:schemeClr>
              </a:solidFill>
              <a:prstDash val="dash"/>
            </a:ln>
          </c:spPr>
        </c:marker>
      </c:pivotFmt>
      <c:pivotFmt>
        <c:idx val="117"/>
        <c:spPr>
          <a:ln>
            <a:prstDash val="dash"/>
          </a:ln>
        </c:spPr>
        <c:marker>
          <c:spPr>
            <a:ln>
              <a:prstDash val="dash"/>
            </a:ln>
          </c:spPr>
        </c:marker>
      </c:pivotFmt>
      <c:pivotFmt>
        <c:idx val="118"/>
      </c:pivotFmt>
      <c:pivotFmt>
        <c:idx val="119"/>
      </c:pivotFmt>
      <c:pivotFmt>
        <c:idx val="120"/>
        <c:spPr>
          <a:ln>
            <a:prstDash val="solid"/>
          </a:ln>
        </c:spPr>
        <c:marker>
          <c:spPr>
            <a:ln>
              <a:prstDash val="solid"/>
            </a:ln>
          </c:spPr>
        </c:marker>
      </c:pivotFmt>
      <c:pivotFmt>
        <c:idx val="121"/>
        <c:spPr>
          <a:ln>
            <a:prstDash val="solid"/>
          </a:ln>
        </c:spPr>
        <c:marker>
          <c:spPr>
            <a:ln>
              <a:prstDash val="solid"/>
            </a:ln>
          </c:spPr>
        </c:marker>
      </c:pivotFmt>
      <c:pivotFmt>
        <c:idx val="122"/>
        <c:spPr>
          <a:ln>
            <a:prstDash val="solid"/>
          </a:ln>
        </c:spPr>
        <c:marker>
          <c:spPr>
            <a:ln>
              <a:prstDash val="solid"/>
            </a:ln>
          </c:spPr>
        </c:marker>
      </c:pivotFmt>
      <c:pivotFmt>
        <c:idx val="123"/>
        <c:spPr>
          <a:ln>
            <a:prstDash val="dash"/>
          </a:ln>
        </c:spPr>
        <c:marker>
          <c:spPr>
            <a:ln>
              <a:prstDash val="dash"/>
            </a:ln>
          </c:spPr>
        </c:marker>
      </c:pivotFmt>
      <c:pivotFmt>
        <c:idx val="124"/>
        <c:spPr>
          <a:ln>
            <a:solidFill>
              <a:schemeClr val="accent4">
                <a:lumMod val="50000"/>
              </a:schemeClr>
            </a:solidFill>
            <a:prstDash val="dash"/>
          </a:ln>
        </c:spPr>
        <c:marker>
          <c:spPr>
            <a:ln>
              <a:solidFill>
                <a:schemeClr val="accent4">
                  <a:lumMod val="50000"/>
                </a:schemeClr>
              </a:solidFill>
              <a:prstDash val="dash"/>
            </a:ln>
          </c:spPr>
        </c:marker>
      </c:pivotFmt>
      <c:pivotFmt>
        <c:idx val="125"/>
        <c:spPr>
          <a:ln>
            <a:solidFill>
              <a:schemeClr val="accent3">
                <a:lumMod val="50000"/>
              </a:schemeClr>
            </a:solidFill>
            <a:prstDash val="dash"/>
          </a:ln>
        </c:spPr>
        <c:marker>
          <c:spPr>
            <a:solidFill>
              <a:schemeClr val="accent3">
                <a:lumMod val="50000"/>
              </a:schemeClr>
            </a:solidFill>
            <a:ln>
              <a:solidFill>
                <a:schemeClr val="accent3">
                  <a:lumMod val="50000"/>
                </a:schemeClr>
              </a:solidFill>
              <a:prstDash val="dash"/>
            </a:ln>
          </c:spPr>
        </c:marker>
      </c:pivotFmt>
      <c:pivotFmt>
        <c:idx val="126"/>
        <c:spPr>
          <a:ln>
            <a:prstDash val="dash"/>
          </a:ln>
        </c:spPr>
        <c:marker>
          <c:spPr>
            <a:ln>
              <a:prstDash val="dash"/>
            </a:ln>
          </c:spPr>
        </c:marker>
      </c:pivotFmt>
      <c:pivotFmt>
        <c:idx val="127"/>
      </c:pivotFmt>
      <c:pivotFmt>
        <c:idx val="128"/>
      </c:pivotFmt>
      <c:pivotFmt>
        <c:idx val="129"/>
        <c:spPr>
          <a:ln>
            <a:prstDash val="solid"/>
          </a:ln>
        </c:spPr>
        <c:marker>
          <c:spPr>
            <a:ln>
              <a:prstDash val="solid"/>
            </a:ln>
          </c:spPr>
        </c:marker>
      </c:pivotFmt>
      <c:pivotFmt>
        <c:idx val="130"/>
        <c:spPr>
          <a:ln>
            <a:prstDash val="solid"/>
          </a:ln>
        </c:spPr>
        <c:marker>
          <c:spPr>
            <a:ln>
              <a:prstDash val="solid"/>
            </a:ln>
          </c:spPr>
        </c:marker>
      </c:pivotFmt>
      <c:pivotFmt>
        <c:idx val="131"/>
        <c:spPr>
          <a:ln>
            <a:prstDash val="solid"/>
          </a:ln>
        </c:spPr>
        <c:marker>
          <c:spPr>
            <a:ln>
              <a:prstDash val="solid"/>
            </a:ln>
          </c:spPr>
        </c:marker>
      </c:pivotFmt>
      <c:pivotFmt>
        <c:idx val="132"/>
        <c:spPr>
          <a:ln>
            <a:prstDash val="dash"/>
          </a:ln>
        </c:spPr>
        <c:marker>
          <c:spPr>
            <a:ln>
              <a:prstDash val="dash"/>
            </a:ln>
          </c:spPr>
        </c:marker>
      </c:pivotFmt>
      <c:pivotFmt>
        <c:idx val="133"/>
        <c:spPr>
          <a:ln>
            <a:solidFill>
              <a:schemeClr val="accent4">
                <a:lumMod val="50000"/>
              </a:schemeClr>
            </a:solidFill>
            <a:prstDash val="dash"/>
          </a:ln>
        </c:spPr>
        <c:marker>
          <c:spPr>
            <a:ln>
              <a:solidFill>
                <a:schemeClr val="accent4">
                  <a:lumMod val="50000"/>
                </a:schemeClr>
              </a:solidFill>
              <a:prstDash val="dash"/>
            </a:ln>
          </c:spPr>
        </c:marker>
      </c:pivotFmt>
      <c:pivotFmt>
        <c:idx val="134"/>
        <c:spPr>
          <a:ln>
            <a:solidFill>
              <a:schemeClr val="accent3">
                <a:lumMod val="50000"/>
              </a:schemeClr>
            </a:solidFill>
            <a:prstDash val="dash"/>
          </a:ln>
        </c:spPr>
        <c:marker>
          <c:spPr>
            <a:solidFill>
              <a:schemeClr val="accent3">
                <a:lumMod val="50000"/>
              </a:schemeClr>
            </a:solidFill>
            <a:ln>
              <a:solidFill>
                <a:schemeClr val="accent3">
                  <a:lumMod val="50000"/>
                </a:schemeClr>
              </a:solidFill>
              <a:prstDash val="dash"/>
            </a:ln>
          </c:spPr>
        </c:marker>
      </c:pivotFmt>
      <c:pivotFmt>
        <c:idx val="135"/>
        <c:spPr>
          <a:ln>
            <a:prstDash val="dash"/>
          </a:ln>
        </c:spPr>
        <c:marker>
          <c:spPr>
            <a:ln>
              <a:prstDash val="dash"/>
            </a:ln>
          </c:spPr>
        </c:marker>
      </c:pivotFmt>
      <c:pivotFmt>
        <c:idx val="136"/>
      </c:pivotFmt>
      <c:pivotFmt>
        <c:idx val="137"/>
      </c:pivotFmt>
      <c:pivotFmt>
        <c:idx val="138"/>
        <c:spPr>
          <a:ln>
            <a:prstDash val="solid"/>
          </a:ln>
        </c:spPr>
        <c:marker>
          <c:spPr>
            <a:ln>
              <a:prstDash val="solid"/>
            </a:ln>
          </c:spPr>
        </c:marker>
      </c:pivotFmt>
      <c:pivotFmt>
        <c:idx val="139"/>
        <c:spPr>
          <a:ln>
            <a:prstDash val="solid"/>
          </a:ln>
        </c:spPr>
        <c:marker>
          <c:spPr>
            <a:ln>
              <a:prstDash val="solid"/>
            </a:ln>
          </c:spPr>
        </c:marker>
      </c:pivotFmt>
      <c:pivotFmt>
        <c:idx val="140"/>
        <c:spPr>
          <a:ln>
            <a:prstDash val="solid"/>
          </a:ln>
        </c:spPr>
        <c:marker>
          <c:spPr>
            <a:ln>
              <a:prstDash val="solid"/>
            </a:ln>
          </c:spPr>
        </c:marker>
      </c:pivotFmt>
      <c:pivotFmt>
        <c:idx val="141"/>
        <c:spPr>
          <a:ln>
            <a:prstDash val="dash"/>
          </a:ln>
        </c:spPr>
        <c:marker>
          <c:spPr>
            <a:ln>
              <a:prstDash val="dash"/>
            </a:ln>
          </c:spPr>
        </c:marker>
      </c:pivotFmt>
      <c:pivotFmt>
        <c:idx val="142"/>
        <c:spPr>
          <a:ln>
            <a:solidFill>
              <a:schemeClr val="accent4">
                <a:lumMod val="50000"/>
              </a:schemeClr>
            </a:solidFill>
            <a:prstDash val="dash"/>
          </a:ln>
        </c:spPr>
        <c:marker>
          <c:spPr>
            <a:ln>
              <a:solidFill>
                <a:schemeClr val="accent4">
                  <a:lumMod val="50000"/>
                </a:schemeClr>
              </a:solidFill>
              <a:prstDash val="dash"/>
            </a:ln>
          </c:spPr>
        </c:marker>
      </c:pivotFmt>
      <c:pivotFmt>
        <c:idx val="143"/>
        <c:spPr>
          <a:ln>
            <a:solidFill>
              <a:schemeClr val="accent3">
                <a:lumMod val="50000"/>
              </a:schemeClr>
            </a:solidFill>
            <a:prstDash val="dash"/>
          </a:ln>
        </c:spPr>
        <c:marker>
          <c:spPr>
            <a:solidFill>
              <a:schemeClr val="accent3">
                <a:lumMod val="50000"/>
              </a:schemeClr>
            </a:solidFill>
            <a:ln>
              <a:solidFill>
                <a:schemeClr val="accent3">
                  <a:lumMod val="50000"/>
                </a:schemeClr>
              </a:solidFill>
              <a:prstDash val="dash"/>
            </a:ln>
          </c:spPr>
        </c:marker>
      </c:pivotFmt>
      <c:pivotFmt>
        <c:idx val="144"/>
        <c:spPr>
          <a:ln>
            <a:prstDash val="dash"/>
          </a:ln>
        </c:spPr>
        <c:marker>
          <c:spPr>
            <a:ln>
              <a:prstDash val="dash"/>
            </a:ln>
          </c:spPr>
        </c:marker>
      </c:pivotFmt>
      <c:pivotFmt>
        <c:idx val="145"/>
      </c:pivotFmt>
      <c:pivotFmt>
        <c:idx val="146"/>
      </c:pivotFmt>
    </c:pivotFmts>
    <c:plotArea>
      <c:layout>
        <c:manualLayout>
          <c:layoutTarget val="inner"/>
          <c:xMode val="edge"/>
          <c:yMode val="edge"/>
          <c:x val="0.11581624562554681"/>
          <c:y val="2.0809956300219506E-2"/>
          <c:w val="0.86399592629046384"/>
          <c:h val="0.82556121661262927"/>
        </c:manualLayout>
      </c:layout>
      <c:lineChart>
        <c:grouping val="standard"/>
        <c:varyColors val="0"/>
        <c:ser>
          <c:idx val="0"/>
          <c:order val="0"/>
          <c:tx>
            <c:strRef>
              <c:f>Tabelle3!$B$3:$B$4</c:f>
              <c:strCache>
                <c:ptCount val="1"/>
                <c:pt idx="0">
                  <c:v>VP32_1_H200_V150_ACF_MF_285</c:v>
                </c:pt>
              </c:strCache>
            </c:strRef>
          </c:tx>
          <c:spPr>
            <a:ln>
              <a:prstDash val="solid"/>
            </a:ln>
          </c:spPr>
          <c:marker>
            <c:spPr>
              <a:ln>
                <a:prstDash val="solid"/>
              </a:ln>
            </c:spPr>
          </c:marker>
          <c:cat>
            <c:strRef>
              <c:f>Tabelle3!$A$5:$A$20</c:f>
              <c:strCache>
                <c:ptCount val="15"/>
                <c:pt idx="0">
                  <c:v>26,65</c:v>
                </c:pt>
                <c:pt idx="1">
                  <c:v>29,19</c:v>
                </c:pt>
                <c:pt idx="2">
                  <c:v>34,27</c:v>
                </c:pt>
                <c:pt idx="3">
                  <c:v>39,35</c:v>
                </c:pt>
                <c:pt idx="4">
                  <c:v>41,89</c:v>
                </c:pt>
                <c:pt idx="5">
                  <c:v>44,43</c:v>
                </c:pt>
                <c:pt idx="6">
                  <c:v>49,51</c:v>
                </c:pt>
                <c:pt idx="7">
                  <c:v>54,59</c:v>
                </c:pt>
                <c:pt idx="8">
                  <c:v>57,13</c:v>
                </c:pt>
                <c:pt idx="9">
                  <c:v>59,67</c:v>
                </c:pt>
                <c:pt idx="10">
                  <c:v>64,76</c:v>
                </c:pt>
                <c:pt idx="11">
                  <c:v>69,84</c:v>
                </c:pt>
                <c:pt idx="12">
                  <c:v>72,38</c:v>
                </c:pt>
                <c:pt idx="13">
                  <c:v>74,92</c:v>
                </c:pt>
                <c:pt idx="14">
                  <c:v>80,00</c:v>
                </c:pt>
              </c:strCache>
            </c:strRef>
          </c:cat>
          <c:val>
            <c:numRef>
              <c:f>Tabelle3!$B$5:$B$20</c:f>
              <c:numCache>
                <c:formatCode>General</c:formatCode>
                <c:ptCount val="15"/>
                <c:pt idx="0">
                  <c:v>2.5616485352990978E-2</c:v>
                </c:pt>
                <c:pt idx="2">
                  <c:v>3.3907117564317114E-2</c:v>
                </c:pt>
                <c:pt idx="4">
                  <c:v>4.2670097145924499E-2</c:v>
                </c:pt>
                <c:pt idx="6">
                  <c:v>4.2849943654479215E-2</c:v>
                </c:pt>
                <c:pt idx="8">
                  <c:v>4.3982416074963254E-2</c:v>
                </c:pt>
                <c:pt idx="10">
                  <c:v>5.1708654957426187E-2</c:v>
                </c:pt>
                <c:pt idx="12">
                  <c:v>5.4207072087128244E-2</c:v>
                </c:pt>
                <c:pt idx="14">
                  <c:v>5.7863092502048019E-2</c:v>
                </c:pt>
              </c:numCache>
            </c:numRef>
          </c:val>
          <c:smooth val="0"/>
        </c:ser>
        <c:ser>
          <c:idx val="1"/>
          <c:order val="1"/>
          <c:tx>
            <c:strRef>
              <c:f>Tabelle3!$C$3:$C$4</c:f>
              <c:strCache>
                <c:ptCount val="1"/>
                <c:pt idx="0">
                  <c:v>VP33_1_H300_V150_ACF_MF_285</c:v>
                </c:pt>
              </c:strCache>
            </c:strRef>
          </c:tx>
          <c:spPr>
            <a:ln>
              <a:prstDash val="solid"/>
            </a:ln>
          </c:spPr>
          <c:marker>
            <c:spPr>
              <a:ln>
                <a:prstDash val="solid"/>
              </a:ln>
            </c:spPr>
          </c:marker>
          <c:cat>
            <c:strRef>
              <c:f>Tabelle3!$A$5:$A$20</c:f>
              <c:strCache>
                <c:ptCount val="15"/>
                <c:pt idx="0">
                  <c:v>26,65</c:v>
                </c:pt>
                <c:pt idx="1">
                  <c:v>29,19</c:v>
                </c:pt>
                <c:pt idx="2">
                  <c:v>34,27</c:v>
                </c:pt>
                <c:pt idx="3">
                  <c:v>39,35</c:v>
                </c:pt>
                <c:pt idx="4">
                  <c:v>41,89</c:v>
                </c:pt>
                <c:pt idx="5">
                  <c:v>44,43</c:v>
                </c:pt>
                <c:pt idx="6">
                  <c:v>49,51</c:v>
                </c:pt>
                <c:pt idx="7">
                  <c:v>54,59</c:v>
                </c:pt>
                <c:pt idx="8">
                  <c:v>57,13</c:v>
                </c:pt>
                <c:pt idx="9">
                  <c:v>59,67</c:v>
                </c:pt>
                <c:pt idx="10">
                  <c:v>64,76</c:v>
                </c:pt>
                <c:pt idx="11">
                  <c:v>69,84</c:v>
                </c:pt>
                <c:pt idx="12">
                  <c:v>72,38</c:v>
                </c:pt>
                <c:pt idx="13">
                  <c:v>74,92</c:v>
                </c:pt>
                <c:pt idx="14">
                  <c:v>80,00</c:v>
                </c:pt>
              </c:strCache>
            </c:strRef>
          </c:cat>
          <c:val>
            <c:numRef>
              <c:f>Tabelle3!$C$5:$C$20</c:f>
              <c:numCache>
                <c:formatCode>General</c:formatCode>
                <c:ptCount val="15"/>
                <c:pt idx="0">
                  <c:v>3.8618075743405401E-2</c:v>
                </c:pt>
                <c:pt idx="2">
                  <c:v>4.2587210063134519E-2</c:v>
                </c:pt>
                <c:pt idx="4">
                  <c:v>4.3017042249382388E-2</c:v>
                </c:pt>
                <c:pt idx="12">
                  <c:v>4.9038702136033986E-2</c:v>
                </c:pt>
                <c:pt idx="14">
                  <c:v>5.4161193342509018E-2</c:v>
                </c:pt>
              </c:numCache>
            </c:numRef>
          </c:val>
          <c:smooth val="0"/>
        </c:ser>
        <c:ser>
          <c:idx val="2"/>
          <c:order val="2"/>
          <c:tx>
            <c:strRef>
              <c:f>Tabelle3!$D$3:$D$4</c:f>
              <c:strCache>
                <c:ptCount val="1"/>
                <c:pt idx="0">
                  <c:v>VP36_1_H200_V100_ABA_MF_285</c:v>
                </c:pt>
              </c:strCache>
            </c:strRef>
          </c:tx>
          <c:spPr>
            <a:ln>
              <a:prstDash val="dash"/>
            </a:ln>
          </c:spPr>
          <c:marker>
            <c:spPr>
              <a:ln>
                <a:prstDash val="solid"/>
              </a:ln>
            </c:spPr>
          </c:marker>
          <c:cat>
            <c:strRef>
              <c:f>Tabelle3!$A$5:$A$20</c:f>
              <c:strCache>
                <c:ptCount val="15"/>
                <c:pt idx="0">
                  <c:v>26,65</c:v>
                </c:pt>
                <c:pt idx="1">
                  <c:v>29,19</c:v>
                </c:pt>
                <c:pt idx="2">
                  <c:v>34,27</c:v>
                </c:pt>
                <c:pt idx="3">
                  <c:v>39,35</c:v>
                </c:pt>
                <c:pt idx="4">
                  <c:v>41,89</c:v>
                </c:pt>
                <c:pt idx="5">
                  <c:v>44,43</c:v>
                </c:pt>
                <c:pt idx="6">
                  <c:v>49,51</c:v>
                </c:pt>
                <c:pt idx="7">
                  <c:v>54,59</c:v>
                </c:pt>
                <c:pt idx="8">
                  <c:v>57,13</c:v>
                </c:pt>
                <c:pt idx="9">
                  <c:v>59,67</c:v>
                </c:pt>
                <c:pt idx="10">
                  <c:v>64,76</c:v>
                </c:pt>
                <c:pt idx="11">
                  <c:v>69,84</c:v>
                </c:pt>
                <c:pt idx="12">
                  <c:v>72,38</c:v>
                </c:pt>
                <c:pt idx="13">
                  <c:v>74,92</c:v>
                </c:pt>
                <c:pt idx="14">
                  <c:v>80,00</c:v>
                </c:pt>
              </c:strCache>
            </c:strRef>
          </c:cat>
          <c:val>
            <c:numRef>
              <c:f>Tabelle3!$D$5:$D$20</c:f>
              <c:numCache>
                <c:formatCode>General</c:formatCode>
                <c:ptCount val="15"/>
                <c:pt idx="1">
                  <c:v>4.1062484791509132E-2</c:v>
                </c:pt>
                <c:pt idx="2">
                  <c:v>5.3414039367229452E-2</c:v>
                </c:pt>
                <c:pt idx="3">
                  <c:v>4.3207225160423877E-2</c:v>
                </c:pt>
                <c:pt idx="5">
                  <c:v>5.4480719469796969E-2</c:v>
                </c:pt>
                <c:pt idx="6">
                  <c:v>5.0688297470824588E-2</c:v>
                </c:pt>
                <c:pt idx="7">
                  <c:v>5.3073535317967095E-2</c:v>
                </c:pt>
                <c:pt idx="9">
                  <c:v>5.0361002651846384E-2</c:v>
                </c:pt>
                <c:pt idx="10">
                  <c:v>4.9328268215352078E-2</c:v>
                </c:pt>
                <c:pt idx="11">
                  <c:v>4.5629523064367364E-2</c:v>
                </c:pt>
                <c:pt idx="13">
                  <c:v>4.501409255281863E-2</c:v>
                </c:pt>
                <c:pt idx="14">
                  <c:v>4.6040482419166293E-2</c:v>
                </c:pt>
              </c:numCache>
            </c:numRef>
          </c:val>
          <c:smooth val="0"/>
        </c:ser>
        <c:ser>
          <c:idx val="3"/>
          <c:order val="3"/>
          <c:tx>
            <c:strRef>
              <c:f>Tabelle3!$E$3:$E$4</c:f>
              <c:strCache>
                <c:ptCount val="1"/>
                <c:pt idx="0">
                  <c:v>VP37_1_H200_V150_ABA_MF_425</c:v>
                </c:pt>
              </c:strCache>
            </c:strRef>
          </c:tx>
          <c:spPr>
            <a:ln>
              <a:prstDash val="dash"/>
            </a:ln>
          </c:spPr>
          <c:marker>
            <c:spPr>
              <a:ln>
                <a:prstDash val="dash"/>
              </a:ln>
            </c:spPr>
          </c:marker>
          <c:cat>
            <c:strRef>
              <c:f>Tabelle3!$A$5:$A$20</c:f>
              <c:strCache>
                <c:ptCount val="15"/>
                <c:pt idx="0">
                  <c:v>26,65</c:v>
                </c:pt>
                <c:pt idx="1">
                  <c:v>29,19</c:v>
                </c:pt>
                <c:pt idx="2">
                  <c:v>34,27</c:v>
                </c:pt>
                <c:pt idx="3">
                  <c:v>39,35</c:v>
                </c:pt>
                <c:pt idx="4">
                  <c:v>41,89</c:v>
                </c:pt>
                <c:pt idx="5">
                  <c:v>44,43</c:v>
                </c:pt>
                <c:pt idx="6">
                  <c:v>49,51</c:v>
                </c:pt>
                <c:pt idx="7">
                  <c:v>54,59</c:v>
                </c:pt>
                <c:pt idx="8">
                  <c:v>57,13</c:v>
                </c:pt>
                <c:pt idx="9">
                  <c:v>59,67</c:v>
                </c:pt>
                <c:pt idx="10">
                  <c:v>64,76</c:v>
                </c:pt>
                <c:pt idx="11">
                  <c:v>69,84</c:v>
                </c:pt>
                <c:pt idx="12">
                  <c:v>72,38</c:v>
                </c:pt>
                <c:pt idx="13">
                  <c:v>74,92</c:v>
                </c:pt>
                <c:pt idx="14">
                  <c:v>80,00</c:v>
                </c:pt>
              </c:strCache>
            </c:strRef>
          </c:cat>
          <c:val>
            <c:numRef>
              <c:f>Tabelle3!$E$5:$E$20</c:f>
              <c:numCache>
                <c:formatCode>General</c:formatCode>
                <c:ptCount val="15"/>
                <c:pt idx="0">
                  <c:v>2.6513319906901988E-2</c:v>
                </c:pt>
                <c:pt idx="2">
                  <c:v>3.2559439550113735E-2</c:v>
                </c:pt>
                <c:pt idx="4">
                  <c:v>3.1107195332911161E-2</c:v>
                </c:pt>
                <c:pt idx="6">
                  <c:v>3.8608498806482268E-2</c:v>
                </c:pt>
                <c:pt idx="8">
                  <c:v>3.528156227493235E-2</c:v>
                </c:pt>
                <c:pt idx="10">
                  <c:v>3.9375443684597528E-2</c:v>
                </c:pt>
                <c:pt idx="12">
                  <c:v>3.7323736822812134E-2</c:v>
                </c:pt>
                <c:pt idx="14">
                  <c:v>4.1675969015747064E-2</c:v>
                </c:pt>
              </c:numCache>
            </c:numRef>
          </c:val>
          <c:smooth val="0"/>
        </c:ser>
        <c:ser>
          <c:idx val="4"/>
          <c:order val="4"/>
          <c:tx>
            <c:strRef>
              <c:f>Tabelle3!$F$3:$F$4</c:f>
              <c:strCache>
                <c:ptCount val="1"/>
                <c:pt idx="0">
                  <c:v>VP38_1_H300_V100_ABA_MF_425</c:v>
                </c:pt>
              </c:strCache>
            </c:strRef>
          </c:tx>
          <c:spPr>
            <a:ln>
              <a:solidFill>
                <a:schemeClr val="accent4">
                  <a:lumMod val="50000"/>
                </a:schemeClr>
              </a:solidFill>
              <a:prstDash val="dash"/>
            </a:ln>
          </c:spPr>
          <c:marker>
            <c:spPr>
              <a:ln>
                <a:solidFill>
                  <a:schemeClr val="accent4">
                    <a:lumMod val="50000"/>
                  </a:schemeClr>
                </a:solidFill>
                <a:prstDash val="dash"/>
              </a:ln>
            </c:spPr>
          </c:marker>
          <c:cat>
            <c:strRef>
              <c:f>Tabelle3!$A$5:$A$20</c:f>
              <c:strCache>
                <c:ptCount val="15"/>
                <c:pt idx="0">
                  <c:v>26,65</c:v>
                </c:pt>
                <c:pt idx="1">
                  <c:v>29,19</c:v>
                </c:pt>
                <c:pt idx="2">
                  <c:v>34,27</c:v>
                </c:pt>
                <c:pt idx="3">
                  <c:v>39,35</c:v>
                </c:pt>
                <c:pt idx="4">
                  <c:v>41,89</c:v>
                </c:pt>
                <c:pt idx="5">
                  <c:v>44,43</c:v>
                </c:pt>
                <c:pt idx="6">
                  <c:v>49,51</c:v>
                </c:pt>
                <c:pt idx="7">
                  <c:v>54,59</c:v>
                </c:pt>
                <c:pt idx="8">
                  <c:v>57,13</c:v>
                </c:pt>
                <c:pt idx="9">
                  <c:v>59,67</c:v>
                </c:pt>
                <c:pt idx="10">
                  <c:v>64,76</c:v>
                </c:pt>
                <c:pt idx="11">
                  <c:v>69,84</c:v>
                </c:pt>
                <c:pt idx="12">
                  <c:v>72,38</c:v>
                </c:pt>
                <c:pt idx="13">
                  <c:v>74,92</c:v>
                </c:pt>
                <c:pt idx="14">
                  <c:v>80,00</c:v>
                </c:pt>
              </c:strCache>
            </c:strRef>
          </c:cat>
          <c:val>
            <c:numRef>
              <c:f>Tabelle3!$F$5:$F$20</c:f>
              <c:numCache>
                <c:formatCode>General</c:formatCode>
                <c:ptCount val="15"/>
                <c:pt idx="1">
                  <c:v>3.8815219499453428E-2</c:v>
                </c:pt>
                <c:pt idx="2">
                  <c:v>3.4831346795365044E-2</c:v>
                </c:pt>
                <c:pt idx="3">
                  <c:v>4.0819851725975756E-2</c:v>
                </c:pt>
                <c:pt idx="5">
                  <c:v>4.1871376686916893E-2</c:v>
                </c:pt>
                <c:pt idx="6">
                  <c:v>4.05365005864778E-2</c:v>
                </c:pt>
                <c:pt idx="7">
                  <c:v>4.3184293838530348E-2</c:v>
                </c:pt>
                <c:pt idx="9">
                  <c:v>4.2654803760312568E-2</c:v>
                </c:pt>
                <c:pt idx="10">
                  <c:v>3.8890294939845867E-2</c:v>
                </c:pt>
                <c:pt idx="11">
                  <c:v>3.555086258906115E-2</c:v>
                </c:pt>
                <c:pt idx="13">
                  <c:v>3.3078350537719743E-2</c:v>
                </c:pt>
                <c:pt idx="14">
                  <c:v>2.9589712082691087E-2</c:v>
                </c:pt>
              </c:numCache>
            </c:numRef>
          </c:val>
          <c:smooth val="0"/>
        </c:ser>
        <c:ser>
          <c:idx val="5"/>
          <c:order val="5"/>
          <c:tx>
            <c:strRef>
              <c:f>Tabelle3!$G$3:$G$4</c:f>
              <c:strCache>
                <c:ptCount val="1"/>
                <c:pt idx="0">
                  <c:v>VP39_1_H300_V150_ABA_MF_425</c:v>
                </c:pt>
              </c:strCache>
            </c:strRef>
          </c:tx>
          <c:spPr>
            <a:ln>
              <a:solidFill>
                <a:schemeClr val="accent3">
                  <a:lumMod val="50000"/>
                </a:schemeClr>
              </a:solidFill>
              <a:prstDash val="dash"/>
            </a:ln>
          </c:spPr>
          <c:marker>
            <c:spPr>
              <a:solidFill>
                <a:schemeClr val="accent3">
                  <a:lumMod val="50000"/>
                </a:schemeClr>
              </a:solidFill>
              <a:ln>
                <a:solidFill>
                  <a:schemeClr val="accent3">
                    <a:lumMod val="50000"/>
                  </a:schemeClr>
                </a:solidFill>
                <a:prstDash val="dash"/>
              </a:ln>
            </c:spPr>
          </c:marker>
          <c:cat>
            <c:strRef>
              <c:f>Tabelle3!$A$5:$A$20</c:f>
              <c:strCache>
                <c:ptCount val="15"/>
                <c:pt idx="0">
                  <c:v>26,65</c:v>
                </c:pt>
                <c:pt idx="1">
                  <c:v>29,19</c:v>
                </c:pt>
                <c:pt idx="2">
                  <c:v>34,27</c:v>
                </c:pt>
                <c:pt idx="3">
                  <c:v>39,35</c:v>
                </c:pt>
                <c:pt idx="4">
                  <c:v>41,89</c:v>
                </c:pt>
                <c:pt idx="5">
                  <c:v>44,43</c:v>
                </c:pt>
                <c:pt idx="6">
                  <c:v>49,51</c:v>
                </c:pt>
                <c:pt idx="7">
                  <c:v>54,59</c:v>
                </c:pt>
                <c:pt idx="8">
                  <c:v>57,13</c:v>
                </c:pt>
                <c:pt idx="9">
                  <c:v>59,67</c:v>
                </c:pt>
                <c:pt idx="10">
                  <c:v>64,76</c:v>
                </c:pt>
                <c:pt idx="11">
                  <c:v>69,84</c:v>
                </c:pt>
                <c:pt idx="12">
                  <c:v>72,38</c:v>
                </c:pt>
                <c:pt idx="13">
                  <c:v>74,92</c:v>
                </c:pt>
                <c:pt idx="14">
                  <c:v>80,00</c:v>
                </c:pt>
              </c:strCache>
            </c:strRef>
          </c:cat>
          <c:val>
            <c:numRef>
              <c:f>Tabelle3!$G$5:$G$20</c:f>
              <c:numCache>
                <c:formatCode>General</c:formatCode>
                <c:ptCount val="15"/>
                <c:pt idx="0">
                  <c:v>2.4329002714952499E-2</c:v>
                </c:pt>
                <c:pt idx="2">
                  <c:v>2.7783050189612139E-2</c:v>
                </c:pt>
                <c:pt idx="4">
                  <c:v>2.6528944179205097E-2</c:v>
                </c:pt>
                <c:pt idx="6">
                  <c:v>3.0250886897175151E-2</c:v>
                </c:pt>
                <c:pt idx="8">
                  <c:v>2.6947495328140753E-2</c:v>
                </c:pt>
                <c:pt idx="10">
                  <c:v>2.9320268366295289E-2</c:v>
                </c:pt>
                <c:pt idx="12">
                  <c:v>2.824359057907538E-2</c:v>
                </c:pt>
                <c:pt idx="14">
                  <c:v>3.1059537322611418E-2</c:v>
                </c:pt>
              </c:numCache>
            </c:numRef>
          </c:val>
          <c:smooth val="0"/>
        </c:ser>
        <c:ser>
          <c:idx val="6"/>
          <c:order val="6"/>
          <c:tx>
            <c:strRef>
              <c:f>Tabelle3!$H$3:$H$4</c:f>
              <c:strCache>
                <c:ptCount val="1"/>
                <c:pt idx="0">
                  <c:v>VP4_1_H300_V100_ACF_MF_285</c:v>
                </c:pt>
              </c:strCache>
            </c:strRef>
          </c:tx>
          <c:spPr>
            <a:ln>
              <a:prstDash val="solid"/>
            </a:ln>
          </c:spPr>
          <c:marker>
            <c:spPr>
              <a:ln>
                <a:prstDash val="dash"/>
              </a:ln>
            </c:spPr>
          </c:marker>
          <c:cat>
            <c:strRef>
              <c:f>Tabelle3!$A$5:$A$20</c:f>
              <c:strCache>
                <c:ptCount val="15"/>
                <c:pt idx="0">
                  <c:v>26,65</c:v>
                </c:pt>
                <c:pt idx="1">
                  <c:v>29,19</c:v>
                </c:pt>
                <c:pt idx="2">
                  <c:v>34,27</c:v>
                </c:pt>
                <c:pt idx="3">
                  <c:v>39,35</c:v>
                </c:pt>
                <c:pt idx="4">
                  <c:v>41,89</c:v>
                </c:pt>
                <c:pt idx="5">
                  <c:v>44,43</c:v>
                </c:pt>
                <c:pt idx="6">
                  <c:v>49,51</c:v>
                </c:pt>
                <c:pt idx="7">
                  <c:v>54,59</c:v>
                </c:pt>
                <c:pt idx="8">
                  <c:v>57,13</c:v>
                </c:pt>
                <c:pt idx="9">
                  <c:v>59,67</c:v>
                </c:pt>
                <c:pt idx="10">
                  <c:v>64,76</c:v>
                </c:pt>
                <c:pt idx="11">
                  <c:v>69,84</c:v>
                </c:pt>
                <c:pt idx="12">
                  <c:v>72,38</c:v>
                </c:pt>
                <c:pt idx="13">
                  <c:v>74,92</c:v>
                </c:pt>
                <c:pt idx="14">
                  <c:v>80,00</c:v>
                </c:pt>
              </c:strCache>
            </c:strRef>
          </c:cat>
          <c:val>
            <c:numRef>
              <c:f>Tabelle3!$H$5:$H$20</c:f>
              <c:numCache>
                <c:formatCode>General</c:formatCode>
                <c:ptCount val="15"/>
                <c:pt idx="1">
                  <c:v>2.0616080499653036E-2</c:v>
                </c:pt>
                <c:pt idx="2">
                  <c:v>2.8205261662043932E-2</c:v>
                </c:pt>
                <c:pt idx="3">
                  <c:v>3.6112133157781223E-2</c:v>
                </c:pt>
                <c:pt idx="5">
                  <c:v>5.3727947639125966E-2</c:v>
                </c:pt>
                <c:pt idx="7">
                  <c:v>5.6895640919201823E-2</c:v>
                </c:pt>
                <c:pt idx="13">
                  <c:v>5.7475303248025175E-2</c:v>
                </c:pt>
                <c:pt idx="14">
                  <c:v>5.2072668259767606E-2</c:v>
                </c:pt>
              </c:numCache>
            </c:numRef>
          </c:val>
          <c:smooth val="0"/>
        </c:ser>
        <c:ser>
          <c:idx val="7"/>
          <c:order val="7"/>
          <c:tx>
            <c:strRef>
              <c:f>Tabelle3!$I$3:$I$4</c:f>
              <c:strCache>
                <c:ptCount val="1"/>
                <c:pt idx="0">
                  <c:v>VP5_1_H200_V100_ACF_MF_285</c:v>
                </c:pt>
              </c:strCache>
            </c:strRef>
          </c:tx>
          <c:cat>
            <c:strRef>
              <c:f>Tabelle3!$A$5:$A$20</c:f>
              <c:strCache>
                <c:ptCount val="15"/>
                <c:pt idx="0">
                  <c:v>26,65</c:v>
                </c:pt>
                <c:pt idx="1">
                  <c:v>29,19</c:v>
                </c:pt>
                <c:pt idx="2">
                  <c:v>34,27</c:v>
                </c:pt>
                <c:pt idx="3">
                  <c:v>39,35</c:v>
                </c:pt>
                <c:pt idx="4">
                  <c:v>41,89</c:v>
                </c:pt>
                <c:pt idx="5">
                  <c:v>44,43</c:v>
                </c:pt>
                <c:pt idx="6">
                  <c:v>49,51</c:v>
                </c:pt>
                <c:pt idx="7">
                  <c:v>54,59</c:v>
                </c:pt>
                <c:pt idx="8">
                  <c:v>57,13</c:v>
                </c:pt>
                <c:pt idx="9">
                  <c:v>59,67</c:v>
                </c:pt>
                <c:pt idx="10">
                  <c:v>64,76</c:v>
                </c:pt>
                <c:pt idx="11">
                  <c:v>69,84</c:v>
                </c:pt>
                <c:pt idx="12">
                  <c:v>72,38</c:v>
                </c:pt>
                <c:pt idx="13">
                  <c:v>74,92</c:v>
                </c:pt>
                <c:pt idx="14">
                  <c:v>80,00</c:v>
                </c:pt>
              </c:strCache>
            </c:strRef>
          </c:cat>
          <c:val>
            <c:numRef>
              <c:f>Tabelle3!$I$5:$I$20</c:f>
              <c:numCache>
                <c:formatCode>General</c:formatCode>
                <c:ptCount val="15"/>
                <c:pt idx="1">
                  <c:v>3.1620895214267905E-2</c:v>
                </c:pt>
                <c:pt idx="7">
                  <c:v>4.5686404447584976E-2</c:v>
                </c:pt>
                <c:pt idx="13">
                  <c:v>5.9000283817049401E-2</c:v>
                </c:pt>
                <c:pt idx="14">
                  <c:v>5.1610466854192252E-2</c:v>
                </c:pt>
              </c:numCache>
            </c:numRef>
          </c:val>
          <c:smooth val="0"/>
        </c:ser>
        <c:ser>
          <c:idx val="8"/>
          <c:order val="8"/>
          <c:tx>
            <c:strRef>
              <c:f>Tabelle3!$J$3:$J$4</c:f>
              <c:strCache>
                <c:ptCount val="1"/>
                <c:pt idx="0">
                  <c:v>VP6_1_H100_V100_ACF_MF_285</c:v>
                </c:pt>
              </c:strCache>
            </c:strRef>
          </c:tx>
          <c:cat>
            <c:strRef>
              <c:f>Tabelle3!$A$5:$A$20</c:f>
              <c:strCache>
                <c:ptCount val="15"/>
                <c:pt idx="0">
                  <c:v>26,65</c:v>
                </c:pt>
                <c:pt idx="1">
                  <c:v>29,19</c:v>
                </c:pt>
                <c:pt idx="2">
                  <c:v>34,27</c:v>
                </c:pt>
                <c:pt idx="3">
                  <c:v>39,35</c:v>
                </c:pt>
                <c:pt idx="4">
                  <c:v>41,89</c:v>
                </c:pt>
                <c:pt idx="5">
                  <c:v>44,43</c:v>
                </c:pt>
                <c:pt idx="6">
                  <c:v>49,51</c:v>
                </c:pt>
                <c:pt idx="7">
                  <c:v>54,59</c:v>
                </c:pt>
                <c:pt idx="8">
                  <c:v>57,13</c:v>
                </c:pt>
                <c:pt idx="9">
                  <c:v>59,67</c:v>
                </c:pt>
                <c:pt idx="10">
                  <c:v>64,76</c:v>
                </c:pt>
                <c:pt idx="11">
                  <c:v>69,84</c:v>
                </c:pt>
                <c:pt idx="12">
                  <c:v>72,38</c:v>
                </c:pt>
                <c:pt idx="13">
                  <c:v>74,92</c:v>
                </c:pt>
                <c:pt idx="14">
                  <c:v>80,00</c:v>
                </c:pt>
              </c:strCache>
            </c:strRef>
          </c:cat>
          <c:val>
            <c:numRef>
              <c:f>Tabelle3!$J$5:$J$20</c:f>
              <c:numCache>
                <c:formatCode>General</c:formatCode>
                <c:ptCount val="15"/>
                <c:pt idx="10">
                  <c:v>6.2513317270321347E-2</c:v>
                </c:pt>
                <c:pt idx="11">
                  <c:v>5.8698387504289844E-2</c:v>
                </c:pt>
                <c:pt idx="13">
                  <c:v>6.4713436714802175E-2</c:v>
                </c:pt>
                <c:pt idx="14">
                  <c:v>7.1324719972821929E-2</c:v>
                </c:pt>
              </c:numCache>
            </c:numRef>
          </c:val>
          <c:smooth val="0"/>
        </c:ser>
        <c:dLbls>
          <c:showLegendKey val="0"/>
          <c:showVal val="0"/>
          <c:showCatName val="0"/>
          <c:showSerName val="0"/>
          <c:showPercent val="0"/>
          <c:showBubbleSize val="0"/>
        </c:dLbls>
        <c:marker val="1"/>
        <c:smooth val="0"/>
        <c:axId val="282801280"/>
        <c:axId val="282803200"/>
      </c:lineChart>
      <c:catAx>
        <c:axId val="282801280"/>
        <c:scaling>
          <c:orientation val="minMax"/>
        </c:scaling>
        <c:delete val="0"/>
        <c:axPos val="b"/>
        <c:title>
          <c:tx>
            <c:rich>
              <a:bodyPr/>
              <a:lstStyle/>
              <a:p>
                <a:pPr>
                  <a:defRPr sz="1800" b="0"/>
                </a:pPr>
                <a:r>
                  <a:rPr lang="de-DE" sz="1800" b="0" dirty="0"/>
                  <a:t>Workpiece </a:t>
                </a:r>
                <a:r>
                  <a:rPr lang="de-DE" sz="1800" b="0" dirty="0" err="1"/>
                  <a:t>position</a:t>
                </a:r>
                <a:r>
                  <a:rPr lang="de-DE" sz="1800" b="0" dirty="0"/>
                  <a:t> [mm]</a:t>
                </a:r>
              </a:p>
            </c:rich>
          </c:tx>
          <c:layout/>
          <c:overlay val="0"/>
        </c:title>
        <c:majorTickMark val="none"/>
        <c:minorTickMark val="none"/>
        <c:tickLblPos val="nextTo"/>
        <c:txPr>
          <a:bodyPr/>
          <a:lstStyle/>
          <a:p>
            <a:pPr>
              <a:defRPr sz="1600"/>
            </a:pPr>
            <a:endParaRPr lang="de-DE"/>
          </a:p>
        </c:txPr>
        <c:crossAx val="282803200"/>
        <c:crosses val="autoZero"/>
        <c:auto val="1"/>
        <c:lblAlgn val="ctr"/>
        <c:lblOffset val="100"/>
        <c:tickLblSkip val="3"/>
        <c:tickMarkSkip val="5"/>
        <c:noMultiLvlLbl val="0"/>
      </c:catAx>
      <c:valAx>
        <c:axId val="282803200"/>
        <c:scaling>
          <c:orientation val="minMax"/>
        </c:scaling>
        <c:delete val="0"/>
        <c:axPos val="l"/>
        <c:majorGridlines/>
        <c:title>
          <c:tx>
            <c:rich>
              <a:bodyPr/>
              <a:lstStyle/>
              <a:p>
                <a:pPr>
                  <a:defRPr sz="1800" b="0"/>
                </a:pPr>
                <a:r>
                  <a:rPr lang="de-DE" sz="1800" b="0" dirty="0" smtClean="0"/>
                  <a:t>Heat </a:t>
                </a:r>
                <a:r>
                  <a:rPr lang="de-DE" sz="1800" b="0" dirty="0" err="1" smtClean="0"/>
                  <a:t>partition</a:t>
                </a:r>
                <a:r>
                  <a:rPr lang="de-DE" sz="1800" b="0" dirty="0" smtClean="0"/>
                  <a:t> </a:t>
                </a:r>
                <a:r>
                  <a:rPr lang="de-DE" sz="1800" b="0" dirty="0" err="1" smtClean="0"/>
                  <a:t>to</a:t>
                </a:r>
                <a:r>
                  <a:rPr lang="de-DE" sz="1800" b="0" dirty="0" smtClean="0"/>
                  <a:t> </a:t>
                </a:r>
                <a:r>
                  <a:rPr lang="de-DE" sz="1800" b="0" dirty="0" err="1" smtClean="0"/>
                  <a:t>the</a:t>
                </a:r>
                <a:r>
                  <a:rPr lang="de-DE" sz="1800" b="0" dirty="0" smtClean="0"/>
                  <a:t> </a:t>
                </a:r>
                <a:r>
                  <a:rPr lang="de-DE" sz="1800" b="0" dirty="0" err="1" smtClean="0"/>
                  <a:t>tool</a:t>
                </a:r>
                <a:endParaRPr lang="de-DE" sz="1800" b="0" dirty="0"/>
              </a:p>
            </c:rich>
          </c:tx>
          <c:layout/>
          <c:overlay val="0"/>
        </c:title>
        <c:numFmt formatCode="General" sourceLinked="1"/>
        <c:majorTickMark val="none"/>
        <c:minorTickMark val="none"/>
        <c:tickLblPos val="nextTo"/>
        <c:txPr>
          <a:bodyPr/>
          <a:lstStyle/>
          <a:p>
            <a:pPr>
              <a:defRPr sz="1600"/>
            </a:pPr>
            <a:endParaRPr lang="de-DE"/>
          </a:p>
        </c:txPr>
        <c:crossAx val="282801280"/>
        <c:crosses val="autoZero"/>
        <c:crossBetween val="between"/>
      </c:valAx>
    </c:plotArea>
    <c:legend>
      <c:legendPos val="r"/>
      <c:layout>
        <c:manualLayout>
          <c:xMode val="edge"/>
          <c:yMode val="edge"/>
          <c:x val="0.66017856846206124"/>
          <c:y val="0.52153354963804333"/>
          <c:w val="0.32394646271510519"/>
          <c:h val="0.3348191502800118"/>
        </c:manualLayout>
      </c:layout>
      <c:overlay val="0"/>
    </c:legend>
    <c:plotVisOnly val="1"/>
    <c:dispBlanksAs val="span"/>
    <c:showDLblsOverMax val="0"/>
  </c:chart>
  <c:externalData r:id="rId1">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Lst>
</c:chartSpace>
</file>

<file path=ppt/charts/chart38.xml><?xml version="1.0" encoding="utf-8"?>
<c:chartSpace xmlns:c="http://schemas.openxmlformats.org/drawingml/2006/chart" xmlns:a="http://schemas.openxmlformats.org/drawingml/2006/main" xmlns:r="http://schemas.openxmlformats.org/officeDocument/2006/relationships">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pivotSource>
    <c:name>[CuttingResults_AISI1045_AISI4140_ALL_E085_method1.xlsx]Tabelle3!PivotTable2</c:name>
    <c:fmtId val="32"/>
  </c:pivotSource>
  <c:chart>
    <c:autoTitleDeleted val="0"/>
    <c:pivotFmts>
      <c:pivotFmt>
        <c:idx val="0"/>
      </c:pivotFmt>
      <c:pivotFmt>
        <c:idx val="1"/>
        <c:dLbl>
          <c:idx val="0"/>
          <c:delete val="1"/>
        </c:dLbl>
      </c:pivotFmt>
      <c:pivotFmt>
        <c:idx val="2"/>
        <c:dLbl>
          <c:idx val="0"/>
          <c:delete val="1"/>
        </c:dLbl>
      </c:pivotFmt>
      <c:pivotFmt>
        <c:idx val="3"/>
        <c:dLbl>
          <c:idx val="0"/>
          <c:delete val="1"/>
        </c:dLbl>
      </c:pivotFmt>
      <c:pivotFmt>
        <c:idx val="4"/>
        <c:dLbl>
          <c:idx val="0"/>
          <c:delete val="1"/>
        </c:dLbl>
      </c:pivotFmt>
      <c:pivotFmt>
        <c:idx val="5"/>
        <c:dLbl>
          <c:idx val="0"/>
          <c:delete val="1"/>
        </c:dLbl>
      </c:pivotFmt>
      <c:pivotFmt>
        <c:idx val="6"/>
        <c:dLbl>
          <c:idx val="0"/>
          <c:delete val="1"/>
        </c:dLbl>
      </c:pivotFmt>
      <c:pivotFmt>
        <c:idx val="7"/>
      </c:pivotFmt>
      <c:pivotFmt>
        <c:idx val="8"/>
      </c:pivotFmt>
      <c:pivotFmt>
        <c:idx val="9"/>
      </c:pivotFmt>
      <c:pivotFmt>
        <c:idx val="10"/>
      </c:pivotFmt>
      <c:pivotFmt>
        <c:idx val="11"/>
      </c:pivotFmt>
      <c:pivotFmt>
        <c:idx val="12"/>
      </c:pivotFmt>
      <c:pivotFmt>
        <c:idx val="13"/>
      </c:pivotFmt>
      <c:pivotFmt>
        <c:idx val="14"/>
      </c:pivotFmt>
      <c:pivotFmt>
        <c:idx val="15"/>
      </c:pivotFmt>
      <c:pivotFmt>
        <c:idx val="16"/>
      </c:pivotFmt>
      <c:pivotFmt>
        <c:idx val="17"/>
      </c:pivotFmt>
      <c:pivotFmt>
        <c:idx val="18"/>
      </c:pivotFmt>
      <c:pivotFmt>
        <c:idx val="19"/>
      </c:pivotFmt>
      <c:pivotFmt>
        <c:idx val="20"/>
      </c:pivotFmt>
      <c:pivotFmt>
        <c:idx val="21"/>
        <c:spPr>
          <a:ln>
            <a:prstDash val="solid"/>
          </a:ln>
        </c:spPr>
        <c:marker>
          <c:spPr>
            <a:ln>
              <a:prstDash val="solid"/>
            </a:ln>
          </c:spPr>
        </c:marker>
      </c:pivotFmt>
      <c:pivotFmt>
        <c:idx val="22"/>
        <c:spPr>
          <a:ln>
            <a:prstDash val="solid"/>
          </a:ln>
        </c:spPr>
        <c:marker>
          <c:spPr>
            <a:ln>
              <a:prstDash val="solid"/>
            </a:ln>
          </c:spPr>
        </c:marker>
      </c:pivotFmt>
      <c:pivotFmt>
        <c:idx val="23"/>
        <c:spPr>
          <a:ln>
            <a:prstDash val="solid"/>
          </a:ln>
        </c:spPr>
        <c:marker>
          <c:spPr>
            <a:ln>
              <a:prstDash val="solid"/>
            </a:ln>
          </c:spPr>
        </c:marker>
      </c:pivotFmt>
      <c:pivotFmt>
        <c:idx val="24"/>
        <c:spPr>
          <a:ln>
            <a:prstDash val="dash"/>
          </a:ln>
        </c:spPr>
        <c:marker>
          <c:spPr>
            <a:ln>
              <a:prstDash val="dash"/>
            </a:ln>
          </c:spPr>
        </c:marker>
      </c:pivotFmt>
      <c:pivotFmt>
        <c:idx val="25"/>
        <c:spPr>
          <a:ln>
            <a:solidFill>
              <a:schemeClr val="accent4">
                <a:lumMod val="50000"/>
              </a:schemeClr>
            </a:solidFill>
            <a:prstDash val="dash"/>
          </a:ln>
        </c:spPr>
        <c:marker>
          <c:spPr>
            <a:ln>
              <a:solidFill>
                <a:schemeClr val="accent4">
                  <a:lumMod val="50000"/>
                </a:schemeClr>
              </a:solidFill>
              <a:prstDash val="dash"/>
            </a:ln>
          </c:spPr>
        </c:marker>
      </c:pivotFmt>
      <c:pivotFmt>
        <c:idx val="26"/>
        <c:spPr>
          <a:ln>
            <a:solidFill>
              <a:schemeClr val="accent3">
                <a:lumMod val="50000"/>
              </a:schemeClr>
            </a:solidFill>
            <a:prstDash val="dash"/>
          </a:ln>
        </c:spPr>
        <c:marker>
          <c:spPr>
            <a:solidFill>
              <a:schemeClr val="accent3">
                <a:lumMod val="50000"/>
              </a:schemeClr>
            </a:solidFill>
            <a:ln>
              <a:solidFill>
                <a:schemeClr val="accent3">
                  <a:lumMod val="50000"/>
                </a:schemeClr>
              </a:solidFill>
              <a:prstDash val="dash"/>
            </a:ln>
          </c:spPr>
        </c:marker>
      </c:pivotFmt>
      <c:pivotFmt>
        <c:idx val="27"/>
        <c:spPr>
          <a:ln>
            <a:prstDash val="dash"/>
          </a:ln>
        </c:spPr>
        <c:marker>
          <c:spPr>
            <a:ln>
              <a:prstDash val="dash"/>
            </a:ln>
          </c:spPr>
        </c:marker>
      </c:pivotFmt>
      <c:pivotFmt>
        <c:idx val="28"/>
      </c:pivotFmt>
      <c:pivotFmt>
        <c:idx val="29"/>
      </c:pivotFmt>
      <c:pivotFmt>
        <c:idx val="30"/>
      </c:pivotFmt>
      <c:pivotFmt>
        <c:idx val="31"/>
        <c:spPr>
          <a:ln>
            <a:prstDash val="solid"/>
          </a:ln>
        </c:spPr>
        <c:marker>
          <c:spPr>
            <a:ln>
              <a:prstDash val="solid"/>
            </a:ln>
          </c:spPr>
        </c:marker>
      </c:pivotFmt>
      <c:pivotFmt>
        <c:idx val="32"/>
        <c:spPr>
          <a:ln>
            <a:prstDash val="solid"/>
          </a:ln>
        </c:spPr>
        <c:marker>
          <c:spPr>
            <a:ln>
              <a:prstDash val="solid"/>
            </a:ln>
          </c:spPr>
        </c:marker>
      </c:pivotFmt>
      <c:pivotFmt>
        <c:idx val="33"/>
        <c:spPr>
          <a:ln>
            <a:prstDash val="solid"/>
          </a:ln>
        </c:spPr>
        <c:marker>
          <c:spPr>
            <a:ln>
              <a:prstDash val="solid"/>
            </a:ln>
          </c:spPr>
        </c:marker>
      </c:pivotFmt>
      <c:pivotFmt>
        <c:idx val="34"/>
        <c:spPr>
          <a:ln>
            <a:prstDash val="dash"/>
          </a:ln>
        </c:spPr>
        <c:marker>
          <c:spPr>
            <a:ln>
              <a:prstDash val="dash"/>
            </a:ln>
          </c:spPr>
        </c:marker>
      </c:pivotFmt>
      <c:pivotFmt>
        <c:idx val="35"/>
        <c:spPr>
          <a:ln>
            <a:solidFill>
              <a:schemeClr val="accent4">
                <a:lumMod val="50000"/>
              </a:schemeClr>
            </a:solidFill>
            <a:prstDash val="dash"/>
          </a:ln>
        </c:spPr>
        <c:marker>
          <c:spPr>
            <a:ln>
              <a:solidFill>
                <a:schemeClr val="accent4">
                  <a:lumMod val="50000"/>
                </a:schemeClr>
              </a:solidFill>
              <a:prstDash val="dash"/>
            </a:ln>
          </c:spPr>
        </c:marker>
      </c:pivotFmt>
      <c:pivotFmt>
        <c:idx val="36"/>
        <c:spPr>
          <a:ln>
            <a:solidFill>
              <a:schemeClr val="accent3">
                <a:lumMod val="50000"/>
              </a:schemeClr>
            </a:solidFill>
            <a:prstDash val="dash"/>
          </a:ln>
        </c:spPr>
        <c:marker>
          <c:spPr>
            <a:solidFill>
              <a:schemeClr val="accent3">
                <a:lumMod val="50000"/>
              </a:schemeClr>
            </a:solidFill>
            <a:ln>
              <a:solidFill>
                <a:schemeClr val="accent3">
                  <a:lumMod val="50000"/>
                </a:schemeClr>
              </a:solidFill>
              <a:prstDash val="dash"/>
            </a:ln>
          </c:spPr>
        </c:marker>
      </c:pivotFmt>
      <c:pivotFmt>
        <c:idx val="37"/>
        <c:spPr>
          <a:ln>
            <a:prstDash val="dash"/>
          </a:ln>
        </c:spPr>
        <c:marker>
          <c:spPr>
            <a:ln>
              <a:prstDash val="dash"/>
            </a:ln>
          </c:spPr>
        </c:marker>
      </c:pivotFmt>
      <c:pivotFmt>
        <c:idx val="38"/>
      </c:pivotFmt>
      <c:pivotFmt>
        <c:idx val="39"/>
      </c:pivotFmt>
      <c:pivotFmt>
        <c:idx val="40"/>
      </c:pivotFmt>
      <c:pivotFmt>
        <c:idx val="41"/>
        <c:spPr>
          <a:ln>
            <a:prstDash val="solid"/>
          </a:ln>
        </c:spPr>
        <c:marker>
          <c:spPr>
            <a:ln>
              <a:prstDash val="solid"/>
            </a:ln>
          </c:spPr>
        </c:marker>
      </c:pivotFmt>
      <c:pivotFmt>
        <c:idx val="42"/>
        <c:spPr>
          <a:ln>
            <a:prstDash val="solid"/>
          </a:ln>
        </c:spPr>
        <c:marker>
          <c:spPr>
            <a:ln>
              <a:prstDash val="solid"/>
            </a:ln>
          </c:spPr>
        </c:marker>
      </c:pivotFmt>
      <c:pivotFmt>
        <c:idx val="43"/>
        <c:spPr>
          <a:ln>
            <a:prstDash val="solid"/>
          </a:ln>
        </c:spPr>
        <c:marker>
          <c:spPr>
            <a:ln>
              <a:prstDash val="solid"/>
            </a:ln>
          </c:spPr>
        </c:marker>
      </c:pivotFmt>
      <c:pivotFmt>
        <c:idx val="44"/>
        <c:spPr>
          <a:ln>
            <a:prstDash val="dash"/>
          </a:ln>
        </c:spPr>
        <c:marker>
          <c:spPr>
            <a:ln>
              <a:prstDash val="dash"/>
            </a:ln>
          </c:spPr>
        </c:marker>
      </c:pivotFmt>
      <c:pivotFmt>
        <c:idx val="45"/>
        <c:spPr>
          <a:ln>
            <a:solidFill>
              <a:schemeClr val="accent4">
                <a:lumMod val="50000"/>
              </a:schemeClr>
            </a:solidFill>
            <a:prstDash val="dash"/>
          </a:ln>
        </c:spPr>
        <c:marker>
          <c:spPr>
            <a:ln>
              <a:solidFill>
                <a:schemeClr val="accent4">
                  <a:lumMod val="50000"/>
                </a:schemeClr>
              </a:solidFill>
              <a:prstDash val="dash"/>
            </a:ln>
          </c:spPr>
        </c:marker>
      </c:pivotFmt>
      <c:pivotFmt>
        <c:idx val="46"/>
        <c:spPr>
          <a:ln>
            <a:solidFill>
              <a:schemeClr val="accent3">
                <a:lumMod val="50000"/>
              </a:schemeClr>
            </a:solidFill>
            <a:prstDash val="dash"/>
          </a:ln>
        </c:spPr>
        <c:marker>
          <c:spPr>
            <a:solidFill>
              <a:schemeClr val="accent3">
                <a:lumMod val="50000"/>
              </a:schemeClr>
            </a:solidFill>
            <a:ln>
              <a:solidFill>
                <a:schemeClr val="accent3">
                  <a:lumMod val="50000"/>
                </a:schemeClr>
              </a:solidFill>
              <a:prstDash val="dash"/>
            </a:ln>
          </c:spPr>
        </c:marker>
      </c:pivotFmt>
      <c:pivotFmt>
        <c:idx val="47"/>
        <c:spPr>
          <a:ln>
            <a:prstDash val="dash"/>
          </a:ln>
        </c:spPr>
        <c:marker>
          <c:spPr>
            <a:ln>
              <a:prstDash val="dash"/>
            </a:ln>
          </c:spPr>
        </c:marker>
      </c:pivotFmt>
      <c:pivotFmt>
        <c:idx val="48"/>
      </c:pivotFmt>
      <c:pivotFmt>
        <c:idx val="49"/>
      </c:pivotFmt>
      <c:pivotFmt>
        <c:idx val="50"/>
      </c:pivotFmt>
      <c:pivotFmt>
        <c:idx val="51"/>
        <c:spPr>
          <a:ln>
            <a:prstDash val="solid"/>
          </a:ln>
        </c:spPr>
        <c:marker>
          <c:spPr>
            <a:ln>
              <a:prstDash val="solid"/>
            </a:ln>
          </c:spPr>
        </c:marker>
      </c:pivotFmt>
      <c:pivotFmt>
        <c:idx val="52"/>
        <c:spPr>
          <a:ln>
            <a:prstDash val="solid"/>
          </a:ln>
        </c:spPr>
        <c:marker>
          <c:spPr>
            <a:ln>
              <a:prstDash val="solid"/>
            </a:ln>
          </c:spPr>
        </c:marker>
      </c:pivotFmt>
      <c:pivotFmt>
        <c:idx val="53"/>
        <c:spPr>
          <a:ln>
            <a:prstDash val="solid"/>
          </a:ln>
        </c:spPr>
        <c:marker>
          <c:spPr>
            <a:ln>
              <a:prstDash val="solid"/>
            </a:ln>
          </c:spPr>
        </c:marker>
      </c:pivotFmt>
      <c:pivotFmt>
        <c:idx val="54"/>
        <c:spPr>
          <a:ln>
            <a:prstDash val="dash"/>
          </a:ln>
        </c:spPr>
        <c:marker>
          <c:spPr>
            <a:ln>
              <a:prstDash val="dash"/>
            </a:ln>
          </c:spPr>
        </c:marker>
      </c:pivotFmt>
      <c:pivotFmt>
        <c:idx val="55"/>
        <c:spPr>
          <a:ln>
            <a:solidFill>
              <a:schemeClr val="accent4">
                <a:lumMod val="50000"/>
              </a:schemeClr>
            </a:solidFill>
            <a:prstDash val="dash"/>
          </a:ln>
        </c:spPr>
        <c:marker>
          <c:spPr>
            <a:ln>
              <a:solidFill>
                <a:schemeClr val="accent4">
                  <a:lumMod val="50000"/>
                </a:schemeClr>
              </a:solidFill>
              <a:prstDash val="dash"/>
            </a:ln>
          </c:spPr>
        </c:marker>
      </c:pivotFmt>
      <c:pivotFmt>
        <c:idx val="56"/>
        <c:spPr>
          <a:ln>
            <a:solidFill>
              <a:schemeClr val="accent3">
                <a:lumMod val="50000"/>
              </a:schemeClr>
            </a:solidFill>
            <a:prstDash val="dash"/>
          </a:ln>
        </c:spPr>
        <c:marker>
          <c:spPr>
            <a:solidFill>
              <a:schemeClr val="accent3">
                <a:lumMod val="50000"/>
              </a:schemeClr>
            </a:solidFill>
            <a:ln>
              <a:solidFill>
                <a:schemeClr val="accent3">
                  <a:lumMod val="50000"/>
                </a:schemeClr>
              </a:solidFill>
              <a:prstDash val="dash"/>
            </a:ln>
          </c:spPr>
        </c:marker>
      </c:pivotFmt>
      <c:pivotFmt>
        <c:idx val="57"/>
        <c:spPr>
          <a:ln>
            <a:prstDash val="dash"/>
          </a:ln>
        </c:spPr>
        <c:marker>
          <c:spPr>
            <a:ln>
              <a:prstDash val="dash"/>
            </a:ln>
          </c:spPr>
        </c:marker>
      </c:pivotFmt>
      <c:pivotFmt>
        <c:idx val="58"/>
      </c:pivotFmt>
      <c:pivotFmt>
        <c:idx val="59"/>
      </c:pivotFmt>
      <c:pivotFmt>
        <c:idx val="60"/>
        <c:spPr>
          <a:ln>
            <a:prstDash val="solid"/>
          </a:ln>
        </c:spPr>
        <c:marker>
          <c:spPr>
            <a:ln>
              <a:prstDash val="solid"/>
            </a:ln>
          </c:spPr>
        </c:marker>
      </c:pivotFmt>
      <c:pivotFmt>
        <c:idx val="61"/>
        <c:spPr>
          <a:ln>
            <a:prstDash val="solid"/>
          </a:ln>
        </c:spPr>
        <c:marker>
          <c:spPr>
            <a:ln>
              <a:prstDash val="solid"/>
            </a:ln>
          </c:spPr>
        </c:marker>
      </c:pivotFmt>
      <c:pivotFmt>
        <c:idx val="62"/>
        <c:spPr>
          <a:ln>
            <a:prstDash val="solid"/>
          </a:ln>
        </c:spPr>
        <c:marker>
          <c:spPr>
            <a:ln>
              <a:prstDash val="solid"/>
            </a:ln>
          </c:spPr>
        </c:marker>
      </c:pivotFmt>
      <c:pivotFmt>
        <c:idx val="63"/>
        <c:spPr>
          <a:ln>
            <a:prstDash val="dash"/>
          </a:ln>
        </c:spPr>
        <c:marker>
          <c:spPr>
            <a:ln>
              <a:prstDash val="dash"/>
            </a:ln>
          </c:spPr>
        </c:marker>
      </c:pivotFmt>
      <c:pivotFmt>
        <c:idx val="64"/>
        <c:spPr>
          <a:ln>
            <a:solidFill>
              <a:schemeClr val="accent4">
                <a:lumMod val="50000"/>
              </a:schemeClr>
            </a:solidFill>
            <a:prstDash val="dash"/>
          </a:ln>
        </c:spPr>
        <c:marker>
          <c:spPr>
            <a:ln>
              <a:solidFill>
                <a:schemeClr val="accent4">
                  <a:lumMod val="50000"/>
                </a:schemeClr>
              </a:solidFill>
              <a:prstDash val="dash"/>
            </a:ln>
          </c:spPr>
        </c:marker>
      </c:pivotFmt>
      <c:pivotFmt>
        <c:idx val="65"/>
        <c:spPr>
          <a:ln>
            <a:solidFill>
              <a:schemeClr val="accent3">
                <a:lumMod val="50000"/>
              </a:schemeClr>
            </a:solidFill>
            <a:prstDash val="dash"/>
          </a:ln>
        </c:spPr>
        <c:marker>
          <c:spPr>
            <a:solidFill>
              <a:schemeClr val="accent3">
                <a:lumMod val="50000"/>
              </a:schemeClr>
            </a:solidFill>
            <a:ln>
              <a:solidFill>
                <a:schemeClr val="accent3">
                  <a:lumMod val="50000"/>
                </a:schemeClr>
              </a:solidFill>
              <a:prstDash val="dash"/>
            </a:ln>
          </c:spPr>
        </c:marker>
      </c:pivotFmt>
      <c:pivotFmt>
        <c:idx val="66"/>
        <c:spPr>
          <a:ln>
            <a:prstDash val="dash"/>
          </a:ln>
        </c:spPr>
        <c:marker>
          <c:spPr>
            <a:ln>
              <a:prstDash val="dash"/>
            </a:ln>
          </c:spPr>
        </c:marker>
      </c:pivotFmt>
      <c:pivotFmt>
        <c:idx val="67"/>
      </c:pivotFmt>
      <c:pivotFmt>
        <c:idx val="68"/>
      </c:pivotFmt>
      <c:pivotFmt>
        <c:idx val="69"/>
        <c:spPr>
          <a:ln>
            <a:prstDash val="solid"/>
          </a:ln>
        </c:spPr>
        <c:marker>
          <c:spPr>
            <a:ln>
              <a:prstDash val="solid"/>
            </a:ln>
          </c:spPr>
        </c:marker>
      </c:pivotFmt>
      <c:pivotFmt>
        <c:idx val="70"/>
        <c:spPr>
          <a:ln>
            <a:prstDash val="solid"/>
          </a:ln>
        </c:spPr>
        <c:marker>
          <c:spPr>
            <a:ln>
              <a:prstDash val="solid"/>
            </a:ln>
          </c:spPr>
        </c:marker>
      </c:pivotFmt>
      <c:pivotFmt>
        <c:idx val="71"/>
        <c:spPr>
          <a:ln>
            <a:prstDash val="solid"/>
          </a:ln>
        </c:spPr>
        <c:marker>
          <c:spPr>
            <a:ln>
              <a:prstDash val="solid"/>
            </a:ln>
          </c:spPr>
        </c:marker>
      </c:pivotFmt>
      <c:pivotFmt>
        <c:idx val="72"/>
        <c:spPr>
          <a:ln>
            <a:prstDash val="dash"/>
          </a:ln>
        </c:spPr>
        <c:marker>
          <c:spPr>
            <a:ln>
              <a:prstDash val="dash"/>
            </a:ln>
          </c:spPr>
        </c:marker>
      </c:pivotFmt>
      <c:pivotFmt>
        <c:idx val="73"/>
        <c:spPr>
          <a:ln>
            <a:solidFill>
              <a:schemeClr val="accent4">
                <a:lumMod val="50000"/>
              </a:schemeClr>
            </a:solidFill>
            <a:prstDash val="dash"/>
          </a:ln>
        </c:spPr>
        <c:marker>
          <c:spPr>
            <a:ln>
              <a:solidFill>
                <a:schemeClr val="accent4">
                  <a:lumMod val="50000"/>
                </a:schemeClr>
              </a:solidFill>
              <a:prstDash val="dash"/>
            </a:ln>
          </c:spPr>
        </c:marker>
      </c:pivotFmt>
      <c:pivotFmt>
        <c:idx val="74"/>
        <c:spPr>
          <a:ln>
            <a:solidFill>
              <a:schemeClr val="accent3">
                <a:lumMod val="50000"/>
              </a:schemeClr>
            </a:solidFill>
            <a:prstDash val="dash"/>
          </a:ln>
        </c:spPr>
        <c:marker>
          <c:spPr>
            <a:solidFill>
              <a:schemeClr val="accent3">
                <a:lumMod val="50000"/>
              </a:schemeClr>
            </a:solidFill>
            <a:ln>
              <a:solidFill>
                <a:schemeClr val="accent3">
                  <a:lumMod val="50000"/>
                </a:schemeClr>
              </a:solidFill>
              <a:prstDash val="dash"/>
            </a:ln>
          </c:spPr>
        </c:marker>
      </c:pivotFmt>
      <c:pivotFmt>
        <c:idx val="75"/>
        <c:spPr>
          <a:ln>
            <a:prstDash val="dash"/>
          </a:ln>
        </c:spPr>
        <c:marker>
          <c:spPr>
            <a:ln>
              <a:prstDash val="dash"/>
            </a:ln>
          </c:spPr>
        </c:marker>
      </c:pivotFmt>
      <c:pivotFmt>
        <c:idx val="76"/>
      </c:pivotFmt>
      <c:pivotFmt>
        <c:idx val="77"/>
      </c:pivotFmt>
      <c:pivotFmt>
        <c:idx val="78"/>
        <c:spPr>
          <a:ln>
            <a:prstDash val="solid"/>
          </a:ln>
        </c:spPr>
        <c:marker>
          <c:spPr>
            <a:ln>
              <a:prstDash val="solid"/>
            </a:ln>
          </c:spPr>
        </c:marker>
      </c:pivotFmt>
      <c:pivotFmt>
        <c:idx val="79"/>
        <c:spPr>
          <a:ln>
            <a:prstDash val="solid"/>
          </a:ln>
        </c:spPr>
        <c:marker>
          <c:spPr>
            <a:ln>
              <a:prstDash val="solid"/>
            </a:ln>
          </c:spPr>
        </c:marker>
      </c:pivotFmt>
      <c:pivotFmt>
        <c:idx val="80"/>
        <c:spPr>
          <a:ln>
            <a:prstDash val="solid"/>
          </a:ln>
        </c:spPr>
        <c:marker>
          <c:spPr>
            <a:ln>
              <a:prstDash val="solid"/>
            </a:ln>
          </c:spPr>
        </c:marker>
      </c:pivotFmt>
      <c:pivotFmt>
        <c:idx val="81"/>
        <c:spPr>
          <a:ln>
            <a:prstDash val="dash"/>
          </a:ln>
        </c:spPr>
        <c:marker>
          <c:spPr>
            <a:ln>
              <a:prstDash val="dash"/>
            </a:ln>
          </c:spPr>
        </c:marker>
      </c:pivotFmt>
      <c:pivotFmt>
        <c:idx val="82"/>
        <c:spPr>
          <a:ln>
            <a:solidFill>
              <a:schemeClr val="accent4">
                <a:lumMod val="50000"/>
              </a:schemeClr>
            </a:solidFill>
            <a:prstDash val="dash"/>
          </a:ln>
        </c:spPr>
        <c:marker>
          <c:spPr>
            <a:ln>
              <a:solidFill>
                <a:schemeClr val="accent4">
                  <a:lumMod val="50000"/>
                </a:schemeClr>
              </a:solidFill>
              <a:prstDash val="dash"/>
            </a:ln>
          </c:spPr>
        </c:marker>
      </c:pivotFmt>
      <c:pivotFmt>
        <c:idx val="83"/>
        <c:spPr>
          <a:ln>
            <a:solidFill>
              <a:schemeClr val="accent3">
                <a:lumMod val="50000"/>
              </a:schemeClr>
            </a:solidFill>
            <a:prstDash val="dash"/>
          </a:ln>
        </c:spPr>
        <c:marker>
          <c:spPr>
            <a:solidFill>
              <a:schemeClr val="accent3">
                <a:lumMod val="50000"/>
              </a:schemeClr>
            </a:solidFill>
            <a:ln>
              <a:solidFill>
                <a:schemeClr val="accent3">
                  <a:lumMod val="50000"/>
                </a:schemeClr>
              </a:solidFill>
              <a:prstDash val="dash"/>
            </a:ln>
          </c:spPr>
        </c:marker>
      </c:pivotFmt>
      <c:pivotFmt>
        <c:idx val="84"/>
        <c:spPr>
          <a:ln>
            <a:prstDash val="dash"/>
          </a:ln>
        </c:spPr>
        <c:marker>
          <c:spPr>
            <a:ln>
              <a:prstDash val="dash"/>
            </a:ln>
          </c:spPr>
        </c:marker>
      </c:pivotFmt>
      <c:pivotFmt>
        <c:idx val="85"/>
      </c:pivotFmt>
      <c:pivotFmt>
        <c:idx val="86"/>
      </c:pivotFmt>
      <c:pivotFmt>
        <c:idx val="87"/>
        <c:spPr>
          <a:ln>
            <a:prstDash val="solid"/>
          </a:ln>
        </c:spPr>
        <c:marker>
          <c:spPr>
            <a:ln>
              <a:prstDash val="solid"/>
            </a:ln>
          </c:spPr>
        </c:marker>
      </c:pivotFmt>
      <c:pivotFmt>
        <c:idx val="88"/>
        <c:spPr>
          <a:ln>
            <a:prstDash val="solid"/>
          </a:ln>
        </c:spPr>
        <c:marker>
          <c:spPr>
            <a:ln>
              <a:prstDash val="solid"/>
            </a:ln>
          </c:spPr>
        </c:marker>
      </c:pivotFmt>
      <c:pivotFmt>
        <c:idx val="89"/>
        <c:spPr>
          <a:ln>
            <a:prstDash val="solid"/>
          </a:ln>
        </c:spPr>
        <c:marker>
          <c:spPr>
            <a:ln>
              <a:prstDash val="solid"/>
            </a:ln>
          </c:spPr>
        </c:marker>
      </c:pivotFmt>
      <c:pivotFmt>
        <c:idx val="90"/>
        <c:spPr>
          <a:ln>
            <a:prstDash val="dash"/>
          </a:ln>
        </c:spPr>
        <c:marker>
          <c:spPr>
            <a:ln>
              <a:prstDash val="dash"/>
            </a:ln>
          </c:spPr>
        </c:marker>
      </c:pivotFmt>
      <c:pivotFmt>
        <c:idx val="91"/>
        <c:spPr>
          <a:ln>
            <a:solidFill>
              <a:schemeClr val="accent4">
                <a:lumMod val="50000"/>
              </a:schemeClr>
            </a:solidFill>
            <a:prstDash val="dash"/>
          </a:ln>
        </c:spPr>
        <c:marker>
          <c:spPr>
            <a:ln>
              <a:solidFill>
                <a:schemeClr val="accent4">
                  <a:lumMod val="50000"/>
                </a:schemeClr>
              </a:solidFill>
              <a:prstDash val="dash"/>
            </a:ln>
          </c:spPr>
        </c:marker>
      </c:pivotFmt>
      <c:pivotFmt>
        <c:idx val="92"/>
        <c:spPr>
          <a:ln>
            <a:solidFill>
              <a:schemeClr val="accent3">
                <a:lumMod val="50000"/>
              </a:schemeClr>
            </a:solidFill>
            <a:prstDash val="dash"/>
          </a:ln>
        </c:spPr>
        <c:marker>
          <c:spPr>
            <a:solidFill>
              <a:schemeClr val="accent3">
                <a:lumMod val="50000"/>
              </a:schemeClr>
            </a:solidFill>
            <a:ln>
              <a:solidFill>
                <a:schemeClr val="accent3">
                  <a:lumMod val="50000"/>
                </a:schemeClr>
              </a:solidFill>
              <a:prstDash val="dash"/>
            </a:ln>
          </c:spPr>
        </c:marker>
      </c:pivotFmt>
      <c:pivotFmt>
        <c:idx val="93"/>
        <c:spPr>
          <a:ln>
            <a:prstDash val="dash"/>
          </a:ln>
        </c:spPr>
        <c:marker>
          <c:spPr>
            <a:ln>
              <a:prstDash val="dash"/>
            </a:ln>
          </c:spPr>
        </c:marker>
      </c:pivotFmt>
      <c:pivotFmt>
        <c:idx val="94"/>
      </c:pivotFmt>
      <c:pivotFmt>
        <c:idx val="95"/>
      </c:pivotFmt>
      <c:pivotFmt>
        <c:idx val="96"/>
        <c:spPr>
          <a:ln>
            <a:prstDash val="solid"/>
          </a:ln>
        </c:spPr>
        <c:marker>
          <c:spPr>
            <a:ln>
              <a:prstDash val="solid"/>
            </a:ln>
          </c:spPr>
        </c:marker>
      </c:pivotFmt>
      <c:pivotFmt>
        <c:idx val="97"/>
        <c:spPr>
          <a:ln>
            <a:prstDash val="solid"/>
          </a:ln>
        </c:spPr>
        <c:marker>
          <c:spPr>
            <a:ln>
              <a:prstDash val="solid"/>
            </a:ln>
          </c:spPr>
        </c:marker>
      </c:pivotFmt>
      <c:pivotFmt>
        <c:idx val="98"/>
        <c:spPr>
          <a:ln>
            <a:prstDash val="solid"/>
          </a:ln>
        </c:spPr>
        <c:marker>
          <c:spPr>
            <a:ln>
              <a:prstDash val="solid"/>
            </a:ln>
          </c:spPr>
        </c:marker>
      </c:pivotFmt>
      <c:pivotFmt>
        <c:idx val="99"/>
        <c:spPr>
          <a:ln>
            <a:prstDash val="dash"/>
          </a:ln>
        </c:spPr>
        <c:marker>
          <c:spPr>
            <a:ln>
              <a:prstDash val="dash"/>
            </a:ln>
          </c:spPr>
        </c:marker>
      </c:pivotFmt>
      <c:pivotFmt>
        <c:idx val="100"/>
        <c:spPr>
          <a:ln>
            <a:solidFill>
              <a:schemeClr val="accent4">
                <a:lumMod val="50000"/>
              </a:schemeClr>
            </a:solidFill>
            <a:prstDash val="dash"/>
          </a:ln>
        </c:spPr>
        <c:marker>
          <c:spPr>
            <a:ln>
              <a:solidFill>
                <a:schemeClr val="accent4">
                  <a:lumMod val="50000"/>
                </a:schemeClr>
              </a:solidFill>
              <a:prstDash val="dash"/>
            </a:ln>
          </c:spPr>
        </c:marker>
      </c:pivotFmt>
      <c:pivotFmt>
        <c:idx val="101"/>
        <c:spPr>
          <a:ln>
            <a:solidFill>
              <a:schemeClr val="accent3">
                <a:lumMod val="50000"/>
              </a:schemeClr>
            </a:solidFill>
            <a:prstDash val="dash"/>
          </a:ln>
        </c:spPr>
        <c:marker>
          <c:spPr>
            <a:solidFill>
              <a:schemeClr val="accent3">
                <a:lumMod val="50000"/>
              </a:schemeClr>
            </a:solidFill>
            <a:ln>
              <a:solidFill>
                <a:schemeClr val="accent3">
                  <a:lumMod val="50000"/>
                </a:schemeClr>
              </a:solidFill>
              <a:prstDash val="dash"/>
            </a:ln>
          </c:spPr>
        </c:marker>
      </c:pivotFmt>
      <c:pivotFmt>
        <c:idx val="102"/>
        <c:spPr>
          <a:ln>
            <a:prstDash val="dash"/>
          </a:ln>
        </c:spPr>
        <c:marker>
          <c:spPr>
            <a:ln>
              <a:prstDash val="dash"/>
            </a:ln>
          </c:spPr>
        </c:marker>
      </c:pivotFmt>
      <c:pivotFmt>
        <c:idx val="103"/>
      </c:pivotFmt>
      <c:pivotFmt>
        <c:idx val="104"/>
      </c:pivotFmt>
    </c:pivotFmts>
    <c:plotArea>
      <c:layout>
        <c:manualLayout>
          <c:layoutTarget val="inner"/>
          <c:xMode val="edge"/>
          <c:yMode val="edge"/>
          <c:x val="0.11581624562554681"/>
          <c:y val="2.0809956300219506E-2"/>
          <c:w val="0.86399592629046384"/>
          <c:h val="0.82556121661262927"/>
        </c:manualLayout>
      </c:layout>
      <c:lineChart>
        <c:grouping val="standard"/>
        <c:varyColors val="0"/>
        <c:ser>
          <c:idx val="0"/>
          <c:order val="0"/>
          <c:tx>
            <c:strRef>
              <c:f>Tabelle3!$B$3:$B$4</c:f>
              <c:strCache>
                <c:ptCount val="1"/>
                <c:pt idx="0">
                  <c:v>VP32_1_H200_V150_ACF_MF_285</c:v>
                </c:pt>
              </c:strCache>
            </c:strRef>
          </c:tx>
          <c:spPr>
            <a:ln>
              <a:prstDash val="solid"/>
            </a:ln>
          </c:spPr>
          <c:marker>
            <c:spPr>
              <a:ln>
                <a:prstDash val="solid"/>
              </a:ln>
            </c:spPr>
          </c:marker>
          <c:cat>
            <c:strRef>
              <c:f>Tabelle3!$A$5:$A$20</c:f>
              <c:strCache>
                <c:ptCount val="15"/>
                <c:pt idx="0">
                  <c:v>26,65</c:v>
                </c:pt>
                <c:pt idx="1">
                  <c:v>29,19</c:v>
                </c:pt>
                <c:pt idx="2">
                  <c:v>34,27</c:v>
                </c:pt>
                <c:pt idx="3">
                  <c:v>39,35</c:v>
                </c:pt>
                <c:pt idx="4">
                  <c:v>41,89</c:v>
                </c:pt>
                <c:pt idx="5">
                  <c:v>44,43</c:v>
                </c:pt>
                <c:pt idx="6">
                  <c:v>49,51</c:v>
                </c:pt>
                <c:pt idx="7">
                  <c:v>54,59</c:v>
                </c:pt>
                <c:pt idx="8">
                  <c:v>57,13</c:v>
                </c:pt>
                <c:pt idx="9">
                  <c:v>59,67</c:v>
                </c:pt>
                <c:pt idx="10">
                  <c:v>64,76</c:v>
                </c:pt>
                <c:pt idx="11">
                  <c:v>69,84</c:v>
                </c:pt>
                <c:pt idx="12">
                  <c:v>72,38</c:v>
                </c:pt>
                <c:pt idx="13">
                  <c:v>74,92</c:v>
                </c:pt>
                <c:pt idx="14">
                  <c:v>80,00</c:v>
                </c:pt>
              </c:strCache>
            </c:strRef>
          </c:cat>
          <c:val>
            <c:numRef>
              <c:f>Tabelle3!$B$5:$B$20</c:f>
              <c:numCache>
                <c:formatCode>General</c:formatCode>
                <c:ptCount val="15"/>
                <c:pt idx="0">
                  <c:v>1053.8602324351875</c:v>
                </c:pt>
                <c:pt idx="2">
                  <c:v>1063.7966457177245</c:v>
                </c:pt>
                <c:pt idx="4">
                  <c:v>872.06368208355912</c:v>
                </c:pt>
                <c:pt idx="6">
                  <c:v>853.38640551048979</c:v>
                </c:pt>
                <c:pt idx="8">
                  <c:v>923.48472917980007</c:v>
                </c:pt>
                <c:pt idx="10">
                  <c:v>881.8760032134162</c:v>
                </c:pt>
                <c:pt idx="12">
                  <c:v>897.60354538629849</c:v>
                </c:pt>
                <c:pt idx="14">
                  <c:v>680.52112850545268</c:v>
                </c:pt>
              </c:numCache>
            </c:numRef>
          </c:val>
          <c:smooth val="0"/>
        </c:ser>
        <c:ser>
          <c:idx val="1"/>
          <c:order val="1"/>
          <c:tx>
            <c:strRef>
              <c:f>Tabelle3!$C$3:$C$4</c:f>
              <c:strCache>
                <c:ptCount val="1"/>
                <c:pt idx="0">
                  <c:v>VP33_1_H300_V150_ACF_MF_285</c:v>
                </c:pt>
              </c:strCache>
            </c:strRef>
          </c:tx>
          <c:spPr>
            <a:ln>
              <a:prstDash val="solid"/>
            </a:ln>
          </c:spPr>
          <c:marker>
            <c:spPr>
              <a:ln>
                <a:prstDash val="solid"/>
              </a:ln>
            </c:spPr>
          </c:marker>
          <c:cat>
            <c:strRef>
              <c:f>Tabelle3!$A$5:$A$20</c:f>
              <c:strCache>
                <c:ptCount val="15"/>
                <c:pt idx="0">
                  <c:v>26,65</c:v>
                </c:pt>
                <c:pt idx="1">
                  <c:v>29,19</c:v>
                </c:pt>
                <c:pt idx="2">
                  <c:v>34,27</c:v>
                </c:pt>
                <c:pt idx="3">
                  <c:v>39,35</c:v>
                </c:pt>
                <c:pt idx="4">
                  <c:v>41,89</c:v>
                </c:pt>
                <c:pt idx="5">
                  <c:v>44,43</c:v>
                </c:pt>
                <c:pt idx="6">
                  <c:v>49,51</c:v>
                </c:pt>
                <c:pt idx="7">
                  <c:v>54,59</c:v>
                </c:pt>
                <c:pt idx="8">
                  <c:v>57,13</c:v>
                </c:pt>
                <c:pt idx="9">
                  <c:v>59,67</c:v>
                </c:pt>
                <c:pt idx="10">
                  <c:v>64,76</c:v>
                </c:pt>
                <c:pt idx="11">
                  <c:v>69,84</c:v>
                </c:pt>
                <c:pt idx="12">
                  <c:v>72,38</c:v>
                </c:pt>
                <c:pt idx="13">
                  <c:v>74,92</c:v>
                </c:pt>
                <c:pt idx="14">
                  <c:v>80,00</c:v>
                </c:pt>
              </c:strCache>
            </c:strRef>
          </c:cat>
          <c:val>
            <c:numRef>
              <c:f>Tabelle3!$C$5:$C$20</c:f>
              <c:numCache>
                <c:formatCode>General</c:formatCode>
                <c:ptCount val="15"/>
                <c:pt idx="0">
                  <c:v>959.63972500696309</c:v>
                </c:pt>
                <c:pt idx="2">
                  <c:v>1000.2656330083005</c:v>
                </c:pt>
                <c:pt idx="4">
                  <c:v>1078.3382338388337</c:v>
                </c:pt>
                <c:pt idx="6">
                  <c:v>1102.2945128308643</c:v>
                </c:pt>
                <c:pt idx="8">
                  <c:v>1035.8592703506079</c:v>
                </c:pt>
                <c:pt idx="10">
                  <c:v>1078.1801439099495</c:v>
                </c:pt>
                <c:pt idx="12">
                  <c:v>986.25074140178458</c:v>
                </c:pt>
                <c:pt idx="14">
                  <c:v>685.08010935587617</c:v>
                </c:pt>
              </c:numCache>
            </c:numRef>
          </c:val>
          <c:smooth val="0"/>
        </c:ser>
        <c:ser>
          <c:idx val="2"/>
          <c:order val="2"/>
          <c:tx>
            <c:strRef>
              <c:f>Tabelle3!$D$3:$D$4</c:f>
              <c:strCache>
                <c:ptCount val="1"/>
                <c:pt idx="0">
                  <c:v>VP36_1_H200_V100_ABA_MF_285</c:v>
                </c:pt>
              </c:strCache>
            </c:strRef>
          </c:tx>
          <c:spPr>
            <a:ln>
              <a:prstDash val="dash"/>
            </a:ln>
          </c:spPr>
          <c:marker>
            <c:spPr>
              <a:ln>
                <a:prstDash val="solid"/>
              </a:ln>
            </c:spPr>
          </c:marker>
          <c:cat>
            <c:strRef>
              <c:f>Tabelle3!$A$5:$A$20</c:f>
              <c:strCache>
                <c:ptCount val="15"/>
                <c:pt idx="0">
                  <c:v>26,65</c:v>
                </c:pt>
                <c:pt idx="1">
                  <c:v>29,19</c:v>
                </c:pt>
                <c:pt idx="2">
                  <c:v>34,27</c:v>
                </c:pt>
                <c:pt idx="3">
                  <c:v>39,35</c:v>
                </c:pt>
                <c:pt idx="4">
                  <c:v>41,89</c:v>
                </c:pt>
                <c:pt idx="5">
                  <c:v>44,43</c:v>
                </c:pt>
                <c:pt idx="6">
                  <c:v>49,51</c:v>
                </c:pt>
                <c:pt idx="7">
                  <c:v>54,59</c:v>
                </c:pt>
                <c:pt idx="8">
                  <c:v>57,13</c:v>
                </c:pt>
                <c:pt idx="9">
                  <c:v>59,67</c:v>
                </c:pt>
                <c:pt idx="10">
                  <c:v>64,76</c:v>
                </c:pt>
                <c:pt idx="11">
                  <c:v>69,84</c:v>
                </c:pt>
                <c:pt idx="12">
                  <c:v>72,38</c:v>
                </c:pt>
                <c:pt idx="13">
                  <c:v>74,92</c:v>
                </c:pt>
                <c:pt idx="14">
                  <c:v>80,00</c:v>
                </c:pt>
              </c:strCache>
            </c:strRef>
          </c:cat>
          <c:val>
            <c:numRef>
              <c:f>Tabelle3!$D$5:$D$20</c:f>
              <c:numCache>
                <c:formatCode>General</c:formatCode>
                <c:ptCount val="15"/>
                <c:pt idx="1">
                  <c:v>863.59105065398285</c:v>
                </c:pt>
                <c:pt idx="2">
                  <c:v>810.8866429093307</c:v>
                </c:pt>
                <c:pt idx="3">
                  <c:v>838.5315769553099</c:v>
                </c:pt>
                <c:pt idx="5">
                  <c:v>789.67095898102752</c:v>
                </c:pt>
                <c:pt idx="6">
                  <c:v>810.79350574596674</c:v>
                </c:pt>
                <c:pt idx="7">
                  <c:v>782.82670157963003</c:v>
                </c:pt>
                <c:pt idx="9">
                  <c:v>772.7201920844816</c:v>
                </c:pt>
                <c:pt idx="10">
                  <c:v>810.54224054945212</c:v>
                </c:pt>
                <c:pt idx="11">
                  <c:v>810.34159541359759</c:v>
                </c:pt>
                <c:pt idx="13">
                  <c:v>804.07561002113221</c:v>
                </c:pt>
                <c:pt idx="14">
                  <c:v>879.77770001616307</c:v>
                </c:pt>
              </c:numCache>
            </c:numRef>
          </c:val>
          <c:smooth val="0"/>
        </c:ser>
        <c:ser>
          <c:idx val="3"/>
          <c:order val="3"/>
          <c:tx>
            <c:strRef>
              <c:f>Tabelle3!$E$3:$E$4</c:f>
              <c:strCache>
                <c:ptCount val="1"/>
                <c:pt idx="0">
                  <c:v>VP37_1_H200_V150_ABA_MF_425</c:v>
                </c:pt>
              </c:strCache>
            </c:strRef>
          </c:tx>
          <c:spPr>
            <a:ln>
              <a:prstDash val="dash"/>
            </a:ln>
          </c:spPr>
          <c:marker>
            <c:spPr>
              <a:ln>
                <a:prstDash val="dash"/>
              </a:ln>
            </c:spPr>
          </c:marker>
          <c:cat>
            <c:strRef>
              <c:f>Tabelle3!$A$5:$A$20</c:f>
              <c:strCache>
                <c:ptCount val="15"/>
                <c:pt idx="0">
                  <c:v>26,65</c:v>
                </c:pt>
                <c:pt idx="1">
                  <c:v>29,19</c:v>
                </c:pt>
                <c:pt idx="2">
                  <c:v>34,27</c:v>
                </c:pt>
                <c:pt idx="3">
                  <c:v>39,35</c:v>
                </c:pt>
                <c:pt idx="4">
                  <c:v>41,89</c:v>
                </c:pt>
                <c:pt idx="5">
                  <c:v>44,43</c:v>
                </c:pt>
                <c:pt idx="6">
                  <c:v>49,51</c:v>
                </c:pt>
                <c:pt idx="7">
                  <c:v>54,59</c:v>
                </c:pt>
                <c:pt idx="8">
                  <c:v>57,13</c:v>
                </c:pt>
                <c:pt idx="9">
                  <c:v>59,67</c:v>
                </c:pt>
                <c:pt idx="10">
                  <c:v>64,76</c:v>
                </c:pt>
                <c:pt idx="11">
                  <c:v>69,84</c:v>
                </c:pt>
                <c:pt idx="12">
                  <c:v>72,38</c:v>
                </c:pt>
                <c:pt idx="13">
                  <c:v>74,92</c:v>
                </c:pt>
                <c:pt idx="14">
                  <c:v>80,00</c:v>
                </c:pt>
              </c:strCache>
            </c:strRef>
          </c:cat>
          <c:val>
            <c:numRef>
              <c:f>Tabelle3!$E$5:$E$20</c:f>
              <c:numCache>
                <c:formatCode>General</c:formatCode>
                <c:ptCount val="15"/>
                <c:pt idx="0">
                  <c:v>1161.2784328271612</c:v>
                </c:pt>
                <c:pt idx="2">
                  <c:v>1160.6860295500821</c:v>
                </c:pt>
                <c:pt idx="4">
                  <c:v>1090.4777437216208</c:v>
                </c:pt>
                <c:pt idx="6">
                  <c:v>1055.5866203551695</c:v>
                </c:pt>
                <c:pt idx="8">
                  <c:v>1109.4835718610643</c:v>
                </c:pt>
                <c:pt idx="10">
                  <c:v>1039.356197638785</c:v>
                </c:pt>
                <c:pt idx="12">
                  <c:v>998.43887898398907</c:v>
                </c:pt>
                <c:pt idx="14">
                  <c:v>971.1750106485249</c:v>
                </c:pt>
              </c:numCache>
            </c:numRef>
          </c:val>
          <c:smooth val="0"/>
        </c:ser>
        <c:ser>
          <c:idx val="4"/>
          <c:order val="4"/>
          <c:tx>
            <c:strRef>
              <c:f>Tabelle3!$F$3:$F$4</c:f>
              <c:strCache>
                <c:ptCount val="1"/>
                <c:pt idx="0">
                  <c:v>VP38_1_H300_V100_ABA_MF_425</c:v>
                </c:pt>
              </c:strCache>
            </c:strRef>
          </c:tx>
          <c:spPr>
            <a:ln>
              <a:solidFill>
                <a:schemeClr val="accent4">
                  <a:lumMod val="50000"/>
                </a:schemeClr>
              </a:solidFill>
              <a:prstDash val="dash"/>
            </a:ln>
          </c:spPr>
          <c:marker>
            <c:spPr>
              <a:ln>
                <a:solidFill>
                  <a:schemeClr val="accent4">
                    <a:lumMod val="50000"/>
                  </a:schemeClr>
                </a:solidFill>
                <a:prstDash val="dash"/>
              </a:ln>
            </c:spPr>
          </c:marker>
          <c:cat>
            <c:strRef>
              <c:f>Tabelle3!$A$5:$A$20</c:f>
              <c:strCache>
                <c:ptCount val="15"/>
                <c:pt idx="0">
                  <c:v>26,65</c:v>
                </c:pt>
                <c:pt idx="1">
                  <c:v>29,19</c:v>
                </c:pt>
                <c:pt idx="2">
                  <c:v>34,27</c:v>
                </c:pt>
                <c:pt idx="3">
                  <c:v>39,35</c:v>
                </c:pt>
                <c:pt idx="4">
                  <c:v>41,89</c:v>
                </c:pt>
                <c:pt idx="5">
                  <c:v>44,43</c:v>
                </c:pt>
                <c:pt idx="6">
                  <c:v>49,51</c:v>
                </c:pt>
                <c:pt idx="7">
                  <c:v>54,59</c:v>
                </c:pt>
                <c:pt idx="8">
                  <c:v>57,13</c:v>
                </c:pt>
                <c:pt idx="9">
                  <c:v>59,67</c:v>
                </c:pt>
                <c:pt idx="10">
                  <c:v>64,76</c:v>
                </c:pt>
                <c:pt idx="11">
                  <c:v>69,84</c:v>
                </c:pt>
                <c:pt idx="12">
                  <c:v>72,38</c:v>
                </c:pt>
                <c:pt idx="13">
                  <c:v>74,92</c:v>
                </c:pt>
                <c:pt idx="14">
                  <c:v>80,00</c:v>
                </c:pt>
              </c:strCache>
            </c:strRef>
          </c:cat>
          <c:val>
            <c:numRef>
              <c:f>Tabelle3!$F$5:$F$20</c:f>
              <c:numCache>
                <c:formatCode>General</c:formatCode>
                <c:ptCount val="15"/>
                <c:pt idx="1">
                  <c:v>1238.1641787524097</c:v>
                </c:pt>
                <c:pt idx="2">
                  <c:v>1220.9685686233809</c:v>
                </c:pt>
                <c:pt idx="3">
                  <c:v>1243.4413776753399</c:v>
                </c:pt>
                <c:pt idx="5">
                  <c:v>1228.9752858589241</c:v>
                </c:pt>
                <c:pt idx="6">
                  <c:v>1128.4549568577393</c:v>
                </c:pt>
                <c:pt idx="7">
                  <c:v>1231.8210859176131</c:v>
                </c:pt>
                <c:pt idx="9">
                  <c:v>1098.0302753289104</c:v>
                </c:pt>
                <c:pt idx="10">
                  <c:v>1159.9772392071836</c:v>
                </c:pt>
                <c:pt idx="11">
                  <c:v>1202.5547783200045</c:v>
                </c:pt>
                <c:pt idx="13">
                  <c:v>1068.418367302894</c:v>
                </c:pt>
                <c:pt idx="14">
                  <c:v>1194.7330210905593</c:v>
                </c:pt>
              </c:numCache>
            </c:numRef>
          </c:val>
          <c:smooth val="0"/>
        </c:ser>
        <c:ser>
          <c:idx val="5"/>
          <c:order val="5"/>
          <c:tx>
            <c:strRef>
              <c:f>Tabelle3!$G$3:$G$4</c:f>
              <c:strCache>
                <c:ptCount val="1"/>
                <c:pt idx="0">
                  <c:v>VP39_1_H300_V150_ABA_MF_425</c:v>
                </c:pt>
              </c:strCache>
            </c:strRef>
          </c:tx>
          <c:spPr>
            <a:ln>
              <a:solidFill>
                <a:schemeClr val="accent3">
                  <a:lumMod val="50000"/>
                </a:schemeClr>
              </a:solidFill>
              <a:prstDash val="dash"/>
            </a:ln>
          </c:spPr>
          <c:marker>
            <c:spPr>
              <a:solidFill>
                <a:schemeClr val="accent3">
                  <a:lumMod val="50000"/>
                </a:schemeClr>
              </a:solidFill>
              <a:ln>
                <a:solidFill>
                  <a:schemeClr val="accent3">
                    <a:lumMod val="50000"/>
                  </a:schemeClr>
                </a:solidFill>
                <a:prstDash val="dash"/>
              </a:ln>
            </c:spPr>
          </c:marker>
          <c:cat>
            <c:strRef>
              <c:f>Tabelle3!$A$5:$A$20</c:f>
              <c:strCache>
                <c:ptCount val="15"/>
                <c:pt idx="0">
                  <c:v>26,65</c:v>
                </c:pt>
                <c:pt idx="1">
                  <c:v>29,19</c:v>
                </c:pt>
                <c:pt idx="2">
                  <c:v>34,27</c:v>
                </c:pt>
                <c:pt idx="3">
                  <c:v>39,35</c:v>
                </c:pt>
                <c:pt idx="4">
                  <c:v>41,89</c:v>
                </c:pt>
                <c:pt idx="5">
                  <c:v>44,43</c:v>
                </c:pt>
                <c:pt idx="6">
                  <c:v>49,51</c:v>
                </c:pt>
                <c:pt idx="7">
                  <c:v>54,59</c:v>
                </c:pt>
                <c:pt idx="8">
                  <c:v>57,13</c:v>
                </c:pt>
                <c:pt idx="9">
                  <c:v>59,67</c:v>
                </c:pt>
                <c:pt idx="10">
                  <c:v>64,76</c:v>
                </c:pt>
                <c:pt idx="11">
                  <c:v>69,84</c:v>
                </c:pt>
                <c:pt idx="12">
                  <c:v>72,38</c:v>
                </c:pt>
                <c:pt idx="13">
                  <c:v>74,92</c:v>
                </c:pt>
                <c:pt idx="14">
                  <c:v>80,00</c:v>
                </c:pt>
              </c:strCache>
            </c:strRef>
          </c:cat>
          <c:val>
            <c:numRef>
              <c:f>Tabelle3!$G$5:$G$20</c:f>
              <c:numCache>
                <c:formatCode>General</c:formatCode>
                <c:ptCount val="15"/>
                <c:pt idx="0">
                  <c:v>2004.9905493530873</c:v>
                </c:pt>
                <c:pt idx="2">
                  <c:v>2035.5071699643731</c:v>
                </c:pt>
                <c:pt idx="4">
                  <c:v>2103.5278126857988</c:v>
                </c:pt>
                <c:pt idx="6">
                  <c:v>1954.2461402486747</c:v>
                </c:pt>
                <c:pt idx="8">
                  <c:v>1977.2857638414303</c:v>
                </c:pt>
                <c:pt idx="10">
                  <c:v>1949.6744263057462</c:v>
                </c:pt>
                <c:pt idx="12">
                  <c:v>2059.3084001995157</c:v>
                </c:pt>
                <c:pt idx="14">
                  <c:v>1829.5884908155163</c:v>
                </c:pt>
              </c:numCache>
            </c:numRef>
          </c:val>
          <c:smooth val="0"/>
        </c:ser>
        <c:ser>
          <c:idx val="6"/>
          <c:order val="6"/>
          <c:tx>
            <c:strRef>
              <c:f>Tabelle3!$H$3:$H$4</c:f>
              <c:strCache>
                <c:ptCount val="1"/>
                <c:pt idx="0">
                  <c:v>VP4_1_H300_V100_ACF_MF_285</c:v>
                </c:pt>
              </c:strCache>
            </c:strRef>
          </c:tx>
          <c:spPr>
            <a:ln>
              <a:prstDash val="solid"/>
            </a:ln>
          </c:spPr>
          <c:marker>
            <c:spPr>
              <a:ln>
                <a:prstDash val="dash"/>
              </a:ln>
            </c:spPr>
          </c:marker>
          <c:cat>
            <c:strRef>
              <c:f>Tabelle3!$A$5:$A$20</c:f>
              <c:strCache>
                <c:ptCount val="15"/>
                <c:pt idx="0">
                  <c:v>26,65</c:v>
                </c:pt>
                <c:pt idx="1">
                  <c:v>29,19</c:v>
                </c:pt>
                <c:pt idx="2">
                  <c:v>34,27</c:v>
                </c:pt>
                <c:pt idx="3">
                  <c:v>39,35</c:v>
                </c:pt>
                <c:pt idx="4">
                  <c:v>41,89</c:v>
                </c:pt>
                <c:pt idx="5">
                  <c:v>44,43</c:v>
                </c:pt>
                <c:pt idx="6">
                  <c:v>49,51</c:v>
                </c:pt>
                <c:pt idx="7">
                  <c:v>54,59</c:v>
                </c:pt>
                <c:pt idx="8">
                  <c:v>57,13</c:v>
                </c:pt>
                <c:pt idx="9">
                  <c:v>59,67</c:v>
                </c:pt>
                <c:pt idx="10">
                  <c:v>64,76</c:v>
                </c:pt>
                <c:pt idx="11">
                  <c:v>69,84</c:v>
                </c:pt>
                <c:pt idx="12">
                  <c:v>72,38</c:v>
                </c:pt>
                <c:pt idx="13">
                  <c:v>74,92</c:v>
                </c:pt>
                <c:pt idx="14">
                  <c:v>80,00</c:v>
                </c:pt>
              </c:strCache>
            </c:strRef>
          </c:cat>
          <c:val>
            <c:numRef>
              <c:f>Tabelle3!$H$5:$H$20</c:f>
              <c:numCache>
                <c:formatCode>General</c:formatCode>
                <c:ptCount val="15"/>
                <c:pt idx="1">
                  <c:v>860.57085218726343</c:v>
                </c:pt>
                <c:pt idx="2">
                  <c:v>898.91036990152656</c:v>
                </c:pt>
                <c:pt idx="3">
                  <c:v>860.23568627278223</c:v>
                </c:pt>
                <c:pt idx="5">
                  <c:v>763.41504606874673</c:v>
                </c:pt>
                <c:pt idx="6">
                  <c:v>778.78204597371359</c:v>
                </c:pt>
                <c:pt idx="7">
                  <c:v>723.73702900015405</c:v>
                </c:pt>
                <c:pt idx="9">
                  <c:v>745.86028221593733</c:v>
                </c:pt>
                <c:pt idx="10">
                  <c:v>754.40878863213084</c:v>
                </c:pt>
                <c:pt idx="11">
                  <c:v>738.66884101123787</c:v>
                </c:pt>
                <c:pt idx="13">
                  <c:v>492.65752919488</c:v>
                </c:pt>
                <c:pt idx="14">
                  <c:v>508.96063280720296</c:v>
                </c:pt>
              </c:numCache>
            </c:numRef>
          </c:val>
          <c:smooth val="0"/>
        </c:ser>
        <c:ser>
          <c:idx val="7"/>
          <c:order val="7"/>
          <c:tx>
            <c:strRef>
              <c:f>Tabelle3!$I$3:$I$4</c:f>
              <c:strCache>
                <c:ptCount val="1"/>
                <c:pt idx="0">
                  <c:v>VP5_1_H200_V100_ACF_MF_285</c:v>
                </c:pt>
              </c:strCache>
            </c:strRef>
          </c:tx>
          <c:cat>
            <c:strRef>
              <c:f>Tabelle3!$A$5:$A$20</c:f>
              <c:strCache>
                <c:ptCount val="15"/>
                <c:pt idx="0">
                  <c:v>26,65</c:v>
                </c:pt>
                <c:pt idx="1">
                  <c:v>29,19</c:v>
                </c:pt>
                <c:pt idx="2">
                  <c:v>34,27</c:v>
                </c:pt>
                <c:pt idx="3">
                  <c:v>39,35</c:v>
                </c:pt>
                <c:pt idx="4">
                  <c:v>41,89</c:v>
                </c:pt>
                <c:pt idx="5">
                  <c:v>44,43</c:v>
                </c:pt>
                <c:pt idx="6">
                  <c:v>49,51</c:v>
                </c:pt>
                <c:pt idx="7">
                  <c:v>54,59</c:v>
                </c:pt>
                <c:pt idx="8">
                  <c:v>57,13</c:v>
                </c:pt>
                <c:pt idx="9">
                  <c:v>59,67</c:v>
                </c:pt>
                <c:pt idx="10">
                  <c:v>64,76</c:v>
                </c:pt>
                <c:pt idx="11">
                  <c:v>69,84</c:v>
                </c:pt>
                <c:pt idx="12">
                  <c:v>72,38</c:v>
                </c:pt>
                <c:pt idx="13">
                  <c:v>74,92</c:v>
                </c:pt>
                <c:pt idx="14">
                  <c:v>80,00</c:v>
                </c:pt>
              </c:strCache>
            </c:strRef>
          </c:cat>
          <c:val>
            <c:numRef>
              <c:f>Tabelle3!$I$5:$I$20</c:f>
              <c:numCache>
                <c:formatCode>General</c:formatCode>
                <c:ptCount val="15"/>
                <c:pt idx="1">
                  <c:v>556.63290757026402</c:v>
                </c:pt>
                <c:pt idx="2">
                  <c:v>680.94556836559923</c:v>
                </c:pt>
                <c:pt idx="3">
                  <c:v>689.27763557684466</c:v>
                </c:pt>
                <c:pt idx="5">
                  <c:v>655.41189148414514</c:v>
                </c:pt>
                <c:pt idx="6">
                  <c:v>658.88991679412754</c:v>
                </c:pt>
                <c:pt idx="7">
                  <c:v>575.02263594312114</c:v>
                </c:pt>
                <c:pt idx="9">
                  <c:v>637.88559222212245</c:v>
                </c:pt>
                <c:pt idx="10">
                  <c:v>548.76235872990151</c:v>
                </c:pt>
                <c:pt idx="11">
                  <c:v>565.34245733808052</c:v>
                </c:pt>
                <c:pt idx="13">
                  <c:v>473.90593069525653</c:v>
                </c:pt>
                <c:pt idx="14">
                  <c:v>447.85994250117687</c:v>
                </c:pt>
              </c:numCache>
            </c:numRef>
          </c:val>
          <c:smooth val="0"/>
        </c:ser>
        <c:ser>
          <c:idx val="8"/>
          <c:order val="8"/>
          <c:tx>
            <c:strRef>
              <c:f>Tabelle3!$J$3:$J$4</c:f>
              <c:strCache>
                <c:ptCount val="1"/>
                <c:pt idx="0">
                  <c:v>VP6_1_H100_V100_ACF_MF_285</c:v>
                </c:pt>
              </c:strCache>
            </c:strRef>
          </c:tx>
          <c:cat>
            <c:strRef>
              <c:f>Tabelle3!$A$5:$A$20</c:f>
              <c:strCache>
                <c:ptCount val="15"/>
                <c:pt idx="0">
                  <c:v>26,65</c:v>
                </c:pt>
                <c:pt idx="1">
                  <c:v>29,19</c:v>
                </c:pt>
                <c:pt idx="2">
                  <c:v>34,27</c:v>
                </c:pt>
                <c:pt idx="3">
                  <c:v>39,35</c:v>
                </c:pt>
                <c:pt idx="4">
                  <c:v>41,89</c:v>
                </c:pt>
                <c:pt idx="5">
                  <c:v>44,43</c:v>
                </c:pt>
                <c:pt idx="6">
                  <c:v>49,51</c:v>
                </c:pt>
                <c:pt idx="7">
                  <c:v>54,59</c:v>
                </c:pt>
                <c:pt idx="8">
                  <c:v>57,13</c:v>
                </c:pt>
                <c:pt idx="9">
                  <c:v>59,67</c:v>
                </c:pt>
                <c:pt idx="10">
                  <c:v>64,76</c:v>
                </c:pt>
                <c:pt idx="11">
                  <c:v>69,84</c:v>
                </c:pt>
                <c:pt idx="12">
                  <c:v>72,38</c:v>
                </c:pt>
                <c:pt idx="13">
                  <c:v>74,92</c:v>
                </c:pt>
                <c:pt idx="14">
                  <c:v>80,00</c:v>
                </c:pt>
              </c:strCache>
            </c:strRef>
          </c:cat>
          <c:val>
            <c:numRef>
              <c:f>Tabelle3!$J$5:$J$20</c:f>
              <c:numCache>
                <c:formatCode>General</c:formatCode>
                <c:ptCount val="15"/>
                <c:pt idx="9">
                  <c:v>389.35495499299282</c:v>
                </c:pt>
                <c:pt idx="10">
                  <c:v>379.01497713596518</c:v>
                </c:pt>
                <c:pt idx="11">
                  <c:v>366.51248435237949</c:v>
                </c:pt>
                <c:pt idx="13">
                  <c:v>348.55274714644577</c:v>
                </c:pt>
                <c:pt idx="14">
                  <c:v>358.99916602733038</c:v>
                </c:pt>
              </c:numCache>
            </c:numRef>
          </c:val>
          <c:smooth val="0"/>
        </c:ser>
        <c:dLbls>
          <c:showLegendKey val="0"/>
          <c:showVal val="0"/>
          <c:showCatName val="0"/>
          <c:showSerName val="0"/>
          <c:showPercent val="0"/>
          <c:showBubbleSize val="0"/>
        </c:dLbls>
        <c:marker val="1"/>
        <c:smooth val="0"/>
        <c:axId val="283579904"/>
        <c:axId val="283581824"/>
      </c:lineChart>
      <c:catAx>
        <c:axId val="283579904"/>
        <c:scaling>
          <c:orientation val="minMax"/>
        </c:scaling>
        <c:delete val="0"/>
        <c:axPos val="b"/>
        <c:title>
          <c:tx>
            <c:rich>
              <a:bodyPr/>
              <a:lstStyle/>
              <a:p>
                <a:pPr>
                  <a:defRPr sz="1800" b="0"/>
                </a:pPr>
                <a:r>
                  <a:rPr lang="de-DE" sz="1800" b="0" dirty="0"/>
                  <a:t>Workpiece </a:t>
                </a:r>
                <a:r>
                  <a:rPr lang="de-DE" sz="1800" b="0" dirty="0" err="1"/>
                  <a:t>position</a:t>
                </a:r>
                <a:r>
                  <a:rPr lang="de-DE" sz="1800" b="0" dirty="0"/>
                  <a:t> [mm]</a:t>
                </a:r>
              </a:p>
            </c:rich>
          </c:tx>
          <c:layout/>
          <c:overlay val="0"/>
        </c:title>
        <c:majorTickMark val="none"/>
        <c:minorTickMark val="none"/>
        <c:tickLblPos val="nextTo"/>
        <c:txPr>
          <a:bodyPr/>
          <a:lstStyle/>
          <a:p>
            <a:pPr>
              <a:defRPr sz="1600"/>
            </a:pPr>
            <a:endParaRPr lang="de-DE"/>
          </a:p>
        </c:txPr>
        <c:crossAx val="283581824"/>
        <c:crosses val="autoZero"/>
        <c:auto val="1"/>
        <c:lblAlgn val="ctr"/>
        <c:lblOffset val="100"/>
        <c:tickLblSkip val="3"/>
        <c:tickMarkSkip val="5"/>
        <c:noMultiLvlLbl val="0"/>
      </c:catAx>
      <c:valAx>
        <c:axId val="283581824"/>
        <c:scaling>
          <c:orientation val="minMax"/>
          <c:min val="0"/>
        </c:scaling>
        <c:delete val="0"/>
        <c:axPos val="l"/>
        <c:majorGridlines/>
        <c:title>
          <c:tx>
            <c:rich>
              <a:bodyPr/>
              <a:lstStyle/>
              <a:p>
                <a:pPr>
                  <a:defRPr sz="1800" b="0"/>
                </a:pPr>
                <a:r>
                  <a:rPr lang="de-DE" sz="1800" b="0" dirty="0" smtClean="0"/>
                  <a:t>Heat </a:t>
                </a:r>
                <a:r>
                  <a:rPr lang="de-DE" sz="1800" b="0" dirty="0" err="1" smtClean="0"/>
                  <a:t>flow</a:t>
                </a:r>
                <a:r>
                  <a:rPr lang="de-DE" sz="1800" b="0" dirty="0" smtClean="0"/>
                  <a:t> </a:t>
                </a:r>
                <a:r>
                  <a:rPr lang="de-DE" sz="1800" b="0" dirty="0" err="1" smtClean="0"/>
                  <a:t>into</a:t>
                </a:r>
                <a:r>
                  <a:rPr lang="de-DE" sz="1800" b="0" dirty="0" smtClean="0"/>
                  <a:t> </a:t>
                </a:r>
                <a:r>
                  <a:rPr lang="de-DE" sz="1800" b="0" dirty="0" err="1" smtClean="0"/>
                  <a:t>the</a:t>
                </a:r>
                <a:r>
                  <a:rPr lang="de-DE" sz="1800" b="0" dirty="0" smtClean="0"/>
                  <a:t> </a:t>
                </a:r>
                <a:r>
                  <a:rPr lang="de-DE" sz="1800" b="0" dirty="0" err="1" smtClean="0"/>
                  <a:t>workpiece</a:t>
                </a:r>
                <a:r>
                  <a:rPr lang="de-DE" sz="1800" b="0" dirty="0" smtClean="0"/>
                  <a:t> [W]</a:t>
                </a:r>
                <a:endParaRPr lang="de-DE" sz="1800" b="0" dirty="0"/>
              </a:p>
            </c:rich>
          </c:tx>
          <c:layout/>
          <c:overlay val="0"/>
        </c:title>
        <c:numFmt formatCode="General" sourceLinked="1"/>
        <c:majorTickMark val="none"/>
        <c:minorTickMark val="none"/>
        <c:tickLblPos val="nextTo"/>
        <c:txPr>
          <a:bodyPr/>
          <a:lstStyle/>
          <a:p>
            <a:pPr>
              <a:defRPr sz="1600"/>
            </a:pPr>
            <a:endParaRPr lang="de-DE"/>
          </a:p>
        </c:txPr>
        <c:crossAx val="283579904"/>
        <c:crosses val="autoZero"/>
        <c:crossBetween val="between"/>
      </c:valAx>
    </c:plotArea>
    <c:legend>
      <c:legendPos val="r"/>
      <c:layout>
        <c:manualLayout>
          <c:xMode val="edge"/>
          <c:yMode val="edge"/>
          <c:x val="0.64689784843299403"/>
          <c:y val="7.5778867040637628E-3"/>
          <c:w val="0.34302110673665792"/>
          <c:h val="0.3350702789094413"/>
        </c:manualLayout>
      </c:layout>
      <c:overlay val="0"/>
    </c:legend>
    <c:plotVisOnly val="1"/>
    <c:dispBlanksAs val="span"/>
    <c:showDLblsOverMax val="0"/>
  </c:chart>
  <c:externalData r:id="rId1">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Lst>
</c:chartSpace>
</file>

<file path=ppt/charts/chart39.xml><?xml version="1.0" encoding="utf-8"?>
<c:chartSpace xmlns:c="http://schemas.openxmlformats.org/drawingml/2006/chart" xmlns:a="http://schemas.openxmlformats.org/drawingml/2006/main" xmlns:r="http://schemas.openxmlformats.org/officeDocument/2006/relationships">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pivotSource>
    <c:name>[CuttingResults_AISI1045_AISI4140_ALL_E085_method1.xlsx]Tabelle3!PivotTable2</c:name>
    <c:fmtId val="36"/>
  </c:pivotSource>
  <c:chart>
    <c:autoTitleDeleted val="0"/>
    <c:pivotFmts>
      <c:pivotFmt>
        <c:idx val="0"/>
      </c:pivotFmt>
      <c:pivotFmt>
        <c:idx val="1"/>
        <c:dLbl>
          <c:idx val="0"/>
          <c:delete val="1"/>
        </c:dLbl>
      </c:pivotFmt>
      <c:pivotFmt>
        <c:idx val="2"/>
        <c:dLbl>
          <c:idx val="0"/>
          <c:delete val="1"/>
        </c:dLbl>
      </c:pivotFmt>
      <c:pivotFmt>
        <c:idx val="3"/>
        <c:dLbl>
          <c:idx val="0"/>
          <c:delete val="1"/>
        </c:dLbl>
      </c:pivotFmt>
      <c:pivotFmt>
        <c:idx val="4"/>
        <c:dLbl>
          <c:idx val="0"/>
          <c:delete val="1"/>
        </c:dLbl>
      </c:pivotFmt>
      <c:pivotFmt>
        <c:idx val="5"/>
        <c:dLbl>
          <c:idx val="0"/>
          <c:delete val="1"/>
        </c:dLbl>
      </c:pivotFmt>
      <c:pivotFmt>
        <c:idx val="6"/>
        <c:dLbl>
          <c:idx val="0"/>
          <c:delete val="1"/>
        </c:dLbl>
      </c:pivotFmt>
      <c:pivotFmt>
        <c:idx val="7"/>
      </c:pivotFmt>
      <c:pivotFmt>
        <c:idx val="8"/>
      </c:pivotFmt>
      <c:pivotFmt>
        <c:idx val="9"/>
      </c:pivotFmt>
      <c:pivotFmt>
        <c:idx val="10"/>
      </c:pivotFmt>
      <c:pivotFmt>
        <c:idx val="11"/>
      </c:pivotFmt>
      <c:pivotFmt>
        <c:idx val="12"/>
      </c:pivotFmt>
      <c:pivotFmt>
        <c:idx val="13"/>
      </c:pivotFmt>
      <c:pivotFmt>
        <c:idx val="14"/>
      </c:pivotFmt>
      <c:pivotFmt>
        <c:idx val="15"/>
      </c:pivotFmt>
      <c:pivotFmt>
        <c:idx val="16"/>
      </c:pivotFmt>
      <c:pivotFmt>
        <c:idx val="17"/>
      </c:pivotFmt>
      <c:pivotFmt>
        <c:idx val="18"/>
      </c:pivotFmt>
      <c:pivotFmt>
        <c:idx val="19"/>
      </c:pivotFmt>
      <c:pivotFmt>
        <c:idx val="20"/>
      </c:pivotFmt>
      <c:pivotFmt>
        <c:idx val="21"/>
        <c:spPr>
          <a:ln>
            <a:prstDash val="solid"/>
          </a:ln>
        </c:spPr>
        <c:marker>
          <c:spPr>
            <a:ln>
              <a:prstDash val="solid"/>
            </a:ln>
          </c:spPr>
        </c:marker>
      </c:pivotFmt>
      <c:pivotFmt>
        <c:idx val="22"/>
        <c:spPr>
          <a:ln>
            <a:prstDash val="solid"/>
          </a:ln>
        </c:spPr>
        <c:marker>
          <c:spPr>
            <a:ln>
              <a:prstDash val="solid"/>
            </a:ln>
          </c:spPr>
        </c:marker>
      </c:pivotFmt>
      <c:pivotFmt>
        <c:idx val="23"/>
        <c:spPr>
          <a:ln>
            <a:prstDash val="solid"/>
          </a:ln>
        </c:spPr>
        <c:marker>
          <c:spPr>
            <a:ln>
              <a:prstDash val="solid"/>
            </a:ln>
          </c:spPr>
        </c:marker>
      </c:pivotFmt>
      <c:pivotFmt>
        <c:idx val="24"/>
        <c:spPr>
          <a:ln>
            <a:prstDash val="dash"/>
          </a:ln>
        </c:spPr>
        <c:marker>
          <c:spPr>
            <a:ln>
              <a:prstDash val="dash"/>
            </a:ln>
          </c:spPr>
        </c:marker>
      </c:pivotFmt>
      <c:pivotFmt>
        <c:idx val="25"/>
        <c:spPr>
          <a:ln>
            <a:solidFill>
              <a:schemeClr val="accent4">
                <a:lumMod val="50000"/>
              </a:schemeClr>
            </a:solidFill>
            <a:prstDash val="dash"/>
          </a:ln>
        </c:spPr>
        <c:marker>
          <c:spPr>
            <a:ln>
              <a:solidFill>
                <a:schemeClr val="accent4">
                  <a:lumMod val="50000"/>
                </a:schemeClr>
              </a:solidFill>
              <a:prstDash val="dash"/>
            </a:ln>
          </c:spPr>
        </c:marker>
      </c:pivotFmt>
      <c:pivotFmt>
        <c:idx val="26"/>
        <c:spPr>
          <a:ln>
            <a:solidFill>
              <a:schemeClr val="accent3">
                <a:lumMod val="50000"/>
              </a:schemeClr>
            </a:solidFill>
            <a:prstDash val="dash"/>
          </a:ln>
        </c:spPr>
        <c:marker>
          <c:spPr>
            <a:solidFill>
              <a:schemeClr val="accent3">
                <a:lumMod val="50000"/>
              </a:schemeClr>
            </a:solidFill>
            <a:ln>
              <a:solidFill>
                <a:schemeClr val="accent3">
                  <a:lumMod val="50000"/>
                </a:schemeClr>
              </a:solidFill>
              <a:prstDash val="dash"/>
            </a:ln>
          </c:spPr>
        </c:marker>
      </c:pivotFmt>
      <c:pivotFmt>
        <c:idx val="27"/>
        <c:spPr>
          <a:ln>
            <a:prstDash val="dash"/>
          </a:ln>
        </c:spPr>
        <c:marker>
          <c:spPr>
            <a:ln>
              <a:prstDash val="dash"/>
            </a:ln>
          </c:spPr>
        </c:marker>
      </c:pivotFmt>
      <c:pivotFmt>
        <c:idx val="28"/>
      </c:pivotFmt>
      <c:pivotFmt>
        <c:idx val="29"/>
      </c:pivotFmt>
      <c:pivotFmt>
        <c:idx val="30"/>
      </c:pivotFmt>
      <c:pivotFmt>
        <c:idx val="31"/>
        <c:spPr>
          <a:ln>
            <a:prstDash val="solid"/>
          </a:ln>
        </c:spPr>
        <c:marker>
          <c:spPr>
            <a:ln>
              <a:prstDash val="solid"/>
            </a:ln>
          </c:spPr>
        </c:marker>
      </c:pivotFmt>
      <c:pivotFmt>
        <c:idx val="32"/>
        <c:spPr>
          <a:ln>
            <a:prstDash val="solid"/>
          </a:ln>
        </c:spPr>
        <c:marker>
          <c:spPr>
            <a:ln>
              <a:prstDash val="solid"/>
            </a:ln>
          </c:spPr>
        </c:marker>
      </c:pivotFmt>
      <c:pivotFmt>
        <c:idx val="33"/>
        <c:spPr>
          <a:ln>
            <a:prstDash val="solid"/>
          </a:ln>
        </c:spPr>
        <c:marker>
          <c:spPr>
            <a:ln>
              <a:prstDash val="solid"/>
            </a:ln>
          </c:spPr>
        </c:marker>
      </c:pivotFmt>
      <c:pivotFmt>
        <c:idx val="34"/>
        <c:spPr>
          <a:ln>
            <a:prstDash val="dash"/>
          </a:ln>
        </c:spPr>
        <c:marker>
          <c:spPr>
            <a:ln>
              <a:prstDash val="dash"/>
            </a:ln>
          </c:spPr>
        </c:marker>
      </c:pivotFmt>
      <c:pivotFmt>
        <c:idx val="35"/>
        <c:spPr>
          <a:ln>
            <a:solidFill>
              <a:schemeClr val="accent4">
                <a:lumMod val="50000"/>
              </a:schemeClr>
            </a:solidFill>
            <a:prstDash val="dash"/>
          </a:ln>
        </c:spPr>
        <c:marker>
          <c:spPr>
            <a:ln>
              <a:solidFill>
                <a:schemeClr val="accent4">
                  <a:lumMod val="50000"/>
                </a:schemeClr>
              </a:solidFill>
              <a:prstDash val="dash"/>
            </a:ln>
          </c:spPr>
        </c:marker>
      </c:pivotFmt>
      <c:pivotFmt>
        <c:idx val="36"/>
        <c:spPr>
          <a:ln>
            <a:solidFill>
              <a:schemeClr val="accent3">
                <a:lumMod val="50000"/>
              </a:schemeClr>
            </a:solidFill>
            <a:prstDash val="dash"/>
          </a:ln>
        </c:spPr>
        <c:marker>
          <c:spPr>
            <a:solidFill>
              <a:schemeClr val="accent3">
                <a:lumMod val="50000"/>
              </a:schemeClr>
            </a:solidFill>
            <a:ln>
              <a:solidFill>
                <a:schemeClr val="accent3">
                  <a:lumMod val="50000"/>
                </a:schemeClr>
              </a:solidFill>
              <a:prstDash val="dash"/>
            </a:ln>
          </c:spPr>
        </c:marker>
      </c:pivotFmt>
      <c:pivotFmt>
        <c:idx val="37"/>
        <c:spPr>
          <a:ln>
            <a:prstDash val="dash"/>
          </a:ln>
        </c:spPr>
        <c:marker>
          <c:spPr>
            <a:ln>
              <a:prstDash val="dash"/>
            </a:ln>
          </c:spPr>
        </c:marker>
      </c:pivotFmt>
      <c:pivotFmt>
        <c:idx val="38"/>
      </c:pivotFmt>
      <c:pivotFmt>
        <c:idx val="39"/>
      </c:pivotFmt>
      <c:pivotFmt>
        <c:idx val="40"/>
      </c:pivotFmt>
      <c:pivotFmt>
        <c:idx val="41"/>
        <c:spPr>
          <a:ln>
            <a:prstDash val="solid"/>
          </a:ln>
        </c:spPr>
        <c:marker>
          <c:spPr>
            <a:ln>
              <a:prstDash val="solid"/>
            </a:ln>
          </c:spPr>
        </c:marker>
      </c:pivotFmt>
      <c:pivotFmt>
        <c:idx val="42"/>
        <c:spPr>
          <a:ln>
            <a:prstDash val="solid"/>
          </a:ln>
        </c:spPr>
        <c:marker>
          <c:spPr>
            <a:ln>
              <a:prstDash val="solid"/>
            </a:ln>
          </c:spPr>
        </c:marker>
      </c:pivotFmt>
      <c:pivotFmt>
        <c:idx val="43"/>
        <c:spPr>
          <a:ln>
            <a:prstDash val="solid"/>
          </a:ln>
        </c:spPr>
        <c:marker>
          <c:spPr>
            <a:ln>
              <a:prstDash val="solid"/>
            </a:ln>
          </c:spPr>
        </c:marker>
      </c:pivotFmt>
      <c:pivotFmt>
        <c:idx val="44"/>
        <c:spPr>
          <a:ln>
            <a:prstDash val="dash"/>
          </a:ln>
        </c:spPr>
        <c:marker>
          <c:spPr>
            <a:ln>
              <a:prstDash val="dash"/>
            </a:ln>
          </c:spPr>
        </c:marker>
      </c:pivotFmt>
      <c:pivotFmt>
        <c:idx val="45"/>
        <c:spPr>
          <a:ln>
            <a:solidFill>
              <a:schemeClr val="accent4">
                <a:lumMod val="50000"/>
              </a:schemeClr>
            </a:solidFill>
            <a:prstDash val="dash"/>
          </a:ln>
        </c:spPr>
        <c:marker>
          <c:spPr>
            <a:ln>
              <a:solidFill>
                <a:schemeClr val="accent4">
                  <a:lumMod val="50000"/>
                </a:schemeClr>
              </a:solidFill>
              <a:prstDash val="dash"/>
            </a:ln>
          </c:spPr>
        </c:marker>
      </c:pivotFmt>
      <c:pivotFmt>
        <c:idx val="46"/>
        <c:spPr>
          <a:ln>
            <a:solidFill>
              <a:schemeClr val="accent3">
                <a:lumMod val="50000"/>
              </a:schemeClr>
            </a:solidFill>
            <a:prstDash val="dash"/>
          </a:ln>
        </c:spPr>
        <c:marker>
          <c:spPr>
            <a:solidFill>
              <a:schemeClr val="accent3">
                <a:lumMod val="50000"/>
              </a:schemeClr>
            </a:solidFill>
            <a:ln>
              <a:solidFill>
                <a:schemeClr val="accent3">
                  <a:lumMod val="50000"/>
                </a:schemeClr>
              </a:solidFill>
              <a:prstDash val="dash"/>
            </a:ln>
          </c:spPr>
        </c:marker>
      </c:pivotFmt>
      <c:pivotFmt>
        <c:idx val="47"/>
        <c:spPr>
          <a:ln>
            <a:prstDash val="dash"/>
          </a:ln>
        </c:spPr>
        <c:marker>
          <c:spPr>
            <a:ln>
              <a:prstDash val="dash"/>
            </a:ln>
          </c:spPr>
        </c:marker>
      </c:pivotFmt>
      <c:pivotFmt>
        <c:idx val="48"/>
      </c:pivotFmt>
      <c:pivotFmt>
        <c:idx val="49"/>
      </c:pivotFmt>
      <c:pivotFmt>
        <c:idx val="50"/>
      </c:pivotFmt>
      <c:pivotFmt>
        <c:idx val="51"/>
        <c:spPr>
          <a:ln>
            <a:prstDash val="solid"/>
          </a:ln>
        </c:spPr>
        <c:marker>
          <c:spPr>
            <a:ln>
              <a:prstDash val="solid"/>
            </a:ln>
          </c:spPr>
        </c:marker>
      </c:pivotFmt>
      <c:pivotFmt>
        <c:idx val="52"/>
        <c:spPr>
          <a:ln>
            <a:prstDash val="solid"/>
          </a:ln>
        </c:spPr>
        <c:marker>
          <c:spPr>
            <a:ln>
              <a:prstDash val="solid"/>
            </a:ln>
          </c:spPr>
        </c:marker>
      </c:pivotFmt>
      <c:pivotFmt>
        <c:idx val="53"/>
        <c:spPr>
          <a:ln>
            <a:prstDash val="solid"/>
          </a:ln>
        </c:spPr>
        <c:marker>
          <c:spPr>
            <a:ln>
              <a:prstDash val="solid"/>
            </a:ln>
          </c:spPr>
        </c:marker>
      </c:pivotFmt>
      <c:pivotFmt>
        <c:idx val="54"/>
        <c:spPr>
          <a:ln>
            <a:prstDash val="dash"/>
          </a:ln>
        </c:spPr>
        <c:marker>
          <c:spPr>
            <a:ln>
              <a:prstDash val="dash"/>
            </a:ln>
          </c:spPr>
        </c:marker>
      </c:pivotFmt>
      <c:pivotFmt>
        <c:idx val="55"/>
        <c:spPr>
          <a:ln>
            <a:solidFill>
              <a:schemeClr val="accent4">
                <a:lumMod val="50000"/>
              </a:schemeClr>
            </a:solidFill>
            <a:prstDash val="dash"/>
          </a:ln>
        </c:spPr>
        <c:marker>
          <c:spPr>
            <a:ln>
              <a:solidFill>
                <a:schemeClr val="accent4">
                  <a:lumMod val="50000"/>
                </a:schemeClr>
              </a:solidFill>
              <a:prstDash val="dash"/>
            </a:ln>
          </c:spPr>
        </c:marker>
      </c:pivotFmt>
      <c:pivotFmt>
        <c:idx val="56"/>
        <c:spPr>
          <a:ln>
            <a:solidFill>
              <a:schemeClr val="accent3">
                <a:lumMod val="50000"/>
              </a:schemeClr>
            </a:solidFill>
            <a:prstDash val="dash"/>
          </a:ln>
        </c:spPr>
        <c:marker>
          <c:spPr>
            <a:solidFill>
              <a:schemeClr val="accent3">
                <a:lumMod val="50000"/>
              </a:schemeClr>
            </a:solidFill>
            <a:ln>
              <a:solidFill>
                <a:schemeClr val="accent3">
                  <a:lumMod val="50000"/>
                </a:schemeClr>
              </a:solidFill>
              <a:prstDash val="dash"/>
            </a:ln>
          </c:spPr>
        </c:marker>
      </c:pivotFmt>
      <c:pivotFmt>
        <c:idx val="57"/>
        <c:spPr>
          <a:ln>
            <a:prstDash val="dash"/>
          </a:ln>
        </c:spPr>
        <c:marker>
          <c:spPr>
            <a:ln>
              <a:prstDash val="dash"/>
            </a:ln>
          </c:spPr>
        </c:marker>
      </c:pivotFmt>
      <c:pivotFmt>
        <c:idx val="58"/>
      </c:pivotFmt>
      <c:pivotFmt>
        <c:idx val="59"/>
      </c:pivotFmt>
      <c:pivotFmt>
        <c:idx val="60"/>
        <c:spPr>
          <a:ln>
            <a:prstDash val="solid"/>
          </a:ln>
        </c:spPr>
        <c:marker>
          <c:spPr>
            <a:ln>
              <a:prstDash val="solid"/>
            </a:ln>
          </c:spPr>
        </c:marker>
      </c:pivotFmt>
      <c:pivotFmt>
        <c:idx val="61"/>
        <c:spPr>
          <a:ln>
            <a:prstDash val="solid"/>
          </a:ln>
        </c:spPr>
        <c:marker>
          <c:spPr>
            <a:ln>
              <a:prstDash val="solid"/>
            </a:ln>
          </c:spPr>
        </c:marker>
      </c:pivotFmt>
      <c:pivotFmt>
        <c:idx val="62"/>
        <c:spPr>
          <a:ln>
            <a:prstDash val="solid"/>
          </a:ln>
        </c:spPr>
        <c:marker>
          <c:spPr>
            <a:ln>
              <a:prstDash val="solid"/>
            </a:ln>
          </c:spPr>
        </c:marker>
      </c:pivotFmt>
      <c:pivotFmt>
        <c:idx val="63"/>
        <c:spPr>
          <a:ln>
            <a:prstDash val="dash"/>
          </a:ln>
        </c:spPr>
        <c:marker>
          <c:spPr>
            <a:ln>
              <a:prstDash val="dash"/>
            </a:ln>
          </c:spPr>
        </c:marker>
      </c:pivotFmt>
      <c:pivotFmt>
        <c:idx val="64"/>
        <c:spPr>
          <a:ln>
            <a:solidFill>
              <a:schemeClr val="accent4">
                <a:lumMod val="50000"/>
              </a:schemeClr>
            </a:solidFill>
            <a:prstDash val="dash"/>
          </a:ln>
        </c:spPr>
        <c:marker>
          <c:spPr>
            <a:ln>
              <a:solidFill>
                <a:schemeClr val="accent4">
                  <a:lumMod val="50000"/>
                </a:schemeClr>
              </a:solidFill>
              <a:prstDash val="dash"/>
            </a:ln>
          </c:spPr>
        </c:marker>
      </c:pivotFmt>
      <c:pivotFmt>
        <c:idx val="65"/>
        <c:spPr>
          <a:ln>
            <a:solidFill>
              <a:schemeClr val="accent3">
                <a:lumMod val="50000"/>
              </a:schemeClr>
            </a:solidFill>
            <a:prstDash val="dash"/>
          </a:ln>
        </c:spPr>
        <c:marker>
          <c:spPr>
            <a:solidFill>
              <a:schemeClr val="accent3">
                <a:lumMod val="50000"/>
              </a:schemeClr>
            </a:solidFill>
            <a:ln>
              <a:solidFill>
                <a:schemeClr val="accent3">
                  <a:lumMod val="50000"/>
                </a:schemeClr>
              </a:solidFill>
              <a:prstDash val="dash"/>
            </a:ln>
          </c:spPr>
        </c:marker>
      </c:pivotFmt>
      <c:pivotFmt>
        <c:idx val="66"/>
        <c:spPr>
          <a:ln>
            <a:prstDash val="dash"/>
          </a:ln>
        </c:spPr>
        <c:marker>
          <c:spPr>
            <a:ln>
              <a:prstDash val="dash"/>
            </a:ln>
          </c:spPr>
        </c:marker>
      </c:pivotFmt>
      <c:pivotFmt>
        <c:idx val="67"/>
      </c:pivotFmt>
      <c:pivotFmt>
        <c:idx val="68"/>
      </c:pivotFmt>
      <c:pivotFmt>
        <c:idx val="69"/>
        <c:spPr>
          <a:ln>
            <a:prstDash val="solid"/>
          </a:ln>
        </c:spPr>
        <c:marker>
          <c:spPr>
            <a:ln>
              <a:prstDash val="solid"/>
            </a:ln>
          </c:spPr>
        </c:marker>
      </c:pivotFmt>
      <c:pivotFmt>
        <c:idx val="70"/>
        <c:spPr>
          <a:ln>
            <a:prstDash val="solid"/>
          </a:ln>
        </c:spPr>
        <c:marker>
          <c:spPr>
            <a:ln>
              <a:prstDash val="solid"/>
            </a:ln>
          </c:spPr>
        </c:marker>
      </c:pivotFmt>
      <c:pivotFmt>
        <c:idx val="71"/>
        <c:spPr>
          <a:ln>
            <a:prstDash val="solid"/>
          </a:ln>
        </c:spPr>
        <c:marker>
          <c:spPr>
            <a:ln>
              <a:prstDash val="solid"/>
            </a:ln>
          </c:spPr>
        </c:marker>
      </c:pivotFmt>
      <c:pivotFmt>
        <c:idx val="72"/>
        <c:spPr>
          <a:ln>
            <a:prstDash val="dash"/>
          </a:ln>
        </c:spPr>
        <c:marker>
          <c:spPr>
            <a:ln>
              <a:prstDash val="dash"/>
            </a:ln>
          </c:spPr>
        </c:marker>
      </c:pivotFmt>
      <c:pivotFmt>
        <c:idx val="73"/>
        <c:spPr>
          <a:ln>
            <a:solidFill>
              <a:schemeClr val="accent4">
                <a:lumMod val="50000"/>
              </a:schemeClr>
            </a:solidFill>
            <a:prstDash val="dash"/>
          </a:ln>
        </c:spPr>
        <c:marker>
          <c:spPr>
            <a:ln>
              <a:solidFill>
                <a:schemeClr val="accent4">
                  <a:lumMod val="50000"/>
                </a:schemeClr>
              </a:solidFill>
              <a:prstDash val="dash"/>
            </a:ln>
          </c:spPr>
        </c:marker>
      </c:pivotFmt>
      <c:pivotFmt>
        <c:idx val="74"/>
        <c:spPr>
          <a:ln>
            <a:solidFill>
              <a:schemeClr val="accent3">
                <a:lumMod val="50000"/>
              </a:schemeClr>
            </a:solidFill>
            <a:prstDash val="dash"/>
          </a:ln>
        </c:spPr>
        <c:marker>
          <c:spPr>
            <a:solidFill>
              <a:schemeClr val="accent3">
                <a:lumMod val="50000"/>
              </a:schemeClr>
            </a:solidFill>
            <a:ln>
              <a:solidFill>
                <a:schemeClr val="accent3">
                  <a:lumMod val="50000"/>
                </a:schemeClr>
              </a:solidFill>
              <a:prstDash val="dash"/>
            </a:ln>
          </c:spPr>
        </c:marker>
      </c:pivotFmt>
      <c:pivotFmt>
        <c:idx val="75"/>
        <c:spPr>
          <a:ln>
            <a:prstDash val="dash"/>
          </a:ln>
        </c:spPr>
        <c:marker>
          <c:spPr>
            <a:ln>
              <a:prstDash val="dash"/>
            </a:ln>
          </c:spPr>
        </c:marker>
      </c:pivotFmt>
      <c:pivotFmt>
        <c:idx val="76"/>
      </c:pivotFmt>
      <c:pivotFmt>
        <c:idx val="77"/>
      </c:pivotFmt>
      <c:pivotFmt>
        <c:idx val="78"/>
        <c:spPr>
          <a:ln>
            <a:prstDash val="solid"/>
          </a:ln>
        </c:spPr>
        <c:marker>
          <c:spPr>
            <a:ln>
              <a:prstDash val="solid"/>
            </a:ln>
          </c:spPr>
        </c:marker>
      </c:pivotFmt>
      <c:pivotFmt>
        <c:idx val="79"/>
        <c:spPr>
          <a:ln>
            <a:prstDash val="solid"/>
          </a:ln>
        </c:spPr>
        <c:marker>
          <c:spPr>
            <a:ln>
              <a:prstDash val="solid"/>
            </a:ln>
          </c:spPr>
        </c:marker>
      </c:pivotFmt>
      <c:pivotFmt>
        <c:idx val="80"/>
        <c:spPr>
          <a:ln>
            <a:prstDash val="solid"/>
          </a:ln>
        </c:spPr>
        <c:marker>
          <c:spPr>
            <a:ln>
              <a:prstDash val="solid"/>
            </a:ln>
          </c:spPr>
        </c:marker>
      </c:pivotFmt>
      <c:pivotFmt>
        <c:idx val="81"/>
        <c:spPr>
          <a:ln>
            <a:prstDash val="dash"/>
          </a:ln>
        </c:spPr>
        <c:marker>
          <c:spPr>
            <a:ln>
              <a:prstDash val="dash"/>
            </a:ln>
          </c:spPr>
        </c:marker>
      </c:pivotFmt>
      <c:pivotFmt>
        <c:idx val="82"/>
        <c:spPr>
          <a:ln>
            <a:solidFill>
              <a:schemeClr val="accent4">
                <a:lumMod val="50000"/>
              </a:schemeClr>
            </a:solidFill>
            <a:prstDash val="dash"/>
          </a:ln>
        </c:spPr>
        <c:marker>
          <c:spPr>
            <a:ln>
              <a:solidFill>
                <a:schemeClr val="accent4">
                  <a:lumMod val="50000"/>
                </a:schemeClr>
              </a:solidFill>
              <a:prstDash val="dash"/>
            </a:ln>
          </c:spPr>
        </c:marker>
      </c:pivotFmt>
      <c:pivotFmt>
        <c:idx val="83"/>
        <c:spPr>
          <a:ln>
            <a:solidFill>
              <a:schemeClr val="accent3">
                <a:lumMod val="50000"/>
              </a:schemeClr>
            </a:solidFill>
            <a:prstDash val="dash"/>
          </a:ln>
        </c:spPr>
        <c:marker>
          <c:spPr>
            <a:solidFill>
              <a:schemeClr val="accent3">
                <a:lumMod val="50000"/>
              </a:schemeClr>
            </a:solidFill>
            <a:ln>
              <a:solidFill>
                <a:schemeClr val="accent3">
                  <a:lumMod val="50000"/>
                </a:schemeClr>
              </a:solidFill>
              <a:prstDash val="dash"/>
            </a:ln>
          </c:spPr>
        </c:marker>
      </c:pivotFmt>
      <c:pivotFmt>
        <c:idx val="84"/>
        <c:spPr>
          <a:ln>
            <a:prstDash val="dash"/>
          </a:ln>
        </c:spPr>
        <c:marker>
          <c:spPr>
            <a:ln>
              <a:prstDash val="dash"/>
            </a:ln>
          </c:spPr>
        </c:marker>
      </c:pivotFmt>
      <c:pivotFmt>
        <c:idx val="85"/>
      </c:pivotFmt>
      <c:pivotFmt>
        <c:idx val="86"/>
      </c:pivotFmt>
      <c:pivotFmt>
        <c:idx val="87"/>
        <c:spPr>
          <a:ln>
            <a:prstDash val="solid"/>
          </a:ln>
        </c:spPr>
        <c:marker>
          <c:spPr>
            <a:ln>
              <a:prstDash val="solid"/>
            </a:ln>
          </c:spPr>
        </c:marker>
      </c:pivotFmt>
      <c:pivotFmt>
        <c:idx val="88"/>
        <c:spPr>
          <a:ln>
            <a:prstDash val="solid"/>
          </a:ln>
        </c:spPr>
        <c:marker>
          <c:spPr>
            <a:ln>
              <a:prstDash val="solid"/>
            </a:ln>
          </c:spPr>
        </c:marker>
      </c:pivotFmt>
      <c:pivotFmt>
        <c:idx val="89"/>
        <c:spPr>
          <a:ln>
            <a:prstDash val="solid"/>
          </a:ln>
        </c:spPr>
        <c:marker>
          <c:spPr>
            <a:ln>
              <a:prstDash val="solid"/>
            </a:ln>
          </c:spPr>
        </c:marker>
      </c:pivotFmt>
      <c:pivotFmt>
        <c:idx val="90"/>
        <c:spPr>
          <a:ln>
            <a:prstDash val="dash"/>
          </a:ln>
        </c:spPr>
        <c:marker>
          <c:spPr>
            <a:ln>
              <a:prstDash val="dash"/>
            </a:ln>
          </c:spPr>
        </c:marker>
      </c:pivotFmt>
      <c:pivotFmt>
        <c:idx val="91"/>
        <c:spPr>
          <a:ln>
            <a:solidFill>
              <a:schemeClr val="accent4">
                <a:lumMod val="50000"/>
              </a:schemeClr>
            </a:solidFill>
            <a:prstDash val="dash"/>
          </a:ln>
        </c:spPr>
        <c:marker>
          <c:spPr>
            <a:ln>
              <a:solidFill>
                <a:schemeClr val="accent4">
                  <a:lumMod val="50000"/>
                </a:schemeClr>
              </a:solidFill>
              <a:prstDash val="dash"/>
            </a:ln>
          </c:spPr>
        </c:marker>
      </c:pivotFmt>
      <c:pivotFmt>
        <c:idx val="92"/>
        <c:spPr>
          <a:ln>
            <a:solidFill>
              <a:schemeClr val="accent3">
                <a:lumMod val="50000"/>
              </a:schemeClr>
            </a:solidFill>
            <a:prstDash val="dash"/>
          </a:ln>
        </c:spPr>
        <c:marker>
          <c:spPr>
            <a:solidFill>
              <a:schemeClr val="accent3">
                <a:lumMod val="50000"/>
              </a:schemeClr>
            </a:solidFill>
            <a:ln>
              <a:solidFill>
                <a:schemeClr val="accent3">
                  <a:lumMod val="50000"/>
                </a:schemeClr>
              </a:solidFill>
              <a:prstDash val="dash"/>
            </a:ln>
          </c:spPr>
        </c:marker>
      </c:pivotFmt>
      <c:pivotFmt>
        <c:idx val="93"/>
        <c:spPr>
          <a:ln>
            <a:prstDash val="dash"/>
          </a:ln>
        </c:spPr>
        <c:marker>
          <c:spPr>
            <a:ln>
              <a:prstDash val="dash"/>
            </a:ln>
          </c:spPr>
        </c:marker>
      </c:pivotFmt>
      <c:pivotFmt>
        <c:idx val="94"/>
      </c:pivotFmt>
      <c:pivotFmt>
        <c:idx val="95"/>
      </c:pivotFmt>
      <c:pivotFmt>
        <c:idx val="96"/>
        <c:spPr>
          <a:ln>
            <a:prstDash val="solid"/>
          </a:ln>
        </c:spPr>
        <c:marker>
          <c:spPr>
            <a:ln>
              <a:prstDash val="solid"/>
            </a:ln>
          </c:spPr>
        </c:marker>
      </c:pivotFmt>
      <c:pivotFmt>
        <c:idx val="97"/>
        <c:spPr>
          <a:ln>
            <a:prstDash val="solid"/>
          </a:ln>
        </c:spPr>
        <c:marker>
          <c:spPr>
            <a:ln>
              <a:prstDash val="solid"/>
            </a:ln>
          </c:spPr>
        </c:marker>
      </c:pivotFmt>
      <c:pivotFmt>
        <c:idx val="98"/>
        <c:spPr>
          <a:ln>
            <a:prstDash val="solid"/>
          </a:ln>
        </c:spPr>
        <c:marker>
          <c:spPr>
            <a:ln>
              <a:prstDash val="solid"/>
            </a:ln>
          </c:spPr>
        </c:marker>
      </c:pivotFmt>
      <c:pivotFmt>
        <c:idx val="99"/>
        <c:spPr>
          <a:ln>
            <a:prstDash val="dash"/>
          </a:ln>
        </c:spPr>
        <c:marker>
          <c:spPr>
            <a:ln>
              <a:prstDash val="dash"/>
            </a:ln>
          </c:spPr>
        </c:marker>
      </c:pivotFmt>
      <c:pivotFmt>
        <c:idx val="100"/>
        <c:spPr>
          <a:ln>
            <a:solidFill>
              <a:schemeClr val="accent4">
                <a:lumMod val="50000"/>
              </a:schemeClr>
            </a:solidFill>
            <a:prstDash val="dash"/>
          </a:ln>
        </c:spPr>
        <c:marker>
          <c:spPr>
            <a:ln>
              <a:solidFill>
                <a:schemeClr val="accent4">
                  <a:lumMod val="50000"/>
                </a:schemeClr>
              </a:solidFill>
              <a:prstDash val="dash"/>
            </a:ln>
          </c:spPr>
        </c:marker>
      </c:pivotFmt>
      <c:pivotFmt>
        <c:idx val="101"/>
        <c:spPr>
          <a:ln>
            <a:solidFill>
              <a:schemeClr val="accent3">
                <a:lumMod val="50000"/>
              </a:schemeClr>
            </a:solidFill>
            <a:prstDash val="dash"/>
          </a:ln>
        </c:spPr>
        <c:marker>
          <c:spPr>
            <a:solidFill>
              <a:schemeClr val="accent3">
                <a:lumMod val="50000"/>
              </a:schemeClr>
            </a:solidFill>
            <a:ln>
              <a:solidFill>
                <a:schemeClr val="accent3">
                  <a:lumMod val="50000"/>
                </a:schemeClr>
              </a:solidFill>
              <a:prstDash val="dash"/>
            </a:ln>
          </c:spPr>
        </c:marker>
      </c:pivotFmt>
      <c:pivotFmt>
        <c:idx val="102"/>
        <c:spPr>
          <a:ln>
            <a:prstDash val="dash"/>
          </a:ln>
        </c:spPr>
        <c:marker>
          <c:spPr>
            <a:ln>
              <a:prstDash val="dash"/>
            </a:ln>
          </c:spPr>
        </c:marker>
      </c:pivotFmt>
      <c:pivotFmt>
        <c:idx val="103"/>
      </c:pivotFmt>
      <c:pivotFmt>
        <c:idx val="104"/>
      </c:pivotFmt>
    </c:pivotFmts>
    <c:plotArea>
      <c:layout>
        <c:manualLayout>
          <c:layoutTarget val="inner"/>
          <c:xMode val="edge"/>
          <c:yMode val="edge"/>
          <c:x val="0.11581624562554681"/>
          <c:y val="2.0809956300219506E-2"/>
          <c:w val="0.86399592629046384"/>
          <c:h val="0.82556121661262927"/>
        </c:manualLayout>
      </c:layout>
      <c:lineChart>
        <c:grouping val="standard"/>
        <c:varyColors val="0"/>
        <c:ser>
          <c:idx val="0"/>
          <c:order val="0"/>
          <c:tx>
            <c:strRef>
              <c:f>Tabelle3!$B$3:$B$4</c:f>
              <c:strCache>
                <c:ptCount val="1"/>
                <c:pt idx="0">
                  <c:v>VP32_1_H200_V150_ACF_MF_285</c:v>
                </c:pt>
              </c:strCache>
            </c:strRef>
          </c:tx>
          <c:spPr>
            <a:ln>
              <a:prstDash val="solid"/>
            </a:ln>
          </c:spPr>
          <c:marker>
            <c:spPr>
              <a:ln>
                <a:prstDash val="solid"/>
              </a:ln>
            </c:spPr>
          </c:marker>
          <c:cat>
            <c:strRef>
              <c:f>Tabelle3!$A$5:$A$20</c:f>
              <c:strCache>
                <c:ptCount val="15"/>
                <c:pt idx="0">
                  <c:v>26,65</c:v>
                </c:pt>
                <c:pt idx="1">
                  <c:v>29,19</c:v>
                </c:pt>
                <c:pt idx="2">
                  <c:v>34,27</c:v>
                </c:pt>
                <c:pt idx="3">
                  <c:v>39,35</c:v>
                </c:pt>
                <c:pt idx="4">
                  <c:v>41,89</c:v>
                </c:pt>
                <c:pt idx="5">
                  <c:v>44,43</c:v>
                </c:pt>
                <c:pt idx="6">
                  <c:v>49,51</c:v>
                </c:pt>
                <c:pt idx="7">
                  <c:v>54,59</c:v>
                </c:pt>
                <c:pt idx="8">
                  <c:v>57,13</c:v>
                </c:pt>
                <c:pt idx="9">
                  <c:v>59,67</c:v>
                </c:pt>
                <c:pt idx="10">
                  <c:v>64,76</c:v>
                </c:pt>
                <c:pt idx="11">
                  <c:v>69,84</c:v>
                </c:pt>
                <c:pt idx="12">
                  <c:v>72,38</c:v>
                </c:pt>
                <c:pt idx="13">
                  <c:v>74,92</c:v>
                </c:pt>
                <c:pt idx="14">
                  <c:v>80,00</c:v>
                </c:pt>
              </c:strCache>
            </c:strRef>
          </c:cat>
          <c:val>
            <c:numRef>
              <c:f>Tabelle3!$B$5:$B$20</c:f>
              <c:numCache>
                <c:formatCode>General</c:formatCode>
                <c:ptCount val="15"/>
                <c:pt idx="0">
                  <c:v>0.41162814571771283</c:v>
                </c:pt>
                <c:pt idx="2">
                  <c:v>0.41550921765561522</c:v>
                </c:pt>
                <c:pt idx="4">
                  <c:v>0.34104982094322744</c:v>
                </c:pt>
                <c:pt idx="6">
                  <c:v>0.33332490672817056</c:v>
                </c:pt>
                <c:pt idx="8">
                  <c:v>0.36070466933980588</c:v>
                </c:pt>
                <c:pt idx="10">
                  <c:v>0.34445268241774279</c:v>
                </c:pt>
                <c:pt idx="12">
                  <c:v>0.34876104920048573</c:v>
                </c:pt>
                <c:pt idx="14">
                  <c:v>0.2651203854549124</c:v>
                </c:pt>
              </c:numCache>
            </c:numRef>
          </c:val>
          <c:smooth val="0"/>
        </c:ser>
        <c:ser>
          <c:idx val="1"/>
          <c:order val="1"/>
          <c:tx>
            <c:strRef>
              <c:f>Tabelle3!$C$3:$C$4</c:f>
              <c:strCache>
                <c:ptCount val="1"/>
                <c:pt idx="0">
                  <c:v>VP33_1_H300_V150_ACF_MF_285</c:v>
                </c:pt>
              </c:strCache>
            </c:strRef>
          </c:tx>
          <c:spPr>
            <a:ln>
              <a:prstDash val="solid"/>
            </a:ln>
          </c:spPr>
          <c:marker>
            <c:spPr>
              <a:ln>
                <a:prstDash val="solid"/>
              </a:ln>
            </c:spPr>
          </c:marker>
          <c:cat>
            <c:strRef>
              <c:f>Tabelle3!$A$5:$A$20</c:f>
              <c:strCache>
                <c:ptCount val="15"/>
                <c:pt idx="0">
                  <c:v>26,65</c:v>
                </c:pt>
                <c:pt idx="1">
                  <c:v>29,19</c:v>
                </c:pt>
                <c:pt idx="2">
                  <c:v>34,27</c:v>
                </c:pt>
                <c:pt idx="3">
                  <c:v>39,35</c:v>
                </c:pt>
                <c:pt idx="4">
                  <c:v>41,89</c:v>
                </c:pt>
                <c:pt idx="5">
                  <c:v>44,43</c:v>
                </c:pt>
                <c:pt idx="6">
                  <c:v>49,51</c:v>
                </c:pt>
                <c:pt idx="7">
                  <c:v>54,59</c:v>
                </c:pt>
                <c:pt idx="8">
                  <c:v>57,13</c:v>
                </c:pt>
                <c:pt idx="9">
                  <c:v>59,67</c:v>
                </c:pt>
                <c:pt idx="10">
                  <c:v>64,76</c:v>
                </c:pt>
                <c:pt idx="11">
                  <c:v>69,84</c:v>
                </c:pt>
                <c:pt idx="12">
                  <c:v>72,38</c:v>
                </c:pt>
                <c:pt idx="13">
                  <c:v>74,92</c:v>
                </c:pt>
                <c:pt idx="14">
                  <c:v>80,00</c:v>
                </c:pt>
              </c:strCache>
            </c:strRef>
          </c:cat>
          <c:val>
            <c:numRef>
              <c:f>Tabelle3!$C$5:$C$20</c:f>
              <c:numCache>
                <c:formatCode>General</c:formatCode>
                <c:ptCount val="15"/>
                <c:pt idx="0">
                  <c:v>0.28484308891101645</c:v>
                </c:pt>
                <c:pt idx="2">
                  <c:v>0.29817793369378837</c:v>
                </c:pt>
                <c:pt idx="4">
                  <c:v>0.32007552981956289</c:v>
                </c:pt>
                <c:pt idx="6">
                  <c:v>0.32859261511305043</c:v>
                </c:pt>
                <c:pt idx="8">
                  <c:v>0.30780472295861433</c:v>
                </c:pt>
                <c:pt idx="10">
                  <c:v>0.32002860510136327</c:v>
                </c:pt>
                <c:pt idx="12">
                  <c:v>0.29306358973082697</c:v>
                </c:pt>
                <c:pt idx="14">
                  <c:v>0.20334749533113458</c:v>
                </c:pt>
              </c:numCache>
            </c:numRef>
          </c:val>
          <c:smooth val="0"/>
        </c:ser>
        <c:ser>
          <c:idx val="2"/>
          <c:order val="2"/>
          <c:tx>
            <c:strRef>
              <c:f>Tabelle3!$D$3:$D$4</c:f>
              <c:strCache>
                <c:ptCount val="1"/>
                <c:pt idx="0">
                  <c:v>VP36_1_H200_V100_ABA_MF_285</c:v>
                </c:pt>
              </c:strCache>
            </c:strRef>
          </c:tx>
          <c:spPr>
            <a:ln>
              <a:prstDash val="dash"/>
            </a:ln>
          </c:spPr>
          <c:marker>
            <c:spPr>
              <a:ln>
                <a:prstDash val="solid"/>
              </a:ln>
            </c:spPr>
          </c:marker>
          <c:cat>
            <c:strRef>
              <c:f>Tabelle3!$A$5:$A$20</c:f>
              <c:strCache>
                <c:ptCount val="15"/>
                <c:pt idx="0">
                  <c:v>26,65</c:v>
                </c:pt>
                <c:pt idx="1">
                  <c:v>29,19</c:v>
                </c:pt>
                <c:pt idx="2">
                  <c:v>34,27</c:v>
                </c:pt>
                <c:pt idx="3">
                  <c:v>39,35</c:v>
                </c:pt>
                <c:pt idx="4">
                  <c:v>41,89</c:v>
                </c:pt>
                <c:pt idx="5">
                  <c:v>44,43</c:v>
                </c:pt>
                <c:pt idx="6">
                  <c:v>49,51</c:v>
                </c:pt>
                <c:pt idx="7">
                  <c:v>54,59</c:v>
                </c:pt>
                <c:pt idx="8">
                  <c:v>57,13</c:v>
                </c:pt>
                <c:pt idx="9">
                  <c:v>59,67</c:v>
                </c:pt>
                <c:pt idx="10">
                  <c:v>64,76</c:v>
                </c:pt>
                <c:pt idx="11">
                  <c:v>69,84</c:v>
                </c:pt>
                <c:pt idx="12">
                  <c:v>72,38</c:v>
                </c:pt>
                <c:pt idx="13">
                  <c:v>74,92</c:v>
                </c:pt>
                <c:pt idx="14">
                  <c:v>80,00</c:v>
                </c:pt>
              </c:strCache>
            </c:strRef>
          </c:cat>
          <c:val>
            <c:numRef>
              <c:f>Tabelle3!$D$5:$D$20</c:f>
              <c:numCache>
                <c:formatCode>General</c:formatCode>
                <c:ptCount val="15"/>
                <c:pt idx="1">
                  <c:v>0.44435728143327102</c:v>
                </c:pt>
                <c:pt idx="2">
                  <c:v>0.41433659531945793</c:v>
                </c:pt>
                <c:pt idx="3">
                  <c:v>0.42891393424896207</c:v>
                </c:pt>
                <c:pt idx="5">
                  <c:v>0.40474874672622874</c:v>
                </c:pt>
                <c:pt idx="6">
                  <c:v>0.41428900527033902</c:v>
                </c:pt>
                <c:pt idx="7">
                  <c:v>0.40083433990696971</c:v>
                </c:pt>
                <c:pt idx="9">
                  <c:v>0.39525101590566875</c:v>
                </c:pt>
                <c:pt idx="10">
                  <c:v>0.41502565421155019</c:v>
                </c:pt>
                <c:pt idx="11">
                  <c:v>0.41616357094049616</c:v>
                </c:pt>
                <c:pt idx="13">
                  <c:v>0.41294557636740703</c:v>
                </c:pt>
                <c:pt idx="14">
                  <c:v>0.45138211905555314</c:v>
                </c:pt>
              </c:numCache>
            </c:numRef>
          </c:val>
          <c:smooth val="0"/>
        </c:ser>
        <c:ser>
          <c:idx val="3"/>
          <c:order val="3"/>
          <c:tx>
            <c:strRef>
              <c:f>Tabelle3!$E$3:$E$4</c:f>
              <c:strCache>
                <c:ptCount val="1"/>
                <c:pt idx="0">
                  <c:v>VP37_1_H200_V150_ABA_MF_425</c:v>
                </c:pt>
              </c:strCache>
            </c:strRef>
          </c:tx>
          <c:spPr>
            <a:ln>
              <a:prstDash val="dash"/>
            </a:ln>
          </c:spPr>
          <c:marker>
            <c:spPr>
              <a:ln>
                <a:prstDash val="dash"/>
              </a:ln>
            </c:spPr>
          </c:marker>
          <c:cat>
            <c:strRef>
              <c:f>Tabelle3!$A$5:$A$20</c:f>
              <c:strCache>
                <c:ptCount val="15"/>
                <c:pt idx="0">
                  <c:v>26,65</c:v>
                </c:pt>
                <c:pt idx="1">
                  <c:v>29,19</c:v>
                </c:pt>
                <c:pt idx="2">
                  <c:v>34,27</c:v>
                </c:pt>
                <c:pt idx="3">
                  <c:v>39,35</c:v>
                </c:pt>
                <c:pt idx="4">
                  <c:v>41,89</c:v>
                </c:pt>
                <c:pt idx="5">
                  <c:v>44,43</c:v>
                </c:pt>
                <c:pt idx="6">
                  <c:v>49,51</c:v>
                </c:pt>
                <c:pt idx="7">
                  <c:v>54,59</c:v>
                </c:pt>
                <c:pt idx="8">
                  <c:v>57,13</c:v>
                </c:pt>
                <c:pt idx="9">
                  <c:v>59,67</c:v>
                </c:pt>
                <c:pt idx="10">
                  <c:v>64,76</c:v>
                </c:pt>
                <c:pt idx="11">
                  <c:v>69,84</c:v>
                </c:pt>
                <c:pt idx="12">
                  <c:v>72,38</c:v>
                </c:pt>
                <c:pt idx="13">
                  <c:v>74,92</c:v>
                </c:pt>
                <c:pt idx="14">
                  <c:v>80,00</c:v>
                </c:pt>
              </c:strCache>
            </c:strRef>
          </c:cat>
          <c:val>
            <c:numRef>
              <c:f>Tabelle3!$E$5:$E$20</c:f>
              <c:numCache>
                <c:formatCode>General</c:formatCode>
                <c:ptCount val="15"/>
                <c:pt idx="0">
                  <c:v>0.42266262264060578</c:v>
                </c:pt>
                <c:pt idx="2">
                  <c:v>0.42324821775708538</c:v>
                </c:pt>
                <c:pt idx="4">
                  <c:v>0.39764652092250297</c:v>
                </c:pt>
                <c:pt idx="6">
                  <c:v>0.38492335082790174</c:v>
                </c:pt>
                <c:pt idx="8">
                  <c:v>0.4041970280505508</c:v>
                </c:pt>
                <c:pt idx="10">
                  <c:v>0.37754682554264468</c:v>
                </c:pt>
                <c:pt idx="12">
                  <c:v>0.36156829375134791</c:v>
                </c:pt>
                <c:pt idx="14">
                  <c:v>0.35312884014786727</c:v>
                </c:pt>
              </c:numCache>
            </c:numRef>
          </c:val>
          <c:smooth val="0"/>
        </c:ser>
        <c:ser>
          <c:idx val="4"/>
          <c:order val="4"/>
          <c:tx>
            <c:strRef>
              <c:f>Tabelle3!$F$3:$F$4</c:f>
              <c:strCache>
                <c:ptCount val="1"/>
                <c:pt idx="0">
                  <c:v>VP38_1_H300_V100_ABA_MF_425</c:v>
                </c:pt>
              </c:strCache>
            </c:strRef>
          </c:tx>
          <c:spPr>
            <a:ln>
              <a:solidFill>
                <a:schemeClr val="accent4">
                  <a:lumMod val="50000"/>
                </a:schemeClr>
              </a:solidFill>
              <a:prstDash val="dash"/>
            </a:ln>
          </c:spPr>
          <c:marker>
            <c:spPr>
              <a:ln>
                <a:solidFill>
                  <a:schemeClr val="accent4">
                    <a:lumMod val="50000"/>
                  </a:schemeClr>
                </a:solidFill>
                <a:prstDash val="dash"/>
              </a:ln>
            </c:spPr>
          </c:marker>
          <c:cat>
            <c:strRef>
              <c:f>Tabelle3!$A$5:$A$20</c:f>
              <c:strCache>
                <c:ptCount val="15"/>
                <c:pt idx="0">
                  <c:v>26,65</c:v>
                </c:pt>
                <c:pt idx="1">
                  <c:v>29,19</c:v>
                </c:pt>
                <c:pt idx="2">
                  <c:v>34,27</c:v>
                </c:pt>
                <c:pt idx="3">
                  <c:v>39,35</c:v>
                </c:pt>
                <c:pt idx="4">
                  <c:v>41,89</c:v>
                </c:pt>
                <c:pt idx="5">
                  <c:v>44,43</c:v>
                </c:pt>
                <c:pt idx="6">
                  <c:v>49,51</c:v>
                </c:pt>
                <c:pt idx="7">
                  <c:v>54,59</c:v>
                </c:pt>
                <c:pt idx="8">
                  <c:v>57,13</c:v>
                </c:pt>
                <c:pt idx="9">
                  <c:v>59,67</c:v>
                </c:pt>
                <c:pt idx="10">
                  <c:v>64,76</c:v>
                </c:pt>
                <c:pt idx="11">
                  <c:v>69,84</c:v>
                </c:pt>
                <c:pt idx="12">
                  <c:v>72,38</c:v>
                </c:pt>
                <c:pt idx="13">
                  <c:v>74,92</c:v>
                </c:pt>
                <c:pt idx="14">
                  <c:v>80,00</c:v>
                </c:pt>
              </c:strCache>
            </c:strRef>
          </c:cat>
          <c:val>
            <c:numRef>
              <c:f>Tabelle3!$F$5:$F$20</c:f>
              <c:numCache>
                <c:formatCode>General</c:formatCode>
                <c:ptCount val="15"/>
                <c:pt idx="1">
                  <c:v>0.43008763820849921</c:v>
                </c:pt>
                <c:pt idx="2">
                  <c:v>0.42313767166773675</c:v>
                </c:pt>
                <c:pt idx="3">
                  <c:v>0.43481680202960626</c:v>
                </c:pt>
                <c:pt idx="5">
                  <c:v>0.43160219391875659</c:v>
                </c:pt>
                <c:pt idx="6">
                  <c:v>0.39713170908316497</c:v>
                </c:pt>
                <c:pt idx="7">
                  <c:v>0.43168335405330271</c:v>
                </c:pt>
                <c:pt idx="9">
                  <c:v>0.38642449768724041</c:v>
                </c:pt>
                <c:pt idx="10">
                  <c:v>0.40822519384085132</c:v>
                </c:pt>
                <c:pt idx="11">
                  <c:v>0.41866568971552964</c:v>
                </c:pt>
                <c:pt idx="13">
                  <c:v>0.3744199783574042</c:v>
                </c:pt>
                <c:pt idx="14">
                  <c:v>0.41868609300385212</c:v>
                </c:pt>
              </c:numCache>
            </c:numRef>
          </c:val>
          <c:smooth val="0"/>
        </c:ser>
        <c:ser>
          <c:idx val="5"/>
          <c:order val="5"/>
          <c:tx>
            <c:strRef>
              <c:f>Tabelle3!$G$3:$G$4</c:f>
              <c:strCache>
                <c:ptCount val="1"/>
                <c:pt idx="0">
                  <c:v>VP39_1_H300_V150_ABA_MF_425</c:v>
                </c:pt>
              </c:strCache>
            </c:strRef>
          </c:tx>
          <c:spPr>
            <a:ln>
              <a:solidFill>
                <a:schemeClr val="accent3">
                  <a:lumMod val="50000"/>
                </a:schemeClr>
              </a:solidFill>
              <a:prstDash val="dash"/>
            </a:ln>
          </c:spPr>
          <c:marker>
            <c:spPr>
              <a:solidFill>
                <a:schemeClr val="accent3">
                  <a:lumMod val="50000"/>
                </a:schemeClr>
              </a:solidFill>
              <a:ln>
                <a:solidFill>
                  <a:schemeClr val="accent3">
                    <a:lumMod val="50000"/>
                  </a:schemeClr>
                </a:solidFill>
                <a:prstDash val="dash"/>
              </a:ln>
            </c:spPr>
          </c:marker>
          <c:cat>
            <c:strRef>
              <c:f>Tabelle3!$A$5:$A$20</c:f>
              <c:strCache>
                <c:ptCount val="15"/>
                <c:pt idx="0">
                  <c:v>26,65</c:v>
                </c:pt>
                <c:pt idx="1">
                  <c:v>29,19</c:v>
                </c:pt>
                <c:pt idx="2">
                  <c:v>34,27</c:v>
                </c:pt>
                <c:pt idx="3">
                  <c:v>39,35</c:v>
                </c:pt>
                <c:pt idx="4">
                  <c:v>41,89</c:v>
                </c:pt>
                <c:pt idx="5">
                  <c:v>44,43</c:v>
                </c:pt>
                <c:pt idx="6">
                  <c:v>49,51</c:v>
                </c:pt>
                <c:pt idx="7">
                  <c:v>54,59</c:v>
                </c:pt>
                <c:pt idx="8">
                  <c:v>57,13</c:v>
                </c:pt>
                <c:pt idx="9">
                  <c:v>59,67</c:v>
                </c:pt>
                <c:pt idx="10">
                  <c:v>64,76</c:v>
                </c:pt>
                <c:pt idx="11">
                  <c:v>69,84</c:v>
                </c:pt>
                <c:pt idx="12">
                  <c:v>72,38</c:v>
                </c:pt>
                <c:pt idx="13">
                  <c:v>74,92</c:v>
                </c:pt>
                <c:pt idx="14">
                  <c:v>80,00</c:v>
                </c:pt>
              </c:strCache>
            </c:strRef>
          </c:cat>
          <c:val>
            <c:numRef>
              <c:f>Tabelle3!$G$5:$G$20</c:f>
              <c:numCache>
                <c:formatCode>General</c:formatCode>
                <c:ptCount val="15"/>
                <c:pt idx="0">
                  <c:v>0.45261225694522073</c:v>
                </c:pt>
                <c:pt idx="2">
                  <c:v>0.46357001112795793</c:v>
                </c:pt>
                <c:pt idx="4">
                  <c:v>0.47485633842710806</c:v>
                </c:pt>
                <c:pt idx="6">
                  <c:v>0.44506348017320085</c:v>
                </c:pt>
                <c:pt idx="8">
                  <c:v>0.45031056489138666</c:v>
                </c:pt>
                <c:pt idx="10">
                  <c:v>0.44589057035888291</c:v>
                </c:pt>
                <c:pt idx="12">
                  <c:v>0.46798403778487146</c:v>
                </c:pt>
                <c:pt idx="14">
                  <c:v>0.41577949632683475</c:v>
                </c:pt>
              </c:numCache>
            </c:numRef>
          </c:val>
          <c:smooth val="0"/>
        </c:ser>
        <c:ser>
          <c:idx val="6"/>
          <c:order val="6"/>
          <c:tx>
            <c:strRef>
              <c:f>Tabelle3!$H$3:$H$4</c:f>
              <c:strCache>
                <c:ptCount val="1"/>
                <c:pt idx="0">
                  <c:v>VP4_1_H300_V100_ACF_MF_285</c:v>
                </c:pt>
              </c:strCache>
            </c:strRef>
          </c:tx>
          <c:spPr>
            <a:ln>
              <a:prstDash val="solid"/>
            </a:ln>
          </c:spPr>
          <c:marker>
            <c:spPr>
              <a:ln>
                <a:prstDash val="dash"/>
              </a:ln>
            </c:spPr>
          </c:marker>
          <c:cat>
            <c:strRef>
              <c:f>Tabelle3!$A$5:$A$20</c:f>
              <c:strCache>
                <c:ptCount val="15"/>
                <c:pt idx="0">
                  <c:v>26,65</c:v>
                </c:pt>
                <c:pt idx="1">
                  <c:v>29,19</c:v>
                </c:pt>
                <c:pt idx="2">
                  <c:v>34,27</c:v>
                </c:pt>
                <c:pt idx="3">
                  <c:v>39,35</c:v>
                </c:pt>
                <c:pt idx="4">
                  <c:v>41,89</c:v>
                </c:pt>
                <c:pt idx="5">
                  <c:v>44,43</c:v>
                </c:pt>
                <c:pt idx="6">
                  <c:v>49,51</c:v>
                </c:pt>
                <c:pt idx="7">
                  <c:v>54,59</c:v>
                </c:pt>
                <c:pt idx="8">
                  <c:v>57,13</c:v>
                </c:pt>
                <c:pt idx="9">
                  <c:v>59,67</c:v>
                </c:pt>
                <c:pt idx="10">
                  <c:v>64,76</c:v>
                </c:pt>
                <c:pt idx="11">
                  <c:v>69,84</c:v>
                </c:pt>
                <c:pt idx="12">
                  <c:v>72,38</c:v>
                </c:pt>
                <c:pt idx="13">
                  <c:v>74,92</c:v>
                </c:pt>
                <c:pt idx="14">
                  <c:v>80,00</c:v>
                </c:pt>
              </c:strCache>
            </c:strRef>
          </c:cat>
          <c:val>
            <c:numRef>
              <c:f>Tabelle3!$H$5:$H$20</c:f>
              <c:numCache>
                <c:formatCode>General</c:formatCode>
                <c:ptCount val="15"/>
                <c:pt idx="1">
                  <c:v>0.37292297572551575</c:v>
                </c:pt>
                <c:pt idx="2">
                  <c:v>0.3911316135887184</c:v>
                </c:pt>
                <c:pt idx="3">
                  <c:v>0.37329510141226063</c:v>
                </c:pt>
                <c:pt idx="5">
                  <c:v>0.33082111713404633</c:v>
                </c:pt>
                <c:pt idx="6">
                  <c:v>0.33748031006158802</c:v>
                </c:pt>
                <c:pt idx="7">
                  <c:v>0.31532468754528437</c:v>
                </c:pt>
                <c:pt idx="9">
                  <c:v>0.32496355861063453</c:v>
                </c:pt>
                <c:pt idx="10">
                  <c:v>0.32737203274944199</c:v>
                </c:pt>
                <c:pt idx="11">
                  <c:v>0.32183032255940625</c:v>
                </c:pt>
                <c:pt idx="13">
                  <c:v>0.2154668673237807</c:v>
                </c:pt>
                <c:pt idx="14">
                  <c:v>0.22259713217275795</c:v>
                </c:pt>
              </c:numCache>
            </c:numRef>
          </c:val>
          <c:smooth val="0"/>
        </c:ser>
        <c:ser>
          <c:idx val="7"/>
          <c:order val="7"/>
          <c:tx>
            <c:strRef>
              <c:f>Tabelle3!$I$3:$I$4</c:f>
              <c:strCache>
                <c:ptCount val="1"/>
                <c:pt idx="0">
                  <c:v>VP5_1_H200_V100_ACF_MF_285</c:v>
                </c:pt>
              </c:strCache>
            </c:strRef>
          </c:tx>
          <c:cat>
            <c:strRef>
              <c:f>Tabelle3!$A$5:$A$20</c:f>
              <c:strCache>
                <c:ptCount val="15"/>
                <c:pt idx="0">
                  <c:v>26,65</c:v>
                </c:pt>
                <c:pt idx="1">
                  <c:v>29,19</c:v>
                </c:pt>
                <c:pt idx="2">
                  <c:v>34,27</c:v>
                </c:pt>
                <c:pt idx="3">
                  <c:v>39,35</c:v>
                </c:pt>
                <c:pt idx="4">
                  <c:v>41,89</c:v>
                </c:pt>
                <c:pt idx="5">
                  <c:v>44,43</c:v>
                </c:pt>
                <c:pt idx="6">
                  <c:v>49,51</c:v>
                </c:pt>
                <c:pt idx="7">
                  <c:v>54,59</c:v>
                </c:pt>
                <c:pt idx="8">
                  <c:v>57,13</c:v>
                </c:pt>
                <c:pt idx="9">
                  <c:v>59,67</c:v>
                </c:pt>
                <c:pt idx="10">
                  <c:v>64,76</c:v>
                </c:pt>
                <c:pt idx="11">
                  <c:v>69,84</c:v>
                </c:pt>
                <c:pt idx="12">
                  <c:v>72,38</c:v>
                </c:pt>
                <c:pt idx="13">
                  <c:v>74,92</c:v>
                </c:pt>
                <c:pt idx="14">
                  <c:v>80,00</c:v>
                </c:pt>
              </c:strCache>
            </c:strRef>
          </c:cat>
          <c:val>
            <c:numRef>
              <c:f>Tabelle3!$I$5:$I$20</c:f>
              <c:numCache>
                <c:formatCode>General</c:formatCode>
                <c:ptCount val="15"/>
                <c:pt idx="1">
                  <c:v>0.33159642143260554</c:v>
                </c:pt>
                <c:pt idx="2">
                  <c:v>0.40681820986882206</c:v>
                </c:pt>
                <c:pt idx="3">
                  <c:v>0.41237308202039663</c:v>
                </c:pt>
                <c:pt idx="5">
                  <c:v>0.39156359158088133</c:v>
                </c:pt>
                <c:pt idx="6">
                  <c:v>0.39419306775152935</c:v>
                </c:pt>
                <c:pt idx="7">
                  <c:v>0.34449249171247759</c:v>
                </c:pt>
                <c:pt idx="9">
                  <c:v>0.38267267325107379</c:v>
                </c:pt>
                <c:pt idx="10">
                  <c:v>0.32830722119229899</c:v>
                </c:pt>
                <c:pt idx="11">
                  <c:v>0.33727287409662093</c:v>
                </c:pt>
                <c:pt idx="13">
                  <c:v>0.28429996159176851</c:v>
                </c:pt>
                <c:pt idx="14">
                  <c:v>0.26559849816929954</c:v>
                </c:pt>
              </c:numCache>
            </c:numRef>
          </c:val>
          <c:smooth val="0"/>
        </c:ser>
        <c:ser>
          <c:idx val="8"/>
          <c:order val="8"/>
          <c:tx>
            <c:strRef>
              <c:f>Tabelle3!$J$3:$J$4</c:f>
              <c:strCache>
                <c:ptCount val="1"/>
                <c:pt idx="0">
                  <c:v>VP6_1_H100_V100_ACF_MF_285</c:v>
                </c:pt>
              </c:strCache>
            </c:strRef>
          </c:tx>
          <c:cat>
            <c:strRef>
              <c:f>Tabelle3!$A$5:$A$20</c:f>
              <c:strCache>
                <c:ptCount val="15"/>
                <c:pt idx="0">
                  <c:v>26,65</c:v>
                </c:pt>
                <c:pt idx="1">
                  <c:v>29,19</c:v>
                </c:pt>
                <c:pt idx="2">
                  <c:v>34,27</c:v>
                </c:pt>
                <c:pt idx="3">
                  <c:v>39,35</c:v>
                </c:pt>
                <c:pt idx="4">
                  <c:v>41,89</c:v>
                </c:pt>
                <c:pt idx="5">
                  <c:v>44,43</c:v>
                </c:pt>
                <c:pt idx="6">
                  <c:v>49,51</c:v>
                </c:pt>
                <c:pt idx="7">
                  <c:v>54,59</c:v>
                </c:pt>
                <c:pt idx="8">
                  <c:v>57,13</c:v>
                </c:pt>
                <c:pt idx="9">
                  <c:v>59,67</c:v>
                </c:pt>
                <c:pt idx="10">
                  <c:v>64,76</c:v>
                </c:pt>
                <c:pt idx="11">
                  <c:v>69,84</c:v>
                </c:pt>
                <c:pt idx="12">
                  <c:v>72,38</c:v>
                </c:pt>
                <c:pt idx="13">
                  <c:v>74,92</c:v>
                </c:pt>
                <c:pt idx="14">
                  <c:v>80,00</c:v>
                </c:pt>
              </c:strCache>
            </c:strRef>
          </c:cat>
          <c:val>
            <c:numRef>
              <c:f>Tabelle3!$J$5:$J$20</c:f>
              <c:numCache>
                <c:formatCode>General</c:formatCode>
                <c:ptCount val="15"/>
                <c:pt idx="9">
                  <c:v>0.41439537780010804</c:v>
                </c:pt>
                <c:pt idx="10">
                  <c:v>0.40148648743531051</c:v>
                </c:pt>
                <c:pt idx="11">
                  <c:v>0.38947879799636387</c:v>
                </c:pt>
                <c:pt idx="13">
                  <c:v>0.37153693302690061</c:v>
                </c:pt>
                <c:pt idx="14">
                  <c:v>0.37839561597732718</c:v>
                </c:pt>
              </c:numCache>
            </c:numRef>
          </c:val>
          <c:smooth val="0"/>
        </c:ser>
        <c:dLbls>
          <c:showLegendKey val="0"/>
          <c:showVal val="0"/>
          <c:showCatName val="0"/>
          <c:showSerName val="0"/>
          <c:showPercent val="0"/>
          <c:showBubbleSize val="0"/>
        </c:dLbls>
        <c:marker val="1"/>
        <c:smooth val="0"/>
        <c:axId val="284284800"/>
        <c:axId val="284368896"/>
      </c:lineChart>
      <c:catAx>
        <c:axId val="284284800"/>
        <c:scaling>
          <c:orientation val="minMax"/>
        </c:scaling>
        <c:delete val="0"/>
        <c:axPos val="b"/>
        <c:title>
          <c:tx>
            <c:rich>
              <a:bodyPr/>
              <a:lstStyle/>
              <a:p>
                <a:pPr>
                  <a:defRPr sz="1800" b="0"/>
                </a:pPr>
                <a:r>
                  <a:rPr lang="de-DE" sz="1800" b="0" dirty="0"/>
                  <a:t>Workpiece </a:t>
                </a:r>
                <a:r>
                  <a:rPr lang="de-DE" sz="1800" b="0" dirty="0" err="1"/>
                  <a:t>position</a:t>
                </a:r>
                <a:r>
                  <a:rPr lang="de-DE" sz="1800" b="0" dirty="0"/>
                  <a:t> [mm]</a:t>
                </a:r>
              </a:p>
            </c:rich>
          </c:tx>
          <c:overlay val="0"/>
        </c:title>
        <c:majorTickMark val="none"/>
        <c:minorTickMark val="none"/>
        <c:tickLblPos val="nextTo"/>
        <c:txPr>
          <a:bodyPr/>
          <a:lstStyle/>
          <a:p>
            <a:pPr>
              <a:defRPr sz="1600"/>
            </a:pPr>
            <a:endParaRPr lang="de-DE"/>
          </a:p>
        </c:txPr>
        <c:crossAx val="284368896"/>
        <c:crosses val="autoZero"/>
        <c:auto val="1"/>
        <c:lblAlgn val="ctr"/>
        <c:lblOffset val="100"/>
        <c:tickLblSkip val="3"/>
        <c:tickMarkSkip val="5"/>
        <c:noMultiLvlLbl val="0"/>
      </c:catAx>
      <c:valAx>
        <c:axId val="284368896"/>
        <c:scaling>
          <c:orientation val="minMax"/>
          <c:max val="0.8"/>
          <c:min val="0"/>
        </c:scaling>
        <c:delete val="0"/>
        <c:axPos val="l"/>
        <c:majorGridlines/>
        <c:title>
          <c:tx>
            <c:rich>
              <a:bodyPr/>
              <a:lstStyle/>
              <a:p>
                <a:pPr>
                  <a:defRPr sz="1800" b="0"/>
                </a:pPr>
                <a:r>
                  <a:rPr lang="de-DE" sz="1800" b="0" dirty="0" smtClean="0"/>
                  <a:t>Heat </a:t>
                </a:r>
                <a:r>
                  <a:rPr lang="de-DE" sz="1800" b="0" dirty="0" err="1" smtClean="0"/>
                  <a:t>partition</a:t>
                </a:r>
                <a:r>
                  <a:rPr lang="de-DE" sz="1800" b="0" dirty="0" smtClean="0"/>
                  <a:t> </a:t>
                </a:r>
                <a:r>
                  <a:rPr lang="de-DE" sz="1800" b="0" dirty="0" err="1" smtClean="0"/>
                  <a:t>into</a:t>
                </a:r>
                <a:r>
                  <a:rPr lang="de-DE" sz="1800" b="0" dirty="0" smtClean="0"/>
                  <a:t> </a:t>
                </a:r>
                <a:r>
                  <a:rPr lang="de-DE" sz="1800" b="0" dirty="0" err="1" smtClean="0"/>
                  <a:t>the</a:t>
                </a:r>
                <a:r>
                  <a:rPr lang="de-DE" sz="1800" b="0" dirty="0" smtClean="0"/>
                  <a:t> </a:t>
                </a:r>
                <a:r>
                  <a:rPr lang="de-DE" sz="1800" b="0" dirty="0" err="1" smtClean="0"/>
                  <a:t>workpiece</a:t>
                </a:r>
                <a:endParaRPr lang="de-DE" sz="1800" b="0" dirty="0"/>
              </a:p>
            </c:rich>
          </c:tx>
          <c:overlay val="0"/>
        </c:title>
        <c:numFmt formatCode="General" sourceLinked="1"/>
        <c:majorTickMark val="none"/>
        <c:minorTickMark val="none"/>
        <c:tickLblPos val="nextTo"/>
        <c:txPr>
          <a:bodyPr/>
          <a:lstStyle/>
          <a:p>
            <a:pPr>
              <a:defRPr sz="1600"/>
            </a:pPr>
            <a:endParaRPr lang="de-DE"/>
          </a:p>
        </c:txPr>
        <c:crossAx val="284284800"/>
        <c:crosses val="autoZero"/>
        <c:crossBetween val="between"/>
      </c:valAx>
    </c:plotArea>
    <c:legend>
      <c:legendPos val="r"/>
      <c:layout>
        <c:manualLayout>
          <c:xMode val="edge"/>
          <c:yMode val="edge"/>
          <c:x val="0.10984070956647661"/>
          <c:y val="1.1653881750587451E-3"/>
          <c:w val="0.34302110673665792"/>
          <c:h val="0.3205558165441178"/>
        </c:manualLayout>
      </c:layout>
      <c:overlay val="0"/>
    </c:legend>
    <c:plotVisOnly val="1"/>
    <c:dispBlanksAs val="span"/>
    <c:showDLblsOverMax val="0"/>
  </c:chart>
  <c:externalData r:id="rId1">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Lst>
</c:chartSpace>
</file>

<file path=ppt/charts/chart4.xml><?xml version="1.0" encoding="utf-8"?>
<c:chartSpace xmlns:c="http://schemas.openxmlformats.org/drawingml/2006/chart" xmlns:a="http://schemas.openxmlformats.org/drawingml/2006/main" xmlns:r="http://schemas.openxmlformats.org/officeDocument/2006/relationships">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pivotSource>
    <c:name>[Struct_Results_v16_ALL_E85.xlsx]Tabelle1!PivotTable1</c:name>
    <c:fmtId val="77"/>
  </c:pivotSource>
  <c:chart>
    <c:autoTitleDeleted val="0"/>
    <c:pivotFmts>
      <c:pivotFmt>
        <c:idx val="0"/>
      </c:pivotFmt>
      <c:pivotFmt>
        <c:idx val="1"/>
        <c:dLbl>
          <c:idx val="0"/>
          <c:delete val="1"/>
        </c:dLbl>
      </c:pivotFmt>
      <c:pivotFmt>
        <c:idx val="2"/>
      </c:pivotFmt>
      <c:pivotFmt>
        <c:idx val="3"/>
      </c:pivotFmt>
      <c:pivotFmt>
        <c:idx val="4"/>
      </c:pivotFmt>
      <c:pivotFmt>
        <c:idx val="5"/>
      </c:pivotFmt>
      <c:pivotFmt>
        <c:idx val="6"/>
      </c:pivotFmt>
      <c:pivotFmt>
        <c:idx val="7"/>
      </c:pivotFmt>
      <c:pivotFmt>
        <c:idx val="8"/>
      </c:pivotFmt>
      <c:pivotFmt>
        <c:idx val="9"/>
      </c:pivotFmt>
      <c:pivotFmt>
        <c:idx val="10"/>
      </c:pivotFmt>
      <c:pivotFmt>
        <c:idx val="11"/>
      </c:pivotFmt>
      <c:pivotFmt>
        <c:idx val="12"/>
      </c:pivotFmt>
      <c:pivotFmt>
        <c:idx val="13"/>
      </c:pivotFmt>
      <c:pivotFmt>
        <c:idx val="14"/>
      </c:pivotFmt>
      <c:pivotFmt>
        <c:idx val="15"/>
      </c:pivotFmt>
    </c:pivotFmts>
    <c:plotArea>
      <c:layout>
        <c:manualLayout>
          <c:layoutTarget val="inner"/>
          <c:xMode val="edge"/>
          <c:yMode val="edge"/>
          <c:x val="0.11581624562554681"/>
          <c:y val="2.0809956300219506E-2"/>
          <c:w val="0.86399592629046384"/>
          <c:h val="0.82556121661262927"/>
        </c:manualLayout>
      </c:layout>
      <c:lineChart>
        <c:grouping val="standard"/>
        <c:varyColors val="0"/>
        <c:ser>
          <c:idx val="0"/>
          <c:order val="0"/>
          <c:tx>
            <c:strRef>
              <c:f>Tabelle1!$B$3:$B$4</c:f>
              <c:strCache>
                <c:ptCount val="1"/>
                <c:pt idx="0">
                  <c:v>VP41_2_H200_V100_C45_MF_425</c:v>
                </c:pt>
              </c:strCache>
            </c:strRef>
          </c:tx>
          <c:spPr>
            <a:ln>
              <a:prstDash val="solid"/>
            </a:ln>
          </c:spPr>
          <c:marker>
            <c:spPr>
              <a:ln>
                <a:prstDash val="solid"/>
              </a:ln>
            </c:spPr>
          </c:marker>
          <c:cat>
            <c:strRef>
              <c:f>Tabelle1!$A$5:$A$35</c:f>
              <c:strCache>
                <c:ptCount val="30"/>
                <c:pt idx="0">
                  <c:v>70,43</c:v>
                </c:pt>
                <c:pt idx="1">
                  <c:v>78,05</c:v>
                </c:pt>
                <c:pt idx="2">
                  <c:v>85,67</c:v>
                </c:pt>
                <c:pt idx="3">
                  <c:v>93,29</c:v>
                </c:pt>
                <c:pt idx="4">
                  <c:v>100,91</c:v>
                </c:pt>
                <c:pt idx="5">
                  <c:v>108,54</c:v>
                </c:pt>
                <c:pt idx="6">
                  <c:v>113,62</c:v>
                </c:pt>
                <c:pt idx="7">
                  <c:v>116,16</c:v>
                </c:pt>
                <c:pt idx="8">
                  <c:v>118,70</c:v>
                </c:pt>
                <c:pt idx="9">
                  <c:v>123,78</c:v>
                </c:pt>
                <c:pt idx="10">
                  <c:v>128,86</c:v>
                </c:pt>
                <c:pt idx="11">
                  <c:v>131,40</c:v>
                </c:pt>
                <c:pt idx="12">
                  <c:v>133,94</c:v>
                </c:pt>
                <c:pt idx="13">
                  <c:v>139,02</c:v>
                </c:pt>
                <c:pt idx="14">
                  <c:v>144,11</c:v>
                </c:pt>
                <c:pt idx="15">
                  <c:v>146,65</c:v>
                </c:pt>
                <c:pt idx="16">
                  <c:v>149,19</c:v>
                </c:pt>
                <c:pt idx="17">
                  <c:v>154,27</c:v>
                </c:pt>
                <c:pt idx="18">
                  <c:v>159,35</c:v>
                </c:pt>
                <c:pt idx="19">
                  <c:v>161,89</c:v>
                </c:pt>
                <c:pt idx="20">
                  <c:v>164,43</c:v>
                </c:pt>
                <c:pt idx="21">
                  <c:v>169,51</c:v>
                </c:pt>
                <c:pt idx="22">
                  <c:v>174,59</c:v>
                </c:pt>
                <c:pt idx="23">
                  <c:v>177,13</c:v>
                </c:pt>
                <c:pt idx="24">
                  <c:v>179,67</c:v>
                </c:pt>
                <c:pt idx="25">
                  <c:v>184,76</c:v>
                </c:pt>
                <c:pt idx="26">
                  <c:v>189,84</c:v>
                </c:pt>
                <c:pt idx="27">
                  <c:v>192,38</c:v>
                </c:pt>
                <c:pt idx="28">
                  <c:v>194,92</c:v>
                </c:pt>
                <c:pt idx="29">
                  <c:v>200,00</c:v>
                </c:pt>
              </c:strCache>
            </c:strRef>
          </c:cat>
          <c:val>
            <c:numRef>
              <c:f>Tabelle1!$B$5:$B$35</c:f>
              <c:numCache>
                <c:formatCode>General</c:formatCode>
                <c:ptCount val="30"/>
                <c:pt idx="6">
                  <c:v>1446.9037400847999</c:v>
                </c:pt>
                <c:pt idx="8">
                  <c:v>1500.71397804497</c:v>
                </c:pt>
                <c:pt idx="9">
                  <c:v>1451.3660151394699</c:v>
                </c:pt>
                <c:pt idx="10">
                  <c:v>1450.7175244643299</c:v>
                </c:pt>
                <c:pt idx="12">
                  <c:v>1523.3012695283001</c:v>
                </c:pt>
                <c:pt idx="13">
                  <c:v>1526.93398958436</c:v>
                </c:pt>
                <c:pt idx="14">
                  <c:v>1392.7929841717</c:v>
                </c:pt>
                <c:pt idx="16">
                  <c:v>1493.13623572336</c:v>
                </c:pt>
                <c:pt idx="17">
                  <c:v>1594.0553823391299</c:v>
                </c:pt>
                <c:pt idx="18">
                  <c:v>1427.9538147497001</c:v>
                </c:pt>
                <c:pt idx="20">
                  <c:v>1554.7901249924</c:v>
                </c:pt>
                <c:pt idx="21">
                  <c:v>1602.5164931081799</c:v>
                </c:pt>
                <c:pt idx="22">
                  <c:v>1624.03724013384</c:v>
                </c:pt>
                <c:pt idx="24">
                  <c:v>1635.0689587965701</c:v>
                </c:pt>
                <c:pt idx="25">
                  <c:v>1589.23060433661</c:v>
                </c:pt>
                <c:pt idx="26">
                  <c:v>1724.2013041878199</c:v>
                </c:pt>
                <c:pt idx="28">
                  <c:v>1825.9455812726201</c:v>
                </c:pt>
                <c:pt idx="29">
                  <c:v>1704.9592641064401</c:v>
                </c:pt>
              </c:numCache>
            </c:numRef>
          </c:val>
          <c:smooth val="0"/>
        </c:ser>
        <c:ser>
          <c:idx val="1"/>
          <c:order val="1"/>
          <c:tx>
            <c:strRef>
              <c:f>Tabelle1!$C$3:$C$4</c:f>
              <c:strCache>
                <c:ptCount val="1"/>
                <c:pt idx="0">
                  <c:v>VP42_1_H300_V100_C45_MF_425</c:v>
                </c:pt>
              </c:strCache>
            </c:strRef>
          </c:tx>
          <c:spPr>
            <a:ln>
              <a:prstDash val="solid"/>
            </a:ln>
          </c:spPr>
          <c:marker>
            <c:spPr>
              <a:ln>
                <a:prstDash val="solid"/>
              </a:ln>
            </c:spPr>
          </c:marker>
          <c:cat>
            <c:strRef>
              <c:f>Tabelle1!$A$5:$A$35</c:f>
              <c:strCache>
                <c:ptCount val="30"/>
                <c:pt idx="0">
                  <c:v>70,43</c:v>
                </c:pt>
                <c:pt idx="1">
                  <c:v>78,05</c:v>
                </c:pt>
                <c:pt idx="2">
                  <c:v>85,67</c:v>
                </c:pt>
                <c:pt idx="3">
                  <c:v>93,29</c:v>
                </c:pt>
                <c:pt idx="4">
                  <c:v>100,91</c:v>
                </c:pt>
                <c:pt idx="5">
                  <c:v>108,54</c:v>
                </c:pt>
                <c:pt idx="6">
                  <c:v>113,62</c:v>
                </c:pt>
                <c:pt idx="7">
                  <c:v>116,16</c:v>
                </c:pt>
                <c:pt idx="8">
                  <c:v>118,70</c:v>
                </c:pt>
                <c:pt idx="9">
                  <c:v>123,78</c:v>
                </c:pt>
                <c:pt idx="10">
                  <c:v>128,86</c:v>
                </c:pt>
                <c:pt idx="11">
                  <c:v>131,40</c:v>
                </c:pt>
                <c:pt idx="12">
                  <c:v>133,94</c:v>
                </c:pt>
                <c:pt idx="13">
                  <c:v>139,02</c:v>
                </c:pt>
                <c:pt idx="14">
                  <c:v>144,11</c:v>
                </c:pt>
                <c:pt idx="15">
                  <c:v>146,65</c:v>
                </c:pt>
                <c:pt idx="16">
                  <c:v>149,19</c:v>
                </c:pt>
                <c:pt idx="17">
                  <c:v>154,27</c:v>
                </c:pt>
                <c:pt idx="18">
                  <c:v>159,35</c:v>
                </c:pt>
                <c:pt idx="19">
                  <c:v>161,89</c:v>
                </c:pt>
                <c:pt idx="20">
                  <c:v>164,43</c:v>
                </c:pt>
                <c:pt idx="21">
                  <c:v>169,51</c:v>
                </c:pt>
                <c:pt idx="22">
                  <c:v>174,59</c:v>
                </c:pt>
                <c:pt idx="23">
                  <c:v>177,13</c:v>
                </c:pt>
                <c:pt idx="24">
                  <c:v>179,67</c:v>
                </c:pt>
                <c:pt idx="25">
                  <c:v>184,76</c:v>
                </c:pt>
                <c:pt idx="26">
                  <c:v>189,84</c:v>
                </c:pt>
                <c:pt idx="27">
                  <c:v>192,38</c:v>
                </c:pt>
                <c:pt idx="28">
                  <c:v>194,92</c:v>
                </c:pt>
                <c:pt idx="29">
                  <c:v>200,00</c:v>
                </c:pt>
              </c:strCache>
            </c:strRef>
          </c:cat>
          <c:val>
            <c:numRef>
              <c:f>Tabelle1!$C$5:$C$35</c:f>
              <c:numCache>
                <c:formatCode>General</c:formatCode>
                <c:ptCount val="30"/>
                <c:pt idx="6">
                  <c:v>2227.4118051393302</c:v>
                </c:pt>
                <c:pt idx="8">
                  <c:v>2165.40735423251</c:v>
                </c:pt>
                <c:pt idx="9">
                  <c:v>2208.0208666757599</c:v>
                </c:pt>
                <c:pt idx="10">
                  <c:v>2199.8849820814999</c:v>
                </c:pt>
                <c:pt idx="12">
                  <c:v>2261.3843649187602</c:v>
                </c:pt>
                <c:pt idx="13">
                  <c:v>2203.7898608178202</c:v>
                </c:pt>
                <c:pt idx="14">
                  <c:v>2195.2405431154898</c:v>
                </c:pt>
                <c:pt idx="16">
                  <c:v>2222.4002607877401</c:v>
                </c:pt>
                <c:pt idx="17">
                  <c:v>2237.2375610434501</c:v>
                </c:pt>
                <c:pt idx="18">
                  <c:v>2244.5720765974702</c:v>
                </c:pt>
                <c:pt idx="20">
                  <c:v>2246.1976882703302</c:v>
                </c:pt>
                <c:pt idx="21">
                  <c:v>2273.37844228842</c:v>
                </c:pt>
                <c:pt idx="22">
                  <c:v>2258.7943954048201</c:v>
                </c:pt>
                <c:pt idx="24">
                  <c:v>2343.35265292951</c:v>
                </c:pt>
                <c:pt idx="25">
                  <c:v>2365.7067385024002</c:v>
                </c:pt>
                <c:pt idx="26">
                  <c:v>2380.7834140311802</c:v>
                </c:pt>
                <c:pt idx="28">
                  <c:v>2543.5443737128899</c:v>
                </c:pt>
                <c:pt idx="29">
                  <c:v>2526.2419954299799</c:v>
                </c:pt>
              </c:numCache>
            </c:numRef>
          </c:val>
          <c:smooth val="0"/>
        </c:ser>
        <c:ser>
          <c:idx val="2"/>
          <c:order val="2"/>
          <c:tx>
            <c:strRef>
              <c:f>Tabelle1!$D$3:$D$4</c:f>
              <c:strCache>
                <c:ptCount val="1"/>
                <c:pt idx="0">
                  <c:v>VP43_1_H400_V100_C45_MF_285</c:v>
                </c:pt>
              </c:strCache>
            </c:strRef>
          </c:tx>
          <c:spPr>
            <a:ln>
              <a:prstDash val="solid"/>
            </a:ln>
          </c:spPr>
          <c:marker>
            <c:spPr>
              <a:ln>
                <a:prstDash val="solid"/>
              </a:ln>
            </c:spPr>
          </c:marker>
          <c:cat>
            <c:strRef>
              <c:f>Tabelle1!$A$5:$A$35</c:f>
              <c:strCache>
                <c:ptCount val="30"/>
                <c:pt idx="0">
                  <c:v>70,43</c:v>
                </c:pt>
                <c:pt idx="1">
                  <c:v>78,05</c:v>
                </c:pt>
                <c:pt idx="2">
                  <c:v>85,67</c:v>
                </c:pt>
                <c:pt idx="3">
                  <c:v>93,29</c:v>
                </c:pt>
                <c:pt idx="4">
                  <c:v>100,91</c:v>
                </c:pt>
                <c:pt idx="5">
                  <c:v>108,54</c:v>
                </c:pt>
                <c:pt idx="6">
                  <c:v>113,62</c:v>
                </c:pt>
                <c:pt idx="7">
                  <c:v>116,16</c:v>
                </c:pt>
                <c:pt idx="8">
                  <c:v>118,70</c:v>
                </c:pt>
                <c:pt idx="9">
                  <c:v>123,78</c:v>
                </c:pt>
                <c:pt idx="10">
                  <c:v>128,86</c:v>
                </c:pt>
                <c:pt idx="11">
                  <c:v>131,40</c:v>
                </c:pt>
                <c:pt idx="12">
                  <c:v>133,94</c:v>
                </c:pt>
                <c:pt idx="13">
                  <c:v>139,02</c:v>
                </c:pt>
                <c:pt idx="14">
                  <c:v>144,11</c:v>
                </c:pt>
                <c:pt idx="15">
                  <c:v>146,65</c:v>
                </c:pt>
                <c:pt idx="16">
                  <c:v>149,19</c:v>
                </c:pt>
                <c:pt idx="17">
                  <c:v>154,27</c:v>
                </c:pt>
                <c:pt idx="18">
                  <c:v>159,35</c:v>
                </c:pt>
                <c:pt idx="19">
                  <c:v>161,89</c:v>
                </c:pt>
                <c:pt idx="20">
                  <c:v>164,43</c:v>
                </c:pt>
                <c:pt idx="21">
                  <c:v>169,51</c:v>
                </c:pt>
                <c:pt idx="22">
                  <c:v>174,59</c:v>
                </c:pt>
                <c:pt idx="23">
                  <c:v>177,13</c:v>
                </c:pt>
                <c:pt idx="24">
                  <c:v>179,67</c:v>
                </c:pt>
                <c:pt idx="25">
                  <c:v>184,76</c:v>
                </c:pt>
                <c:pt idx="26">
                  <c:v>189,84</c:v>
                </c:pt>
                <c:pt idx="27">
                  <c:v>192,38</c:v>
                </c:pt>
                <c:pt idx="28">
                  <c:v>194,92</c:v>
                </c:pt>
                <c:pt idx="29">
                  <c:v>200,00</c:v>
                </c:pt>
              </c:strCache>
            </c:strRef>
          </c:cat>
          <c:val>
            <c:numRef>
              <c:f>Tabelle1!$D$5:$D$35</c:f>
              <c:numCache>
                <c:formatCode>General</c:formatCode>
                <c:ptCount val="30"/>
                <c:pt idx="6">
                  <c:v>2660.3011921880802</c:v>
                </c:pt>
                <c:pt idx="8">
                  <c:v>2674.8095221274898</c:v>
                </c:pt>
                <c:pt idx="9">
                  <c:v>2734.2910290862201</c:v>
                </c:pt>
                <c:pt idx="10">
                  <c:v>2713.5039461872898</c:v>
                </c:pt>
                <c:pt idx="12">
                  <c:v>2756.6819030350198</c:v>
                </c:pt>
                <c:pt idx="13">
                  <c:v>2772.8196135507501</c:v>
                </c:pt>
              </c:numCache>
            </c:numRef>
          </c:val>
          <c:smooth val="0"/>
        </c:ser>
        <c:ser>
          <c:idx val="3"/>
          <c:order val="3"/>
          <c:tx>
            <c:strRef>
              <c:f>Tabelle1!$E$3:$E$4</c:f>
              <c:strCache>
                <c:ptCount val="1"/>
                <c:pt idx="0">
                  <c:v>VP45_2_H200_V150_C45_MF_425</c:v>
                </c:pt>
              </c:strCache>
            </c:strRef>
          </c:tx>
          <c:spPr>
            <a:ln>
              <a:prstDash val="dash"/>
            </a:ln>
          </c:spPr>
          <c:marker>
            <c:spPr>
              <a:ln>
                <a:prstDash val="dash"/>
              </a:ln>
            </c:spPr>
          </c:marker>
          <c:cat>
            <c:strRef>
              <c:f>Tabelle1!$A$5:$A$35</c:f>
              <c:strCache>
                <c:ptCount val="30"/>
                <c:pt idx="0">
                  <c:v>70,43</c:v>
                </c:pt>
                <c:pt idx="1">
                  <c:v>78,05</c:v>
                </c:pt>
                <c:pt idx="2">
                  <c:v>85,67</c:v>
                </c:pt>
                <c:pt idx="3">
                  <c:v>93,29</c:v>
                </c:pt>
                <c:pt idx="4">
                  <c:v>100,91</c:v>
                </c:pt>
                <c:pt idx="5">
                  <c:v>108,54</c:v>
                </c:pt>
                <c:pt idx="6">
                  <c:v>113,62</c:v>
                </c:pt>
                <c:pt idx="7">
                  <c:v>116,16</c:v>
                </c:pt>
                <c:pt idx="8">
                  <c:v>118,70</c:v>
                </c:pt>
                <c:pt idx="9">
                  <c:v>123,78</c:v>
                </c:pt>
                <c:pt idx="10">
                  <c:v>128,86</c:v>
                </c:pt>
                <c:pt idx="11">
                  <c:v>131,40</c:v>
                </c:pt>
                <c:pt idx="12">
                  <c:v>133,94</c:v>
                </c:pt>
                <c:pt idx="13">
                  <c:v>139,02</c:v>
                </c:pt>
                <c:pt idx="14">
                  <c:v>144,11</c:v>
                </c:pt>
                <c:pt idx="15">
                  <c:v>146,65</c:v>
                </c:pt>
                <c:pt idx="16">
                  <c:v>149,19</c:v>
                </c:pt>
                <c:pt idx="17">
                  <c:v>154,27</c:v>
                </c:pt>
                <c:pt idx="18">
                  <c:v>159,35</c:v>
                </c:pt>
                <c:pt idx="19">
                  <c:v>161,89</c:v>
                </c:pt>
                <c:pt idx="20">
                  <c:v>164,43</c:v>
                </c:pt>
                <c:pt idx="21">
                  <c:v>169,51</c:v>
                </c:pt>
                <c:pt idx="22">
                  <c:v>174,59</c:v>
                </c:pt>
                <c:pt idx="23">
                  <c:v>177,13</c:v>
                </c:pt>
                <c:pt idx="24">
                  <c:v>179,67</c:v>
                </c:pt>
                <c:pt idx="25">
                  <c:v>184,76</c:v>
                </c:pt>
                <c:pt idx="26">
                  <c:v>189,84</c:v>
                </c:pt>
                <c:pt idx="27">
                  <c:v>192,38</c:v>
                </c:pt>
                <c:pt idx="28">
                  <c:v>194,92</c:v>
                </c:pt>
                <c:pt idx="29">
                  <c:v>200,00</c:v>
                </c:pt>
              </c:strCache>
            </c:strRef>
          </c:cat>
          <c:val>
            <c:numRef>
              <c:f>Tabelle1!$E$5:$E$35</c:f>
              <c:numCache>
                <c:formatCode>General</c:formatCode>
                <c:ptCount val="30"/>
                <c:pt idx="0">
                  <c:v>2211.1665661985899</c:v>
                </c:pt>
                <c:pt idx="1">
                  <c:v>2131.5983133505802</c:v>
                </c:pt>
                <c:pt idx="2">
                  <c:v>2135.0740367429798</c:v>
                </c:pt>
                <c:pt idx="3">
                  <c:v>2141.74901052824</c:v>
                </c:pt>
                <c:pt idx="4">
                  <c:v>2208.7242863080801</c:v>
                </c:pt>
                <c:pt idx="5">
                  <c:v>2215.9190574313898</c:v>
                </c:pt>
                <c:pt idx="7">
                  <c:v>2195.4285389208299</c:v>
                </c:pt>
                <c:pt idx="9">
                  <c:v>2209.57290280913</c:v>
                </c:pt>
                <c:pt idx="11">
                  <c:v>2208.4353954274202</c:v>
                </c:pt>
                <c:pt idx="13">
                  <c:v>2167.6330103621199</c:v>
                </c:pt>
                <c:pt idx="15">
                  <c:v>2166.4547393858502</c:v>
                </c:pt>
                <c:pt idx="17">
                  <c:v>2117.3798203071801</c:v>
                </c:pt>
                <c:pt idx="19">
                  <c:v>2194.5495812547501</c:v>
                </c:pt>
                <c:pt idx="21">
                  <c:v>2264.31157214832</c:v>
                </c:pt>
                <c:pt idx="23">
                  <c:v>2267.39718038409</c:v>
                </c:pt>
                <c:pt idx="25">
                  <c:v>2317.1507868907302</c:v>
                </c:pt>
                <c:pt idx="27">
                  <c:v>2414.63797676592</c:v>
                </c:pt>
                <c:pt idx="29">
                  <c:v>2425.7514902232801</c:v>
                </c:pt>
              </c:numCache>
            </c:numRef>
          </c:val>
          <c:smooth val="0"/>
        </c:ser>
        <c:ser>
          <c:idx val="4"/>
          <c:order val="4"/>
          <c:tx>
            <c:strRef>
              <c:f>Tabelle1!$F$3:$F$4</c:f>
              <c:strCache>
                <c:ptCount val="1"/>
                <c:pt idx="0">
                  <c:v>VP46_1_H300_V150_C45_MF_285</c:v>
                </c:pt>
              </c:strCache>
            </c:strRef>
          </c:tx>
          <c:spPr>
            <a:ln>
              <a:solidFill>
                <a:schemeClr val="accent4">
                  <a:lumMod val="50000"/>
                </a:schemeClr>
              </a:solidFill>
              <a:prstDash val="dash"/>
            </a:ln>
          </c:spPr>
          <c:marker>
            <c:spPr>
              <a:ln>
                <a:solidFill>
                  <a:schemeClr val="accent4">
                    <a:lumMod val="50000"/>
                  </a:schemeClr>
                </a:solidFill>
                <a:prstDash val="dash"/>
              </a:ln>
            </c:spPr>
          </c:marker>
          <c:cat>
            <c:strRef>
              <c:f>Tabelle1!$A$5:$A$35</c:f>
              <c:strCache>
                <c:ptCount val="30"/>
                <c:pt idx="0">
                  <c:v>70,43</c:v>
                </c:pt>
                <c:pt idx="1">
                  <c:v>78,05</c:v>
                </c:pt>
                <c:pt idx="2">
                  <c:v>85,67</c:v>
                </c:pt>
                <c:pt idx="3">
                  <c:v>93,29</c:v>
                </c:pt>
                <c:pt idx="4">
                  <c:v>100,91</c:v>
                </c:pt>
                <c:pt idx="5">
                  <c:v>108,54</c:v>
                </c:pt>
                <c:pt idx="6">
                  <c:v>113,62</c:v>
                </c:pt>
                <c:pt idx="7">
                  <c:v>116,16</c:v>
                </c:pt>
                <c:pt idx="8">
                  <c:v>118,70</c:v>
                </c:pt>
                <c:pt idx="9">
                  <c:v>123,78</c:v>
                </c:pt>
                <c:pt idx="10">
                  <c:v>128,86</c:v>
                </c:pt>
                <c:pt idx="11">
                  <c:v>131,40</c:v>
                </c:pt>
                <c:pt idx="12">
                  <c:v>133,94</c:v>
                </c:pt>
                <c:pt idx="13">
                  <c:v>139,02</c:v>
                </c:pt>
                <c:pt idx="14">
                  <c:v>144,11</c:v>
                </c:pt>
                <c:pt idx="15">
                  <c:v>146,65</c:v>
                </c:pt>
                <c:pt idx="16">
                  <c:v>149,19</c:v>
                </c:pt>
                <c:pt idx="17">
                  <c:v>154,27</c:v>
                </c:pt>
                <c:pt idx="18">
                  <c:v>159,35</c:v>
                </c:pt>
                <c:pt idx="19">
                  <c:v>161,89</c:v>
                </c:pt>
                <c:pt idx="20">
                  <c:v>164,43</c:v>
                </c:pt>
                <c:pt idx="21">
                  <c:v>169,51</c:v>
                </c:pt>
                <c:pt idx="22">
                  <c:v>174,59</c:v>
                </c:pt>
                <c:pt idx="23">
                  <c:v>177,13</c:v>
                </c:pt>
                <c:pt idx="24">
                  <c:v>179,67</c:v>
                </c:pt>
                <c:pt idx="25">
                  <c:v>184,76</c:v>
                </c:pt>
                <c:pt idx="26">
                  <c:v>189,84</c:v>
                </c:pt>
                <c:pt idx="27">
                  <c:v>192,38</c:v>
                </c:pt>
                <c:pt idx="28">
                  <c:v>194,92</c:v>
                </c:pt>
                <c:pt idx="29">
                  <c:v>200,00</c:v>
                </c:pt>
              </c:strCache>
            </c:strRef>
          </c:cat>
          <c:val>
            <c:numRef>
              <c:f>Tabelle1!$F$5:$F$35</c:f>
              <c:numCache>
                <c:formatCode>General</c:formatCode>
                <c:ptCount val="30"/>
                <c:pt idx="0">
                  <c:v>3086.5734637457799</c:v>
                </c:pt>
                <c:pt idx="1">
                  <c:v>3075.8261221872899</c:v>
                </c:pt>
                <c:pt idx="2">
                  <c:v>3108.6092092081899</c:v>
                </c:pt>
                <c:pt idx="3">
                  <c:v>3077.5016256484901</c:v>
                </c:pt>
                <c:pt idx="4">
                  <c:v>3148.4234947851401</c:v>
                </c:pt>
                <c:pt idx="5">
                  <c:v>3128.8205240614998</c:v>
                </c:pt>
                <c:pt idx="7">
                  <c:v>3066.20348995113</c:v>
                </c:pt>
                <c:pt idx="9">
                  <c:v>3055.4101242865399</c:v>
                </c:pt>
                <c:pt idx="11">
                  <c:v>3081.7290017785599</c:v>
                </c:pt>
                <c:pt idx="13">
                  <c:v>3082.41599259344</c:v>
                </c:pt>
                <c:pt idx="15">
                  <c:v>3094.5335251645602</c:v>
                </c:pt>
                <c:pt idx="17">
                  <c:v>3131.2068862654601</c:v>
                </c:pt>
                <c:pt idx="19">
                  <c:v>3135.83751966109</c:v>
                </c:pt>
                <c:pt idx="21">
                  <c:v>3145.0925170506598</c:v>
                </c:pt>
                <c:pt idx="23">
                  <c:v>3184.87162060437</c:v>
                </c:pt>
                <c:pt idx="25">
                  <c:v>3226.8478354304698</c:v>
                </c:pt>
                <c:pt idx="27">
                  <c:v>3394.0746747787698</c:v>
                </c:pt>
                <c:pt idx="29">
                  <c:v>3375.80820621659</c:v>
                </c:pt>
              </c:numCache>
            </c:numRef>
          </c:val>
          <c:smooth val="0"/>
        </c:ser>
        <c:ser>
          <c:idx val="5"/>
          <c:order val="5"/>
          <c:tx>
            <c:strRef>
              <c:f>Tabelle1!$G$3:$G$4</c:f>
              <c:strCache>
                <c:ptCount val="1"/>
                <c:pt idx="0">
                  <c:v>VP49_1_H400_V150_C45_MF_285</c:v>
                </c:pt>
              </c:strCache>
            </c:strRef>
          </c:tx>
          <c:spPr>
            <a:ln>
              <a:solidFill>
                <a:schemeClr val="accent3">
                  <a:lumMod val="50000"/>
                </a:schemeClr>
              </a:solidFill>
              <a:prstDash val="dash"/>
            </a:ln>
          </c:spPr>
          <c:marker>
            <c:spPr>
              <a:solidFill>
                <a:schemeClr val="accent3">
                  <a:lumMod val="50000"/>
                </a:schemeClr>
              </a:solidFill>
              <a:ln>
                <a:solidFill>
                  <a:schemeClr val="accent3">
                    <a:lumMod val="50000"/>
                  </a:schemeClr>
                </a:solidFill>
                <a:prstDash val="dash"/>
              </a:ln>
            </c:spPr>
          </c:marker>
          <c:cat>
            <c:strRef>
              <c:f>Tabelle1!$A$5:$A$35</c:f>
              <c:strCache>
                <c:ptCount val="30"/>
                <c:pt idx="0">
                  <c:v>70,43</c:v>
                </c:pt>
                <c:pt idx="1">
                  <c:v>78,05</c:v>
                </c:pt>
                <c:pt idx="2">
                  <c:v>85,67</c:v>
                </c:pt>
                <c:pt idx="3">
                  <c:v>93,29</c:v>
                </c:pt>
                <c:pt idx="4">
                  <c:v>100,91</c:v>
                </c:pt>
                <c:pt idx="5">
                  <c:v>108,54</c:v>
                </c:pt>
                <c:pt idx="6">
                  <c:v>113,62</c:v>
                </c:pt>
                <c:pt idx="7">
                  <c:v>116,16</c:v>
                </c:pt>
                <c:pt idx="8">
                  <c:v>118,70</c:v>
                </c:pt>
                <c:pt idx="9">
                  <c:v>123,78</c:v>
                </c:pt>
                <c:pt idx="10">
                  <c:v>128,86</c:v>
                </c:pt>
                <c:pt idx="11">
                  <c:v>131,40</c:v>
                </c:pt>
                <c:pt idx="12">
                  <c:v>133,94</c:v>
                </c:pt>
                <c:pt idx="13">
                  <c:v>139,02</c:v>
                </c:pt>
                <c:pt idx="14">
                  <c:v>144,11</c:v>
                </c:pt>
                <c:pt idx="15">
                  <c:v>146,65</c:v>
                </c:pt>
                <c:pt idx="16">
                  <c:v>149,19</c:v>
                </c:pt>
                <c:pt idx="17">
                  <c:v>154,27</c:v>
                </c:pt>
                <c:pt idx="18">
                  <c:v>159,35</c:v>
                </c:pt>
                <c:pt idx="19">
                  <c:v>161,89</c:v>
                </c:pt>
                <c:pt idx="20">
                  <c:v>164,43</c:v>
                </c:pt>
                <c:pt idx="21">
                  <c:v>169,51</c:v>
                </c:pt>
                <c:pt idx="22">
                  <c:v>174,59</c:v>
                </c:pt>
                <c:pt idx="23">
                  <c:v>177,13</c:v>
                </c:pt>
                <c:pt idx="24">
                  <c:v>179,67</c:v>
                </c:pt>
                <c:pt idx="25">
                  <c:v>184,76</c:v>
                </c:pt>
                <c:pt idx="26">
                  <c:v>189,84</c:v>
                </c:pt>
                <c:pt idx="27">
                  <c:v>192,38</c:v>
                </c:pt>
                <c:pt idx="28">
                  <c:v>194,92</c:v>
                </c:pt>
                <c:pt idx="29">
                  <c:v>200,00</c:v>
                </c:pt>
              </c:strCache>
            </c:strRef>
          </c:cat>
          <c:val>
            <c:numRef>
              <c:f>Tabelle1!$G$5:$G$35</c:f>
              <c:numCache>
                <c:formatCode>General</c:formatCode>
                <c:ptCount val="30"/>
                <c:pt idx="0">
                  <c:v>3703.6477620967798</c:v>
                </c:pt>
                <c:pt idx="1">
                  <c:v>3636.3395541739901</c:v>
                </c:pt>
                <c:pt idx="2">
                  <c:v>3744.30184897134</c:v>
                </c:pt>
                <c:pt idx="3">
                  <c:v>3768.0535477129201</c:v>
                </c:pt>
                <c:pt idx="4">
                  <c:v>3889.5998895698199</c:v>
                </c:pt>
                <c:pt idx="5">
                  <c:v>4034.6229036469399</c:v>
                </c:pt>
                <c:pt idx="7">
                  <c:v>3975.95216703713</c:v>
                </c:pt>
                <c:pt idx="9">
                  <c:v>4006.6247319264098</c:v>
                </c:pt>
                <c:pt idx="11">
                  <c:v>3828.93249899793</c:v>
                </c:pt>
                <c:pt idx="13">
                  <c:v>3860.7610106736602</c:v>
                </c:pt>
                <c:pt idx="15">
                  <c:v>3944.7605163865001</c:v>
                </c:pt>
                <c:pt idx="17">
                  <c:v>3892.44917438014</c:v>
                </c:pt>
                <c:pt idx="19">
                  <c:v>3953.3381450052698</c:v>
                </c:pt>
                <c:pt idx="21">
                  <c:v>3900.73338704566</c:v>
                </c:pt>
                <c:pt idx="23">
                  <c:v>3935.8881155771601</c:v>
                </c:pt>
                <c:pt idx="25">
                  <c:v>3961.33812365218</c:v>
                </c:pt>
                <c:pt idx="27">
                  <c:v>4063.6059717752801</c:v>
                </c:pt>
                <c:pt idx="29">
                  <c:v>4015.32447079746</c:v>
                </c:pt>
              </c:numCache>
            </c:numRef>
          </c:val>
          <c:smooth val="0"/>
        </c:ser>
        <c:ser>
          <c:idx val="6"/>
          <c:order val="6"/>
          <c:tx>
            <c:strRef>
              <c:f>Tabelle1!$H$3:$H$4</c:f>
              <c:strCache>
                <c:ptCount val="1"/>
                <c:pt idx="0">
                  <c:v>VP50_1_H500_V150_C45_MF_285</c:v>
                </c:pt>
              </c:strCache>
            </c:strRef>
          </c:tx>
          <c:spPr>
            <a:ln>
              <a:prstDash val="dash"/>
            </a:ln>
          </c:spPr>
          <c:marker>
            <c:spPr>
              <a:ln>
                <a:prstDash val="dash"/>
              </a:ln>
            </c:spPr>
          </c:marker>
          <c:cat>
            <c:strRef>
              <c:f>Tabelle1!$A$5:$A$35</c:f>
              <c:strCache>
                <c:ptCount val="30"/>
                <c:pt idx="0">
                  <c:v>70,43</c:v>
                </c:pt>
                <c:pt idx="1">
                  <c:v>78,05</c:v>
                </c:pt>
                <c:pt idx="2">
                  <c:v>85,67</c:v>
                </c:pt>
                <c:pt idx="3">
                  <c:v>93,29</c:v>
                </c:pt>
                <c:pt idx="4">
                  <c:v>100,91</c:v>
                </c:pt>
                <c:pt idx="5">
                  <c:v>108,54</c:v>
                </c:pt>
                <c:pt idx="6">
                  <c:v>113,62</c:v>
                </c:pt>
                <c:pt idx="7">
                  <c:v>116,16</c:v>
                </c:pt>
                <c:pt idx="8">
                  <c:v>118,70</c:v>
                </c:pt>
                <c:pt idx="9">
                  <c:v>123,78</c:v>
                </c:pt>
                <c:pt idx="10">
                  <c:v>128,86</c:v>
                </c:pt>
                <c:pt idx="11">
                  <c:v>131,40</c:v>
                </c:pt>
                <c:pt idx="12">
                  <c:v>133,94</c:v>
                </c:pt>
                <c:pt idx="13">
                  <c:v>139,02</c:v>
                </c:pt>
                <c:pt idx="14">
                  <c:v>144,11</c:v>
                </c:pt>
                <c:pt idx="15">
                  <c:v>146,65</c:v>
                </c:pt>
                <c:pt idx="16">
                  <c:v>149,19</c:v>
                </c:pt>
                <c:pt idx="17">
                  <c:v>154,27</c:v>
                </c:pt>
                <c:pt idx="18">
                  <c:v>159,35</c:v>
                </c:pt>
                <c:pt idx="19">
                  <c:v>161,89</c:v>
                </c:pt>
                <c:pt idx="20">
                  <c:v>164,43</c:v>
                </c:pt>
                <c:pt idx="21">
                  <c:v>169,51</c:v>
                </c:pt>
                <c:pt idx="22">
                  <c:v>174,59</c:v>
                </c:pt>
                <c:pt idx="23">
                  <c:v>177,13</c:v>
                </c:pt>
                <c:pt idx="24">
                  <c:v>179,67</c:v>
                </c:pt>
                <c:pt idx="25">
                  <c:v>184,76</c:v>
                </c:pt>
                <c:pt idx="26">
                  <c:v>189,84</c:v>
                </c:pt>
                <c:pt idx="27">
                  <c:v>192,38</c:v>
                </c:pt>
                <c:pt idx="28">
                  <c:v>194,92</c:v>
                </c:pt>
                <c:pt idx="29">
                  <c:v>200,00</c:v>
                </c:pt>
              </c:strCache>
            </c:strRef>
          </c:cat>
          <c:val>
            <c:numRef>
              <c:f>Tabelle1!$H$5:$H$35</c:f>
              <c:numCache>
                <c:formatCode>General</c:formatCode>
                <c:ptCount val="30"/>
                <c:pt idx="0">
                  <c:v>4552.4074651312803</c:v>
                </c:pt>
                <c:pt idx="1">
                  <c:v>4621.6850227220502</c:v>
                </c:pt>
                <c:pt idx="2">
                  <c:v>4751.0571577564397</c:v>
                </c:pt>
                <c:pt idx="3">
                  <c:v>4866.2372157444197</c:v>
                </c:pt>
                <c:pt idx="4">
                  <c:v>5104.8332450833104</c:v>
                </c:pt>
                <c:pt idx="5">
                  <c:v>5095.3820929043004</c:v>
                </c:pt>
                <c:pt idx="7">
                  <c:v>5000.6533241625002</c:v>
                </c:pt>
                <c:pt idx="9">
                  <c:v>4892.1433244329801</c:v>
                </c:pt>
                <c:pt idx="11">
                  <c:v>4847.5272303643897</c:v>
                </c:pt>
                <c:pt idx="13">
                  <c:v>4814.4949745745198</c:v>
                </c:pt>
                <c:pt idx="15">
                  <c:v>4792.0381038249297</c:v>
                </c:pt>
                <c:pt idx="17">
                  <c:v>4843.6788756712103</c:v>
                </c:pt>
                <c:pt idx="19">
                  <c:v>4845.0775836573102</c:v>
                </c:pt>
                <c:pt idx="21">
                  <c:v>4887.4539850028405</c:v>
                </c:pt>
                <c:pt idx="23">
                  <c:v>5004.1952449583296</c:v>
                </c:pt>
                <c:pt idx="25">
                  <c:v>5045.1905734382399</c:v>
                </c:pt>
                <c:pt idx="27">
                  <c:v>5110.3195544057698</c:v>
                </c:pt>
                <c:pt idx="29">
                  <c:v>4981.0634226465299</c:v>
                </c:pt>
              </c:numCache>
            </c:numRef>
          </c:val>
          <c:smooth val="0"/>
        </c:ser>
        <c:dLbls>
          <c:showLegendKey val="0"/>
          <c:showVal val="0"/>
          <c:showCatName val="0"/>
          <c:showSerName val="0"/>
          <c:showPercent val="0"/>
          <c:showBubbleSize val="0"/>
        </c:dLbls>
        <c:marker val="1"/>
        <c:smooth val="0"/>
        <c:axId val="245175040"/>
        <c:axId val="245177344"/>
      </c:lineChart>
      <c:catAx>
        <c:axId val="245175040"/>
        <c:scaling>
          <c:orientation val="minMax"/>
        </c:scaling>
        <c:delete val="0"/>
        <c:axPos val="b"/>
        <c:title>
          <c:tx>
            <c:rich>
              <a:bodyPr/>
              <a:lstStyle/>
              <a:p>
                <a:pPr>
                  <a:defRPr sz="1800" b="0"/>
                </a:pPr>
                <a:r>
                  <a:rPr lang="de-DE" sz="1800" b="0" dirty="0"/>
                  <a:t>Workpiece </a:t>
                </a:r>
                <a:r>
                  <a:rPr lang="de-DE" sz="1800" b="0" dirty="0" err="1"/>
                  <a:t>position</a:t>
                </a:r>
                <a:r>
                  <a:rPr lang="de-DE" sz="1800" b="0" dirty="0"/>
                  <a:t> [mm]</a:t>
                </a:r>
              </a:p>
            </c:rich>
          </c:tx>
          <c:layout/>
          <c:overlay val="0"/>
        </c:title>
        <c:majorTickMark val="none"/>
        <c:minorTickMark val="none"/>
        <c:tickLblPos val="nextTo"/>
        <c:txPr>
          <a:bodyPr/>
          <a:lstStyle/>
          <a:p>
            <a:pPr>
              <a:defRPr sz="1600"/>
            </a:pPr>
            <a:endParaRPr lang="de-DE"/>
          </a:p>
        </c:txPr>
        <c:crossAx val="245177344"/>
        <c:crosses val="autoZero"/>
        <c:auto val="1"/>
        <c:lblAlgn val="ctr"/>
        <c:lblOffset val="100"/>
        <c:tickLblSkip val="5"/>
        <c:tickMarkSkip val="5"/>
        <c:noMultiLvlLbl val="0"/>
      </c:catAx>
      <c:valAx>
        <c:axId val="245177344"/>
        <c:scaling>
          <c:orientation val="minMax"/>
        </c:scaling>
        <c:delete val="0"/>
        <c:axPos val="l"/>
        <c:majorGridlines/>
        <c:title>
          <c:tx>
            <c:rich>
              <a:bodyPr/>
              <a:lstStyle/>
              <a:p>
                <a:pPr>
                  <a:defRPr sz="1800" b="0"/>
                </a:pPr>
                <a:r>
                  <a:rPr lang="de-DE" sz="1800" b="0" dirty="0" smtClean="0"/>
                  <a:t>Internal</a:t>
                </a:r>
                <a:r>
                  <a:rPr lang="de-DE" sz="1800" b="0" baseline="0" dirty="0" smtClean="0"/>
                  <a:t> </a:t>
                </a:r>
                <a:r>
                  <a:rPr lang="de-DE" sz="1800" b="0" baseline="0" dirty="0" err="1" smtClean="0"/>
                  <a:t>energy</a:t>
                </a:r>
                <a:r>
                  <a:rPr lang="de-DE" sz="1800" b="0" dirty="0" smtClean="0"/>
                  <a:t> </a:t>
                </a:r>
                <a:r>
                  <a:rPr lang="de-DE" sz="1800" b="0" dirty="0" err="1" smtClean="0"/>
                  <a:t>away</a:t>
                </a:r>
                <a:r>
                  <a:rPr lang="de-DE" sz="1800" b="0" dirty="0" smtClean="0"/>
                  <a:t> </a:t>
                </a:r>
                <a:r>
                  <a:rPr lang="de-DE" sz="1800" b="0" dirty="0" err="1" smtClean="0"/>
                  <a:t>by</a:t>
                </a:r>
                <a:r>
                  <a:rPr lang="de-DE" sz="1800" b="0" dirty="0" smtClean="0"/>
                  <a:t> </a:t>
                </a:r>
                <a:r>
                  <a:rPr lang="de-DE" sz="1800" b="0" dirty="0" err="1" smtClean="0"/>
                  <a:t>chip</a:t>
                </a:r>
                <a:r>
                  <a:rPr lang="de-DE" sz="1800" b="0" dirty="0" smtClean="0"/>
                  <a:t> [W]</a:t>
                </a:r>
                <a:endParaRPr lang="de-DE" sz="1800" b="0" dirty="0"/>
              </a:p>
            </c:rich>
          </c:tx>
          <c:layout>
            <c:manualLayout>
              <c:xMode val="edge"/>
              <c:yMode val="edge"/>
              <c:x val="0"/>
              <c:y val="6.1917531038818169E-2"/>
            </c:manualLayout>
          </c:layout>
          <c:overlay val="0"/>
        </c:title>
        <c:numFmt formatCode="General" sourceLinked="1"/>
        <c:majorTickMark val="none"/>
        <c:minorTickMark val="none"/>
        <c:tickLblPos val="nextTo"/>
        <c:txPr>
          <a:bodyPr/>
          <a:lstStyle/>
          <a:p>
            <a:pPr>
              <a:defRPr sz="1600"/>
            </a:pPr>
            <a:endParaRPr lang="de-DE"/>
          </a:p>
        </c:txPr>
        <c:crossAx val="245175040"/>
        <c:crosses val="autoZero"/>
        <c:crossBetween val="between"/>
      </c:valAx>
    </c:plotArea>
    <c:legend>
      <c:legendPos val="r"/>
      <c:layout>
        <c:manualLayout>
          <c:xMode val="edge"/>
          <c:yMode val="edge"/>
          <c:x val="0.65697886127044824"/>
          <c:y val="0.59449296715385824"/>
          <c:w val="0.34032302953048649"/>
          <c:h val="0.24790409398082666"/>
        </c:manualLayout>
      </c:layout>
      <c:overlay val="0"/>
    </c:legend>
    <c:plotVisOnly val="1"/>
    <c:dispBlanksAs val="span"/>
    <c:showDLblsOverMax val="0"/>
  </c:chart>
  <c:externalData r:id="rId1">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Lst>
</c:chartSpace>
</file>

<file path=ppt/charts/chart40.xml><?xml version="1.0" encoding="utf-8"?>
<c:chartSpace xmlns:c="http://schemas.openxmlformats.org/drawingml/2006/chart" xmlns:a="http://schemas.openxmlformats.org/drawingml/2006/main" xmlns:r="http://schemas.openxmlformats.org/officeDocument/2006/relationships">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pivotSource>
    <c:name>[Struct_Results_v18_AISI1045_AISI4140_ALL_E85.xlsx]Tabelle3!PivotTable1</c:name>
    <c:fmtId val="42"/>
  </c:pivotSource>
  <c:chart>
    <c:autoTitleDeleted val="0"/>
    <c:pivotFmts>
      <c:pivotFmt>
        <c:idx val="0"/>
      </c:pivotFmt>
      <c:pivotFmt>
        <c:idx val="1"/>
        <c:dLbl>
          <c:idx val="0"/>
          <c:delete val="1"/>
        </c:dLbl>
      </c:pivotFmt>
      <c:pivotFmt>
        <c:idx val="2"/>
        <c:dLbl>
          <c:idx val="0"/>
          <c:delete val="1"/>
        </c:dLbl>
      </c:pivotFmt>
      <c:pivotFmt>
        <c:idx val="3"/>
        <c:dLbl>
          <c:idx val="0"/>
          <c:delete val="1"/>
        </c:dLbl>
      </c:pivotFmt>
      <c:pivotFmt>
        <c:idx val="4"/>
        <c:dLbl>
          <c:idx val="0"/>
          <c:delete val="1"/>
        </c:dLbl>
      </c:pivotFmt>
      <c:pivotFmt>
        <c:idx val="5"/>
        <c:dLbl>
          <c:idx val="0"/>
          <c:delete val="1"/>
        </c:dLbl>
      </c:pivotFmt>
      <c:pivotFmt>
        <c:idx val="6"/>
        <c:dLbl>
          <c:idx val="0"/>
          <c:delete val="1"/>
        </c:dLbl>
      </c:pivotFmt>
      <c:pivotFmt>
        <c:idx val="7"/>
      </c:pivotFmt>
      <c:pivotFmt>
        <c:idx val="8"/>
      </c:pivotFmt>
      <c:pivotFmt>
        <c:idx val="9"/>
      </c:pivotFmt>
      <c:pivotFmt>
        <c:idx val="10"/>
      </c:pivotFmt>
      <c:pivotFmt>
        <c:idx val="11"/>
      </c:pivotFmt>
      <c:pivotFmt>
        <c:idx val="12"/>
      </c:pivotFmt>
      <c:pivotFmt>
        <c:idx val="13"/>
      </c:pivotFmt>
      <c:pivotFmt>
        <c:idx val="14"/>
      </c:pivotFmt>
      <c:pivotFmt>
        <c:idx val="15"/>
      </c:pivotFmt>
      <c:pivotFmt>
        <c:idx val="16"/>
      </c:pivotFmt>
      <c:pivotFmt>
        <c:idx val="17"/>
      </c:pivotFmt>
      <c:pivotFmt>
        <c:idx val="18"/>
      </c:pivotFmt>
      <c:pivotFmt>
        <c:idx val="19"/>
      </c:pivotFmt>
      <c:pivotFmt>
        <c:idx val="20"/>
      </c:pivotFmt>
      <c:pivotFmt>
        <c:idx val="21"/>
      </c:pivotFmt>
      <c:pivotFmt>
        <c:idx val="22"/>
      </c:pivotFmt>
      <c:pivotFmt>
        <c:idx val="23"/>
      </c:pivotFmt>
      <c:pivotFmt>
        <c:idx val="24"/>
      </c:pivotFmt>
      <c:pivotFmt>
        <c:idx val="25"/>
      </c:pivotFmt>
      <c:pivotFmt>
        <c:idx val="26"/>
      </c:pivotFmt>
      <c:pivotFmt>
        <c:idx val="27"/>
      </c:pivotFmt>
      <c:pivotFmt>
        <c:idx val="28"/>
        <c:spPr>
          <a:ln>
            <a:prstDash val="solid"/>
          </a:ln>
        </c:spPr>
        <c:marker>
          <c:spPr>
            <a:ln>
              <a:prstDash val="solid"/>
            </a:ln>
          </c:spPr>
        </c:marker>
      </c:pivotFmt>
      <c:pivotFmt>
        <c:idx val="29"/>
        <c:spPr>
          <a:ln>
            <a:prstDash val="solid"/>
          </a:ln>
        </c:spPr>
        <c:marker>
          <c:spPr>
            <a:ln>
              <a:prstDash val="solid"/>
            </a:ln>
          </c:spPr>
        </c:marker>
      </c:pivotFmt>
      <c:pivotFmt>
        <c:idx val="30"/>
        <c:spPr>
          <a:ln>
            <a:prstDash val="solid"/>
          </a:ln>
        </c:spPr>
        <c:marker>
          <c:spPr>
            <a:ln>
              <a:prstDash val="solid"/>
            </a:ln>
          </c:spPr>
        </c:marker>
      </c:pivotFmt>
      <c:pivotFmt>
        <c:idx val="31"/>
        <c:spPr>
          <a:ln>
            <a:prstDash val="dash"/>
          </a:ln>
        </c:spPr>
        <c:marker>
          <c:spPr>
            <a:ln>
              <a:prstDash val="dash"/>
            </a:ln>
          </c:spPr>
        </c:marker>
      </c:pivotFmt>
      <c:pivotFmt>
        <c:idx val="32"/>
        <c:spPr>
          <a:ln>
            <a:solidFill>
              <a:schemeClr val="accent4">
                <a:lumMod val="50000"/>
              </a:schemeClr>
            </a:solidFill>
            <a:prstDash val="dash"/>
          </a:ln>
        </c:spPr>
        <c:marker>
          <c:spPr>
            <a:ln>
              <a:solidFill>
                <a:schemeClr val="accent4">
                  <a:lumMod val="50000"/>
                </a:schemeClr>
              </a:solidFill>
              <a:prstDash val="dash"/>
            </a:ln>
          </c:spPr>
        </c:marker>
      </c:pivotFmt>
      <c:pivotFmt>
        <c:idx val="33"/>
        <c:spPr>
          <a:ln>
            <a:solidFill>
              <a:schemeClr val="accent3">
                <a:lumMod val="50000"/>
              </a:schemeClr>
            </a:solidFill>
            <a:prstDash val="dash"/>
          </a:ln>
        </c:spPr>
        <c:marker>
          <c:spPr>
            <a:solidFill>
              <a:schemeClr val="accent3">
                <a:lumMod val="50000"/>
              </a:schemeClr>
            </a:solidFill>
            <a:ln>
              <a:solidFill>
                <a:schemeClr val="accent3">
                  <a:lumMod val="50000"/>
                </a:schemeClr>
              </a:solidFill>
              <a:prstDash val="dash"/>
            </a:ln>
          </c:spPr>
        </c:marker>
      </c:pivotFmt>
      <c:pivotFmt>
        <c:idx val="34"/>
        <c:spPr>
          <a:ln>
            <a:prstDash val="dash"/>
          </a:ln>
        </c:spPr>
        <c:marker>
          <c:spPr>
            <a:ln>
              <a:prstDash val="dash"/>
            </a:ln>
          </c:spPr>
        </c:marker>
      </c:pivotFmt>
      <c:pivotFmt>
        <c:idx val="35"/>
      </c:pivotFmt>
      <c:pivotFmt>
        <c:idx val="36"/>
      </c:pivotFmt>
      <c:pivotFmt>
        <c:idx val="37"/>
      </c:pivotFmt>
      <c:pivotFmt>
        <c:idx val="38"/>
        <c:spPr>
          <a:ln>
            <a:prstDash val="solid"/>
          </a:ln>
        </c:spPr>
        <c:marker>
          <c:spPr>
            <a:ln>
              <a:prstDash val="solid"/>
            </a:ln>
          </c:spPr>
        </c:marker>
      </c:pivotFmt>
      <c:pivotFmt>
        <c:idx val="39"/>
        <c:spPr>
          <a:ln>
            <a:prstDash val="solid"/>
          </a:ln>
        </c:spPr>
        <c:marker>
          <c:spPr>
            <a:ln>
              <a:prstDash val="solid"/>
            </a:ln>
          </c:spPr>
        </c:marker>
      </c:pivotFmt>
      <c:pivotFmt>
        <c:idx val="40"/>
        <c:spPr>
          <a:ln>
            <a:prstDash val="solid"/>
          </a:ln>
        </c:spPr>
        <c:marker>
          <c:spPr>
            <a:ln>
              <a:prstDash val="solid"/>
            </a:ln>
          </c:spPr>
        </c:marker>
      </c:pivotFmt>
      <c:pivotFmt>
        <c:idx val="41"/>
        <c:spPr>
          <a:ln>
            <a:prstDash val="dash"/>
          </a:ln>
        </c:spPr>
        <c:marker>
          <c:spPr>
            <a:ln>
              <a:prstDash val="dash"/>
            </a:ln>
          </c:spPr>
        </c:marker>
      </c:pivotFmt>
      <c:pivotFmt>
        <c:idx val="42"/>
        <c:spPr>
          <a:ln>
            <a:solidFill>
              <a:schemeClr val="accent4">
                <a:lumMod val="50000"/>
              </a:schemeClr>
            </a:solidFill>
            <a:prstDash val="dash"/>
          </a:ln>
        </c:spPr>
        <c:marker>
          <c:spPr>
            <a:ln>
              <a:solidFill>
                <a:schemeClr val="accent4">
                  <a:lumMod val="50000"/>
                </a:schemeClr>
              </a:solidFill>
              <a:prstDash val="dash"/>
            </a:ln>
          </c:spPr>
        </c:marker>
      </c:pivotFmt>
      <c:pivotFmt>
        <c:idx val="43"/>
        <c:spPr>
          <a:ln>
            <a:solidFill>
              <a:schemeClr val="accent3">
                <a:lumMod val="50000"/>
              </a:schemeClr>
            </a:solidFill>
            <a:prstDash val="dash"/>
          </a:ln>
        </c:spPr>
        <c:marker>
          <c:spPr>
            <a:solidFill>
              <a:schemeClr val="accent3">
                <a:lumMod val="50000"/>
              </a:schemeClr>
            </a:solidFill>
            <a:ln>
              <a:solidFill>
                <a:schemeClr val="accent3">
                  <a:lumMod val="50000"/>
                </a:schemeClr>
              </a:solidFill>
              <a:prstDash val="dash"/>
            </a:ln>
          </c:spPr>
        </c:marker>
      </c:pivotFmt>
      <c:pivotFmt>
        <c:idx val="44"/>
        <c:spPr>
          <a:ln>
            <a:prstDash val="dash"/>
          </a:ln>
        </c:spPr>
        <c:marker>
          <c:spPr>
            <a:ln>
              <a:prstDash val="dash"/>
            </a:ln>
          </c:spPr>
        </c:marker>
      </c:pivotFmt>
      <c:pivotFmt>
        <c:idx val="45"/>
      </c:pivotFmt>
      <c:pivotFmt>
        <c:idx val="46"/>
      </c:pivotFmt>
      <c:pivotFmt>
        <c:idx val="47"/>
      </c:pivotFmt>
      <c:pivotFmt>
        <c:idx val="48"/>
        <c:spPr>
          <a:ln>
            <a:prstDash val="solid"/>
          </a:ln>
        </c:spPr>
        <c:marker>
          <c:spPr>
            <a:ln>
              <a:prstDash val="solid"/>
            </a:ln>
          </c:spPr>
        </c:marker>
      </c:pivotFmt>
      <c:pivotFmt>
        <c:idx val="49"/>
        <c:spPr>
          <a:ln>
            <a:prstDash val="solid"/>
          </a:ln>
        </c:spPr>
        <c:marker>
          <c:spPr>
            <a:ln>
              <a:prstDash val="solid"/>
            </a:ln>
          </c:spPr>
        </c:marker>
      </c:pivotFmt>
      <c:pivotFmt>
        <c:idx val="50"/>
        <c:spPr>
          <a:ln>
            <a:prstDash val="solid"/>
          </a:ln>
        </c:spPr>
        <c:marker>
          <c:spPr>
            <a:ln>
              <a:prstDash val="solid"/>
            </a:ln>
          </c:spPr>
        </c:marker>
      </c:pivotFmt>
      <c:pivotFmt>
        <c:idx val="51"/>
        <c:spPr>
          <a:ln>
            <a:prstDash val="dash"/>
          </a:ln>
        </c:spPr>
        <c:marker>
          <c:spPr>
            <a:ln>
              <a:prstDash val="dash"/>
            </a:ln>
          </c:spPr>
        </c:marker>
      </c:pivotFmt>
      <c:pivotFmt>
        <c:idx val="52"/>
        <c:spPr>
          <a:ln>
            <a:solidFill>
              <a:schemeClr val="accent4">
                <a:lumMod val="50000"/>
              </a:schemeClr>
            </a:solidFill>
            <a:prstDash val="dash"/>
          </a:ln>
        </c:spPr>
        <c:marker>
          <c:spPr>
            <a:ln>
              <a:solidFill>
                <a:schemeClr val="accent4">
                  <a:lumMod val="50000"/>
                </a:schemeClr>
              </a:solidFill>
              <a:prstDash val="dash"/>
            </a:ln>
          </c:spPr>
        </c:marker>
      </c:pivotFmt>
      <c:pivotFmt>
        <c:idx val="53"/>
        <c:spPr>
          <a:ln>
            <a:solidFill>
              <a:schemeClr val="accent3">
                <a:lumMod val="50000"/>
              </a:schemeClr>
            </a:solidFill>
            <a:prstDash val="dash"/>
          </a:ln>
        </c:spPr>
        <c:marker>
          <c:spPr>
            <a:solidFill>
              <a:schemeClr val="accent3">
                <a:lumMod val="50000"/>
              </a:schemeClr>
            </a:solidFill>
            <a:ln>
              <a:solidFill>
                <a:schemeClr val="accent3">
                  <a:lumMod val="50000"/>
                </a:schemeClr>
              </a:solidFill>
              <a:prstDash val="dash"/>
            </a:ln>
          </c:spPr>
        </c:marker>
      </c:pivotFmt>
      <c:pivotFmt>
        <c:idx val="54"/>
        <c:spPr>
          <a:ln>
            <a:prstDash val="dash"/>
          </a:ln>
        </c:spPr>
        <c:marker>
          <c:spPr>
            <a:ln>
              <a:prstDash val="dash"/>
            </a:ln>
          </c:spPr>
        </c:marker>
      </c:pivotFmt>
      <c:pivotFmt>
        <c:idx val="55"/>
      </c:pivotFmt>
      <c:pivotFmt>
        <c:idx val="56"/>
      </c:pivotFmt>
      <c:pivotFmt>
        <c:idx val="57"/>
      </c:pivotFmt>
      <c:pivotFmt>
        <c:idx val="58"/>
        <c:spPr>
          <a:ln>
            <a:prstDash val="solid"/>
          </a:ln>
        </c:spPr>
        <c:marker>
          <c:spPr>
            <a:ln>
              <a:prstDash val="solid"/>
            </a:ln>
          </c:spPr>
        </c:marker>
      </c:pivotFmt>
      <c:pivotFmt>
        <c:idx val="59"/>
        <c:spPr>
          <a:ln>
            <a:prstDash val="solid"/>
          </a:ln>
        </c:spPr>
        <c:marker>
          <c:spPr>
            <a:ln>
              <a:prstDash val="solid"/>
            </a:ln>
          </c:spPr>
        </c:marker>
      </c:pivotFmt>
      <c:pivotFmt>
        <c:idx val="60"/>
        <c:spPr>
          <a:ln>
            <a:prstDash val="solid"/>
          </a:ln>
        </c:spPr>
        <c:marker>
          <c:spPr>
            <a:ln>
              <a:prstDash val="solid"/>
            </a:ln>
          </c:spPr>
        </c:marker>
      </c:pivotFmt>
      <c:pivotFmt>
        <c:idx val="61"/>
        <c:spPr>
          <a:ln>
            <a:prstDash val="dash"/>
          </a:ln>
        </c:spPr>
        <c:marker>
          <c:spPr>
            <a:ln>
              <a:prstDash val="dash"/>
            </a:ln>
          </c:spPr>
        </c:marker>
      </c:pivotFmt>
      <c:pivotFmt>
        <c:idx val="62"/>
        <c:spPr>
          <a:ln>
            <a:solidFill>
              <a:schemeClr val="accent4">
                <a:lumMod val="50000"/>
              </a:schemeClr>
            </a:solidFill>
            <a:prstDash val="dash"/>
          </a:ln>
        </c:spPr>
        <c:marker>
          <c:spPr>
            <a:ln>
              <a:solidFill>
                <a:schemeClr val="accent4">
                  <a:lumMod val="50000"/>
                </a:schemeClr>
              </a:solidFill>
              <a:prstDash val="dash"/>
            </a:ln>
          </c:spPr>
        </c:marker>
      </c:pivotFmt>
      <c:pivotFmt>
        <c:idx val="63"/>
        <c:spPr>
          <a:ln>
            <a:solidFill>
              <a:schemeClr val="accent3">
                <a:lumMod val="50000"/>
              </a:schemeClr>
            </a:solidFill>
            <a:prstDash val="dash"/>
          </a:ln>
        </c:spPr>
        <c:marker>
          <c:spPr>
            <a:solidFill>
              <a:schemeClr val="accent3">
                <a:lumMod val="50000"/>
              </a:schemeClr>
            </a:solidFill>
            <a:ln>
              <a:solidFill>
                <a:schemeClr val="accent3">
                  <a:lumMod val="50000"/>
                </a:schemeClr>
              </a:solidFill>
              <a:prstDash val="dash"/>
            </a:ln>
          </c:spPr>
        </c:marker>
      </c:pivotFmt>
      <c:pivotFmt>
        <c:idx val="64"/>
        <c:spPr>
          <a:ln>
            <a:prstDash val="dash"/>
          </a:ln>
        </c:spPr>
        <c:marker>
          <c:spPr>
            <a:ln>
              <a:prstDash val="dash"/>
            </a:ln>
          </c:spPr>
        </c:marker>
      </c:pivotFmt>
      <c:pivotFmt>
        <c:idx val="65"/>
      </c:pivotFmt>
      <c:pivotFmt>
        <c:idx val="66"/>
      </c:pivotFmt>
      <c:pivotFmt>
        <c:idx val="67"/>
        <c:spPr>
          <a:ln>
            <a:prstDash val="solid"/>
          </a:ln>
        </c:spPr>
        <c:marker>
          <c:spPr>
            <a:ln>
              <a:prstDash val="solid"/>
            </a:ln>
          </c:spPr>
        </c:marker>
      </c:pivotFmt>
      <c:pivotFmt>
        <c:idx val="68"/>
        <c:spPr>
          <a:ln>
            <a:prstDash val="solid"/>
          </a:ln>
        </c:spPr>
        <c:marker>
          <c:spPr>
            <a:ln>
              <a:prstDash val="solid"/>
            </a:ln>
          </c:spPr>
        </c:marker>
      </c:pivotFmt>
      <c:pivotFmt>
        <c:idx val="69"/>
        <c:spPr>
          <a:ln>
            <a:prstDash val="solid"/>
          </a:ln>
        </c:spPr>
        <c:marker>
          <c:spPr>
            <a:ln>
              <a:prstDash val="solid"/>
            </a:ln>
          </c:spPr>
        </c:marker>
      </c:pivotFmt>
      <c:pivotFmt>
        <c:idx val="70"/>
        <c:spPr>
          <a:ln>
            <a:prstDash val="dash"/>
          </a:ln>
        </c:spPr>
        <c:marker>
          <c:spPr>
            <a:ln>
              <a:prstDash val="dash"/>
            </a:ln>
          </c:spPr>
        </c:marker>
      </c:pivotFmt>
      <c:pivotFmt>
        <c:idx val="71"/>
        <c:spPr>
          <a:ln>
            <a:solidFill>
              <a:schemeClr val="accent4">
                <a:lumMod val="50000"/>
              </a:schemeClr>
            </a:solidFill>
            <a:prstDash val="dash"/>
          </a:ln>
        </c:spPr>
        <c:marker>
          <c:spPr>
            <a:ln>
              <a:solidFill>
                <a:schemeClr val="accent4">
                  <a:lumMod val="50000"/>
                </a:schemeClr>
              </a:solidFill>
              <a:prstDash val="dash"/>
            </a:ln>
          </c:spPr>
        </c:marker>
      </c:pivotFmt>
      <c:pivotFmt>
        <c:idx val="72"/>
        <c:spPr>
          <a:ln>
            <a:solidFill>
              <a:schemeClr val="accent3">
                <a:lumMod val="50000"/>
              </a:schemeClr>
            </a:solidFill>
            <a:prstDash val="dash"/>
          </a:ln>
        </c:spPr>
        <c:marker>
          <c:spPr>
            <a:solidFill>
              <a:schemeClr val="accent3">
                <a:lumMod val="50000"/>
              </a:schemeClr>
            </a:solidFill>
            <a:ln>
              <a:solidFill>
                <a:schemeClr val="accent3">
                  <a:lumMod val="50000"/>
                </a:schemeClr>
              </a:solidFill>
              <a:prstDash val="dash"/>
            </a:ln>
          </c:spPr>
        </c:marker>
      </c:pivotFmt>
      <c:pivotFmt>
        <c:idx val="73"/>
        <c:spPr>
          <a:ln>
            <a:prstDash val="dash"/>
          </a:ln>
        </c:spPr>
        <c:marker>
          <c:spPr>
            <a:ln>
              <a:prstDash val="dash"/>
            </a:ln>
          </c:spPr>
        </c:marker>
      </c:pivotFmt>
      <c:pivotFmt>
        <c:idx val="74"/>
      </c:pivotFmt>
      <c:pivotFmt>
        <c:idx val="75"/>
      </c:pivotFmt>
      <c:pivotFmt>
        <c:idx val="76"/>
        <c:spPr>
          <a:ln>
            <a:prstDash val="solid"/>
          </a:ln>
        </c:spPr>
        <c:marker>
          <c:spPr>
            <a:ln>
              <a:prstDash val="solid"/>
            </a:ln>
          </c:spPr>
        </c:marker>
      </c:pivotFmt>
      <c:pivotFmt>
        <c:idx val="77"/>
        <c:spPr>
          <a:ln>
            <a:prstDash val="solid"/>
          </a:ln>
        </c:spPr>
        <c:marker>
          <c:spPr>
            <a:ln>
              <a:prstDash val="solid"/>
            </a:ln>
          </c:spPr>
        </c:marker>
      </c:pivotFmt>
      <c:pivotFmt>
        <c:idx val="78"/>
        <c:spPr>
          <a:ln>
            <a:prstDash val="solid"/>
          </a:ln>
        </c:spPr>
        <c:marker>
          <c:spPr>
            <a:ln>
              <a:prstDash val="solid"/>
            </a:ln>
          </c:spPr>
        </c:marker>
      </c:pivotFmt>
      <c:pivotFmt>
        <c:idx val="79"/>
        <c:spPr>
          <a:ln>
            <a:prstDash val="dash"/>
          </a:ln>
        </c:spPr>
        <c:marker>
          <c:spPr>
            <a:ln>
              <a:prstDash val="dash"/>
            </a:ln>
          </c:spPr>
        </c:marker>
      </c:pivotFmt>
      <c:pivotFmt>
        <c:idx val="80"/>
        <c:spPr>
          <a:ln>
            <a:solidFill>
              <a:schemeClr val="accent4">
                <a:lumMod val="50000"/>
              </a:schemeClr>
            </a:solidFill>
            <a:prstDash val="dash"/>
          </a:ln>
        </c:spPr>
        <c:marker>
          <c:spPr>
            <a:ln>
              <a:solidFill>
                <a:schemeClr val="accent4">
                  <a:lumMod val="50000"/>
                </a:schemeClr>
              </a:solidFill>
              <a:prstDash val="dash"/>
            </a:ln>
          </c:spPr>
        </c:marker>
      </c:pivotFmt>
      <c:pivotFmt>
        <c:idx val="81"/>
        <c:spPr>
          <a:ln>
            <a:solidFill>
              <a:schemeClr val="accent3">
                <a:lumMod val="50000"/>
              </a:schemeClr>
            </a:solidFill>
            <a:prstDash val="dash"/>
          </a:ln>
        </c:spPr>
        <c:marker>
          <c:spPr>
            <a:solidFill>
              <a:schemeClr val="accent3">
                <a:lumMod val="50000"/>
              </a:schemeClr>
            </a:solidFill>
            <a:ln>
              <a:solidFill>
                <a:schemeClr val="accent3">
                  <a:lumMod val="50000"/>
                </a:schemeClr>
              </a:solidFill>
              <a:prstDash val="dash"/>
            </a:ln>
          </c:spPr>
        </c:marker>
      </c:pivotFmt>
      <c:pivotFmt>
        <c:idx val="82"/>
        <c:spPr>
          <a:ln>
            <a:prstDash val="dash"/>
          </a:ln>
        </c:spPr>
        <c:marker>
          <c:spPr>
            <a:ln>
              <a:prstDash val="dash"/>
            </a:ln>
          </c:spPr>
        </c:marker>
      </c:pivotFmt>
      <c:pivotFmt>
        <c:idx val="83"/>
      </c:pivotFmt>
      <c:pivotFmt>
        <c:idx val="84"/>
      </c:pivotFmt>
    </c:pivotFmts>
    <c:plotArea>
      <c:layout>
        <c:manualLayout>
          <c:layoutTarget val="inner"/>
          <c:xMode val="edge"/>
          <c:yMode val="edge"/>
          <c:x val="0.11581624562554681"/>
          <c:y val="2.0809956300219506E-2"/>
          <c:w val="0.86399592629046384"/>
          <c:h val="0.82556121661262927"/>
        </c:manualLayout>
      </c:layout>
      <c:lineChart>
        <c:grouping val="standard"/>
        <c:varyColors val="0"/>
        <c:ser>
          <c:idx val="0"/>
          <c:order val="0"/>
          <c:tx>
            <c:strRef>
              <c:f>Tabelle3!$B$3:$B$4</c:f>
              <c:strCache>
                <c:ptCount val="1"/>
                <c:pt idx="0">
                  <c:v>VP32_1_H200_V150_ACF_MF_285</c:v>
                </c:pt>
              </c:strCache>
            </c:strRef>
          </c:tx>
          <c:spPr>
            <a:ln>
              <a:prstDash val="solid"/>
            </a:ln>
          </c:spPr>
          <c:marker>
            <c:spPr>
              <a:ln>
                <a:prstDash val="solid"/>
              </a:ln>
            </c:spPr>
          </c:marker>
          <c:cat>
            <c:strRef>
              <c:f>Tabelle3!$A$5:$A$20</c:f>
              <c:strCache>
                <c:ptCount val="15"/>
                <c:pt idx="0">
                  <c:v>26,65</c:v>
                </c:pt>
                <c:pt idx="1">
                  <c:v>29,19</c:v>
                </c:pt>
                <c:pt idx="2">
                  <c:v>34,27</c:v>
                </c:pt>
                <c:pt idx="3">
                  <c:v>39,35</c:v>
                </c:pt>
                <c:pt idx="4">
                  <c:v>41,89</c:v>
                </c:pt>
                <c:pt idx="5">
                  <c:v>44,43</c:v>
                </c:pt>
                <c:pt idx="6">
                  <c:v>49,51</c:v>
                </c:pt>
                <c:pt idx="7">
                  <c:v>54,59</c:v>
                </c:pt>
                <c:pt idx="8">
                  <c:v>57,13</c:v>
                </c:pt>
                <c:pt idx="9">
                  <c:v>59,67</c:v>
                </c:pt>
                <c:pt idx="10">
                  <c:v>64,76</c:v>
                </c:pt>
                <c:pt idx="11">
                  <c:v>69,84</c:v>
                </c:pt>
                <c:pt idx="12">
                  <c:v>72,38</c:v>
                </c:pt>
                <c:pt idx="13">
                  <c:v>74,92</c:v>
                </c:pt>
                <c:pt idx="14">
                  <c:v>80,00</c:v>
                </c:pt>
              </c:strCache>
            </c:strRef>
          </c:cat>
          <c:val>
            <c:numRef>
              <c:f>Tabelle3!$B$5:$B$20</c:f>
              <c:numCache>
                <c:formatCode>General</c:formatCode>
                <c:ptCount val="15"/>
                <c:pt idx="0">
                  <c:v>0.59166634052004874</c:v>
                </c:pt>
                <c:pt idx="2">
                  <c:v>0.59166634052004874</c:v>
                </c:pt>
                <c:pt idx="4">
                  <c:v>0.59166634052004874</c:v>
                </c:pt>
                <c:pt idx="6">
                  <c:v>0.59166634052004874</c:v>
                </c:pt>
                <c:pt idx="8">
                  <c:v>0.59166634052004874</c:v>
                </c:pt>
                <c:pt idx="10">
                  <c:v>0.59166634052004874</c:v>
                </c:pt>
                <c:pt idx="12">
                  <c:v>0.59166634052004874</c:v>
                </c:pt>
                <c:pt idx="14">
                  <c:v>0.59166634052004874</c:v>
                </c:pt>
              </c:numCache>
            </c:numRef>
          </c:val>
          <c:smooth val="0"/>
        </c:ser>
        <c:ser>
          <c:idx val="1"/>
          <c:order val="1"/>
          <c:tx>
            <c:strRef>
              <c:f>Tabelle3!$C$3:$C$4</c:f>
              <c:strCache>
                <c:ptCount val="1"/>
                <c:pt idx="0">
                  <c:v>VP33_1_H300_V150_ACF_MF_285</c:v>
                </c:pt>
              </c:strCache>
            </c:strRef>
          </c:tx>
          <c:spPr>
            <a:ln>
              <a:prstDash val="solid"/>
            </a:ln>
          </c:spPr>
          <c:marker>
            <c:spPr>
              <a:ln>
                <a:prstDash val="solid"/>
              </a:ln>
            </c:spPr>
          </c:marker>
          <c:cat>
            <c:strRef>
              <c:f>Tabelle3!$A$5:$A$20</c:f>
              <c:strCache>
                <c:ptCount val="15"/>
                <c:pt idx="0">
                  <c:v>26,65</c:v>
                </c:pt>
                <c:pt idx="1">
                  <c:v>29,19</c:v>
                </c:pt>
                <c:pt idx="2">
                  <c:v>34,27</c:v>
                </c:pt>
                <c:pt idx="3">
                  <c:v>39,35</c:v>
                </c:pt>
                <c:pt idx="4">
                  <c:v>41,89</c:v>
                </c:pt>
                <c:pt idx="5">
                  <c:v>44,43</c:v>
                </c:pt>
                <c:pt idx="6">
                  <c:v>49,51</c:v>
                </c:pt>
                <c:pt idx="7">
                  <c:v>54,59</c:v>
                </c:pt>
                <c:pt idx="8">
                  <c:v>57,13</c:v>
                </c:pt>
                <c:pt idx="9">
                  <c:v>59,67</c:v>
                </c:pt>
                <c:pt idx="10">
                  <c:v>64,76</c:v>
                </c:pt>
                <c:pt idx="11">
                  <c:v>69,84</c:v>
                </c:pt>
                <c:pt idx="12">
                  <c:v>72,38</c:v>
                </c:pt>
                <c:pt idx="13">
                  <c:v>74,92</c:v>
                </c:pt>
                <c:pt idx="14">
                  <c:v>80,00</c:v>
                </c:pt>
              </c:strCache>
            </c:strRef>
          </c:cat>
          <c:val>
            <c:numRef>
              <c:f>Tabelle3!$C$5:$C$20</c:f>
              <c:numCache>
                <c:formatCode>General</c:formatCode>
                <c:ptCount val="15"/>
                <c:pt idx="0">
                  <c:v>0.48324859167720763</c:v>
                </c:pt>
                <c:pt idx="2">
                  <c:v>0.48324859167720763</c:v>
                </c:pt>
                <c:pt idx="4">
                  <c:v>0.48324859167720763</c:v>
                </c:pt>
                <c:pt idx="6">
                  <c:v>0.48324859167720763</c:v>
                </c:pt>
                <c:pt idx="8">
                  <c:v>0.48324859167720763</c:v>
                </c:pt>
                <c:pt idx="10">
                  <c:v>0.48324859167720763</c:v>
                </c:pt>
                <c:pt idx="12">
                  <c:v>0.48324859167720763</c:v>
                </c:pt>
                <c:pt idx="14">
                  <c:v>0.48324859167720763</c:v>
                </c:pt>
              </c:numCache>
            </c:numRef>
          </c:val>
          <c:smooth val="0"/>
        </c:ser>
        <c:ser>
          <c:idx val="2"/>
          <c:order val="2"/>
          <c:tx>
            <c:strRef>
              <c:f>Tabelle3!$D$3:$D$4</c:f>
              <c:strCache>
                <c:ptCount val="1"/>
                <c:pt idx="0">
                  <c:v>VP36_1_H200_V100_ABA_MF_285</c:v>
                </c:pt>
              </c:strCache>
            </c:strRef>
          </c:tx>
          <c:spPr>
            <a:ln>
              <a:prstDash val="dash"/>
            </a:ln>
          </c:spPr>
          <c:marker>
            <c:spPr>
              <a:ln>
                <a:prstDash val="solid"/>
              </a:ln>
            </c:spPr>
          </c:marker>
          <c:cat>
            <c:strRef>
              <c:f>Tabelle3!$A$5:$A$20</c:f>
              <c:strCache>
                <c:ptCount val="15"/>
                <c:pt idx="0">
                  <c:v>26,65</c:v>
                </c:pt>
                <c:pt idx="1">
                  <c:v>29,19</c:v>
                </c:pt>
                <c:pt idx="2">
                  <c:v>34,27</c:v>
                </c:pt>
                <c:pt idx="3">
                  <c:v>39,35</c:v>
                </c:pt>
                <c:pt idx="4">
                  <c:v>41,89</c:v>
                </c:pt>
                <c:pt idx="5">
                  <c:v>44,43</c:v>
                </c:pt>
                <c:pt idx="6">
                  <c:v>49,51</c:v>
                </c:pt>
                <c:pt idx="7">
                  <c:v>54,59</c:v>
                </c:pt>
                <c:pt idx="8">
                  <c:v>57,13</c:v>
                </c:pt>
                <c:pt idx="9">
                  <c:v>59,67</c:v>
                </c:pt>
                <c:pt idx="10">
                  <c:v>64,76</c:v>
                </c:pt>
                <c:pt idx="11">
                  <c:v>69,84</c:v>
                </c:pt>
                <c:pt idx="12">
                  <c:v>72,38</c:v>
                </c:pt>
                <c:pt idx="13">
                  <c:v>74,92</c:v>
                </c:pt>
                <c:pt idx="14">
                  <c:v>80,00</c:v>
                </c:pt>
              </c:strCache>
            </c:strRef>
          </c:cat>
          <c:val>
            <c:numRef>
              <c:f>Tabelle3!$D$5:$D$20</c:f>
              <c:numCache>
                <c:formatCode>General</c:formatCode>
                <c:ptCount val="15"/>
                <c:pt idx="1">
                  <c:v>0.42608212653124944</c:v>
                </c:pt>
                <c:pt idx="2">
                  <c:v>0.42608212653124944</c:v>
                </c:pt>
                <c:pt idx="3">
                  <c:v>0.42608212653124944</c:v>
                </c:pt>
                <c:pt idx="5">
                  <c:v>0.42608212653124944</c:v>
                </c:pt>
                <c:pt idx="6">
                  <c:v>0.42608212653124944</c:v>
                </c:pt>
                <c:pt idx="7">
                  <c:v>0.42608212653124944</c:v>
                </c:pt>
                <c:pt idx="9">
                  <c:v>0.42608212653124944</c:v>
                </c:pt>
                <c:pt idx="10">
                  <c:v>0.42608212653124944</c:v>
                </c:pt>
                <c:pt idx="11">
                  <c:v>0.42608212653124944</c:v>
                </c:pt>
                <c:pt idx="13">
                  <c:v>0.42608212653124944</c:v>
                </c:pt>
                <c:pt idx="14">
                  <c:v>0.42608212653124944</c:v>
                </c:pt>
              </c:numCache>
            </c:numRef>
          </c:val>
          <c:smooth val="0"/>
        </c:ser>
        <c:ser>
          <c:idx val="3"/>
          <c:order val="3"/>
          <c:tx>
            <c:strRef>
              <c:f>Tabelle3!$E$3:$E$4</c:f>
              <c:strCache>
                <c:ptCount val="1"/>
                <c:pt idx="0">
                  <c:v>VP37_1_H200_V150_ABA_MF_425</c:v>
                </c:pt>
              </c:strCache>
            </c:strRef>
          </c:tx>
          <c:spPr>
            <a:ln>
              <a:prstDash val="dash"/>
            </a:ln>
          </c:spPr>
          <c:marker>
            <c:spPr>
              <a:ln>
                <a:prstDash val="dash"/>
              </a:ln>
            </c:spPr>
          </c:marker>
          <c:cat>
            <c:strRef>
              <c:f>Tabelle3!$A$5:$A$20</c:f>
              <c:strCache>
                <c:ptCount val="15"/>
                <c:pt idx="0">
                  <c:v>26,65</c:v>
                </c:pt>
                <c:pt idx="1">
                  <c:v>29,19</c:v>
                </c:pt>
                <c:pt idx="2">
                  <c:v>34,27</c:v>
                </c:pt>
                <c:pt idx="3">
                  <c:v>39,35</c:v>
                </c:pt>
                <c:pt idx="4">
                  <c:v>41,89</c:v>
                </c:pt>
                <c:pt idx="5">
                  <c:v>44,43</c:v>
                </c:pt>
                <c:pt idx="6">
                  <c:v>49,51</c:v>
                </c:pt>
                <c:pt idx="7">
                  <c:v>54,59</c:v>
                </c:pt>
                <c:pt idx="8">
                  <c:v>57,13</c:v>
                </c:pt>
                <c:pt idx="9">
                  <c:v>59,67</c:v>
                </c:pt>
                <c:pt idx="10">
                  <c:v>64,76</c:v>
                </c:pt>
                <c:pt idx="11">
                  <c:v>69,84</c:v>
                </c:pt>
                <c:pt idx="12">
                  <c:v>72,38</c:v>
                </c:pt>
                <c:pt idx="13">
                  <c:v>74,92</c:v>
                </c:pt>
                <c:pt idx="14">
                  <c:v>80,00</c:v>
                </c:pt>
              </c:strCache>
            </c:strRef>
          </c:cat>
          <c:val>
            <c:numRef>
              <c:f>Tabelle3!$E$5:$E$20</c:f>
              <c:numCache>
                <c:formatCode>General</c:formatCode>
                <c:ptCount val="15"/>
                <c:pt idx="0">
                  <c:v>0.42313571417015888</c:v>
                </c:pt>
                <c:pt idx="2">
                  <c:v>0.42313571417015888</c:v>
                </c:pt>
                <c:pt idx="4">
                  <c:v>0.42313571417015888</c:v>
                </c:pt>
                <c:pt idx="6">
                  <c:v>0.42313571417015888</c:v>
                </c:pt>
                <c:pt idx="8">
                  <c:v>0.42313571417015888</c:v>
                </c:pt>
                <c:pt idx="10">
                  <c:v>0.42313571417015888</c:v>
                </c:pt>
                <c:pt idx="12">
                  <c:v>0.42313571417015888</c:v>
                </c:pt>
                <c:pt idx="14">
                  <c:v>0.42313571417015888</c:v>
                </c:pt>
              </c:numCache>
            </c:numRef>
          </c:val>
          <c:smooth val="0"/>
        </c:ser>
        <c:ser>
          <c:idx val="4"/>
          <c:order val="4"/>
          <c:tx>
            <c:strRef>
              <c:f>Tabelle3!$F$3:$F$4</c:f>
              <c:strCache>
                <c:ptCount val="1"/>
                <c:pt idx="0">
                  <c:v>VP38_1_H300_V100_ABA_MF_425</c:v>
                </c:pt>
              </c:strCache>
            </c:strRef>
          </c:tx>
          <c:spPr>
            <a:ln>
              <a:solidFill>
                <a:schemeClr val="accent4">
                  <a:lumMod val="50000"/>
                </a:schemeClr>
              </a:solidFill>
              <a:prstDash val="dash"/>
            </a:ln>
          </c:spPr>
          <c:marker>
            <c:spPr>
              <a:ln>
                <a:solidFill>
                  <a:schemeClr val="accent4">
                    <a:lumMod val="50000"/>
                  </a:schemeClr>
                </a:solidFill>
                <a:prstDash val="dash"/>
              </a:ln>
            </c:spPr>
          </c:marker>
          <c:cat>
            <c:strRef>
              <c:f>Tabelle3!$A$5:$A$20</c:f>
              <c:strCache>
                <c:ptCount val="15"/>
                <c:pt idx="0">
                  <c:v>26,65</c:v>
                </c:pt>
                <c:pt idx="1">
                  <c:v>29,19</c:v>
                </c:pt>
                <c:pt idx="2">
                  <c:v>34,27</c:v>
                </c:pt>
                <c:pt idx="3">
                  <c:v>39,35</c:v>
                </c:pt>
                <c:pt idx="4">
                  <c:v>41,89</c:v>
                </c:pt>
                <c:pt idx="5">
                  <c:v>44,43</c:v>
                </c:pt>
                <c:pt idx="6">
                  <c:v>49,51</c:v>
                </c:pt>
                <c:pt idx="7">
                  <c:v>54,59</c:v>
                </c:pt>
                <c:pt idx="8">
                  <c:v>57,13</c:v>
                </c:pt>
                <c:pt idx="9">
                  <c:v>59,67</c:v>
                </c:pt>
                <c:pt idx="10">
                  <c:v>64,76</c:v>
                </c:pt>
                <c:pt idx="11">
                  <c:v>69,84</c:v>
                </c:pt>
                <c:pt idx="12">
                  <c:v>72,38</c:v>
                </c:pt>
                <c:pt idx="13">
                  <c:v>74,92</c:v>
                </c:pt>
                <c:pt idx="14">
                  <c:v>80,00</c:v>
                </c:pt>
              </c:strCache>
            </c:strRef>
          </c:cat>
          <c:val>
            <c:numRef>
              <c:f>Tabelle3!$F$5:$F$20</c:f>
              <c:numCache>
                <c:formatCode>General</c:formatCode>
                <c:ptCount val="15"/>
                <c:pt idx="1">
                  <c:v>1.0520399008782066</c:v>
                </c:pt>
                <c:pt idx="2">
                  <c:v>1.0520399008782066</c:v>
                </c:pt>
                <c:pt idx="3">
                  <c:v>1.0520399008782066</c:v>
                </c:pt>
                <c:pt idx="5">
                  <c:v>1.0520399008782066</c:v>
                </c:pt>
                <c:pt idx="6">
                  <c:v>1.0520399008782066</c:v>
                </c:pt>
                <c:pt idx="7">
                  <c:v>1.0520399008782066</c:v>
                </c:pt>
                <c:pt idx="9">
                  <c:v>1.0520399008782066</c:v>
                </c:pt>
                <c:pt idx="10">
                  <c:v>1.0520399008782066</c:v>
                </c:pt>
                <c:pt idx="11">
                  <c:v>1.0520399008782066</c:v>
                </c:pt>
                <c:pt idx="13">
                  <c:v>1.0520399008782066</c:v>
                </c:pt>
                <c:pt idx="14">
                  <c:v>1.0520399008782066</c:v>
                </c:pt>
              </c:numCache>
            </c:numRef>
          </c:val>
          <c:smooth val="0"/>
        </c:ser>
        <c:ser>
          <c:idx val="5"/>
          <c:order val="5"/>
          <c:tx>
            <c:strRef>
              <c:f>Tabelle3!$G$3:$G$4</c:f>
              <c:strCache>
                <c:ptCount val="1"/>
                <c:pt idx="0">
                  <c:v>VP39_1_H300_V150_ABA_MF_425</c:v>
                </c:pt>
              </c:strCache>
            </c:strRef>
          </c:tx>
          <c:spPr>
            <a:ln>
              <a:solidFill>
                <a:schemeClr val="accent3">
                  <a:lumMod val="50000"/>
                </a:schemeClr>
              </a:solidFill>
              <a:prstDash val="dash"/>
            </a:ln>
          </c:spPr>
          <c:marker>
            <c:spPr>
              <a:solidFill>
                <a:schemeClr val="accent3">
                  <a:lumMod val="50000"/>
                </a:schemeClr>
              </a:solidFill>
              <a:ln>
                <a:solidFill>
                  <a:schemeClr val="accent3">
                    <a:lumMod val="50000"/>
                  </a:schemeClr>
                </a:solidFill>
                <a:prstDash val="dash"/>
              </a:ln>
            </c:spPr>
          </c:marker>
          <c:cat>
            <c:strRef>
              <c:f>Tabelle3!$A$5:$A$20</c:f>
              <c:strCache>
                <c:ptCount val="15"/>
                <c:pt idx="0">
                  <c:v>26,65</c:v>
                </c:pt>
                <c:pt idx="1">
                  <c:v>29,19</c:v>
                </c:pt>
                <c:pt idx="2">
                  <c:v>34,27</c:v>
                </c:pt>
                <c:pt idx="3">
                  <c:v>39,35</c:v>
                </c:pt>
                <c:pt idx="4">
                  <c:v>41,89</c:v>
                </c:pt>
                <c:pt idx="5">
                  <c:v>44,43</c:v>
                </c:pt>
                <c:pt idx="6">
                  <c:v>49,51</c:v>
                </c:pt>
                <c:pt idx="7">
                  <c:v>54,59</c:v>
                </c:pt>
                <c:pt idx="8">
                  <c:v>57,13</c:v>
                </c:pt>
                <c:pt idx="9">
                  <c:v>59,67</c:v>
                </c:pt>
                <c:pt idx="10">
                  <c:v>64,76</c:v>
                </c:pt>
                <c:pt idx="11">
                  <c:v>69,84</c:v>
                </c:pt>
                <c:pt idx="12">
                  <c:v>72,38</c:v>
                </c:pt>
                <c:pt idx="13">
                  <c:v>74,92</c:v>
                </c:pt>
                <c:pt idx="14">
                  <c:v>80,00</c:v>
                </c:pt>
              </c:strCache>
            </c:strRef>
          </c:cat>
          <c:val>
            <c:numRef>
              <c:f>Tabelle3!$G$5:$G$20</c:f>
              <c:numCache>
                <c:formatCode>General</c:formatCode>
                <c:ptCount val="15"/>
                <c:pt idx="0">
                  <c:v>1.0280947241595579</c:v>
                </c:pt>
                <c:pt idx="2">
                  <c:v>1.0280947241595579</c:v>
                </c:pt>
                <c:pt idx="4">
                  <c:v>1.0280947241595579</c:v>
                </c:pt>
                <c:pt idx="6">
                  <c:v>1.0280947241595579</c:v>
                </c:pt>
                <c:pt idx="8">
                  <c:v>1.0280947241595579</c:v>
                </c:pt>
                <c:pt idx="10">
                  <c:v>1.0280947241595579</c:v>
                </c:pt>
                <c:pt idx="12">
                  <c:v>1.0280947241595579</c:v>
                </c:pt>
                <c:pt idx="14">
                  <c:v>1.0280947241595579</c:v>
                </c:pt>
              </c:numCache>
            </c:numRef>
          </c:val>
          <c:smooth val="0"/>
        </c:ser>
        <c:ser>
          <c:idx val="6"/>
          <c:order val="6"/>
          <c:tx>
            <c:strRef>
              <c:f>Tabelle3!$H$3:$H$4</c:f>
              <c:strCache>
                <c:ptCount val="1"/>
                <c:pt idx="0">
                  <c:v>VP4_1_H300_V100_ACF_MF_285</c:v>
                </c:pt>
              </c:strCache>
            </c:strRef>
          </c:tx>
          <c:spPr>
            <a:ln>
              <a:prstDash val="solid"/>
            </a:ln>
          </c:spPr>
          <c:marker>
            <c:spPr>
              <a:ln>
                <a:prstDash val="dash"/>
              </a:ln>
            </c:spPr>
          </c:marker>
          <c:cat>
            <c:strRef>
              <c:f>Tabelle3!$A$5:$A$20</c:f>
              <c:strCache>
                <c:ptCount val="15"/>
                <c:pt idx="0">
                  <c:v>26,65</c:v>
                </c:pt>
                <c:pt idx="1">
                  <c:v>29,19</c:v>
                </c:pt>
                <c:pt idx="2">
                  <c:v>34,27</c:v>
                </c:pt>
                <c:pt idx="3">
                  <c:v>39,35</c:v>
                </c:pt>
                <c:pt idx="4">
                  <c:v>41,89</c:v>
                </c:pt>
                <c:pt idx="5">
                  <c:v>44,43</c:v>
                </c:pt>
                <c:pt idx="6">
                  <c:v>49,51</c:v>
                </c:pt>
                <c:pt idx="7">
                  <c:v>54,59</c:v>
                </c:pt>
                <c:pt idx="8">
                  <c:v>57,13</c:v>
                </c:pt>
                <c:pt idx="9">
                  <c:v>59,67</c:v>
                </c:pt>
                <c:pt idx="10">
                  <c:v>64,76</c:v>
                </c:pt>
                <c:pt idx="11">
                  <c:v>69,84</c:v>
                </c:pt>
                <c:pt idx="12">
                  <c:v>72,38</c:v>
                </c:pt>
                <c:pt idx="13">
                  <c:v>74,92</c:v>
                </c:pt>
                <c:pt idx="14">
                  <c:v>80,00</c:v>
                </c:pt>
              </c:strCache>
            </c:strRef>
          </c:cat>
          <c:val>
            <c:numRef>
              <c:f>Tabelle3!$H$5:$H$20</c:f>
              <c:numCache>
                <c:formatCode>General</c:formatCode>
                <c:ptCount val="15"/>
                <c:pt idx="1">
                  <c:v>0.58779488992865359</c:v>
                </c:pt>
                <c:pt idx="2">
                  <c:v>0.58779488992865359</c:v>
                </c:pt>
                <c:pt idx="3">
                  <c:v>0.58779488992865359</c:v>
                </c:pt>
                <c:pt idx="5">
                  <c:v>0.58779488992865359</c:v>
                </c:pt>
                <c:pt idx="6">
                  <c:v>0.58779488992865359</c:v>
                </c:pt>
                <c:pt idx="7">
                  <c:v>0.58779488992865359</c:v>
                </c:pt>
                <c:pt idx="9">
                  <c:v>0.58779488992865359</c:v>
                </c:pt>
                <c:pt idx="10">
                  <c:v>0.58779488992865359</c:v>
                </c:pt>
                <c:pt idx="11">
                  <c:v>0.58779488992865359</c:v>
                </c:pt>
                <c:pt idx="13">
                  <c:v>0.58779488992865359</c:v>
                </c:pt>
                <c:pt idx="14">
                  <c:v>0.58779488992865359</c:v>
                </c:pt>
              </c:numCache>
            </c:numRef>
          </c:val>
          <c:smooth val="0"/>
        </c:ser>
        <c:ser>
          <c:idx val="7"/>
          <c:order val="7"/>
          <c:tx>
            <c:strRef>
              <c:f>Tabelle3!$I$3:$I$4</c:f>
              <c:strCache>
                <c:ptCount val="1"/>
                <c:pt idx="0">
                  <c:v>VP5_1_H200_V100_ACF_MF_285</c:v>
                </c:pt>
              </c:strCache>
            </c:strRef>
          </c:tx>
          <c:cat>
            <c:strRef>
              <c:f>Tabelle3!$A$5:$A$20</c:f>
              <c:strCache>
                <c:ptCount val="15"/>
                <c:pt idx="0">
                  <c:v>26,65</c:v>
                </c:pt>
                <c:pt idx="1">
                  <c:v>29,19</c:v>
                </c:pt>
                <c:pt idx="2">
                  <c:v>34,27</c:v>
                </c:pt>
                <c:pt idx="3">
                  <c:v>39,35</c:v>
                </c:pt>
                <c:pt idx="4">
                  <c:v>41,89</c:v>
                </c:pt>
                <c:pt idx="5">
                  <c:v>44,43</c:v>
                </c:pt>
                <c:pt idx="6">
                  <c:v>49,51</c:v>
                </c:pt>
                <c:pt idx="7">
                  <c:v>54,59</c:v>
                </c:pt>
                <c:pt idx="8">
                  <c:v>57,13</c:v>
                </c:pt>
                <c:pt idx="9">
                  <c:v>59,67</c:v>
                </c:pt>
                <c:pt idx="10">
                  <c:v>64,76</c:v>
                </c:pt>
                <c:pt idx="11">
                  <c:v>69,84</c:v>
                </c:pt>
                <c:pt idx="12">
                  <c:v>72,38</c:v>
                </c:pt>
                <c:pt idx="13">
                  <c:v>74,92</c:v>
                </c:pt>
                <c:pt idx="14">
                  <c:v>80,00</c:v>
                </c:pt>
              </c:strCache>
            </c:strRef>
          </c:cat>
          <c:val>
            <c:numRef>
              <c:f>Tabelle3!$I$5:$I$20</c:f>
              <c:numCache>
                <c:formatCode>General</c:formatCode>
                <c:ptCount val="15"/>
                <c:pt idx="1">
                  <c:v>0.64223634237096838</c:v>
                </c:pt>
                <c:pt idx="2">
                  <c:v>0.64223634237096838</c:v>
                </c:pt>
                <c:pt idx="3">
                  <c:v>0.64223634237096838</c:v>
                </c:pt>
                <c:pt idx="5">
                  <c:v>0.64223634237096838</c:v>
                </c:pt>
                <c:pt idx="6">
                  <c:v>0.64223634237096838</c:v>
                </c:pt>
                <c:pt idx="7">
                  <c:v>0.64223634237096838</c:v>
                </c:pt>
                <c:pt idx="9">
                  <c:v>0.64223634237096838</c:v>
                </c:pt>
                <c:pt idx="10">
                  <c:v>0.64223634237096838</c:v>
                </c:pt>
                <c:pt idx="11">
                  <c:v>0.64223634237096838</c:v>
                </c:pt>
                <c:pt idx="13">
                  <c:v>0.64223634237096838</c:v>
                </c:pt>
                <c:pt idx="14">
                  <c:v>0.64223634237096838</c:v>
                </c:pt>
              </c:numCache>
            </c:numRef>
          </c:val>
          <c:smooth val="0"/>
        </c:ser>
        <c:ser>
          <c:idx val="8"/>
          <c:order val="8"/>
          <c:tx>
            <c:strRef>
              <c:f>Tabelle3!$J$3:$J$4</c:f>
              <c:strCache>
                <c:ptCount val="1"/>
                <c:pt idx="0">
                  <c:v>VP6_1_H100_V100_ACF_MF_285</c:v>
                </c:pt>
              </c:strCache>
            </c:strRef>
          </c:tx>
          <c:cat>
            <c:strRef>
              <c:f>Tabelle3!$A$5:$A$20</c:f>
              <c:strCache>
                <c:ptCount val="15"/>
                <c:pt idx="0">
                  <c:v>26,65</c:v>
                </c:pt>
                <c:pt idx="1">
                  <c:v>29,19</c:v>
                </c:pt>
                <c:pt idx="2">
                  <c:v>34,27</c:v>
                </c:pt>
                <c:pt idx="3">
                  <c:v>39,35</c:v>
                </c:pt>
                <c:pt idx="4">
                  <c:v>41,89</c:v>
                </c:pt>
                <c:pt idx="5">
                  <c:v>44,43</c:v>
                </c:pt>
                <c:pt idx="6">
                  <c:v>49,51</c:v>
                </c:pt>
                <c:pt idx="7">
                  <c:v>54,59</c:v>
                </c:pt>
                <c:pt idx="8">
                  <c:v>57,13</c:v>
                </c:pt>
                <c:pt idx="9">
                  <c:v>59,67</c:v>
                </c:pt>
                <c:pt idx="10">
                  <c:v>64,76</c:v>
                </c:pt>
                <c:pt idx="11">
                  <c:v>69,84</c:v>
                </c:pt>
                <c:pt idx="12">
                  <c:v>72,38</c:v>
                </c:pt>
                <c:pt idx="13">
                  <c:v>74,92</c:v>
                </c:pt>
                <c:pt idx="14">
                  <c:v>80,00</c:v>
                </c:pt>
              </c:strCache>
            </c:strRef>
          </c:cat>
          <c:val>
            <c:numRef>
              <c:f>Tabelle3!$J$5:$J$20</c:f>
              <c:numCache>
                <c:formatCode>General</c:formatCode>
                <c:ptCount val="15"/>
                <c:pt idx="6">
                  <c:v>0.73324863058796474</c:v>
                </c:pt>
                <c:pt idx="7">
                  <c:v>0.73324863058796474</c:v>
                </c:pt>
                <c:pt idx="9">
                  <c:v>0.73324863058796474</c:v>
                </c:pt>
                <c:pt idx="10">
                  <c:v>0.73324863058796474</c:v>
                </c:pt>
                <c:pt idx="11">
                  <c:v>0.73324863058796474</c:v>
                </c:pt>
                <c:pt idx="13">
                  <c:v>0.73324863058796474</c:v>
                </c:pt>
                <c:pt idx="14">
                  <c:v>0.73324863058796474</c:v>
                </c:pt>
              </c:numCache>
            </c:numRef>
          </c:val>
          <c:smooth val="0"/>
        </c:ser>
        <c:dLbls>
          <c:showLegendKey val="0"/>
          <c:showVal val="0"/>
          <c:showCatName val="0"/>
          <c:showSerName val="0"/>
          <c:showPercent val="0"/>
          <c:showBubbleSize val="0"/>
        </c:dLbls>
        <c:marker val="1"/>
        <c:smooth val="0"/>
        <c:axId val="285050752"/>
        <c:axId val="285065216"/>
      </c:lineChart>
      <c:catAx>
        <c:axId val="285050752"/>
        <c:scaling>
          <c:orientation val="minMax"/>
        </c:scaling>
        <c:delete val="0"/>
        <c:axPos val="b"/>
        <c:title>
          <c:tx>
            <c:rich>
              <a:bodyPr/>
              <a:lstStyle/>
              <a:p>
                <a:pPr>
                  <a:defRPr sz="1800" b="0"/>
                </a:pPr>
                <a:r>
                  <a:rPr lang="de-DE" sz="1800" b="0" dirty="0"/>
                  <a:t>Workpiece </a:t>
                </a:r>
                <a:r>
                  <a:rPr lang="de-DE" sz="1800" b="0" dirty="0" err="1"/>
                  <a:t>position</a:t>
                </a:r>
                <a:r>
                  <a:rPr lang="de-DE" sz="1800" b="0" dirty="0"/>
                  <a:t> [mm]</a:t>
                </a:r>
              </a:p>
            </c:rich>
          </c:tx>
          <c:overlay val="0"/>
        </c:title>
        <c:majorTickMark val="none"/>
        <c:minorTickMark val="none"/>
        <c:tickLblPos val="nextTo"/>
        <c:txPr>
          <a:bodyPr/>
          <a:lstStyle/>
          <a:p>
            <a:pPr>
              <a:defRPr sz="1600"/>
            </a:pPr>
            <a:endParaRPr lang="de-DE"/>
          </a:p>
        </c:txPr>
        <c:crossAx val="285065216"/>
        <c:crosses val="autoZero"/>
        <c:auto val="1"/>
        <c:lblAlgn val="ctr"/>
        <c:lblOffset val="100"/>
        <c:tickLblSkip val="3"/>
        <c:tickMarkSkip val="5"/>
        <c:noMultiLvlLbl val="0"/>
      </c:catAx>
      <c:valAx>
        <c:axId val="285065216"/>
        <c:scaling>
          <c:orientation val="minMax"/>
        </c:scaling>
        <c:delete val="0"/>
        <c:axPos val="l"/>
        <c:majorGridlines/>
        <c:title>
          <c:tx>
            <c:rich>
              <a:bodyPr/>
              <a:lstStyle/>
              <a:p>
                <a:pPr>
                  <a:defRPr sz="1800" b="0"/>
                </a:pPr>
                <a:r>
                  <a:rPr lang="de-DE" sz="1800" b="0" dirty="0" err="1" smtClean="0"/>
                  <a:t>Friction</a:t>
                </a:r>
                <a:r>
                  <a:rPr lang="de-DE" sz="1800" b="0" dirty="0" smtClean="0"/>
                  <a:t> </a:t>
                </a:r>
                <a:r>
                  <a:rPr lang="de-DE" sz="1800" b="0" dirty="0" err="1" smtClean="0"/>
                  <a:t>coefficient</a:t>
                </a:r>
                <a:r>
                  <a:rPr lang="de-DE" sz="1800" b="0" dirty="0" smtClean="0"/>
                  <a:t> </a:t>
                </a:r>
                <a:r>
                  <a:rPr lang="en-US" sz="1800" b="0" i="0" u="none" strike="noStrike" baseline="0" dirty="0" smtClean="0">
                    <a:effectLst/>
                  </a:rPr>
                  <a:t>µ</a:t>
                </a:r>
                <a:endParaRPr lang="de-DE" sz="1800" b="0" dirty="0"/>
              </a:p>
            </c:rich>
          </c:tx>
          <c:overlay val="0"/>
        </c:title>
        <c:numFmt formatCode="General" sourceLinked="1"/>
        <c:majorTickMark val="none"/>
        <c:minorTickMark val="none"/>
        <c:tickLblPos val="nextTo"/>
        <c:txPr>
          <a:bodyPr/>
          <a:lstStyle/>
          <a:p>
            <a:pPr>
              <a:defRPr sz="1600"/>
            </a:pPr>
            <a:endParaRPr lang="de-DE"/>
          </a:p>
        </c:txPr>
        <c:crossAx val="285050752"/>
        <c:crosses val="autoZero"/>
        <c:crossBetween val="between"/>
      </c:valAx>
    </c:plotArea>
    <c:legend>
      <c:legendPos val="r"/>
      <c:layout>
        <c:manualLayout>
          <c:xMode val="edge"/>
          <c:yMode val="edge"/>
          <c:x val="0.65581771829190572"/>
          <c:y val="0.55192912148357698"/>
          <c:w val="0.34302110673665792"/>
          <c:h val="0.3226972314725931"/>
        </c:manualLayout>
      </c:layout>
      <c:overlay val="0"/>
    </c:legend>
    <c:plotVisOnly val="1"/>
    <c:dispBlanksAs val="span"/>
    <c:showDLblsOverMax val="0"/>
  </c:chart>
  <c:externalData r:id="rId1">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Lst>
</c:chartSpace>
</file>

<file path=ppt/charts/chart41.xml><?xml version="1.0" encoding="utf-8"?>
<c:chartSpace xmlns:c="http://schemas.openxmlformats.org/drawingml/2006/chart" xmlns:a="http://schemas.openxmlformats.org/drawingml/2006/main" xmlns:r="http://schemas.openxmlformats.org/officeDocument/2006/relationships">
  <c:date1904 val="0"/>
  <c:lang val="de-DE"/>
  <c:roundedCorners val="0"/>
  <mc:AlternateContent xmlns:mc="http://schemas.openxmlformats.org/markup-compatibility/2006">
    <mc:Choice xmlns:c14="http://schemas.microsoft.com/office/drawing/2007/8/2/chart" Requires="c14">
      <c14:style val="104"/>
    </mc:Choice>
    <mc:Fallback>
      <c:style val="4"/>
    </mc:Fallback>
  </mc:AlternateContent>
  <c:pivotSource>
    <c:name>[CuttingResults_AISI1045_AISI4140_ALL_E085_method1.xlsx]Tabelle3!PivotTable2</c:name>
    <c:fmtId val="72"/>
  </c:pivotSource>
  <c:chart>
    <c:autoTitleDeleted val="0"/>
    <c:pivotFmts>
      <c:pivotFmt>
        <c:idx val="0"/>
      </c:pivotFmt>
      <c:pivotFmt>
        <c:idx val="1"/>
        <c:dLbl>
          <c:idx val="0"/>
          <c:delete val="1"/>
        </c:dLbl>
      </c:pivotFmt>
      <c:pivotFmt>
        <c:idx val="2"/>
        <c:dLbl>
          <c:idx val="0"/>
          <c:delete val="1"/>
        </c:dLbl>
      </c:pivotFmt>
      <c:pivotFmt>
        <c:idx val="3"/>
        <c:dLbl>
          <c:idx val="0"/>
          <c:delete val="1"/>
        </c:dLbl>
      </c:pivotFmt>
      <c:pivotFmt>
        <c:idx val="4"/>
        <c:dLbl>
          <c:idx val="0"/>
          <c:delete val="1"/>
        </c:dLbl>
      </c:pivotFmt>
      <c:pivotFmt>
        <c:idx val="5"/>
        <c:dLbl>
          <c:idx val="0"/>
          <c:delete val="1"/>
        </c:dLbl>
      </c:pivotFmt>
      <c:pivotFmt>
        <c:idx val="6"/>
        <c:dLbl>
          <c:idx val="0"/>
          <c:delete val="1"/>
        </c:dLbl>
      </c:pivotFmt>
      <c:pivotFmt>
        <c:idx val="7"/>
      </c:pivotFmt>
      <c:pivotFmt>
        <c:idx val="8"/>
      </c:pivotFmt>
      <c:pivotFmt>
        <c:idx val="9"/>
      </c:pivotFmt>
      <c:pivotFmt>
        <c:idx val="10"/>
      </c:pivotFmt>
      <c:pivotFmt>
        <c:idx val="11"/>
      </c:pivotFmt>
      <c:pivotFmt>
        <c:idx val="12"/>
      </c:pivotFmt>
      <c:pivotFmt>
        <c:idx val="13"/>
      </c:pivotFmt>
      <c:pivotFmt>
        <c:idx val="14"/>
      </c:pivotFmt>
      <c:pivotFmt>
        <c:idx val="15"/>
      </c:pivotFmt>
      <c:pivotFmt>
        <c:idx val="16"/>
      </c:pivotFmt>
      <c:pivotFmt>
        <c:idx val="17"/>
      </c:pivotFmt>
      <c:pivotFmt>
        <c:idx val="18"/>
      </c:pivotFmt>
      <c:pivotFmt>
        <c:idx val="19"/>
      </c:pivotFmt>
      <c:pivotFmt>
        <c:idx val="20"/>
      </c:pivotFmt>
      <c:pivotFmt>
        <c:idx val="21"/>
        <c:spPr>
          <a:ln>
            <a:prstDash val="dash"/>
          </a:ln>
        </c:spPr>
        <c:dLbl>
          <c:idx val="0"/>
          <c:delete val="1"/>
        </c:dLbl>
      </c:pivotFmt>
      <c:pivotFmt>
        <c:idx val="22"/>
        <c:spPr>
          <a:ln>
            <a:prstDash val="dash"/>
          </a:ln>
        </c:spPr>
        <c:dLbl>
          <c:idx val="0"/>
          <c:delete val="1"/>
        </c:dLbl>
      </c:pivotFmt>
      <c:pivotFmt>
        <c:idx val="23"/>
        <c:spPr>
          <a:ln>
            <a:prstDash val="dash"/>
          </a:ln>
        </c:spPr>
        <c:dLbl>
          <c:idx val="0"/>
          <c:delete val="1"/>
        </c:dLbl>
      </c:pivotFmt>
      <c:pivotFmt>
        <c:idx val="24"/>
        <c:dLbl>
          <c:idx val="0"/>
          <c:delete val="1"/>
        </c:dLbl>
      </c:pivotFmt>
      <c:pivotFmt>
        <c:idx val="25"/>
        <c:dLbl>
          <c:idx val="0"/>
          <c:delete val="1"/>
        </c:dLbl>
      </c:pivotFmt>
      <c:pivotFmt>
        <c:idx val="26"/>
        <c:dLbl>
          <c:idx val="0"/>
          <c:delete val="1"/>
        </c:dLbl>
      </c:pivotFmt>
      <c:pivotFmt>
        <c:idx val="27"/>
        <c:dLbl>
          <c:idx val="0"/>
          <c:delete val="1"/>
        </c:dLbl>
      </c:pivotFmt>
      <c:pivotFmt>
        <c:idx val="28"/>
        <c:dLbl>
          <c:idx val="0"/>
          <c:delete val="1"/>
        </c:dLbl>
      </c:pivotFmt>
      <c:pivotFmt>
        <c:idx val="29"/>
        <c:dLbl>
          <c:idx val="0"/>
          <c:delete val="1"/>
        </c:dLbl>
      </c:pivotFmt>
      <c:pivotFmt>
        <c:idx val="30"/>
      </c:pivotFmt>
      <c:pivotFmt>
        <c:idx val="31"/>
      </c:pivotFmt>
      <c:pivotFmt>
        <c:idx val="32"/>
      </c:pivotFmt>
      <c:pivotFmt>
        <c:idx val="33"/>
      </c:pivotFmt>
      <c:pivotFmt>
        <c:idx val="34"/>
      </c:pivotFmt>
      <c:pivotFmt>
        <c:idx val="35"/>
      </c:pivotFmt>
      <c:pivotFmt>
        <c:idx val="36"/>
      </c:pivotFmt>
      <c:pivotFmt>
        <c:idx val="37"/>
      </c:pivotFmt>
      <c:pivotFmt>
        <c:idx val="38"/>
      </c:pivotFmt>
      <c:pivotFmt>
        <c:idx val="39"/>
      </c:pivotFmt>
      <c:pivotFmt>
        <c:idx val="40"/>
      </c:pivotFmt>
      <c:pivotFmt>
        <c:idx val="41"/>
      </c:pivotFmt>
      <c:pivotFmt>
        <c:idx val="42"/>
      </c:pivotFmt>
      <c:pivotFmt>
        <c:idx val="43"/>
      </c:pivotFmt>
      <c:pivotFmt>
        <c:idx val="44"/>
      </c:pivotFmt>
    </c:pivotFmts>
    <c:plotArea>
      <c:layout>
        <c:manualLayout>
          <c:layoutTarget val="inner"/>
          <c:xMode val="edge"/>
          <c:yMode val="edge"/>
          <c:x val="0.11581624562554681"/>
          <c:y val="2.0809956300219506E-2"/>
          <c:w val="0.86399592629046384"/>
          <c:h val="0.82556121661262927"/>
        </c:manualLayout>
      </c:layout>
      <c:lineChart>
        <c:grouping val="standard"/>
        <c:varyColors val="0"/>
        <c:ser>
          <c:idx val="0"/>
          <c:order val="0"/>
          <c:tx>
            <c:strRef>
              <c:f>Tabelle3!$B$3:$B$5</c:f>
              <c:strCache>
                <c:ptCount val="1"/>
                <c:pt idx="0">
                  <c:v>VP6_1_H100_V100_ACF_MF_285 - Summe von Percent - Heat through workpiece/Total heat</c:v>
                </c:pt>
              </c:strCache>
            </c:strRef>
          </c:tx>
          <c:cat>
            <c:strRef>
              <c:f>Tabelle3!$A$6:$A$11</c:f>
              <c:strCache>
                <c:ptCount val="5"/>
                <c:pt idx="0">
                  <c:v>59,67</c:v>
                </c:pt>
                <c:pt idx="1">
                  <c:v>64,76</c:v>
                </c:pt>
                <c:pt idx="2">
                  <c:v>69,84</c:v>
                </c:pt>
                <c:pt idx="3">
                  <c:v>74,92</c:v>
                </c:pt>
                <c:pt idx="4">
                  <c:v>80,00</c:v>
                </c:pt>
              </c:strCache>
            </c:strRef>
          </c:cat>
          <c:val>
            <c:numRef>
              <c:f>Tabelle3!$B$6:$B$11</c:f>
              <c:numCache>
                <c:formatCode>General</c:formatCode>
                <c:ptCount val="5"/>
                <c:pt idx="0">
                  <c:v>0.41439537780010804</c:v>
                </c:pt>
                <c:pt idx="1">
                  <c:v>0.40148648743531051</c:v>
                </c:pt>
                <c:pt idx="2">
                  <c:v>0.38947879799636387</c:v>
                </c:pt>
                <c:pt idx="3">
                  <c:v>0.37153693302690061</c:v>
                </c:pt>
                <c:pt idx="4">
                  <c:v>0.37839561597732718</c:v>
                </c:pt>
              </c:numCache>
            </c:numRef>
          </c:val>
          <c:smooth val="0"/>
        </c:ser>
        <c:ser>
          <c:idx val="1"/>
          <c:order val="1"/>
          <c:tx>
            <c:strRef>
              <c:f>Tabelle3!$C$3:$C$5</c:f>
              <c:strCache>
                <c:ptCount val="1"/>
                <c:pt idx="0">
                  <c:v>VP6_1_H100_V100_ACF_MF_285 - Summe von Percent - Heat through chip/Total heat</c:v>
                </c:pt>
              </c:strCache>
            </c:strRef>
          </c:tx>
          <c:cat>
            <c:strRef>
              <c:f>Tabelle3!$A$6:$A$11</c:f>
              <c:strCache>
                <c:ptCount val="5"/>
                <c:pt idx="0">
                  <c:v>59,67</c:v>
                </c:pt>
                <c:pt idx="1">
                  <c:v>64,76</c:v>
                </c:pt>
                <c:pt idx="2">
                  <c:v>69,84</c:v>
                </c:pt>
                <c:pt idx="3">
                  <c:v>74,92</c:v>
                </c:pt>
                <c:pt idx="4">
                  <c:v>80,00</c:v>
                </c:pt>
              </c:strCache>
            </c:strRef>
          </c:cat>
          <c:val>
            <c:numRef>
              <c:f>Tabelle3!$C$6:$C$11</c:f>
              <c:numCache>
                <c:formatCode>General</c:formatCode>
                <c:ptCount val="5"/>
                <c:pt idx="0">
                  <c:v>0.55933417044267753</c:v>
                </c:pt>
                <c:pt idx="1">
                  <c:v>0.53600019529436826</c:v>
                </c:pt>
                <c:pt idx="2">
                  <c:v>0.55182281449934623</c:v>
                </c:pt>
                <c:pt idx="3">
                  <c:v>0.56374963025829727</c:v>
                </c:pt>
                <c:pt idx="4">
                  <c:v>0.55027966404985085</c:v>
                </c:pt>
              </c:numCache>
            </c:numRef>
          </c:val>
          <c:smooth val="0"/>
        </c:ser>
        <c:ser>
          <c:idx val="2"/>
          <c:order val="2"/>
          <c:tx>
            <c:strRef>
              <c:f>Tabelle3!$D$3:$D$5</c:f>
              <c:strCache>
                <c:ptCount val="1"/>
                <c:pt idx="0">
                  <c:v>VP6_1_H100_V100_ACF_MF_285 - Summe von Percent - Heat inside tool/Total heat</c:v>
                </c:pt>
              </c:strCache>
            </c:strRef>
          </c:tx>
          <c:cat>
            <c:strRef>
              <c:f>Tabelle3!$A$6:$A$11</c:f>
              <c:strCache>
                <c:ptCount val="5"/>
                <c:pt idx="0">
                  <c:v>59,67</c:v>
                </c:pt>
                <c:pt idx="1">
                  <c:v>64,76</c:v>
                </c:pt>
                <c:pt idx="2">
                  <c:v>69,84</c:v>
                </c:pt>
                <c:pt idx="3">
                  <c:v>74,92</c:v>
                </c:pt>
                <c:pt idx="4">
                  <c:v>80,00</c:v>
                </c:pt>
              </c:strCache>
            </c:strRef>
          </c:cat>
          <c:val>
            <c:numRef>
              <c:f>Tabelle3!$D$6:$D$11</c:f>
              <c:numCache>
                <c:formatCode>General</c:formatCode>
                <c:ptCount val="5"/>
                <c:pt idx="0">
                  <c:v>2.627045175721435E-2</c:v>
                </c:pt>
                <c:pt idx="1">
                  <c:v>6.2513317270321347E-2</c:v>
                </c:pt>
                <c:pt idx="2">
                  <c:v>5.8698387504289844E-2</c:v>
                </c:pt>
                <c:pt idx="3">
                  <c:v>6.4713436714802175E-2</c:v>
                </c:pt>
                <c:pt idx="4">
                  <c:v>7.1324719972821929E-2</c:v>
                </c:pt>
              </c:numCache>
            </c:numRef>
          </c:val>
          <c:smooth val="0"/>
        </c:ser>
        <c:dLbls>
          <c:showLegendKey val="0"/>
          <c:showVal val="0"/>
          <c:showCatName val="0"/>
          <c:showSerName val="0"/>
          <c:showPercent val="0"/>
          <c:showBubbleSize val="0"/>
        </c:dLbls>
        <c:marker val="1"/>
        <c:smooth val="0"/>
        <c:axId val="280350720"/>
        <c:axId val="280352640"/>
      </c:lineChart>
      <c:catAx>
        <c:axId val="280350720"/>
        <c:scaling>
          <c:orientation val="minMax"/>
        </c:scaling>
        <c:delete val="0"/>
        <c:axPos val="b"/>
        <c:title>
          <c:tx>
            <c:rich>
              <a:bodyPr/>
              <a:lstStyle/>
              <a:p>
                <a:pPr>
                  <a:defRPr/>
                </a:pPr>
                <a:r>
                  <a:rPr lang="de-DE" dirty="0"/>
                  <a:t>Workpiece </a:t>
                </a:r>
                <a:r>
                  <a:rPr lang="de-DE" dirty="0" err="1"/>
                  <a:t>position</a:t>
                </a:r>
                <a:r>
                  <a:rPr lang="de-DE" dirty="0"/>
                  <a:t> [mm]</a:t>
                </a:r>
              </a:p>
            </c:rich>
          </c:tx>
          <c:overlay val="0"/>
        </c:title>
        <c:majorTickMark val="none"/>
        <c:minorTickMark val="none"/>
        <c:tickLblPos val="nextTo"/>
        <c:crossAx val="280352640"/>
        <c:crosses val="autoZero"/>
        <c:auto val="1"/>
        <c:lblAlgn val="ctr"/>
        <c:lblOffset val="100"/>
        <c:tickLblSkip val="2"/>
        <c:tickMarkSkip val="5"/>
        <c:noMultiLvlLbl val="0"/>
      </c:catAx>
      <c:valAx>
        <c:axId val="280352640"/>
        <c:scaling>
          <c:orientation val="minMax"/>
          <c:max val="1"/>
        </c:scaling>
        <c:delete val="0"/>
        <c:axPos val="l"/>
        <c:majorGridlines/>
        <c:title>
          <c:tx>
            <c:rich>
              <a:bodyPr/>
              <a:lstStyle/>
              <a:p>
                <a:pPr>
                  <a:defRPr/>
                </a:pPr>
                <a:r>
                  <a:rPr lang="de-DE" dirty="0"/>
                  <a:t>Heat </a:t>
                </a:r>
                <a:r>
                  <a:rPr lang="de-DE" dirty="0" err="1"/>
                  <a:t>partition</a:t>
                </a:r>
                <a:r>
                  <a:rPr lang="de-DE" dirty="0"/>
                  <a:t> </a:t>
                </a:r>
                <a:r>
                  <a:rPr lang="de-DE" dirty="0" err="1"/>
                  <a:t>ratios</a:t>
                </a:r>
                <a:endParaRPr lang="de-DE" dirty="0"/>
              </a:p>
            </c:rich>
          </c:tx>
          <c:overlay val="0"/>
        </c:title>
        <c:numFmt formatCode="General" sourceLinked="1"/>
        <c:majorTickMark val="none"/>
        <c:minorTickMark val="none"/>
        <c:tickLblPos val="nextTo"/>
        <c:crossAx val="280350720"/>
        <c:crosses val="autoZero"/>
        <c:crossBetween val="between"/>
      </c:valAx>
    </c:plotArea>
    <c:plotVisOnly val="1"/>
    <c:dispBlanksAs val="span"/>
    <c:showDLblsOverMax val="0"/>
  </c:chart>
  <c:txPr>
    <a:bodyPr/>
    <a:lstStyle/>
    <a:p>
      <a:pPr>
        <a:defRPr sz="1800"/>
      </a:pPr>
      <a:endParaRPr lang="de-DE"/>
    </a:p>
  </c:txPr>
  <c:externalData r:id="rId1">
    <c:autoUpdate val="0"/>
  </c:externalData>
  <c:extLst>
    <c:ext xmlns:c14="http://schemas.microsoft.com/office/drawing/2007/8/2/chart" uri="{781A3756-C4B2-4CAC-9D66-4F8BD8637D16}">
      <c14:pivotOptions>
        <c14:dropZoneFilter val="1"/>
        <c14:dropZoneCategories val="1"/>
        <c14:dropZoneData val="1"/>
        <c14:dropZonesVisible val="1"/>
      </c14:pivotOptions>
    </c:ext>
  </c:extLst>
</c:chartSpace>
</file>

<file path=ppt/charts/chart42.xml><?xml version="1.0" encoding="utf-8"?>
<c:chartSpace xmlns:c="http://schemas.openxmlformats.org/drawingml/2006/chart" xmlns:a="http://schemas.openxmlformats.org/drawingml/2006/main" xmlns:r="http://schemas.openxmlformats.org/officeDocument/2006/relationships">
  <c:date1904 val="0"/>
  <c:lang val="de-DE"/>
  <c:roundedCorners val="0"/>
  <mc:AlternateContent xmlns:mc="http://schemas.openxmlformats.org/markup-compatibility/2006">
    <mc:Choice xmlns:c14="http://schemas.microsoft.com/office/drawing/2007/8/2/chart" Requires="c14">
      <c14:style val="104"/>
    </mc:Choice>
    <mc:Fallback>
      <c:style val="4"/>
    </mc:Fallback>
  </mc:AlternateContent>
  <c:pivotSource>
    <c:name>[CuttingResults_AISI1045_AISI4140_ALL_E085_method1.xlsx]Tabelle3!PivotTable2</c:name>
    <c:fmtId val="76"/>
  </c:pivotSource>
  <c:chart>
    <c:autoTitleDeleted val="0"/>
    <c:pivotFmts>
      <c:pivotFmt>
        <c:idx val="0"/>
      </c:pivotFmt>
      <c:pivotFmt>
        <c:idx val="1"/>
        <c:dLbl>
          <c:idx val="0"/>
          <c:delete val="1"/>
        </c:dLbl>
      </c:pivotFmt>
      <c:pivotFmt>
        <c:idx val="2"/>
        <c:dLbl>
          <c:idx val="0"/>
          <c:delete val="1"/>
        </c:dLbl>
      </c:pivotFmt>
      <c:pivotFmt>
        <c:idx val="3"/>
        <c:dLbl>
          <c:idx val="0"/>
          <c:delete val="1"/>
        </c:dLbl>
      </c:pivotFmt>
      <c:pivotFmt>
        <c:idx val="4"/>
        <c:dLbl>
          <c:idx val="0"/>
          <c:delete val="1"/>
        </c:dLbl>
      </c:pivotFmt>
      <c:pivotFmt>
        <c:idx val="5"/>
        <c:dLbl>
          <c:idx val="0"/>
          <c:delete val="1"/>
        </c:dLbl>
      </c:pivotFmt>
      <c:pivotFmt>
        <c:idx val="6"/>
        <c:dLbl>
          <c:idx val="0"/>
          <c:delete val="1"/>
        </c:dLbl>
      </c:pivotFmt>
      <c:pivotFmt>
        <c:idx val="7"/>
      </c:pivotFmt>
      <c:pivotFmt>
        <c:idx val="8"/>
      </c:pivotFmt>
      <c:pivotFmt>
        <c:idx val="9"/>
      </c:pivotFmt>
      <c:pivotFmt>
        <c:idx val="10"/>
      </c:pivotFmt>
      <c:pivotFmt>
        <c:idx val="11"/>
      </c:pivotFmt>
      <c:pivotFmt>
        <c:idx val="12"/>
      </c:pivotFmt>
      <c:pivotFmt>
        <c:idx val="13"/>
      </c:pivotFmt>
      <c:pivotFmt>
        <c:idx val="14"/>
      </c:pivotFmt>
      <c:pivotFmt>
        <c:idx val="15"/>
      </c:pivotFmt>
      <c:pivotFmt>
        <c:idx val="16"/>
      </c:pivotFmt>
      <c:pivotFmt>
        <c:idx val="17"/>
      </c:pivotFmt>
      <c:pivotFmt>
        <c:idx val="18"/>
      </c:pivotFmt>
      <c:pivotFmt>
        <c:idx val="19"/>
      </c:pivotFmt>
      <c:pivotFmt>
        <c:idx val="20"/>
      </c:pivotFmt>
      <c:pivotFmt>
        <c:idx val="21"/>
        <c:spPr>
          <a:ln>
            <a:prstDash val="dash"/>
          </a:ln>
        </c:spPr>
        <c:dLbl>
          <c:idx val="0"/>
          <c:delete val="1"/>
        </c:dLbl>
      </c:pivotFmt>
      <c:pivotFmt>
        <c:idx val="22"/>
        <c:spPr>
          <a:ln>
            <a:prstDash val="dash"/>
          </a:ln>
        </c:spPr>
        <c:dLbl>
          <c:idx val="0"/>
          <c:delete val="1"/>
        </c:dLbl>
      </c:pivotFmt>
      <c:pivotFmt>
        <c:idx val="23"/>
        <c:spPr>
          <a:ln>
            <a:prstDash val="dash"/>
          </a:ln>
        </c:spPr>
        <c:dLbl>
          <c:idx val="0"/>
          <c:delete val="1"/>
        </c:dLbl>
      </c:pivotFmt>
      <c:pivotFmt>
        <c:idx val="24"/>
        <c:dLbl>
          <c:idx val="0"/>
          <c:delete val="1"/>
        </c:dLbl>
      </c:pivotFmt>
      <c:pivotFmt>
        <c:idx val="25"/>
        <c:dLbl>
          <c:idx val="0"/>
          <c:delete val="1"/>
        </c:dLbl>
      </c:pivotFmt>
      <c:pivotFmt>
        <c:idx val="26"/>
        <c:dLbl>
          <c:idx val="0"/>
          <c:delete val="1"/>
        </c:dLbl>
      </c:pivotFmt>
      <c:pivotFmt>
        <c:idx val="27"/>
        <c:dLbl>
          <c:idx val="0"/>
          <c:delete val="1"/>
        </c:dLbl>
      </c:pivotFmt>
      <c:pivotFmt>
        <c:idx val="28"/>
        <c:dLbl>
          <c:idx val="0"/>
          <c:delete val="1"/>
        </c:dLbl>
      </c:pivotFmt>
      <c:pivotFmt>
        <c:idx val="29"/>
        <c:dLbl>
          <c:idx val="0"/>
          <c:delete val="1"/>
        </c:dLbl>
      </c:pivotFmt>
      <c:pivotFmt>
        <c:idx val="30"/>
      </c:pivotFmt>
      <c:pivotFmt>
        <c:idx val="31"/>
      </c:pivotFmt>
      <c:pivotFmt>
        <c:idx val="32"/>
      </c:pivotFmt>
      <c:pivotFmt>
        <c:idx val="33"/>
      </c:pivotFmt>
      <c:pivotFmt>
        <c:idx val="34"/>
      </c:pivotFmt>
      <c:pivotFmt>
        <c:idx val="35"/>
      </c:pivotFmt>
      <c:pivotFmt>
        <c:idx val="36"/>
      </c:pivotFmt>
      <c:pivotFmt>
        <c:idx val="37"/>
      </c:pivotFmt>
      <c:pivotFmt>
        <c:idx val="38"/>
      </c:pivotFmt>
      <c:pivotFmt>
        <c:idx val="39"/>
      </c:pivotFmt>
      <c:pivotFmt>
        <c:idx val="40"/>
      </c:pivotFmt>
      <c:pivotFmt>
        <c:idx val="41"/>
      </c:pivotFmt>
      <c:pivotFmt>
        <c:idx val="42"/>
      </c:pivotFmt>
      <c:pivotFmt>
        <c:idx val="43"/>
      </c:pivotFmt>
      <c:pivotFmt>
        <c:idx val="44"/>
      </c:pivotFmt>
    </c:pivotFmts>
    <c:plotArea>
      <c:layout>
        <c:manualLayout>
          <c:layoutTarget val="inner"/>
          <c:xMode val="edge"/>
          <c:yMode val="edge"/>
          <c:x val="0.11581624562554681"/>
          <c:y val="2.0809956300219506E-2"/>
          <c:w val="0.86399592629046384"/>
          <c:h val="0.82556121661262927"/>
        </c:manualLayout>
      </c:layout>
      <c:lineChart>
        <c:grouping val="standard"/>
        <c:varyColors val="0"/>
        <c:ser>
          <c:idx val="0"/>
          <c:order val="0"/>
          <c:tx>
            <c:strRef>
              <c:f>Tabelle3!$B$3:$B$5</c:f>
              <c:strCache>
                <c:ptCount val="1"/>
                <c:pt idx="0">
                  <c:v>VP5_1_H200_V100_ACF_MF_285 - Summe von Percent - Heat through workpiece/Total heat</c:v>
                </c:pt>
              </c:strCache>
            </c:strRef>
          </c:tx>
          <c:cat>
            <c:strRef>
              <c:f>Tabelle3!$A$6:$A$17</c:f>
              <c:strCache>
                <c:ptCount val="11"/>
                <c:pt idx="0">
                  <c:v>29,19</c:v>
                </c:pt>
                <c:pt idx="1">
                  <c:v>34,27</c:v>
                </c:pt>
                <c:pt idx="2">
                  <c:v>39,35</c:v>
                </c:pt>
                <c:pt idx="3">
                  <c:v>44,43</c:v>
                </c:pt>
                <c:pt idx="4">
                  <c:v>49,51</c:v>
                </c:pt>
                <c:pt idx="5">
                  <c:v>54,59</c:v>
                </c:pt>
                <c:pt idx="6">
                  <c:v>59,67</c:v>
                </c:pt>
                <c:pt idx="7">
                  <c:v>64,76</c:v>
                </c:pt>
                <c:pt idx="8">
                  <c:v>69,84</c:v>
                </c:pt>
                <c:pt idx="9">
                  <c:v>74,92</c:v>
                </c:pt>
                <c:pt idx="10">
                  <c:v>80,00</c:v>
                </c:pt>
              </c:strCache>
            </c:strRef>
          </c:cat>
          <c:val>
            <c:numRef>
              <c:f>Tabelle3!$B$6:$B$17</c:f>
              <c:numCache>
                <c:formatCode>General</c:formatCode>
                <c:ptCount val="11"/>
                <c:pt idx="0">
                  <c:v>0.33159642143260554</c:v>
                </c:pt>
                <c:pt idx="1">
                  <c:v>0.40681820986882206</c:v>
                </c:pt>
                <c:pt idx="2">
                  <c:v>0.41237308202039663</c:v>
                </c:pt>
                <c:pt idx="3">
                  <c:v>0.39156359158088133</c:v>
                </c:pt>
                <c:pt idx="4">
                  <c:v>0.39419306775152935</c:v>
                </c:pt>
                <c:pt idx="5">
                  <c:v>0.34449249171247759</c:v>
                </c:pt>
                <c:pt idx="6">
                  <c:v>0.38267267325107379</c:v>
                </c:pt>
                <c:pt idx="7">
                  <c:v>0.32830722119229899</c:v>
                </c:pt>
                <c:pt idx="8">
                  <c:v>0.33727287409662093</c:v>
                </c:pt>
                <c:pt idx="9">
                  <c:v>0.28429996159176851</c:v>
                </c:pt>
                <c:pt idx="10">
                  <c:v>0.26559849816929954</c:v>
                </c:pt>
              </c:numCache>
            </c:numRef>
          </c:val>
          <c:smooth val="0"/>
        </c:ser>
        <c:ser>
          <c:idx val="1"/>
          <c:order val="1"/>
          <c:tx>
            <c:strRef>
              <c:f>Tabelle3!$C$3:$C$5</c:f>
              <c:strCache>
                <c:ptCount val="1"/>
                <c:pt idx="0">
                  <c:v>VP5_1_H200_V100_ACF_MF_285 - Summe von Percent - Heat through chip/Total heat</c:v>
                </c:pt>
              </c:strCache>
            </c:strRef>
          </c:tx>
          <c:cat>
            <c:strRef>
              <c:f>Tabelle3!$A$6:$A$17</c:f>
              <c:strCache>
                <c:ptCount val="11"/>
                <c:pt idx="0">
                  <c:v>29,19</c:v>
                </c:pt>
                <c:pt idx="1">
                  <c:v>34,27</c:v>
                </c:pt>
                <c:pt idx="2">
                  <c:v>39,35</c:v>
                </c:pt>
                <c:pt idx="3">
                  <c:v>44,43</c:v>
                </c:pt>
                <c:pt idx="4">
                  <c:v>49,51</c:v>
                </c:pt>
                <c:pt idx="5">
                  <c:v>54,59</c:v>
                </c:pt>
                <c:pt idx="6">
                  <c:v>59,67</c:v>
                </c:pt>
                <c:pt idx="7">
                  <c:v>64,76</c:v>
                </c:pt>
                <c:pt idx="8">
                  <c:v>69,84</c:v>
                </c:pt>
                <c:pt idx="9">
                  <c:v>74,92</c:v>
                </c:pt>
                <c:pt idx="10">
                  <c:v>80,00</c:v>
                </c:pt>
              </c:strCache>
            </c:strRef>
          </c:cat>
          <c:val>
            <c:numRef>
              <c:f>Tabelle3!$C$6:$C$17</c:f>
              <c:numCache>
                <c:formatCode>General</c:formatCode>
                <c:ptCount val="11"/>
                <c:pt idx="0">
                  <c:v>0.6367826833531266</c:v>
                </c:pt>
                <c:pt idx="1">
                  <c:v>0.57560784695449163</c:v>
                </c:pt>
                <c:pt idx="2">
                  <c:v>0.57421399241393056</c:v>
                </c:pt>
                <c:pt idx="3">
                  <c:v>0.59240819480358542</c:v>
                </c:pt>
                <c:pt idx="4">
                  <c:v>0.59017463275675597</c:v>
                </c:pt>
                <c:pt idx="5">
                  <c:v>0.60982110383993737</c:v>
                </c:pt>
                <c:pt idx="6">
                  <c:v>0.60866947922284287</c:v>
                </c:pt>
                <c:pt idx="7">
                  <c:v>0.63828360942430162</c:v>
                </c:pt>
                <c:pt idx="8">
                  <c:v>0.63153906993136044</c:v>
                </c:pt>
                <c:pt idx="9">
                  <c:v>0.65669975459118213</c:v>
                </c:pt>
                <c:pt idx="10">
                  <c:v>0.68279103497650817</c:v>
                </c:pt>
              </c:numCache>
            </c:numRef>
          </c:val>
          <c:smooth val="0"/>
        </c:ser>
        <c:ser>
          <c:idx val="2"/>
          <c:order val="2"/>
          <c:tx>
            <c:strRef>
              <c:f>Tabelle3!$D$3:$D$5</c:f>
              <c:strCache>
                <c:ptCount val="1"/>
                <c:pt idx="0">
                  <c:v>VP5_1_H200_V100_ACF_MF_285 - Summe von Percent - Heat inside tool/Total heat</c:v>
                </c:pt>
              </c:strCache>
            </c:strRef>
          </c:tx>
          <c:cat>
            <c:strRef>
              <c:f>Tabelle3!$A$6:$A$17</c:f>
              <c:strCache>
                <c:ptCount val="11"/>
                <c:pt idx="0">
                  <c:v>29,19</c:v>
                </c:pt>
                <c:pt idx="1">
                  <c:v>34,27</c:v>
                </c:pt>
                <c:pt idx="2">
                  <c:v>39,35</c:v>
                </c:pt>
                <c:pt idx="3">
                  <c:v>44,43</c:v>
                </c:pt>
                <c:pt idx="4">
                  <c:v>49,51</c:v>
                </c:pt>
                <c:pt idx="5">
                  <c:v>54,59</c:v>
                </c:pt>
                <c:pt idx="6">
                  <c:v>59,67</c:v>
                </c:pt>
                <c:pt idx="7">
                  <c:v>64,76</c:v>
                </c:pt>
                <c:pt idx="8">
                  <c:v>69,84</c:v>
                </c:pt>
                <c:pt idx="9">
                  <c:v>74,92</c:v>
                </c:pt>
                <c:pt idx="10">
                  <c:v>80,00</c:v>
                </c:pt>
              </c:strCache>
            </c:strRef>
          </c:cat>
          <c:val>
            <c:numRef>
              <c:f>Tabelle3!$D$6:$D$17</c:f>
              <c:numCache>
                <c:formatCode>General</c:formatCode>
                <c:ptCount val="11"/>
                <c:pt idx="0">
                  <c:v>3.1620895214267905E-2</c:v>
                </c:pt>
                <c:pt idx="1">
                  <c:v>1.7573943176686334E-2</c:v>
                </c:pt>
                <c:pt idx="2">
                  <c:v>1.341292556567278E-2</c:v>
                </c:pt>
                <c:pt idx="3">
                  <c:v>1.6028213615533315E-2</c:v>
                </c:pt>
                <c:pt idx="4">
                  <c:v>1.5632299491714675E-2</c:v>
                </c:pt>
                <c:pt idx="5">
                  <c:v>4.5686404447584976E-2</c:v>
                </c:pt>
                <c:pt idx="6">
                  <c:v>8.6578475260833503E-3</c:v>
                </c:pt>
                <c:pt idx="7">
                  <c:v>3.3409169383399266E-2</c:v>
                </c:pt>
                <c:pt idx="8">
                  <c:v>3.1188055972018621E-2</c:v>
                </c:pt>
                <c:pt idx="9">
                  <c:v>5.9000283817049401E-2</c:v>
                </c:pt>
                <c:pt idx="10">
                  <c:v>5.1610466854192252E-2</c:v>
                </c:pt>
              </c:numCache>
            </c:numRef>
          </c:val>
          <c:smooth val="0"/>
        </c:ser>
        <c:dLbls>
          <c:showLegendKey val="0"/>
          <c:showVal val="0"/>
          <c:showCatName val="0"/>
          <c:showSerName val="0"/>
          <c:showPercent val="0"/>
          <c:showBubbleSize val="0"/>
        </c:dLbls>
        <c:marker val="1"/>
        <c:smooth val="0"/>
        <c:axId val="286568448"/>
        <c:axId val="286570368"/>
      </c:lineChart>
      <c:catAx>
        <c:axId val="286568448"/>
        <c:scaling>
          <c:orientation val="minMax"/>
        </c:scaling>
        <c:delete val="0"/>
        <c:axPos val="b"/>
        <c:title>
          <c:tx>
            <c:rich>
              <a:bodyPr/>
              <a:lstStyle/>
              <a:p>
                <a:pPr>
                  <a:defRPr/>
                </a:pPr>
                <a:r>
                  <a:rPr lang="de-DE" dirty="0"/>
                  <a:t>Workpiece </a:t>
                </a:r>
                <a:r>
                  <a:rPr lang="de-DE" dirty="0" err="1"/>
                  <a:t>position</a:t>
                </a:r>
                <a:r>
                  <a:rPr lang="de-DE" dirty="0"/>
                  <a:t> [mm]</a:t>
                </a:r>
              </a:p>
            </c:rich>
          </c:tx>
          <c:overlay val="0"/>
        </c:title>
        <c:majorTickMark val="none"/>
        <c:minorTickMark val="none"/>
        <c:tickLblPos val="nextTo"/>
        <c:crossAx val="286570368"/>
        <c:crosses val="autoZero"/>
        <c:auto val="1"/>
        <c:lblAlgn val="ctr"/>
        <c:lblOffset val="100"/>
        <c:tickLblSkip val="5"/>
        <c:tickMarkSkip val="5"/>
        <c:noMultiLvlLbl val="0"/>
      </c:catAx>
      <c:valAx>
        <c:axId val="286570368"/>
        <c:scaling>
          <c:orientation val="minMax"/>
          <c:max val="1"/>
        </c:scaling>
        <c:delete val="0"/>
        <c:axPos val="l"/>
        <c:majorGridlines/>
        <c:title>
          <c:tx>
            <c:rich>
              <a:bodyPr/>
              <a:lstStyle/>
              <a:p>
                <a:pPr>
                  <a:defRPr/>
                </a:pPr>
                <a:r>
                  <a:rPr lang="de-DE" dirty="0"/>
                  <a:t>Heat </a:t>
                </a:r>
                <a:r>
                  <a:rPr lang="de-DE" dirty="0" err="1"/>
                  <a:t>partition</a:t>
                </a:r>
                <a:r>
                  <a:rPr lang="de-DE" dirty="0"/>
                  <a:t> </a:t>
                </a:r>
                <a:r>
                  <a:rPr lang="de-DE" dirty="0" err="1"/>
                  <a:t>ratios</a:t>
                </a:r>
                <a:endParaRPr lang="de-DE" dirty="0"/>
              </a:p>
            </c:rich>
          </c:tx>
          <c:overlay val="0"/>
        </c:title>
        <c:numFmt formatCode="General" sourceLinked="1"/>
        <c:majorTickMark val="none"/>
        <c:minorTickMark val="none"/>
        <c:tickLblPos val="nextTo"/>
        <c:crossAx val="286568448"/>
        <c:crosses val="autoZero"/>
        <c:crossBetween val="between"/>
      </c:valAx>
    </c:plotArea>
    <c:plotVisOnly val="1"/>
    <c:dispBlanksAs val="span"/>
    <c:showDLblsOverMax val="0"/>
  </c:chart>
  <c:txPr>
    <a:bodyPr/>
    <a:lstStyle/>
    <a:p>
      <a:pPr>
        <a:defRPr sz="1800"/>
      </a:pPr>
      <a:endParaRPr lang="de-DE"/>
    </a:p>
  </c:txPr>
  <c:externalData r:id="rId1">
    <c:autoUpdate val="0"/>
  </c:externalData>
  <c:extLst>
    <c:ext xmlns:c14="http://schemas.microsoft.com/office/drawing/2007/8/2/chart" uri="{781A3756-C4B2-4CAC-9D66-4F8BD8637D16}">
      <c14:pivotOptions>
        <c14:dropZoneFilter val="1"/>
        <c14:dropZoneCategories val="1"/>
        <c14:dropZoneData val="1"/>
        <c14:dropZonesVisible val="1"/>
      </c14:pivotOptions>
    </c:ext>
  </c:extLst>
</c:chartSpace>
</file>

<file path=ppt/charts/chart43.xml><?xml version="1.0" encoding="utf-8"?>
<c:chartSpace xmlns:c="http://schemas.openxmlformats.org/drawingml/2006/chart" xmlns:a="http://schemas.openxmlformats.org/drawingml/2006/main" xmlns:r="http://schemas.openxmlformats.org/officeDocument/2006/relationships">
  <c:date1904 val="0"/>
  <c:lang val="de-DE"/>
  <c:roundedCorners val="0"/>
  <mc:AlternateContent xmlns:mc="http://schemas.openxmlformats.org/markup-compatibility/2006">
    <mc:Choice xmlns:c14="http://schemas.microsoft.com/office/drawing/2007/8/2/chart" Requires="c14">
      <c14:style val="104"/>
    </mc:Choice>
    <mc:Fallback>
      <c:style val="4"/>
    </mc:Fallback>
  </mc:AlternateContent>
  <c:pivotSource>
    <c:name>[CuttingResults_AISI1045_AISI4140_ALL_E085_method1.xlsx]Tabelle3!PivotTable2</c:name>
    <c:fmtId val="80"/>
  </c:pivotSource>
  <c:chart>
    <c:autoTitleDeleted val="0"/>
    <c:pivotFmts>
      <c:pivotFmt>
        <c:idx val="0"/>
      </c:pivotFmt>
      <c:pivotFmt>
        <c:idx val="1"/>
        <c:dLbl>
          <c:idx val="0"/>
          <c:delete val="1"/>
        </c:dLbl>
      </c:pivotFmt>
      <c:pivotFmt>
        <c:idx val="2"/>
        <c:dLbl>
          <c:idx val="0"/>
          <c:delete val="1"/>
        </c:dLbl>
      </c:pivotFmt>
      <c:pivotFmt>
        <c:idx val="3"/>
        <c:dLbl>
          <c:idx val="0"/>
          <c:delete val="1"/>
        </c:dLbl>
      </c:pivotFmt>
      <c:pivotFmt>
        <c:idx val="4"/>
        <c:dLbl>
          <c:idx val="0"/>
          <c:delete val="1"/>
        </c:dLbl>
      </c:pivotFmt>
      <c:pivotFmt>
        <c:idx val="5"/>
        <c:dLbl>
          <c:idx val="0"/>
          <c:delete val="1"/>
        </c:dLbl>
      </c:pivotFmt>
      <c:pivotFmt>
        <c:idx val="6"/>
        <c:dLbl>
          <c:idx val="0"/>
          <c:delete val="1"/>
        </c:dLbl>
      </c:pivotFmt>
      <c:pivotFmt>
        <c:idx val="7"/>
      </c:pivotFmt>
      <c:pivotFmt>
        <c:idx val="8"/>
      </c:pivotFmt>
      <c:pivotFmt>
        <c:idx val="9"/>
      </c:pivotFmt>
      <c:pivotFmt>
        <c:idx val="10"/>
      </c:pivotFmt>
      <c:pivotFmt>
        <c:idx val="11"/>
      </c:pivotFmt>
      <c:pivotFmt>
        <c:idx val="12"/>
      </c:pivotFmt>
      <c:pivotFmt>
        <c:idx val="13"/>
      </c:pivotFmt>
      <c:pivotFmt>
        <c:idx val="14"/>
      </c:pivotFmt>
      <c:pivotFmt>
        <c:idx val="15"/>
      </c:pivotFmt>
      <c:pivotFmt>
        <c:idx val="16"/>
      </c:pivotFmt>
      <c:pivotFmt>
        <c:idx val="17"/>
      </c:pivotFmt>
      <c:pivotFmt>
        <c:idx val="18"/>
      </c:pivotFmt>
      <c:pivotFmt>
        <c:idx val="19"/>
      </c:pivotFmt>
      <c:pivotFmt>
        <c:idx val="20"/>
      </c:pivotFmt>
      <c:pivotFmt>
        <c:idx val="21"/>
        <c:spPr>
          <a:ln>
            <a:prstDash val="dash"/>
          </a:ln>
        </c:spPr>
        <c:dLbl>
          <c:idx val="0"/>
          <c:delete val="1"/>
        </c:dLbl>
      </c:pivotFmt>
      <c:pivotFmt>
        <c:idx val="22"/>
        <c:spPr>
          <a:ln>
            <a:prstDash val="dash"/>
          </a:ln>
        </c:spPr>
        <c:dLbl>
          <c:idx val="0"/>
          <c:delete val="1"/>
        </c:dLbl>
      </c:pivotFmt>
      <c:pivotFmt>
        <c:idx val="23"/>
        <c:spPr>
          <a:ln>
            <a:prstDash val="dash"/>
          </a:ln>
        </c:spPr>
        <c:dLbl>
          <c:idx val="0"/>
          <c:delete val="1"/>
        </c:dLbl>
      </c:pivotFmt>
      <c:pivotFmt>
        <c:idx val="24"/>
        <c:dLbl>
          <c:idx val="0"/>
          <c:delete val="1"/>
        </c:dLbl>
      </c:pivotFmt>
      <c:pivotFmt>
        <c:idx val="25"/>
        <c:dLbl>
          <c:idx val="0"/>
          <c:delete val="1"/>
        </c:dLbl>
      </c:pivotFmt>
      <c:pivotFmt>
        <c:idx val="26"/>
        <c:dLbl>
          <c:idx val="0"/>
          <c:delete val="1"/>
        </c:dLbl>
      </c:pivotFmt>
      <c:pivotFmt>
        <c:idx val="27"/>
        <c:dLbl>
          <c:idx val="0"/>
          <c:delete val="1"/>
        </c:dLbl>
      </c:pivotFmt>
      <c:pivotFmt>
        <c:idx val="28"/>
        <c:dLbl>
          <c:idx val="0"/>
          <c:delete val="1"/>
        </c:dLbl>
      </c:pivotFmt>
      <c:pivotFmt>
        <c:idx val="29"/>
        <c:dLbl>
          <c:idx val="0"/>
          <c:delete val="1"/>
        </c:dLbl>
      </c:pivotFmt>
      <c:pivotFmt>
        <c:idx val="30"/>
      </c:pivotFmt>
      <c:pivotFmt>
        <c:idx val="31"/>
      </c:pivotFmt>
      <c:pivotFmt>
        <c:idx val="32"/>
      </c:pivotFmt>
      <c:pivotFmt>
        <c:idx val="33"/>
      </c:pivotFmt>
      <c:pivotFmt>
        <c:idx val="34"/>
      </c:pivotFmt>
      <c:pivotFmt>
        <c:idx val="35"/>
      </c:pivotFmt>
      <c:pivotFmt>
        <c:idx val="36"/>
      </c:pivotFmt>
      <c:pivotFmt>
        <c:idx val="37"/>
      </c:pivotFmt>
      <c:pivotFmt>
        <c:idx val="38"/>
      </c:pivotFmt>
      <c:pivotFmt>
        <c:idx val="39"/>
      </c:pivotFmt>
      <c:pivotFmt>
        <c:idx val="40"/>
      </c:pivotFmt>
      <c:pivotFmt>
        <c:idx val="41"/>
      </c:pivotFmt>
      <c:pivotFmt>
        <c:idx val="42"/>
      </c:pivotFmt>
      <c:pivotFmt>
        <c:idx val="43"/>
      </c:pivotFmt>
      <c:pivotFmt>
        <c:idx val="44"/>
      </c:pivotFmt>
    </c:pivotFmts>
    <c:plotArea>
      <c:layout>
        <c:manualLayout>
          <c:layoutTarget val="inner"/>
          <c:xMode val="edge"/>
          <c:yMode val="edge"/>
          <c:x val="0.11581624562554681"/>
          <c:y val="2.0809956300219506E-2"/>
          <c:w val="0.86399592629046384"/>
          <c:h val="0.82556121661262927"/>
        </c:manualLayout>
      </c:layout>
      <c:lineChart>
        <c:grouping val="standard"/>
        <c:varyColors val="0"/>
        <c:ser>
          <c:idx val="0"/>
          <c:order val="0"/>
          <c:tx>
            <c:strRef>
              <c:f>Tabelle3!$B$3:$B$5</c:f>
              <c:strCache>
                <c:ptCount val="1"/>
                <c:pt idx="0">
                  <c:v>VP4_1_H300_V100_ACF_MF_285 - Summe von Percent - Heat through workpiece/Total heat</c:v>
                </c:pt>
              </c:strCache>
            </c:strRef>
          </c:tx>
          <c:cat>
            <c:strRef>
              <c:f>Tabelle3!$A$6:$A$17</c:f>
              <c:strCache>
                <c:ptCount val="11"/>
                <c:pt idx="0">
                  <c:v>29,19</c:v>
                </c:pt>
                <c:pt idx="1">
                  <c:v>34,27</c:v>
                </c:pt>
                <c:pt idx="2">
                  <c:v>39,35</c:v>
                </c:pt>
                <c:pt idx="3">
                  <c:v>44,43</c:v>
                </c:pt>
                <c:pt idx="4">
                  <c:v>49,51</c:v>
                </c:pt>
                <c:pt idx="5">
                  <c:v>54,59</c:v>
                </c:pt>
                <c:pt idx="6">
                  <c:v>59,67</c:v>
                </c:pt>
                <c:pt idx="7">
                  <c:v>64,76</c:v>
                </c:pt>
                <c:pt idx="8">
                  <c:v>69,84</c:v>
                </c:pt>
                <c:pt idx="9">
                  <c:v>74,92</c:v>
                </c:pt>
                <c:pt idx="10">
                  <c:v>80,00</c:v>
                </c:pt>
              </c:strCache>
            </c:strRef>
          </c:cat>
          <c:val>
            <c:numRef>
              <c:f>Tabelle3!$B$6:$B$17</c:f>
              <c:numCache>
                <c:formatCode>General</c:formatCode>
                <c:ptCount val="11"/>
                <c:pt idx="0">
                  <c:v>0.37292297572551575</c:v>
                </c:pt>
                <c:pt idx="1">
                  <c:v>0.3911316135887184</c:v>
                </c:pt>
                <c:pt idx="2">
                  <c:v>0.37329510141226063</c:v>
                </c:pt>
                <c:pt idx="3">
                  <c:v>0.33082111713404633</c:v>
                </c:pt>
                <c:pt idx="4">
                  <c:v>0.33748031006158802</c:v>
                </c:pt>
                <c:pt idx="5">
                  <c:v>0.31532468754528437</c:v>
                </c:pt>
                <c:pt idx="6">
                  <c:v>0.32496355861063453</c:v>
                </c:pt>
                <c:pt idx="7">
                  <c:v>0.32737203274944199</c:v>
                </c:pt>
                <c:pt idx="8">
                  <c:v>0.32183032255940625</c:v>
                </c:pt>
                <c:pt idx="9">
                  <c:v>0.2154668673237807</c:v>
                </c:pt>
                <c:pt idx="10">
                  <c:v>0.22259713217275795</c:v>
                </c:pt>
              </c:numCache>
            </c:numRef>
          </c:val>
          <c:smooth val="0"/>
        </c:ser>
        <c:ser>
          <c:idx val="1"/>
          <c:order val="1"/>
          <c:tx>
            <c:strRef>
              <c:f>Tabelle3!$C$3:$C$5</c:f>
              <c:strCache>
                <c:ptCount val="1"/>
                <c:pt idx="0">
                  <c:v>VP4_1_H300_V100_ACF_MF_285 - Summe von Percent - Heat through chip/Total heat</c:v>
                </c:pt>
              </c:strCache>
            </c:strRef>
          </c:tx>
          <c:cat>
            <c:strRef>
              <c:f>Tabelle3!$A$6:$A$17</c:f>
              <c:strCache>
                <c:ptCount val="11"/>
                <c:pt idx="0">
                  <c:v>29,19</c:v>
                </c:pt>
                <c:pt idx="1">
                  <c:v>34,27</c:v>
                </c:pt>
                <c:pt idx="2">
                  <c:v>39,35</c:v>
                </c:pt>
                <c:pt idx="3">
                  <c:v>44,43</c:v>
                </c:pt>
                <c:pt idx="4">
                  <c:v>49,51</c:v>
                </c:pt>
                <c:pt idx="5">
                  <c:v>54,59</c:v>
                </c:pt>
                <c:pt idx="6">
                  <c:v>59,67</c:v>
                </c:pt>
                <c:pt idx="7">
                  <c:v>64,76</c:v>
                </c:pt>
                <c:pt idx="8">
                  <c:v>69,84</c:v>
                </c:pt>
                <c:pt idx="9">
                  <c:v>74,92</c:v>
                </c:pt>
                <c:pt idx="10">
                  <c:v>80,00</c:v>
                </c:pt>
              </c:strCache>
            </c:strRef>
          </c:cat>
          <c:val>
            <c:numRef>
              <c:f>Tabelle3!$C$6:$C$17</c:f>
              <c:numCache>
                <c:formatCode>General</c:formatCode>
                <c:ptCount val="11"/>
                <c:pt idx="0">
                  <c:v>0.60646094377483117</c:v>
                </c:pt>
                <c:pt idx="1">
                  <c:v>0.58066312474923754</c:v>
                </c:pt>
                <c:pt idx="2">
                  <c:v>0.5905927654299582</c:v>
                </c:pt>
                <c:pt idx="3">
                  <c:v>0.61545093522682759</c:v>
                </c:pt>
                <c:pt idx="4">
                  <c:v>0.62669926957242583</c:v>
                </c:pt>
                <c:pt idx="5">
                  <c:v>0.62777967153551395</c:v>
                </c:pt>
                <c:pt idx="6">
                  <c:v>0.63622615886643419</c:v>
                </c:pt>
                <c:pt idx="7">
                  <c:v>0.63719313023231006</c:v>
                </c:pt>
                <c:pt idx="8">
                  <c:v>0.6438149983964756</c:v>
                </c:pt>
                <c:pt idx="9">
                  <c:v>0.72705782942819408</c:v>
                </c:pt>
                <c:pt idx="10">
                  <c:v>0.72533019956747447</c:v>
                </c:pt>
              </c:numCache>
            </c:numRef>
          </c:val>
          <c:smooth val="0"/>
        </c:ser>
        <c:ser>
          <c:idx val="2"/>
          <c:order val="2"/>
          <c:tx>
            <c:strRef>
              <c:f>Tabelle3!$D$3:$D$5</c:f>
              <c:strCache>
                <c:ptCount val="1"/>
                <c:pt idx="0">
                  <c:v>VP4_1_H300_V100_ACF_MF_285 - Summe von Percent - Heat inside tool/Total heat</c:v>
                </c:pt>
              </c:strCache>
            </c:strRef>
          </c:tx>
          <c:cat>
            <c:strRef>
              <c:f>Tabelle3!$A$6:$A$17</c:f>
              <c:strCache>
                <c:ptCount val="11"/>
                <c:pt idx="0">
                  <c:v>29,19</c:v>
                </c:pt>
                <c:pt idx="1">
                  <c:v>34,27</c:v>
                </c:pt>
                <c:pt idx="2">
                  <c:v>39,35</c:v>
                </c:pt>
                <c:pt idx="3">
                  <c:v>44,43</c:v>
                </c:pt>
                <c:pt idx="4">
                  <c:v>49,51</c:v>
                </c:pt>
                <c:pt idx="5">
                  <c:v>54,59</c:v>
                </c:pt>
                <c:pt idx="6">
                  <c:v>59,67</c:v>
                </c:pt>
                <c:pt idx="7">
                  <c:v>64,76</c:v>
                </c:pt>
                <c:pt idx="8">
                  <c:v>69,84</c:v>
                </c:pt>
                <c:pt idx="9">
                  <c:v>74,92</c:v>
                </c:pt>
                <c:pt idx="10">
                  <c:v>80,00</c:v>
                </c:pt>
              </c:strCache>
            </c:strRef>
          </c:cat>
          <c:val>
            <c:numRef>
              <c:f>Tabelle3!$D$6:$D$17</c:f>
              <c:numCache>
                <c:formatCode>General</c:formatCode>
                <c:ptCount val="11"/>
                <c:pt idx="0">
                  <c:v>2.0616080499653036E-2</c:v>
                </c:pt>
                <c:pt idx="1">
                  <c:v>2.8205261662043932E-2</c:v>
                </c:pt>
                <c:pt idx="2">
                  <c:v>3.6112133157781223E-2</c:v>
                </c:pt>
                <c:pt idx="3">
                  <c:v>5.3727947639125966E-2</c:v>
                </c:pt>
                <c:pt idx="4">
                  <c:v>3.5820420365986087E-2</c:v>
                </c:pt>
                <c:pt idx="5">
                  <c:v>5.6895640919201823E-2</c:v>
                </c:pt>
                <c:pt idx="6">
                  <c:v>3.8810282522931262E-2</c:v>
                </c:pt>
                <c:pt idx="7">
                  <c:v>3.5434837018247949E-2</c:v>
                </c:pt>
                <c:pt idx="8">
                  <c:v>3.4354679044118305E-2</c:v>
                </c:pt>
                <c:pt idx="9">
                  <c:v>5.7475303248025175E-2</c:v>
                </c:pt>
                <c:pt idx="10">
                  <c:v>5.2072668259767606E-2</c:v>
                </c:pt>
              </c:numCache>
            </c:numRef>
          </c:val>
          <c:smooth val="0"/>
        </c:ser>
        <c:dLbls>
          <c:showLegendKey val="0"/>
          <c:showVal val="0"/>
          <c:showCatName val="0"/>
          <c:showSerName val="0"/>
          <c:showPercent val="0"/>
          <c:showBubbleSize val="0"/>
        </c:dLbls>
        <c:marker val="1"/>
        <c:smooth val="0"/>
        <c:axId val="287129600"/>
        <c:axId val="287131520"/>
      </c:lineChart>
      <c:catAx>
        <c:axId val="287129600"/>
        <c:scaling>
          <c:orientation val="minMax"/>
        </c:scaling>
        <c:delete val="0"/>
        <c:axPos val="b"/>
        <c:title>
          <c:tx>
            <c:rich>
              <a:bodyPr/>
              <a:lstStyle/>
              <a:p>
                <a:pPr>
                  <a:defRPr/>
                </a:pPr>
                <a:r>
                  <a:rPr lang="de-DE" dirty="0"/>
                  <a:t>Workpiece </a:t>
                </a:r>
                <a:r>
                  <a:rPr lang="de-DE" dirty="0" err="1"/>
                  <a:t>position</a:t>
                </a:r>
                <a:r>
                  <a:rPr lang="de-DE" dirty="0"/>
                  <a:t> [mm]</a:t>
                </a:r>
              </a:p>
            </c:rich>
          </c:tx>
          <c:overlay val="0"/>
        </c:title>
        <c:majorTickMark val="none"/>
        <c:minorTickMark val="none"/>
        <c:tickLblPos val="nextTo"/>
        <c:crossAx val="287131520"/>
        <c:crosses val="autoZero"/>
        <c:auto val="1"/>
        <c:lblAlgn val="ctr"/>
        <c:lblOffset val="100"/>
        <c:tickLblSkip val="5"/>
        <c:tickMarkSkip val="5"/>
        <c:noMultiLvlLbl val="0"/>
      </c:catAx>
      <c:valAx>
        <c:axId val="287131520"/>
        <c:scaling>
          <c:orientation val="minMax"/>
          <c:max val="1"/>
        </c:scaling>
        <c:delete val="0"/>
        <c:axPos val="l"/>
        <c:majorGridlines/>
        <c:title>
          <c:tx>
            <c:rich>
              <a:bodyPr/>
              <a:lstStyle/>
              <a:p>
                <a:pPr>
                  <a:defRPr/>
                </a:pPr>
                <a:r>
                  <a:rPr lang="de-DE" dirty="0"/>
                  <a:t>Heat </a:t>
                </a:r>
                <a:r>
                  <a:rPr lang="de-DE" dirty="0" err="1"/>
                  <a:t>partition</a:t>
                </a:r>
                <a:r>
                  <a:rPr lang="de-DE" dirty="0"/>
                  <a:t> </a:t>
                </a:r>
                <a:r>
                  <a:rPr lang="de-DE" dirty="0" err="1"/>
                  <a:t>ratios</a:t>
                </a:r>
                <a:endParaRPr lang="de-DE" dirty="0"/>
              </a:p>
            </c:rich>
          </c:tx>
          <c:overlay val="0"/>
        </c:title>
        <c:numFmt formatCode="General" sourceLinked="1"/>
        <c:majorTickMark val="none"/>
        <c:minorTickMark val="none"/>
        <c:tickLblPos val="nextTo"/>
        <c:crossAx val="287129600"/>
        <c:crosses val="autoZero"/>
        <c:crossBetween val="between"/>
      </c:valAx>
    </c:plotArea>
    <c:plotVisOnly val="1"/>
    <c:dispBlanksAs val="span"/>
    <c:showDLblsOverMax val="0"/>
  </c:chart>
  <c:txPr>
    <a:bodyPr/>
    <a:lstStyle/>
    <a:p>
      <a:pPr>
        <a:defRPr sz="1800"/>
      </a:pPr>
      <a:endParaRPr lang="de-DE"/>
    </a:p>
  </c:txPr>
  <c:externalData r:id="rId1">
    <c:autoUpdate val="0"/>
  </c:externalData>
  <c:extLst>
    <c:ext xmlns:c14="http://schemas.microsoft.com/office/drawing/2007/8/2/chart" uri="{781A3756-C4B2-4CAC-9D66-4F8BD8637D16}">
      <c14:pivotOptions>
        <c14:dropZoneFilter val="1"/>
        <c14:dropZoneCategories val="1"/>
        <c14:dropZoneData val="1"/>
        <c14:dropZonesVisible val="1"/>
      </c14:pivotOptions>
    </c:ext>
  </c:extLst>
</c:chartSpace>
</file>

<file path=ppt/charts/chart44.xml><?xml version="1.0" encoding="utf-8"?>
<c:chartSpace xmlns:c="http://schemas.openxmlformats.org/drawingml/2006/chart" xmlns:a="http://schemas.openxmlformats.org/drawingml/2006/main" xmlns:r="http://schemas.openxmlformats.org/officeDocument/2006/relationships">
  <c:date1904 val="0"/>
  <c:lang val="de-DE"/>
  <c:roundedCorners val="0"/>
  <mc:AlternateContent xmlns:mc="http://schemas.openxmlformats.org/markup-compatibility/2006">
    <mc:Choice xmlns:c14="http://schemas.microsoft.com/office/drawing/2007/8/2/chart" Requires="c14">
      <c14:style val="104"/>
    </mc:Choice>
    <mc:Fallback>
      <c:style val="4"/>
    </mc:Fallback>
  </mc:AlternateContent>
  <c:pivotSource>
    <c:name>[CuttingResults_AISI1045_AISI4140_ALL_E085_method1.xlsx]Tabelle3!PivotTable2</c:name>
    <c:fmtId val="84"/>
  </c:pivotSource>
  <c:chart>
    <c:autoTitleDeleted val="0"/>
    <c:pivotFmts>
      <c:pivotFmt>
        <c:idx val="0"/>
      </c:pivotFmt>
      <c:pivotFmt>
        <c:idx val="1"/>
        <c:dLbl>
          <c:idx val="0"/>
          <c:delete val="1"/>
        </c:dLbl>
      </c:pivotFmt>
      <c:pivotFmt>
        <c:idx val="2"/>
        <c:dLbl>
          <c:idx val="0"/>
          <c:delete val="1"/>
        </c:dLbl>
      </c:pivotFmt>
      <c:pivotFmt>
        <c:idx val="3"/>
        <c:dLbl>
          <c:idx val="0"/>
          <c:delete val="1"/>
        </c:dLbl>
      </c:pivotFmt>
      <c:pivotFmt>
        <c:idx val="4"/>
        <c:dLbl>
          <c:idx val="0"/>
          <c:delete val="1"/>
        </c:dLbl>
      </c:pivotFmt>
      <c:pivotFmt>
        <c:idx val="5"/>
        <c:dLbl>
          <c:idx val="0"/>
          <c:delete val="1"/>
        </c:dLbl>
      </c:pivotFmt>
      <c:pivotFmt>
        <c:idx val="6"/>
        <c:dLbl>
          <c:idx val="0"/>
          <c:delete val="1"/>
        </c:dLbl>
      </c:pivotFmt>
      <c:pivotFmt>
        <c:idx val="7"/>
      </c:pivotFmt>
      <c:pivotFmt>
        <c:idx val="8"/>
      </c:pivotFmt>
      <c:pivotFmt>
        <c:idx val="9"/>
      </c:pivotFmt>
      <c:pivotFmt>
        <c:idx val="10"/>
      </c:pivotFmt>
      <c:pivotFmt>
        <c:idx val="11"/>
      </c:pivotFmt>
      <c:pivotFmt>
        <c:idx val="12"/>
      </c:pivotFmt>
      <c:pivotFmt>
        <c:idx val="13"/>
      </c:pivotFmt>
      <c:pivotFmt>
        <c:idx val="14"/>
      </c:pivotFmt>
      <c:pivotFmt>
        <c:idx val="15"/>
      </c:pivotFmt>
      <c:pivotFmt>
        <c:idx val="16"/>
      </c:pivotFmt>
      <c:pivotFmt>
        <c:idx val="17"/>
      </c:pivotFmt>
      <c:pivotFmt>
        <c:idx val="18"/>
      </c:pivotFmt>
      <c:pivotFmt>
        <c:idx val="19"/>
      </c:pivotFmt>
      <c:pivotFmt>
        <c:idx val="20"/>
      </c:pivotFmt>
      <c:pivotFmt>
        <c:idx val="21"/>
        <c:spPr>
          <a:ln>
            <a:prstDash val="dash"/>
          </a:ln>
        </c:spPr>
        <c:dLbl>
          <c:idx val="0"/>
          <c:delete val="1"/>
        </c:dLbl>
      </c:pivotFmt>
      <c:pivotFmt>
        <c:idx val="22"/>
        <c:spPr>
          <a:ln>
            <a:prstDash val="dash"/>
          </a:ln>
        </c:spPr>
        <c:dLbl>
          <c:idx val="0"/>
          <c:delete val="1"/>
        </c:dLbl>
      </c:pivotFmt>
      <c:pivotFmt>
        <c:idx val="23"/>
        <c:spPr>
          <a:ln>
            <a:prstDash val="dash"/>
          </a:ln>
        </c:spPr>
        <c:dLbl>
          <c:idx val="0"/>
          <c:delete val="1"/>
        </c:dLbl>
      </c:pivotFmt>
      <c:pivotFmt>
        <c:idx val="24"/>
        <c:dLbl>
          <c:idx val="0"/>
          <c:delete val="1"/>
        </c:dLbl>
      </c:pivotFmt>
      <c:pivotFmt>
        <c:idx val="25"/>
        <c:dLbl>
          <c:idx val="0"/>
          <c:delete val="1"/>
        </c:dLbl>
      </c:pivotFmt>
      <c:pivotFmt>
        <c:idx val="26"/>
        <c:dLbl>
          <c:idx val="0"/>
          <c:delete val="1"/>
        </c:dLbl>
      </c:pivotFmt>
      <c:pivotFmt>
        <c:idx val="27"/>
        <c:dLbl>
          <c:idx val="0"/>
          <c:delete val="1"/>
        </c:dLbl>
      </c:pivotFmt>
      <c:pivotFmt>
        <c:idx val="28"/>
        <c:dLbl>
          <c:idx val="0"/>
          <c:delete val="1"/>
        </c:dLbl>
      </c:pivotFmt>
      <c:pivotFmt>
        <c:idx val="29"/>
        <c:dLbl>
          <c:idx val="0"/>
          <c:delete val="1"/>
        </c:dLbl>
      </c:pivotFmt>
      <c:pivotFmt>
        <c:idx val="30"/>
      </c:pivotFmt>
      <c:pivotFmt>
        <c:idx val="31"/>
      </c:pivotFmt>
      <c:pivotFmt>
        <c:idx val="32"/>
      </c:pivotFmt>
      <c:pivotFmt>
        <c:idx val="33"/>
      </c:pivotFmt>
      <c:pivotFmt>
        <c:idx val="34"/>
      </c:pivotFmt>
      <c:pivotFmt>
        <c:idx val="35"/>
      </c:pivotFmt>
      <c:pivotFmt>
        <c:idx val="36"/>
      </c:pivotFmt>
      <c:pivotFmt>
        <c:idx val="37"/>
      </c:pivotFmt>
      <c:pivotFmt>
        <c:idx val="38"/>
      </c:pivotFmt>
      <c:pivotFmt>
        <c:idx val="39"/>
      </c:pivotFmt>
      <c:pivotFmt>
        <c:idx val="40"/>
      </c:pivotFmt>
      <c:pivotFmt>
        <c:idx val="41"/>
      </c:pivotFmt>
      <c:pivotFmt>
        <c:idx val="42"/>
      </c:pivotFmt>
      <c:pivotFmt>
        <c:idx val="43"/>
      </c:pivotFmt>
      <c:pivotFmt>
        <c:idx val="44"/>
      </c:pivotFmt>
    </c:pivotFmts>
    <c:plotArea>
      <c:layout>
        <c:manualLayout>
          <c:layoutTarget val="inner"/>
          <c:xMode val="edge"/>
          <c:yMode val="edge"/>
          <c:x val="0.11581624562554681"/>
          <c:y val="2.0809956300219506E-2"/>
          <c:w val="0.86399592629046384"/>
          <c:h val="0.82556121661262927"/>
        </c:manualLayout>
      </c:layout>
      <c:lineChart>
        <c:grouping val="standard"/>
        <c:varyColors val="0"/>
        <c:ser>
          <c:idx val="0"/>
          <c:order val="0"/>
          <c:tx>
            <c:strRef>
              <c:f>Tabelle3!$B$3:$B$5</c:f>
              <c:strCache>
                <c:ptCount val="1"/>
                <c:pt idx="0">
                  <c:v>VP32_1_H200_V150_ACF_MF_285 - Summe von Percent - Heat through workpiece/Total heat</c:v>
                </c:pt>
              </c:strCache>
            </c:strRef>
          </c:tx>
          <c:cat>
            <c:strRef>
              <c:f>Tabelle3!$A$6:$A$14</c:f>
              <c:strCache>
                <c:ptCount val="8"/>
                <c:pt idx="0">
                  <c:v>26,65</c:v>
                </c:pt>
                <c:pt idx="1">
                  <c:v>34,27</c:v>
                </c:pt>
                <c:pt idx="2">
                  <c:v>41,89</c:v>
                </c:pt>
                <c:pt idx="3">
                  <c:v>49,51</c:v>
                </c:pt>
                <c:pt idx="4">
                  <c:v>57,13</c:v>
                </c:pt>
                <c:pt idx="5">
                  <c:v>64,76</c:v>
                </c:pt>
                <c:pt idx="6">
                  <c:v>72,38</c:v>
                </c:pt>
                <c:pt idx="7">
                  <c:v>80,00</c:v>
                </c:pt>
              </c:strCache>
            </c:strRef>
          </c:cat>
          <c:val>
            <c:numRef>
              <c:f>Tabelle3!$B$6:$B$14</c:f>
              <c:numCache>
                <c:formatCode>General</c:formatCode>
                <c:ptCount val="8"/>
                <c:pt idx="0">
                  <c:v>0.41162814571771283</c:v>
                </c:pt>
                <c:pt idx="1">
                  <c:v>0.41550921765561522</c:v>
                </c:pt>
                <c:pt idx="2">
                  <c:v>0.34104982094322744</c:v>
                </c:pt>
                <c:pt idx="3">
                  <c:v>0.33332490672817056</c:v>
                </c:pt>
                <c:pt idx="4">
                  <c:v>0.36070466933980588</c:v>
                </c:pt>
                <c:pt idx="5">
                  <c:v>0.34445268241774279</c:v>
                </c:pt>
                <c:pt idx="6">
                  <c:v>0.34876104920048573</c:v>
                </c:pt>
                <c:pt idx="7">
                  <c:v>0.2651203854549124</c:v>
                </c:pt>
              </c:numCache>
            </c:numRef>
          </c:val>
          <c:smooth val="0"/>
        </c:ser>
        <c:ser>
          <c:idx val="1"/>
          <c:order val="1"/>
          <c:tx>
            <c:strRef>
              <c:f>Tabelle3!$C$3:$C$5</c:f>
              <c:strCache>
                <c:ptCount val="1"/>
                <c:pt idx="0">
                  <c:v>VP32_1_H200_V150_ACF_MF_285 - Summe von Percent - Heat through chip/Total heat</c:v>
                </c:pt>
              </c:strCache>
            </c:strRef>
          </c:tx>
          <c:cat>
            <c:strRef>
              <c:f>Tabelle3!$A$6:$A$14</c:f>
              <c:strCache>
                <c:ptCount val="8"/>
                <c:pt idx="0">
                  <c:v>26,65</c:v>
                </c:pt>
                <c:pt idx="1">
                  <c:v>34,27</c:v>
                </c:pt>
                <c:pt idx="2">
                  <c:v>41,89</c:v>
                </c:pt>
                <c:pt idx="3">
                  <c:v>49,51</c:v>
                </c:pt>
                <c:pt idx="4">
                  <c:v>57,13</c:v>
                </c:pt>
                <c:pt idx="5">
                  <c:v>64,76</c:v>
                </c:pt>
                <c:pt idx="6">
                  <c:v>72,38</c:v>
                </c:pt>
                <c:pt idx="7">
                  <c:v>80,00</c:v>
                </c:pt>
              </c:strCache>
            </c:strRef>
          </c:cat>
          <c:val>
            <c:numRef>
              <c:f>Tabelle3!$C$6:$C$14</c:f>
              <c:numCache>
                <c:formatCode>General</c:formatCode>
                <c:ptCount val="8"/>
                <c:pt idx="0">
                  <c:v>0.56275536892929623</c:v>
                </c:pt>
                <c:pt idx="1">
                  <c:v>0.55058366478006759</c:v>
                </c:pt>
                <c:pt idx="2">
                  <c:v>0.61628008191084815</c:v>
                </c:pt>
                <c:pt idx="3">
                  <c:v>0.62382514961735014</c:v>
                </c:pt>
                <c:pt idx="4">
                  <c:v>0.59531291458523083</c:v>
                </c:pt>
                <c:pt idx="5">
                  <c:v>0.60383866262483099</c:v>
                </c:pt>
                <c:pt idx="6">
                  <c:v>0.59703187871238594</c:v>
                </c:pt>
                <c:pt idx="7">
                  <c:v>0.67701652204303964</c:v>
                </c:pt>
              </c:numCache>
            </c:numRef>
          </c:val>
          <c:smooth val="0"/>
        </c:ser>
        <c:ser>
          <c:idx val="2"/>
          <c:order val="2"/>
          <c:tx>
            <c:strRef>
              <c:f>Tabelle3!$D$3:$D$5</c:f>
              <c:strCache>
                <c:ptCount val="1"/>
                <c:pt idx="0">
                  <c:v>VP32_1_H200_V150_ACF_MF_285 - Summe von Percent - Heat inside tool/Total heat</c:v>
                </c:pt>
              </c:strCache>
            </c:strRef>
          </c:tx>
          <c:cat>
            <c:strRef>
              <c:f>Tabelle3!$A$6:$A$14</c:f>
              <c:strCache>
                <c:ptCount val="8"/>
                <c:pt idx="0">
                  <c:v>26,65</c:v>
                </c:pt>
                <c:pt idx="1">
                  <c:v>34,27</c:v>
                </c:pt>
                <c:pt idx="2">
                  <c:v>41,89</c:v>
                </c:pt>
                <c:pt idx="3">
                  <c:v>49,51</c:v>
                </c:pt>
                <c:pt idx="4">
                  <c:v>57,13</c:v>
                </c:pt>
                <c:pt idx="5">
                  <c:v>64,76</c:v>
                </c:pt>
                <c:pt idx="6">
                  <c:v>72,38</c:v>
                </c:pt>
                <c:pt idx="7">
                  <c:v>80,00</c:v>
                </c:pt>
              </c:strCache>
            </c:strRef>
          </c:cat>
          <c:val>
            <c:numRef>
              <c:f>Tabelle3!$D$6:$D$14</c:f>
              <c:numCache>
                <c:formatCode>General</c:formatCode>
                <c:ptCount val="8"/>
                <c:pt idx="0">
                  <c:v>2.5616485352990978E-2</c:v>
                </c:pt>
                <c:pt idx="1">
                  <c:v>3.3907117564317114E-2</c:v>
                </c:pt>
                <c:pt idx="2">
                  <c:v>4.2670097145924499E-2</c:v>
                </c:pt>
                <c:pt idx="3">
                  <c:v>4.2849943654479215E-2</c:v>
                </c:pt>
                <c:pt idx="4">
                  <c:v>4.3982416074963254E-2</c:v>
                </c:pt>
                <c:pt idx="5">
                  <c:v>5.1708654957426187E-2</c:v>
                </c:pt>
                <c:pt idx="6">
                  <c:v>5.4207072087128244E-2</c:v>
                </c:pt>
                <c:pt idx="7">
                  <c:v>5.7863092502048019E-2</c:v>
                </c:pt>
              </c:numCache>
            </c:numRef>
          </c:val>
          <c:smooth val="0"/>
        </c:ser>
        <c:dLbls>
          <c:showLegendKey val="0"/>
          <c:showVal val="0"/>
          <c:showCatName val="0"/>
          <c:showSerName val="0"/>
          <c:showPercent val="0"/>
          <c:showBubbleSize val="0"/>
        </c:dLbls>
        <c:marker val="1"/>
        <c:smooth val="0"/>
        <c:axId val="287239552"/>
        <c:axId val="288773632"/>
      </c:lineChart>
      <c:catAx>
        <c:axId val="287239552"/>
        <c:scaling>
          <c:orientation val="minMax"/>
        </c:scaling>
        <c:delete val="0"/>
        <c:axPos val="b"/>
        <c:title>
          <c:tx>
            <c:rich>
              <a:bodyPr/>
              <a:lstStyle/>
              <a:p>
                <a:pPr>
                  <a:defRPr/>
                </a:pPr>
                <a:r>
                  <a:rPr lang="de-DE" dirty="0"/>
                  <a:t>Workpiece </a:t>
                </a:r>
                <a:r>
                  <a:rPr lang="de-DE" dirty="0" err="1"/>
                  <a:t>position</a:t>
                </a:r>
                <a:r>
                  <a:rPr lang="de-DE" dirty="0"/>
                  <a:t> [mm]</a:t>
                </a:r>
              </a:p>
            </c:rich>
          </c:tx>
          <c:overlay val="0"/>
        </c:title>
        <c:majorTickMark val="none"/>
        <c:minorTickMark val="none"/>
        <c:tickLblPos val="nextTo"/>
        <c:crossAx val="288773632"/>
        <c:crosses val="autoZero"/>
        <c:auto val="1"/>
        <c:lblAlgn val="ctr"/>
        <c:lblOffset val="100"/>
        <c:tickLblSkip val="5"/>
        <c:tickMarkSkip val="5"/>
        <c:noMultiLvlLbl val="0"/>
      </c:catAx>
      <c:valAx>
        <c:axId val="288773632"/>
        <c:scaling>
          <c:orientation val="minMax"/>
          <c:max val="1"/>
        </c:scaling>
        <c:delete val="0"/>
        <c:axPos val="l"/>
        <c:majorGridlines/>
        <c:title>
          <c:tx>
            <c:rich>
              <a:bodyPr/>
              <a:lstStyle/>
              <a:p>
                <a:pPr>
                  <a:defRPr/>
                </a:pPr>
                <a:r>
                  <a:rPr lang="de-DE" dirty="0"/>
                  <a:t>Heat </a:t>
                </a:r>
                <a:r>
                  <a:rPr lang="de-DE" dirty="0" err="1"/>
                  <a:t>partition</a:t>
                </a:r>
                <a:r>
                  <a:rPr lang="de-DE" dirty="0"/>
                  <a:t> </a:t>
                </a:r>
                <a:r>
                  <a:rPr lang="de-DE" dirty="0" err="1"/>
                  <a:t>ratios</a:t>
                </a:r>
                <a:endParaRPr lang="de-DE" dirty="0"/>
              </a:p>
            </c:rich>
          </c:tx>
          <c:overlay val="0"/>
        </c:title>
        <c:numFmt formatCode="General" sourceLinked="1"/>
        <c:majorTickMark val="none"/>
        <c:minorTickMark val="none"/>
        <c:tickLblPos val="nextTo"/>
        <c:crossAx val="287239552"/>
        <c:crosses val="autoZero"/>
        <c:crossBetween val="between"/>
      </c:valAx>
    </c:plotArea>
    <c:plotVisOnly val="1"/>
    <c:dispBlanksAs val="span"/>
    <c:showDLblsOverMax val="0"/>
  </c:chart>
  <c:txPr>
    <a:bodyPr/>
    <a:lstStyle/>
    <a:p>
      <a:pPr>
        <a:defRPr sz="1800"/>
      </a:pPr>
      <a:endParaRPr lang="de-DE"/>
    </a:p>
  </c:txPr>
  <c:externalData r:id="rId1">
    <c:autoUpdate val="0"/>
  </c:externalData>
  <c:extLst>
    <c:ext xmlns:c14="http://schemas.microsoft.com/office/drawing/2007/8/2/chart" uri="{781A3756-C4B2-4CAC-9D66-4F8BD8637D16}">
      <c14:pivotOptions>
        <c14:dropZoneFilter val="1"/>
        <c14:dropZoneCategories val="1"/>
        <c14:dropZoneData val="1"/>
        <c14:dropZonesVisible val="1"/>
      </c14:pivotOptions>
    </c:ext>
  </c:extLst>
</c:chartSpace>
</file>

<file path=ppt/charts/chart45.xml><?xml version="1.0" encoding="utf-8"?>
<c:chartSpace xmlns:c="http://schemas.openxmlformats.org/drawingml/2006/chart" xmlns:a="http://schemas.openxmlformats.org/drawingml/2006/main" xmlns:r="http://schemas.openxmlformats.org/officeDocument/2006/relationships">
  <c:date1904 val="0"/>
  <c:lang val="de-DE"/>
  <c:roundedCorners val="0"/>
  <mc:AlternateContent xmlns:mc="http://schemas.openxmlformats.org/markup-compatibility/2006">
    <mc:Choice xmlns:c14="http://schemas.microsoft.com/office/drawing/2007/8/2/chart" Requires="c14">
      <c14:style val="104"/>
    </mc:Choice>
    <mc:Fallback>
      <c:style val="4"/>
    </mc:Fallback>
  </mc:AlternateContent>
  <c:pivotSource>
    <c:name>[CuttingResults_AISI1045_AISI4140_ALL_E085_method1.xlsx]Tabelle3!PivotTable2</c:name>
    <c:fmtId val="88"/>
  </c:pivotSource>
  <c:chart>
    <c:autoTitleDeleted val="0"/>
    <c:pivotFmts>
      <c:pivotFmt>
        <c:idx val="0"/>
      </c:pivotFmt>
      <c:pivotFmt>
        <c:idx val="1"/>
        <c:dLbl>
          <c:idx val="0"/>
          <c:delete val="1"/>
        </c:dLbl>
      </c:pivotFmt>
      <c:pivotFmt>
        <c:idx val="2"/>
        <c:dLbl>
          <c:idx val="0"/>
          <c:delete val="1"/>
        </c:dLbl>
      </c:pivotFmt>
      <c:pivotFmt>
        <c:idx val="3"/>
        <c:dLbl>
          <c:idx val="0"/>
          <c:delete val="1"/>
        </c:dLbl>
      </c:pivotFmt>
      <c:pivotFmt>
        <c:idx val="4"/>
        <c:dLbl>
          <c:idx val="0"/>
          <c:delete val="1"/>
        </c:dLbl>
      </c:pivotFmt>
      <c:pivotFmt>
        <c:idx val="5"/>
        <c:dLbl>
          <c:idx val="0"/>
          <c:delete val="1"/>
        </c:dLbl>
      </c:pivotFmt>
      <c:pivotFmt>
        <c:idx val="6"/>
        <c:dLbl>
          <c:idx val="0"/>
          <c:delete val="1"/>
        </c:dLbl>
      </c:pivotFmt>
      <c:pivotFmt>
        <c:idx val="7"/>
      </c:pivotFmt>
      <c:pivotFmt>
        <c:idx val="8"/>
      </c:pivotFmt>
      <c:pivotFmt>
        <c:idx val="9"/>
      </c:pivotFmt>
      <c:pivotFmt>
        <c:idx val="10"/>
      </c:pivotFmt>
      <c:pivotFmt>
        <c:idx val="11"/>
      </c:pivotFmt>
      <c:pivotFmt>
        <c:idx val="12"/>
      </c:pivotFmt>
      <c:pivotFmt>
        <c:idx val="13"/>
      </c:pivotFmt>
      <c:pivotFmt>
        <c:idx val="14"/>
      </c:pivotFmt>
      <c:pivotFmt>
        <c:idx val="15"/>
      </c:pivotFmt>
      <c:pivotFmt>
        <c:idx val="16"/>
      </c:pivotFmt>
      <c:pivotFmt>
        <c:idx val="17"/>
      </c:pivotFmt>
      <c:pivotFmt>
        <c:idx val="18"/>
      </c:pivotFmt>
      <c:pivotFmt>
        <c:idx val="19"/>
      </c:pivotFmt>
      <c:pivotFmt>
        <c:idx val="20"/>
      </c:pivotFmt>
      <c:pivotFmt>
        <c:idx val="21"/>
        <c:spPr>
          <a:ln>
            <a:prstDash val="dash"/>
          </a:ln>
        </c:spPr>
        <c:dLbl>
          <c:idx val="0"/>
          <c:delete val="1"/>
        </c:dLbl>
      </c:pivotFmt>
      <c:pivotFmt>
        <c:idx val="22"/>
        <c:spPr>
          <a:ln>
            <a:prstDash val="dash"/>
          </a:ln>
        </c:spPr>
        <c:dLbl>
          <c:idx val="0"/>
          <c:delete val="1"/>
        </c:dLbl>
      </c:pivotFmt>
      <c:pivotFmt>
        <c:idx val="23"/>
        <c:spPr>
          <a:ln>
            <a:prstDash val="dash"/>
          </a:ln>
        </c:spPr>
        <c:dLbl>
          <c:idx val="0"/>
          <c:delete val="1"/>
        </c:dLbl>
      </c:pivotFmt>
      <c:pivotFmt>
        <c:idx val="24"/>
        <c:dLbl>
          <c:idx val="0"/>
          <c:delete val="1"/>
        </c:dLbl>
      </c:pivotFmt>
      <c:pivotFmt>
        <c:idx val="25"/>
        <c:dLbl>
          <c:idx val="0"/>
          <c:delete val="1"/>
        </c:dLbl>
      </c:pivotFmt>
      <c:pivotFmt>
        <c:idx val="26"/>
        <c:dLbl>
          <c:idx val="0"/>
          <c:delete val="1"/>
        </c:dLbl>
      </c:pivotFmt>
      <c:pivotFmt>
        <c:idx val="27"/>
        <c:dLbl>
          <c:idx val="0"/>
          <c:delete val="1"/>
        </c:dLbl>
      </c:pivotFmt>
      <c:pivotFmt>
        <c:idx val="28"/>
        <c:dLbl>
          <c:idx val="0"/>
          <c:delete val="1"/>
        </c:dLbl>
      </c:pivotFmt>
      <c:pivotFmt>
        <c:idx val="29"/>
        <c:dLbl>
          <c:idx val="0"/>
          <c:delete val="1"/>
        </c:dLbl>
      </c:pivotFmt>
      <c:pivotFmt>
        <c:idx val="30"/>
      </c:pivotFmt>
      <c:pivotFmt>
        <c:idx val="31"/>
      </c:pivotFmt>
      <c:pivotFmt>
        <c:idx val="32"/>
      </c:pivotFmt>
      <c:pivotFmt>
        <c:idx val="33"/>
      </c:pivotFmt>
      <c:pivotFmt>
        <c:idx val="34"/>
      </c:pivotFmt>
      <c:pivotFmt>
        <c:idx val="35"/>
      </c:pivotFmt>
      <c:pivotFmt>
        <c:idx val="36"/>
      </c:pivotFmt>
      <c:pivotFmt>
        <c:idx val="37"/>
      </c:pivotFmt>
      <c:pivotFmt>
        <c:idx val="38"/>
      </c:pivotFmt>
      <c:pivotFmt>
        <c:idx val="39"/>
      </c:pivotFmt>
      <c:pivotFmt>
        <c:idx val="40"/>
      </c:pivotFmt>
      <c:pivotFmt>
        <c:idx val="41"/>
      </c:pivotFmt>
      <c:pivotFmt>
        <c:idx val="42"/>
      </c:pivotFmt>
      <c:pivotFmt>
        <c:idx val="43"/>
      </c:pivotFmt>
      <c:pivotFmt>
        <c:idx val="44"/>
      </c:pivotFmt>
    </c:pivotFmts>
    <c:plotArea>
      <c:layout>
        <c:manualLayout>
          <c:layoutTarget val="inner"/>
          <c:xMode val="edge"/>
          <c:yMode val="edge"/>
          <c:x val="0.11581624562554681"/>
          <c:y val="2.0809956300219506E-2"/>
          <c:w val="0.86399592629046384"/>
          <c:h val="0.82556121661262927"/>
        </c:manualLayout>
      </c:layout>
      <c:lineChart>
        <c:grouping val="standard"/>
        <c:varyColors val="0"/>
        <c:ser>
          <c:idx val="0"/>
          <c:order val="0"/>
          <c:tx>
            <c:strRef>
              <c:f>Tabelle3!$B$3:$B$5</c:f>
              <c:strCache>
                <c:ptCount val="1"/>
                <c:pt idx="0">
                  <c:v>VP33_1_H300_V150_ACF_MF_285 - Summe von Percent - Heat through workpiece/Total heat</c:v>
                </c:pt>
              </c:strCache>
            </c:strRef>
          </c:tx>
          <c:cat>
            <c:strRef>
              <c:f>Tabelle3!$A$6:$A$14</c:f>
              <c:strCache>
                <c:ptCount val="8"/>
                <c:pt idx="0">
                  <c:v>26,65</c:v>
                </c:pt>
                <c:pt idx="1">
                  <c:v>34,27</c:v>
                </c:pt>
                <c:pt idx="2">
                  <c:v>41,89</c:v>
                </c:pt>
                <c:pt idx="3">
                  <c:v>49,51</c:v>
                </c:pt>
                <c:pt idx="4">
                  <c:v>57,13</c:v>
                </c:pt>
                <c:pt idx="5">
                  <c:v>64,76</c:v>
                </c:pt>
                <c:pt idx="6">
                  <c:v>72,38</c:v>
                </c:pt>
                <c:pt idx="7">
                  <c:v>80,00</c:v>
                </c:pt>
              </c:strCache>
            </c:strRef>
          </c:cat>
          <c:val>
            <c:numRef>
              <c:f>Tabelle3!$B$6:$B$14</c:f>
              <c:numCache>
                <c:formatCode>General</c:formatCode>
                <c:ptCount val="8"/>
                <c:pt idx="0">
                  <c:v>0.28484308891101645</c:v>
                </c:pt>
                <c:pt idx="1">
                  <c:v>0.29817793369378837</c:v>
                </c:pt>
                <c:pt idx="2">
                  <c:v>0.32007552981956289</c:v>
                </c:pt>
                <c:pt idx="3">
                  <c:v>0.32859261511305043</c:v>
                </c:pt>
                <c:pt idx="4">
                  <c:v>0.30780472295861433</c:v>
                </c:pt>
                <c:pt idx="5">
                  <c:v>0.32002860510136327</c:v>
                </c:pt>
                <c:pt idx="6">
                  <c:v>0.29306358973082697</c:v>
                </c:pt>
                <c:pt idx="7">
                  <c:v>0.20334749533113458</c:v>
                </c:pt>
              </c:numCache>
            </c:numRef>
          </c:val>
          <c:smooth val="0"/>
        </c:ser>
        <c:ser>
          <c:idx val="1"/>
          <c:order val="1"/>
          <c:tx>
            <c:strRef>
              <c:f>Tabelle3!$C$3:$C$5</c:f>
              <c:strCache>
                <c:ptCount val="1"/>
                <c:pt idx="0">
                  <c:v>VP33_1_H300_V150_ACF_MF_285 - Summe von Percent - Heat through chip/Total heat</c:v>
                </c:pt>
              </c:strCache>
            </c:strRef>
          </c:tx>
          <c:cat>
            <c:strRef>
              <c:f>Tabelle3!$A$6:$A$14</c:f>
              <c:strCache>
                <c:ptCount val="8"/>
                <c:pt idx="0">
                  <c:v>26,65</c:v>
                </c:pt>
                <c:pt idx="1">
                  <c:v>34,27</c:v>
                </c:pt>
                <c:pt idx="2">
                  <c:v>41,89</c:v>
                </c:pt>
                <c:pt idx="3">
                  <c:v>49,51</c:v>
                </c:pt>
                <c:pt idx="4">
                  <c:v>57,13</c:v>
                </c:pt>
                <c:pt idx="5">
                  <c:v>64,76</c:v>
                </c:pt>
                <c:pt idx="6">
                  <c:v>72,38</c:v>
                </c:pt>
                <c:pt idx="7">
                  <c:v>80,00</c:v>
                </c:pt>
              </c:strCache>
            </c:strRef>
          </c:cat>
          <c:val>
            <c:numRef>
              <c:f>Tabelle3!$C$6:$C$14</c:f>
              <c:numCache>
                <c:formatCode>General</c:formatCode>
                <c:ptCount val="8"/>
                <c:pt idx="0">
                  <c:v>0.67653883534557824</c:v>
                </c:pt>
                <c:pt idx="1">
                  <c:v>0.65923485624307709</c:v>
                </c:pt>
                <c:pt idx="2">
                  <c:v>0.6369074279310547</c:v>
                </c:pt>
                <c:pt idx="3">
                  <c:v>0.66382813324324619</c:v>
                </c:pt>
                <c:pt idx="4">
                  <c:v>0.66652043864567845</c:v>
                </c:pt>
                <c:pt idx="5">
                  <c:v>0.64203167256220806</c:v>
                </c:pt>
                <c:pt idx="6">
                  <c:v>0.65789770813313908</c:v>
                </c:pt>
                <c:pt idx="7">
                  <c:v>0.74249131132635637</c:v>
                </c:pt>
              </c:numCache>
            </c:numRef>
          </c:val>
          <c:smooth val="0"/>
        </c:ser>
        <c:ser>
          <c:idx val="2"/>
          <c:order val="2"/>
          <c:tx>
            <c:strRef>
              <c:f>Tabelle3!$D$3:$D$5</c:f>
              <c:strCache>
                <c:ptCount val="1"/>
                <c:pt idx="0">
                  <c:v>VP33_1_H300_V150_ACF_MF_285 - Summe von Percent - Heat inside tool/Total heat</c:v>
                </c:pt>
              </c:strCache>
            </c:strRef>
          </c:tx>
          <c:cat>
            <c:strRef>
              <c:f>Tabelle3!$A$6:$A$14</c:f>
              <c:strCache>
                <c:ptCount val="8"/>
                <c:pt idx="0">
                  <c:v>26,65</c:v>
                </c:pt>
                <c:pt idx="1">
                  <c:v>34,27</c:v>
                </c:pt>
                <c:pt idx="2">
                  <c:v>41,89</c:v>
                </c:pt>
                <c:pt idx="3">
                  <c:v>49,51</c:v>
                </c:pt>
                <c:pt idx="4">
                  <c:v>57,13</c:v>
                </c:pt>
                <c:pt idx="5">
                  <c:v>64,76</c:v>
                </c:pt>
                <c:pt idx="6">
                  <c:v>72,38</c:v>
                </c:pt>
                <c:pt idx="7">
                  <c:v>80,00</c:v>
                </c:pt>
              </c:strCache>
            </c:strRef>
          </c:cat>
          <c:val>
            <c:numRef>
              <c:f>Tabelle3!$D$6:$D$14</c:f>
              <c:numCache>
                <c:formatCode>General</c:formatCode>
                <c:ptCount val="8"/>
                <c:pt idx="0">
                  <c:v>3.8618075743405401E-2</c:v>
                </c:pt>
                <c:pt idx="1">
                  <c:v>4.2587210063134519E-2</c:v>
                </c:pt>
                <c:pt idx="2">
                  <c:v>4.3017042249382388E-2</c:v>
                </c:pt>
                <c:pt idx="3">
                  <c:v>7.5792516437033523E-3</c:v>
                </c:pt>
                <c:pt idx="4">
                  <c:v>2.5674838395707267E-2</c:v>
                </c:pt>
                <c:pt idx="5">
                  <c:v>3.7939722336428658E-2</c:v>
                </c:pt>
                <c:pt idx="6">
                  <c:v>4.9038702136033986E-2</c:v>
                </c:pt>
                <c:pt idx="7">
                  <c:v>5.4161193342509018E-2</c:v>
                </c:pt>
              </c:numCache>
            </c:numRef>
          </c:val>
          <c:smooth val="0"/>
        </c:ser>
        <c:dLbls>
          <c:showLegendKey val="0"/>
          <c:showVal val="0"/>
          <c:showCatName val="0"/>
          <c:showSerName val="0"/>
          <c:showPercent val="0"/>
          <c:showBubbleSize val="0"/>
        </c:dLbls>
        <c:marker val="1"/>
        <c:smooth val="0"/>
        <c:axId val="288553600"/>
        <c:axId val="289420032"/>
      </c:lineChart>
      <c:catAx>
        <c:axId val="288553600"/>
        <c:scaling>
          <c:orientation val="minMax"/>
        </c:scaling>
        <c:delete val="0"/>
        <c:axPos val="b"/>
        <c:title>
          <c:tx>
            <c:rich>
              <a:bodyPr/>
              <a:lstStyle/>
              <a:p>
                <a:pPr>
                  <a:defRPr/>
                </a:pPr>
                <a:r>
                  <a:rPr lang="de-DE" dirty="0"/>
                  <a:t>Workpiece </a:t>
                </a:r>
                <a:r>
                  <a:rPr lang="de-DE" dirty="0" err="1"/>
                  <a:t>position</a:t>
                </a:r>
                <a:r>
                  <a:rPr lang="de-DE" dirty="0"/>
                  <a:t> [mm]</a:t>
                </a:r>
              </a:p>
            </c:rich>
          </c:tx>
          <c:overlay val="0"/>
        </c:title>
        <c:majorTickMark val="none"/>
        <c:minorTickMark val="none"/>
        <c:tickLblPos val="nextTo"/>
        <c:crossAx val="289420032"/>
        <c:crosses val="autoZero"/>
        <c:auto val="1"/>
        <c:lblAlgn val="ctr"/>
        <c:lblOffset val="100"/>
        <c:tickLblSkip val="5"/>
        <c:tickMarkSkip val="5"/>
        <c:noMultiLvlLbl val="0"/>
      </c:catAx>
      <c:valAx>
        <c:axId val="289420032"/>
        <c:scaling>
          <c:orientation val="minMax"/>
          <c:max val="1"/>
        </c:scaling>
        <c:delete val="0"/>
        <c:axPos val="l"/>
        <c:majorGridlines/>
        <c:title>
          <c:tx>
            <c:rich>
              <a:bodyPr/>
              <a:lstStyle/>
              <a:p>
                <a:pPr>
                  <a:defRPr/>
                </a:pPr>
                <a:r>
                  <a:rPr lang="de-DE" dirty="0"/>
                  <a:t>Heat </a:t>
                </a:r>
                <a:r>
                  <a:rPr lang="de-DE" dirty="0" err="1"/>
                  <a:t>partition</a:t>
                </a:r>
                <a:r>
                  <a:rPr lang="de-DE" dirty="0"/>
                  <a:t> </a:t>
                </a:r>
                <a:r>
                  <a:rPr lang="de-DE" dirty="0" err="1"/>
                  <a:t>ratios</a:t>
                </a:r>
                <a:endParaRPr lang="de-DE" dirty="0"/>
              </a:p>
            </c:rich>
          </c:tx>
          <c:overlay val="0"/>
        </c:title>
        <c:numFmt formatCode="General" sourceLinked="1"/>
        <c:majorTickMark val="none"/>
        <c:minorTickMark val="none"/>
        <c:tickLblPos val="nextTo"/>
        <c:crossAx val="288553600"/>
        <c:crosses val="autoZero"/>
        <c:crossBetween val="between"/>
      </c:valAx>
    </c:plotArea>
    <c:plotVisOnly val="1"/>
    <c:dispBlanksAs val="span"/>
    <c:showDLblsOverMax val="0"/>
  </c:chart>
  <c:txPr>
    <a:bodyPr/>
    <a:lstStyle/>
    <a:p>
      <a:pPr>
        <a:defRPr sz="1800"/>
      </a:pPr>
      <a:endParaRPr lang="de-DE"/>
    </a:p>
  </c:txPr>
  <c:externalData r:id="rId1">
    <c:autoUpdate val="0"/>
  </c:externalData>
  <c:extLst>
    <c:ext xmlns:c14="http://schemas.microsoft.com/office/drawing/2007/8/2/chart" uri="{781A3756-C4B2-4CAC-9D66-4F8BD8637D16}">
      <c14:pivotOptions>
        <c14:dropZoneFilter val="1"/>
        <c14:dropZoneCategories val="1"/>
        <c14:dropZoneData val="1"/>
        <c14:dropZonesVisible val="1"/>
      </c14:pivotOptions>
    </c:ext>
  </c:extLst>
</c:chartSpace>
</file>

<file path=ppt/charts/chart46.xml><?xml version="1.0" encoding="utf-8"?>
<c:chartSpace xmlns:c="http://schemas.openxmlformats.org/drawingml/2006/chart" xmlns:a="http://schemas.openxmlformats.org/drawingml/2006/main" xmlns:r="http://schemas.openxmlformats.org/officeDocument/2006/relationships">
  <c:date1904 val="0"/>
  <c:lang val="de-DE"/>
  <c:roundedCorners val="0"/>
  <mc:AlternateContent xmlns:mc="http://schemas.openxmlformats.org/markup-compatibility/2006">
    <mc:Choice xmlns:c14="http://schemas.microsoft.com/office/drawing/2007/8/2/chart" Requires="c14">
      <c14:style val="104"/>
    </mc:Choice>
    <mc:Fallback>
      <c:style val="4"/>
    </mc:Fallback>
  </mc:AlternateContent>
  <c:pivotSource>
    <c:name>[CuttingResults_AISI1045_AISI4140_ALL_E085_method1.xlsx]Tabelle3!PivotTable2</c:name>
    <c:fmtId val="92"/>
  </c:pivotSource>
  <c:chart>
    <c:autoTitleDeleted val="0"/>
    <c:pivotFmts>
      <c:pivotFmt>
        <c:idx val="0"/>
      </c:pivotFmt>
      <c:pivotFmt>
        <c:idx val="1"/>
        <c:dLbl>
          <c:idx val="0"/>
          <c:delete val="1"/>
        </c:dLbl>
      </c:pivotFmt>
      <c:pivotFmt>
        <c:idx val="2"/>
        <c:dLbl>
          <c:idx val="0"/>
          <c:delete val="1"/>
        </c:dLbl>
      </c:pivotFmt>
      <c:pivotFmt>
        <c:idx val="3"/>
        <c:dLbl>
          <c:idx val="0"/>
          <c:delete val="1"/>
        </c:dLbl>
      </c:pivotFmt>
      <c:pivotFmt>
        <c:idx val="4"/>
        <c:dLbl>
          <c:idx val="0"/>
          <c:delete val="1"/>
        </c:dLbl>
      </c:pivotFmt>
      <c:pivotFmt>
        <c:idx val="5"/>
        <c:dLbl>
          <c:idx val="0"/>
          <c:delete val="1"/>
        </c:dLbl>
      </c:pivotFmt>
      <c:pivotFmt>
        <c:idx val="6"/>
        <c:dLbl>
          <c:idx val="0"/>
          <c:delete val="1"/>
        </c:dLbl>
      </c:pivotFmt>
      <c:pivotFmt>
        <c:idx val="7"/>
      </c:pivotFmt>
      <c:pivotFmt>
        <c:idx val="8"/>
      </c:pivotFmt>
      <c:pivotFmt>
        <c:idx val="9"/>
      </c:pivotFmt>
      <c:pivotFmt>
        <c:idx val="10"/>
      </c:pivotFmt>
      <c:pivotFmt>
        <c:idx val="11"/>
      </c:pivotFmt>
      <c:pivotFmt>
        <c:idx val="12"/>
      </c:pivotFmt>
      <c:pivotFmt>
        <c:idx val="13"/>
      </c:pivotFmt>
      <c:pivotFmt>
        <c:idx val="14"/>
      </c:pivotFmt>
      <c:pivotFmt>
        <c:idx val="15"/>
      </c:pivotFmt>
      <c:pivotFmt>
        <c:idx val="16"/>
      </c:pivotFmt>
      <c:pivotFmt>
        <c:idx val="17"/>
      </c:pivotFmt>
      <c:pivotFmt>
        <c:idx val="18"/>
      </c:pivotFmt>
      <c:pivotFmt>
        <c:idx val="19"/>
      </c:pivotFmt>
      <c:pivotFmt>
        <c:idx val="20"/>
      </c:pivotFmt>
      <c:pivotFmt>
        <c:idx val="21"/>
        <c:spPr>
          <a:ln>
            <a:prstDash val="dash"/>
          </a:ln>
        </c:spPr>
        <c:dLbl>
          <c:idx val="0"/>
          <c:delete val="1"/>
        </c:dLbl>
      </c:pivotFmt>
      <c:pivotFmt>
        <c:idx val="22"/>
        <c:spPr>
          <a:ln>
            <a:prstDash val="dash"/>
          </a:ln>
        </c:spPr>
        <c:dLbl>
          <c:idx val="0"/>
          <c:delete val="1"/>
        </c:dLbl>
      </c:pivotFmt>
      <c:pivotFmt>
        <c:idx val="23"/>
        <c:spPr>
          <a:ln>
            <a:prstDash val="dash"/>
          </a:ln>
        </c:spPr>
        <c:dLbl>
          <c:idx val="0"/>
          <c:delete val="1"/>
        </c:dLbl>
      </c:pivotFmt>
      <c:pivotFmt>
        <c:idx val="24"/>
        <c:dLbl>
          <c:idx val="0"/>
          <c:delete val="1"/>
        </c:dLbl>
      </c:pivotFmt>
      <c:pivotFmt>
        <c:idx val="25"/>
        <c:dLbl>
          <c:idx val="0"/>
          <c:delete val="1"/>
        </c:dLbl>
      </c:pivotFmt>
      <c:pivotFmt>
        <c:idx val="26"/>
        <c:dLbl>
          <c:idx val="0"/>
          <c:delete val="1"/>
        </c:dLbl>
      </c:pivotFmt>
      <c:pivotFmt>
        <c:idx val="27"/>
        <c:dLbl>
          <c:idx val="0"/>
          <c:delete val="1"/>
        </c:dLbl>
      </c:pivotFmt>
      <c:pivotFmt>
        <c:idx val="28"/>
        <c:dLbl>
          <c:idx val="0"/>
          <c:delete val="1"/>
        </c:dLbl>
      </c:pivotFmt>
      <c:pivotFmt>
        <c:idx val="29"/>
        <c:dLbl>
          <c:idx val="0"/>
          <c:delete val="1"/>
        </c:dLbl>
      </c:pivotFmt>
      <c:pivotFmt>
        <c:idx val="30"/>
      </c:pivotFmt>
      <c:pivotFmt>
        <c:idx val="31"/>
      </c:pivotFmt>
      <c:pivotFmt>
        <c:idx val="32"/>
      </c:pivotFmt>
      <c:pivotFmt>
        <c:idx val="33"/>
      </c:pivotFmt>
      <c:pivotFmt>
        <c:idx val="34"/>
      </c:pivotFmt>
      <c:pivotFmt>
        <c:idx val="35"/>
      </c:pivotFmt>
      <c:pivotFmt>
        <c:idx val="36"/>
      </c:pivotFmt>
      <c:pivotFmt>
        <c:idx val="37"/>
      </c:pivotFmt>
      <c:pivotFmt>
        <c:idx val="38"/>
      </c:pivotFmt>
      <c:pivotFmt>
        <c:idx val="39"/>
      </c:pivotFmt>
      <c:pivotFmt>
        <c:idx val="40"/>
      </c:pivotFmt>
      <c:pivotFmt>
        <c:idx val="41"/>
      </c:pivotFmt>
      <c:pivotFmt>
        <c:idx val="42"/>
      </c:pivotFmt>
      <c:pivotFmt>
        <c:idx val="43"/>
      </c:pivotFmt>
      <c:pivotFmt>
        <c:idx val="44"/>
      </c:pivotFmt>
    </c:pivotFmts>
    <c:plotArea>
      <c:layout>
        <c:manualLayout>
          <c:layoutTarget val="inner"/>
          <c:xMode val="edge"/>
          <c:yMode val="edge"/>
          <c:x val="0.11581624562554681"/>
          <c:y val="2.0809956300219506E-2"/>
          <c:w val="0.86399592629046384"/>
          <c:h val="0.82556121661262927"/>
        </c:manualLayout>
      </c:layout>
      <c:lineChart>
        <c:grouping val="standard"/>
        <c:varyColors val="0"/>
        <c:ser>
          <c:idx val="0"/>
          <c:order val="0"/>
          <c:tx>
            <c:strRef>
              <c:f>Tabelle3!$B$3:$B$5</c:f>
              <c:strCache>
                <c:ptCount val="1"/>
                <c:pt idx="0">
                  <c:v>VP36_1_H200_V100_ABA_MF_285 - Summe von Percent - Heat through workpiece/Total heat</c:v>
                </c:pt>
              </c:strCache>
            </c:strRef>
          </c:tx>
          <c:cat>
            <c:strRef>
              <c:f>Tabelle3!$A$6:$A$17</c:f>
              <c:strCache>
                <c:ptCount val="11"/>
                <c:pt idx="0">
                  <c:v>29,19</c:v>
                </c:pt>
                <c:pt idx="1">
                  <c:v>34,27</c:v>
                </c:pt>
                <c:pt idx="2">
                  <c:v>39,35</c:v>
                </c:pt>
                <c:pt idx="3">
                  <c:v>44,43</c:v>
                </c:pt>
                <c:pt idx="4">
                  <c:v>49,51</c:v>
                </c:pt>
                <c:pt idx="5">
                  <c:v>54,59</c:v>
                </c:pt>
                <c:pt idx="6">
                  <c:v>59,67</c:v>
                </c:pt>
                <c:pt idx="7">
                  <c:v>64,76</c:v>
                </c:pt>
                <c:pt idx="8">
                  <c:v>69,84</c:v>
                </c:pt>
                <c:pt idx="9">
                  <c:v>74,92</c:v>
                </c:pt>
                <c:pt idx="10">
                  <c:v>80,00</c:v>
                </c:pt>
              </c:strCache>
            </c:strRef>
          </c:cat>
          <c:val>
            <c:numRef>
              <c:f>Tabelle3!$B$6:$B$17</c:f>
              <c:numCache>
                <c:formatCode>General</c:formatCode>
                <c:ptCount val="11"/>
                <c:pt idx="0">
                  <c:v>0.44435728143327102</c:v>
                </c:pt>
                <c:pt idx="1">
                  <c:v>0.41433659531945793</c:v>
                </c:pt>
                <c:pt idx="2">
                  <c:v>0.42891393424896207</c:v>
                </c:pt>
                <c:pt idx="3">
                  <c:v>0.40474874672622874</c:v>
                </c:pt>
                <c:pt idx="4">
                  <c:v>0.41428900527033902</c:v>
                </c:pt>
                <c:pt idx="5">
                  <c:v>0.40083433990696971</c:v>
                </c:pt>
                <c:pt idx="6">
                  <c:v>0.39525101590566875</c:v>
                </c:pt>
                <c:pt idx="7">
                  <c:v>0.41502565421155019</c:v>
                </c:pt>
                <c:pt idx="8">
                  <c:v>0.41616357094049616</c:v>
                </c:pt>
                <c:pt idx="9">
                  <c:v>0.41294557636740703</c:v>
                </c:pt>
                <c:pt idx="10">
                  <c:v>0.45138211905555314</c:v>
                </c:pt>
              </c:numCache>
            </c:numRef>
          </c:val>
          <c:smooth val="0"/>
        </c:ser>
        <c:ser>
          <c:idx val="1"/>
          <c:order val="1"/>
          <c:tx>
            <c:strRef>
              <c:f>Tabelle3!$C$3:$C$5</c:f>
              <c:strCache>
                <c:ptCount val="1"/>
                <c:pt idx="0">
                  <c:v>VP36_1_H200_V100_ABA_MF_285 - Summe von Percent - Heat through chip/Total heat</c:v>
                </c:pt>
              </c:strCache>
            </c:strRef>
          </c:tx>
          <c:cat>
            <c:strRef>
              <c:f>Tabelle3!$A$6:$A$17</c:f>
              <c:strCache>
                <c:ptCount val="11"/>
                <c:pt idx="0">
                  <c:v>29,19</c:v>
                </c:pt>
                <c:pt idx="1">
                  <c:v>34,27</c:v>
                </c:pt>
                <c:pt idx="2">
                  <c:v>39,35</c:v>
                </c:pt>
                <c:pt idx="3">
                  <c:v>44,43</c:v>
                </c:pt>
                <c:pt idx="4">
                  <c:v>49,51</c:v>
                </c:pt>
                <c:pt idx="5">
                  <c:v>54,59</c:v>
                </c:pt>
                <c:pt idx="6">
                  <c:v>59,67</c:v>
                </c:pt>
                <c:pt idx="7">
                  <c:v>64,76</c:v>
                </c:pt>
                <c:pt idx="8">
                  <c:v>69,84</c:v>
                </c:pt>
                <c:pt idx="9">
                  <c:v>74,92</c:v>
                </c:pt>
                <c:pt idx="10">
                  <c:v>80,00</c:v>
                </c:pt>
              </c:strCache>
            </c:strRef>
          </c:cat>
          <c:val>
            <c:numRef>
              <c:f>Tabelle3!$C$6:$C$17</c:f>
              <c:numCache>
                <c:formatCode>General</c:formatCode>
                <c:ptCount val="11"/>
                <c:pt idx="0">
                  <c:v>0.51458023377521989</c:v>
                </c:pt>
                <c:pt idx="1">
                  <c:v>0.53224936531331268</c:v>
                </c:pt>
                <c:pt idx="2">
                  <c:v>0.52787884059061396</c:v>
                </c:pt>
                <c:pt idx="3">
                  <c:v>0.54077053380397433</c:v>
                </c:pt>
                <c:pt idx="4">
                  <c:v>0.53502269725883633</c:v>
                </c:pt>
                <c:pt idx="5">
                  <c:v>0.54609212477506319</c:v>
                </c:pt>
                <c:pt idx="6">
                  <c:v>0.5543879814424848</c:v>
                </c:pt>
                <c:pt idx="7">
                  <c:v>0.53564607757309768</c:v>
                </c:pt>
                <c:pt idx="8">
                  <c:v>0.53820690599513654</c:v>
                </c:pt>
                <c:pt idx="9">
                  <c:v>0.54204033107977434</c:v>
                </c:pt>
                <c:pt idx="10">
                  <c:v>0.50257739852528049</c:v>
                </c:pt>
              </c:numCache>
            </c:numRef>
          </c:val>
          <c:smooth val="0"/>
        </c:ser>
        <c:ser>
          <c:idx val="2"/>
          <c:order val="2"/>
          <c:tx>
            <c:strRef>
              <c:f>Tabelle3!$D$3:$D$5</c:f>
              <c:strCache>
                <c:ptCount val="1"/>
                <c:pt idx="0">
                  <c:v>VP36_1_H200_V100_ABA_MF_285 - Summe von Percent - Heat inside tool/Total heat</c:v>
                </c:pt>
              </c:strCache>
            </c:strRef>
          </c:tx>
          <c:cat>
            <c:strRef>
              <c:f>Tabelle3!$A$6:$A$17</c:f>
              <c:strCache>
                <c:ptCount val="11"/>
                <c:pt idx="0">
                  <c:v>29,19</c:v>
                </c:pt>
                <c:pt idx="1">
                  <c:v>34,27</c:v>
                </c:pt>
                <c:pt idx="2">
                  <c:v>39,35</c:v>
                </c:pt>
                <c:pt idx="3">
                  <c:v>44,43</c:v>
                </c:pt>
                <c:pt idx="4">
                  <c:v>49,51</c:v>
                </c:pt>
                <c:pt idx="5">
                  <c:v>54,59</c:v>
                </c:pt>
                <c:pt idx="6">
                  <c:v>59,67</c:v>
                </c:pt>
                <c:pt idx="7">
                  <c:v>64,76</c:v>
                </c:pt>
                <c:pt idx="8">
                  <c:v>69,84</c:v>
                </c:pt>
                <c:pt idx="9">
                  <c:v>74,92</c:v>
                </c:pt>
                <c:pt idx="10">
                  <c:v>80,00</c:v>
                </c:pt>
              </c:strCache>
            </c:strRef>
          </c:cat>
          <c:val>
            <c:numRef>
              <c:f>Tabelle3!$D$6:$D$17</c:f>
              <c:numCache>
                <c:formatCode>General</c:formatCode>
                <c:ptCount val="11"/>
                <c:pt idx="0">
                  <c:v>4.1062484791509132E-2</c:v>
                </c:pt>
                <c:pt idx="1">
                  <c:v>5.3414039367229452E-2</c:v>
                </c:pt>
                <c:pt idx="2">
                  <c:v>4.3207225160423877E-2</c:v>
                </c:pt>
                <c:pt idx="3">
                  <c:v>5.4480719469796969E-2</c:v>
                </c:pt>
                <c:pt idx="4">
                  <c:v>5.0688297470824588E-2</c:v>
                </c:pt>
                <c:pt idx="5">
                  <c:v>5.3073535317967095E-2</c:v>
                </c:pt>
                <c:pt idx="6">
                  <c:v>5.0361002651846384E-2</c:v>
                </c:pt>
                <c:pt idx="7">
                  <c:v>4.9328268215352078E-2</c:v>
                </c:pt>
                <c:pt idx="8">
                  <c:v>4.5629523064367364E-2</c:v>
                </c:pt>
                <c:pt idx="9">
                  <c:v>4.501409255281863E-2</c:v>
                </c:pt>
                <c:pt idx="10">
                  <c:v>4.6040482419166293E-2</c:v>
                </c:pt>
              </c:numCache>
            </c:numRef>
          </c:val>
          <c:smooth val="0"/>
        </c:ser>
        <c:dLbls>
          <c:showLegendKey val="0"/>
          <c:showVal val="0"/>
          <c:showCatName val="0"/>
          <c:showSerName val="0"/>
          <c:showPercent val="0"/>
          <c:showBubbleSize val="0"/>
        </c:dLbls>
        <c:marker val="1"/>
        <c:smooth val="0"/>
        <c:axId val="287840896"/>
        <c:axId val="287875840"/>
      </c:lineChart>
      <c:catAx>
        <c:axId val="287840896"/>
        <c:scaling>
          <c:orientation val="minMax"/>
        </c:scaling>
        <c:delete val="0"/>
        <c:axPos val="b"/>
        <c:title>
          <c:tx>
            <c:rich>
              <a:bodyPr/>
              <a:lstStyle/>
              <a:p>
                <a:pPr>
                  <a:defRPr/>
                </a:pPr>
                <a:r>
                  <a:rPr lang="de-DE" dirty="0"/>
                  <a:t>Workpiece </a:t>
                </a:r>
                <a:r>
                  <a:rPr lang="de-DE" dirty="0" err="1"/>
                  <a:t>position</a:t>
                </a:r>
                <a:r>
                  <a:rPr lang="de-DE" dirty="0"/>
                  <a:t> [mm]</a:t>
                </a:r>
              </a:p>
            </c:rich>
          </c:tx>
          <c:overlay val="0"/>
        </c:title>
        <c:majorTickMark val="none"/>
        <c:minorTickMark val="none"/>
        <c:tickLblPos val="nextTo"/>
        <c:crossAx val="287875840"/>
        <c:crosses val="autoZero"/>
        <c:auto val="1"/>
        <c:lblAlgn val="ctr"/>
        <c:lblOffset val="100"/>
        <c:tickLblSkip val="5"/>
        <c:tickMarkSkip val="5"/>
        <c:noMultiLvlLbl val="0"/>
      </c:catAx>
      <c:valAx>
        <c:axId val="287875840"/>
        <c:scaling>
          <c:orientation val="minMax"/>
          <c:max val="1"/>
        </c:scaling>
        <c:delete val="0"/>
        <c:axPos val="l"/>
        <c:majorGridlines/>
        <c:title>
          <c:tx>
            <c:rich>
              <a:bodyPr/>
              <a:lstStyle/>
              <a:p>
                <a:pPr>
                  <a:defRPr/>
                </a:pPr>
                <a:r>
                  <a:rPr lang="de-DE" dirty="0"/>
                  <a:t>Heat </a:t>
                </a:r>
                <a:r>
                  <a:rPr lang="de-DE" dirty="0" err="1"/>
                  <a:t>partition</a:t>
                </a:r>
                <a:r>
                  <a:rPr lang="de-DE" dirty="0"/>
                  <a:t> </a:t>
                </a:r>
                <a:r>
                  <a:rPr lang="de-DE" dirty="0" err="1"/>
                  <a:t>ratios</a:t>
                </a:r>
                <a:endParaRPr lang="de-DE" dirty="0"/>
              </a:p>
            </c:rich>
          </c:tx>
          <c:overlay val="0"/>
        </c:title>
        <c:numFmt formatCode="General" sourceLinked="1"/>
        <c:majorTickMark val="none"/>
        <c:minorTickMark val="none"/>
        <c:tickLblPos val="nextTo"/>
        <c:crossAx val="287840896"/>
        <c:crosses val="autoZero"/>
        <c:crossBetween val="between"/>
      </c:valAx>
    </c:plotArea>
    <c:plotVisOnly val="1"/>
    <c:dispBlanksAs val="span"/>
    <c:showDLblsOverMax val="0"/>
  </c:chart>
  <c:txPr>
    <a:bodyPr/>
    <a:lstStyle/>
    <a:p>
      <a:pPr>
        <a:defRPr sz="1800"/>
      </a:pPr>
      <a:endParaRPr lang="de-DE"/>
    </a:p>
  </c:txPr>
  <c:externalData r:id="rId1">
    <c:autoUpdate val="0"/>
  </c:externalData>
  <c:extLst>
    <c:ext xmlns:c14="http://schemas.microsoft.com/office/drawing/2007/8/2/chart" uri="{781A3756-C4B2-4CAC-9D66-4F8BD8637D16}">
      <c14:pivotOptions>
        <c14:dropZoneFilter val="1"/>
        <c14:dropZoneCategories val="1"/>
        <c14:dropZoneData val="1"/>
        <c14:dropZonesVisible val="1"/>
      </c14:pivotOptions>
    </c:ext>
  </c:extLst>
</c:chartSpace>
</file>

<file path=ppt/charts/chart47.xml><?xml version="1.0" encoding="utf-8"?>
<c:chartSpace xmlns:c="http://schemas.openxmlformats.org/drawingml/2006/chart" xmlns:a="http://schemas.openxmlformats.org/drawingml/2006/main" xmlns:r="http://schemas.openxmlformats.org/officeDocument/2006/relationships">
  <c:date1904 val="0"/>
  <c:lang val="de-DE"/>
  <c:roundedCorners val="0"/>
  <mc:AlternateContent xmlns:mc="http://schemas.openxmlformats.org/markup-compatibility/2006">
    <mc:Choice xmlns:c14="http://schemas.microsoft.com/office/drawing/2007/8/2/chart" Requires="c14">
      <c14:style val="104"/>
    </mc:Choice>
    <mc:Fallback>
      <c:style val="4"/>
    </mc:Fallback>
  </mc:AlternateContent>
  <c:pivotSource>
    <c:name>[CuttingResults_AISI1045_AISI4140_ALL_E085_method1.xlsx]Tabelle3!PivotTable2</c:name>
    <c:fmtId val="96"/>
  </c:pivotSource>
  <c:chart>
    <c:autoTitleDeleted val="0"/>
    <c:pivotFmts>
      <c:pivotFmt>
        <c:idx val="0"/>
      </c:pivotFmt>
      <c:pivotFmt>
        <c:idx val="1"/>
        <c:dLbl>
          <c:idx val="0"/>
          <c:delete val="1"/>
        </c:dLbl>
      </c:pivotFmt>
      <c:pivotFmt>
        <c:idx val="2"/>
        <c:dLbl>
          <c:idx val="0"/>
          <c:delete val="1"/>
        </c:dLbl>
      </c:pivotFmt>
      <c:pivotFmt>
        <c:idx val="3"/>
        <c:dLbl>
          <c:idx val="0"/>
          <c:delete val="1"/>
        </c:dLbl>
      </c:pivotFmt>
      <c:pivotFmt>
        <c:idx val="4"/>
        <c:dLbl>
          <c:idx val="0"/>
          <c:delete val="1"/>
        </c:dLbl>
      </c:pivotFmt>
      <c:pivotFmt>
        <c:idx val="5"/>
        <c:dLbl>
          <c:idx val="0"/>
          <c:delete val="1"/>
        </c:dLbl>
      </c:pivotFmt>
      <c:pivotFmt>
        <c:idx val="6"/>
        <c:dLbl>
          <c:idx val="0"/>
          <c:delete val="1"/>
        </c:dLbl>
      </c:pivotFmt>
      <c:pivotFmt>
        <c:idx val="7"/>
      </c:pivotFmt>
      <c:pivotFmt>
        <c:idx val="8"/>
      </c:pivotFmt>
      <c:pivotFmt>
        <c:idx val="9"/>
      </c:pivotFmt>
      <c:pivotFmt>
        <c:idx val="10"/>
      </c:pivotFmt>
      <c:pivotFmt>
        <c:idx val="11"/>
      </c:pivotFmt>
      <c:pivotFmt>
        <c:idx val="12"/>
      </c:pivotFmt>
      <c:pivotFmt>
        <c:idx val="13"/>
      </c:pivotFmt>
      <c:pivotFmt>
        <c:idx val="14"/>
      </c:pivotFmt>
      <c:pivotFmt>
        <c:idx val="15"/>
      </c:pivotFmt>
      <c:pivotFmt>
        <c:idx val="16"/>
      </c:pivotFmt>
      <c:pivotFmt>
        <c:idx val="17"/>
      </c:pivotFmt>
      <c:pivotFmt>
        <c:idx val="18"/>
      </c:pivotFmt>
      <c:pivotFmt>
        <c:idx val="19"/>
      </c:pivotFmt>
      <c:pivotFmt>
        <c:idx val="20"/>
      </c:pivotFmt>
      <c:pivotFmt>
        <c:idx val="21"/>
        <c:spPr>
          <a:ln>
            <a:prstDash val="dash"/>
          </a:ln>
        </c:spPr>
        <c:dLbl>
          <c:idx val="0"/>
          <c:delete val="1"/>
        </c:dLbl>
      </c:pivotFmt>
      <c:pivotFmt>
        <c:idx val="22"/>
        <c:spPr>
          <a:ln>
            <a:prstDash val="dash"/>
          </a:ln>
        </c:spPr>
        <c:dLbl>
          <c:idx val="0"/>
          <c:delete val="1"/>
        </c:dLbl>
      </c:pivotFmt>
      <c:pivotFmt>
        <c:idx val="23"/>
        <c:spPr>
          <a:ln>
            <a:prstDash val="dash"/>
          </a:ln>
        </c:spPr>
        <c:dLbl>
          <c:idx val="0"/>
          <c:delete val="1"/>
        </c:dLbl>
      </c:pivotFmt>
      <c:pivotFmt>
        <c:idx val="24"/>
        <c:dLbl>
          <c:idx val="0"/>
          <c:delete val="1"/>
        </c:dLbl>
      </c:pivotFmt>
      <c:pivotFmt>
        <c:idx val="25"/>
        <c:dLbl>
          <c:idx val="0"/>
          <c:delete val="1"/>
        </c:dLbl>
      </c:pivotFmt>
      <c:pivotFmt>
        <c:idx val="26"/>
        <c:dLbl>
          <c:idx val="0"/>
          <c:delete val="1"/>
        </c:dLbl>
      </c:pivotFmt>
      <c:pivotFmt>
        <c:idx val="27"/>
        <c:dLbl>
          <c:idx val="0"/>
          <c:delete val="1"/>
        </c:dLbl>
      </c:pivotFmt>
      <c:pivotFmt>
        <c:idx val="28"/>
        <c:dLbl>
          <c:idx val="0"/>
          <c:delete val="1"/>
        </c:dLbl>
      </c:pivotFmt>
      <c:pivotFmt>
        <c:idx val="29"/>
        <c:dLbl>
          <c:idx val="0"/>
          <c:delete val="1"/>
        </c:dLbl>
      </c:pivotFmt>
      <c:pivotFmt>
        <c:idx val="30"/>
      </c:pivotFmt>
      <c:pivotFmt>
        <c:idx val="31"/>
      </c:pivotFmt>
      <c:pivotFmt>
        <c:idx val="32"/>
      </c:pivotFmt>
      <c:pivotFmt>
        <c:idx val="33"/>
      </c:pivotFmt>
      <c:pivotFmt>
        <c:idx val="34"/>
      </c:pivotFmt>
      <c:pivotFmt>
        <c:idx val="35"/>
      </c:pivotFmt>
      <c:pivotFmt>
        <c:idx val="36"/>
      </c:pivotFmt>
      <c:pivotFmt>
        <c:idx val="37"/>
      </c:pivotFmt>
      <c:pivotFmt>
        <c:idx val="38"/>
      </c:pivotFmt>
      <c:pivotFmt>
        <c:idx val="39"/>
      </c:pivotFmt>
      <c:pivotFmt>
        <c:idx val="40"/>
      </c:pivotFmt>
      <c:pivotFmt>
        <c:idx val="41"/>
      </c:pivotFmt>
      <c:pivotFmt>
        <c:idx val="42"/>
      </c:pivotFmt>
      <c:pivotFmt>
        <c:idx val="43"/>
      </c:pivotFmt>
      <c:pivotFmt>
        <c:idx val="44"/>
      </c:pivotFmt>
    </c:pivotFmts>
    <c:plotArea>
      <c:layout>
        <c:manualLayout>
          <c:layoutTarget val="inner"/>
          <c:xMode val="edge"/>
          <c:yMode val="edge"/>
          <c:x val="0.11581624562554681"/>
          <c:y val="2.0809956300219506E-2"/>
          <c:w val="0.86399592629046384"/>
          <c:h val="0.82556121661262927"/>
        </c:manualLayout>
      </c:layout>
      <c:lineChart>
        <c:grouping val="standard"/>
        <c:varyColors val="0"/>
        <c:ser>
          <c:idx val="0"/>
          <c:order val="0"/>
          <c:tx>
            <c:strRef>
              <c:f>Tabelle3!$B$3:$B$5</c:f>
              <c:strCache>
                <c:ptCount val="1"/>
                <c:pt idx="0">
                  <c:v>VP37_1_H200_V150_ABA_MF_425 - Summe von Percent - Heat through workpiece/Total heat</c:v>
                </c:pt>
              </c:strCache>
            </c:strRef>
          </c:tx>
          <c:cat>
            <c:strRef>
              <c:f>Tabelle3!$A$6:$A$14</c:f>
              <c:strCache>
                <c:ptCount val="8"/>
                <c:pt idx="0">
                  <c:v>26,65</c:v>
                </c:pt>
                <c:pt idx="1">
                  <c:v>34,27</c:v>
                </c:pt>
                <c:pt idx="2">
                  <c:v>41,89</c:v>
                </c:pt>
                <c:pt idx="3">
                  <c:v>49,51</c:v>
                </c:pt>
                <c:pt idx="4">
                  <c:v>57,13</c:v>
                </c:pt>
                <c:pt idx="5">
                  <c:v>64,76</c:v>
                </c:pt>
                <c:pt idx="6">
                  <c:v>72,38</c:v>
                </c:pt>
                <c:pt idx="7">
                  <c:v>80,00</c:v>
                </c:pt>
              </c:strCache>
            </c:strRef>
          </c:cat>
          <c:val>
            <c:numRef>
              <c:f>Tabelle3!$B$6:$B$14</c:f>
              <c:numCache>
                <c:formatCode>General</c:formatCode>
                <c:ptCount val="8"/>
                <c:pt idx="0">
                  <c:v>0.42266262264060578</c:v>
                </c:pt>
                <c:pt idx="1">
                  <c:v>0.42324821775708538</c:v>
                </c:pt>
                <c:pt idx="2">
                  <c:v>0.39764652092250297</c:v>
                </c:pt>
                <c:pt idx="3">
                  <c:v>0.38492335082790174</c:v>
                </c:pt>
                <c:pt idx="4">
                  <c:v>0.4041970280505508</c:v>
                </c:pt>
                <c:pt idx="5">
                  <c:v>0.37754682554264468</c:v>
                </c:pt>
                <c:pt idx="6">
                  <c:v>0.36156829375134791</c:v>
                </c:pt>
                <c:pt idx="7">
                  <c:v>0.35312884014786727</c:v>
                </c:pt>
              </c:numCache>
            </c:numRef>
          </c:val>
          <c:smooth val="0"/>
        </c:ser>
        <c:ser>
          <c:idx val="1"/>
          <c:order val="1"/>
          <c:tx>
            <c:strRef>
              <c:f>Tabelle3!$C$3:$C$5</c:f>
              <c:strCache>
                <c:ptCount val="1"/>
                <c:pt idx="0">
                  <c:v>VP37_1_H200_V150_ABA_MF_425 - Summe von Percent - Heat through chip/Total heat</c:v>
                </c:pt>
              </c:strCache>
            </c:strRef>
          </c:tx>
          <c:cat>
            <c:strRef>
              <c:f>Tabelle3!$A$6:$A$14</c:f>
              <c:strCache>
                <c:ptCount val="8"/>
                <c:pt idx="0">
                  <c:v>26,65</c:v>
                </c:pt>
                <c:pt idx="1">
                  <c:v>34,27</c:v>
                </c:pt>
                <c:pt idx="2">
                  <c:v>41,89</c:v>
                </c:pt>
                <c:pt idx="3">
                  <c:v>49,51</c:v>
                </c:pt>
                <c:pt idx="4">
                  <c:v>57,13</c:v>
                </c:pt>
                <c:pt idx="5">
                  <c:v>64,76</c:v>
                </c:pt>
                <c:pt idx="6">
                  <c:v>72,38</c:v>
                </c:pt>
                <c:pt idx="7">
                  <c:v>80,00</c:v>
                </c:pt>
              </c:strCache>
            </c:strRef>
          </c:cat>
          <c:val>
            <c:numRef>
              <c:f>Tabelle3!$C$6:$C$14</c:f>
              <c:numCache>
                <c:formatCode>General</c:formatCode>
                <c:ptCount val="8"/>
                <c:pt idx="0">
                  <c:v>0.55082405745249219</c:v>
                </c:pt>
                <c:pt idx="1">
                  <c:v>0.54419234269280092</c:v>
                </c:pt>
                <c:pt idx="2">
                  <c:v>0.57124628374458575</c:v>
                </c:pt>
                <c:pt idx="3">
                  <c:v>0.57646815036561605</c:v>
                </c:pt>
                <c:pt idx="4">
                  <c:v>0.56052140967451691</c:v>
                </c:pt>
                <c:pt idx="5">
                  <c:v>0.58307773077275782</c:v>
                </c:pt>
                <c:pt idx="6">
                  <c:v>0.60110796942583999</c:v>
                </c:pt>
                <c:pt idx="7">
                  <c:v>0.60519519083638573</c:v>
                </c:pt>
              </c:numCache>
            </c:numRef>
          </c:val>
          <c:smooth val="0"/>
        </c:ser>
        <c:ser>
          <c:idx val="2"/>
          <c:order val="2"/>
          <c:tx>
            <c:strRef>
              <c:f>Tabelle3!$D$3:$D$5</c:f>
              <c:strCache>
                <c:ptCount val="1"/>
                <c:pt idx="0">
                  <c:v>VP37_1_H200_V150_ABA_MF_425 - Summe von Percent - Heat inside tool/Total heat</c:v>
                </c:pt>
              </c:strCache>
            </c:strRef>
          </c:tx>
          <c:cat>
            <c:strRef>
              <c:f>Tabelle3!$A$6:$A$14</c:f>
              <c:strCache>
                <c:ptCount val="8"/>
                <c:pt idx="0">
                  <c:v>26,65</c:v>
                </c:pt>
                <c:pt idx="1">
                  <c:v>34,27</c:v>
                </c:pt>
                <c:pt idx="2">
                  <c:v>41,89</c:v>
                </c:pt>
                <c:pt idx="3">
                  <c:v>49,51</c:v>
                </c:pt>
                <c:pt idx="4">
                  <c:v>57,13</c:v>
                </c:pt>
                <c:pt idx="5">
                  <c:v>64,76</c:v>
                </c:pt>
                <c:pt idx="6">
                  <c:v>72,38</c:v>
                </c:pt>
                <c:pt idx="7">
                  <c:v>80,00</c:v>
                </c:pt>
              </c:strCache>
            </c:strRef>
          </c:cat>
          <c:val>
            <c:numRef>
              <c:f>Tabelle3!$D$6:$D$14</c:f>
              <c:numCache>
                <c:formatCode>General</c:formatCode>
                <c:ptCount val="8"/>
                <c:pt idx="0">
                  <c:v>2.6513319906901988E-2</c:v>
                </c:pt>
                <c:pt idx="1">
                  <c:v>3.2559439550113735E-2</c:v>
                </c:pt>
                <c:pt idx="2">
                  <c:v>3.1107195332911161E-2</c:v>
                </c:pt>
                <c:pt idx="3">
                  <c:v>3.8608498806482268E-2</c:v>
                </c:pt>
                <c:pt idx="4">
                  <c:v>3.528156227493235E-2</c:v>
                </c:pt>
                <c:pt idx="5">
                  <c:v>3.9375443684597528E-2</c:v>
                </c:pt>
                <c:pt idx="6">
                  <c:v>3.7323736822812134E-2</c:v>
                </c:pt>
                <c:pt idx="7">
                  <c:v>4.1675969015747064E-2</c:v>
                </c:pt>
              </c:numCache>
            </c:numRef>
          </c:val>
          <c:smooth val="0"/>
        </c:ser>
        <c:dLbls>
          <c:showLegendKey val="0"/>
          <c:showVal val="0"/>
          <c:showCatName val="0"/>
          <c:showSerName val="0"/>
          <c:showPercent val="0"/>
          <c:showBubbleSize val="0"/>
        </c:dLbls>
        <c:marker val="1"/>
        <c:smooth val="0"/>
        <c:axId val="290834688"/>
        <c:axId val="290836864"/>
      </c:lineChart>
      <c:catAx>
        <c:axId val="290834688"/>
        <c:scaling>
          <c:orientation val="minMax"/>
        </c:scaling>
        <c:delete val="0"/>
        <c:axPos val="b"/>
        <c:title>
          <c:tx>
            <c:rich>
              <a:bodyPr/>
              <a:lstStyle/>
              <a:p>
                <a:pPr>
                  <a:defRPr/>
                </a:pPr>
                <a:r>
                  <a:rPr lang="de-DE" dirty="0"/>
                  <a:t>Workpiece </a:t>
                </a:r>
                <a:r>
                  <a:rPr lang="de-DE" dirty="0" err="1"/>
                  <a:t>position</a:t>
                </a:r>
                <a:r>
                  <a:rPr lang="de-DE" dirty="0"/>
                  <a:t> [mm]</a:t>
                </a:r>
              </a:p>
            </c:rich>
          </c:tx>
          <c:overlay val="0"/>
        </c:title>
        <c:majorTickMark val="none"/>
        <c:minorTickMark val="none"/>
        <c:tickLblPos val="nextTo"/>
        <c:crossAx val="290836864"/>
        <c:crosses val="autoZero"/>
        <c:auto val="1"/>
        <c:lblAlgn val="ctr"/>
        <c:lblOffset val="100"/>
        <c:tickLblSkip val="5"/>
        <c:tickMarkSkip val="5"/>
        <c:noMultiLvlLbl val="0"/>
      </c:catAx>
      <c:valAx>
        <c:axId val="290836864"/>
        <c:scaling>
          <c:orientation val="minMax"/>
          <c:max val="1"/>
        </c:scaling>
        <c:delete val="0"/>
        <c:axPos val="l"/>
        <c:majorGridlines/>
        <c:title>
          <c:tx>
            <c:rich>
              <a:bodyPr/>
              <a:lstStyle/>
              <a:p>
                <a:pPr>
                  <a:defRPr/>
                </a:pPr>
                <a:r>
                  <a:rPr lang="de-DE" dirty="0"/>
                  <a:t>Heat </a:t>
                </a:r>
                <a:r>
                  <a:rPr lang="de-DE" dirty="0" err="1"/>
                  <a:t>partition</a:t>
                </a:r>
                <a:r>
                  <a:rPr lang="de-DE" dirty="0"/>
                  <a:t> </a:t>
                </a:r>
                <a:r>
                  <a:rPr lang="de-DE" dirty="0" err="1"/>
                  <a:t>ratios</a:t>
                </a:r>
                <a:endParaRPr lang="de-DE" dirty="0"/>
              </a:p>
            </c:rich>
          </c:tx>
          <c:overlay val="0"/>
        </c:title>
        <c:numFmt formatCode="General" sourceLinked="1"/>
        <c:majorTickMark val="none"/>
        <c:minorTickMark val="none"/>
        <c:tickLblPos val="nextTo"/>
        <c:crossAx val="290834688"/>
        <c:crosses val="autoZero"/>
        <c:crossBetween val="between"/>
      </c:valAx>
    </c:plotArea>
    <c:plotVisOnly val="1"/>
    <c:dispBlanksAs val="span"/>
    <c:showDLblsOverMax val="0"/>
  </c:chart>
  <c:txPr>
    <a:bodyPr/>
    <a:lstStyle/>
    <a:p>
      <a:pPr>
        <a:defRPr sz="1800"/>
      </a:pPr>
      <a:endParaRPr lang="de-DE"/>
    </a:p>
  </c:txPr>
  <c:externalData r:id="rId1">
    <c:autoUpdate val="0"/>
  </c:externalData>
  <c:extLst>
    <c:ext xmlns:c14="http://schemas.microsoft.com/office/drawing/2007/8/2/chart" uri="{781A3756-C4B2-4CAC-9D66-4F8BD8637D16}">
      <c14:pivotOptions>
        <c14:dropZoneFilter val="1"/>
        <c14:dropZoneCategories val="1"/>
        <c14:dropZoneData val="1"/>
        <c14:dropZonesVisible val="1"/>
      </c14:pivotOptions>
    </c:ext>
  </c:extLst>
</c:chartSpace>
</file>

<file path=ppt/charts/chart48.xml><?xml version="1.0" encoding="utf-8"?>
<c:chartSpace xmlns:c="http://schemas.openxmlformats.org/drawingml/2006/chart" xmlns:a="http://schemas.openxmlformats.org/drawingml/2006/main" xmlns:r="http://schemas.openxmlformats.org/officeDocument/2006/relationships">
  <c:date1904 val="0"/>
  <c:lang val="de-DE"/>
  <c:roundedCorners val="0"/>
  <mc:AlternateContent xmlns:mc="http://schemas.openxmlformats.org/markup-compatibility/2006">
    <mc:Choice xmlns:c14="http://schemas.microsoft.com/office/drawing/2007/8/2/chart" Requires="c14">
      <c14:style val="104"/>
    </mc:Choice>
    <mc:Fallback>
      <c:style val="4"/>
    </mc:Fallback>
  </mc:AlternateContent>
  <c:pivotSource>
    <c:name>[CuttingResults_AISI1045_AISI4140_ALL_E085_method1.xlsx]Tabelle3!PivotTable2</c:name>
    <c:fmtId val="100"/>
  </c:pivotSource>
  <c:chart>
    <c:autoTitleDeleted val="0"/>
    <c:pivotFmts>
      <c:pivotFmt>
        <c:idx val="0"/>
      </c:pivotFmt>
      <c:pivotFmt>
        <c:idx val="1"/>
        <c:dLbl>
          <c:idx val="0"/>
          <c:delete val="1"/>
        </c:dLbl>
      </c:pivotFmt>
      <c:pivotFmt>
        <c:idx val="2"/>
        <c:dLbl>
          <c:idx val="0"/>
          <c:delete val="1"/>
        </c:dLbl>
      </c:pivotFmt>
      <c:pivotFmt>
        <c:idx val="3"/>
        <c:dLbl>
          <c:idx val="0"/>
          <c:delete val="1"/>
        </c:dLbl>
      </c:pivotFmt>
      <c:pivotFmt>
        <c:idx val="4"/>
        <c:dLbl>
          <c:idx val="0"/>
          <c:delete val="1"/>
        </c:dLbl>
      </c:pivotFmt>
      <c:pivotFmt>
        <c:idx val="5"/>
        <c:dLbl>
          <c:idx val="0"/>
          <c:delete val="1"/>
        </c:dLbl>
      </c:pivotFmt>
      <c:pivotFmt>
        <c:idx val="6"/>
        <c:dLbl>
          <c:idx val="0"/>
          <c:delete val="1"/>
        </c:dLbl>
      </c:pivotFmt>
      <c:pivotFmt>
        <c:idx val="7"/>
      </c:pivotFmt>
      <c:pivotFmt>
        <c:idx val="8"/>
      </c:pivotFmt>
      <c:pivotFmt>
        <c:idx val="9"/>
      </c:pivotFmt>
      <c:pivotFmt>
        <c:idx val="10"/>
      </c:pivotFmt>
      <c:pivotFmt>
        <c:idx val="11"/>
      </c:pivotFmt>
      <c:pivotFmt>
        <c:idx val="12"/>
      </c:pivotFmt>
      <c:pivotFmt>
        <c:idx val="13"/>
      </c:pivotFmt>
      <c:pivotFmt>
        <c:idx val="14"/>
      </c:pivotFmt>
      <c:pivotFmt>
        <c:idx val="15"/>
      </c:pivotFmt>
      <c:pivotFmt>
        <c:idx val="16"/>
      </c:pivotFmt>
      <c:pivotFmt>
        <c:idx val="17"/>
      </c:pivotFmt>
      <c:pivotFmt>
        <c:idx val="18"/>
      </c:pivotFmt>
      <c:pivotFmt>
        <c:idx val="19"/>
      </c:pivotFmt>
      <c:pivotFmt>
        <c:idx val="20"/>
      </c:pivotFmt>
      <c:pivotFmt>
        <c:idx val="21"/>
        <c:spPr>
          <a:ln>
            <a:prstDash val="dash"/>
          </a:ln>
        </c:spPr>
        <c:dLbl>
          <c:idx val="0"/>
          <c:delete val="1"/>
        </c:dLbl>
      </c:pivotFmt>
      <c:pivotFmt>
        <c:idx val="22"/>
        <c:spPr>
          <a:ln>
            <a:prstDash val="dash"/>
          </a:ln>
        </c:spPr>
        <c:dLbl>
          <c:idx val="0"/>
          <c:delete val="1"/>
        </c:dLbl>
      </c:pivotFmt>
      <c:pivotFmt>
        <c:idx val="23"/>
        <c:spPr>
          <a:ln>
            <a:prstDash val="dash"/>
          </a:ln>
        </c:spPr>
        <c:dLbl>
          <c:idx val="0"/>
          <c:delete val="1"/>
        </c:dLbl>
      </c:pivotFmt>
      <c:pivotFmt>
        <c:idx val="24"/>
        <c:dLbl>
          <c:idx val="0"/>
          <c:delete val="1"/>
        </c:dLbl>
      </c:pivotFmt>
      <c:pivotFmt>
        <c:idx val="25"/>
        <c:dLbl>
          <c:idx val="0"/>
          <c:delete val="1"/>
        </c:dLbl>
      </c:pivotFmt>
      <c:pivotFmt>
        <c:idx val="26"/>
        <c:dLbl>
          <c:idx val="0"/>
          <c:delete val="1"/>
        </c:dLbl>
      </c:pivotFmt>
      <c:pivotFmt>
        <c:idx val="27"/>
        <c:dLbl>
          <c:idx val="0"/>
          <c:delete val="1"/>
        </c:dLbl>
      </c:pivotFmt>
      <c:pivotFmt>
        <c:idx val="28"/>
        <c:dLbl>
          <c:idx val="0"/>
          <c:delete val="1"/>
        </c:dLbl>
      </c:pivotFmt>
      <c:pivotFmt>
        <c:idx val="29"/>
        <c:dLbl>
          <c:idx val="0"/>
          <c:delete val="1"/>
        </c:dLbl>
      </c:pivotFmt>
      <c:pivotFmt>
        <c:idx val="30"/>
      </c:pivotFmt>
      <c:pivotFmt>
        <c:idx val="31"/>
      </c:pivotFmt>
      <c:pivotFmt>
        <c:idx val="32"/>
      </c:pivotFmt>
      <c:pivotFmt>
        <c:idx val="33"/>
      </c:pivotFmt>
      <c:pivotFmt>
        <c:idx val="34"/>
      </c:pivotFmt>
      <c:pivotFmt>
        <c:idx val="35"/>
      </c:pivotFmt>
      <c:pivotFmt>
        <c:idx val="36"/>
      </c:pivotFmt>
      <c:pivotFmt>
        <c:idx val="37"/>
      </c:pivotFmt>
      <c:pivotFmt>
        <c:idx val="38"/>
      </c:pivotFmt>
      <c:pivotFmt>
        <c:idx val="39"/>
      </c:pivotFmt>
      <c:pivotFmt>
        <c:idx val="40"/>
      </c:pivotFmt>
      <c:pivotFmt>
        <c:idx val="41"/>
      </c:pivotFmt>
      <c:pivotFmt>
        <c:idx val="42"/>
      </c:pivotFmt>
      <c:pivotFmt>
        <c:idx val="43"/>
      </c:pivotFmt>
      <c:pivotFmt>
        <c:idx val="44"/>
      </c:pivotFmt>
    </c:pivotFmts>
    <c:plotArea>
      <c:layout>
        <c:manualLayout>
          <c:layoutTarget val="inner"/>
          <c:xMode val="edge"/>
          <c:yMode val="edge"/>
          <c:x val="0.11581624562554681"/>
          <c:y val="2.0809956300219506E-2"/>
          <c:w val="0.86399592629046384"/>
          <c:h val="0.82556121661262927"/>
        </c:manualLayout>
      </c:layout>
      <c:lineChart>
        <c:grouping val="standard"/>
        <c:varyColors val="0"/>
        <c:ser>
          <c:idx val="0"/>
          <c:order val="0"/>
          <c:tx>
            <c:strRef>
              <c:f>Tabelle3!$B$3:$B$5</c:f>
              <c:strCache>
                <c:ptCount val="1"/>
                <c:pt idx="0">
                  <c:v>VP38_1_H300_V100_ABA_MF_425 - Summe von Percent - Heat through workpiece/Total heat</c:v>
                </c:pt>
              </c:strCache>
            </c:strRef>
          </c:tx>
          <c:cat>
            <c:strRef>
              <c:f>Tabelle3!$A$6:$A$17</c:f>
              <c:strCache>
                <c:ptCount val="11"/>
                <c:pt idx="0">
                  <c:v>29,19</c:v>
                </c:pt>
                <c:pt idx="1">
                  <c:v>34,27</c:v>
                </c:pt>
                <c:pt idx="2">
                  <c:v>39,35</c:v>
                </c:pt>
                <c:pt idx="3">
                  <c:v>44,43</c:v>
                </c:pt>
                <c:pt idx="4">
                  <c:v>49,51</c:v>
                </c:pt>
                <c:pt idx="5">
                  <c:v>54,59</c:v>
                </c:pt>
                <c:pt idx="6">
                  <c:v>59,67</c:v>
                </c:pt>
                <c:pt idx="7">
                  <c:v>64,76</c:v>
                </c:pt>
                <c:pt idx="8">
                  <c:v>69,84</c:v>
                </c:pt>
                <c:pt idx="9">
                  <c:v>74,92</c:v>
                </c:pt>
                <c:pt idx="10">
                  <c:v>80,00</c:v>
                </c:pt>
              </c:strCache>
            </c:strRef>
          </c:cat>
          <c:val>
            <c:numRef>
              <c:f>Tabelle3!$B$6:$B$17</c:f>
              <c:numCache>
                <c:formatCode>General</c:formatCode>
                <c:ptCount val="11"/>
                <c:pt idx="0">
                  <c:v>0.43008763820849921</c:v>
                </c:pt>
                <c:pt idx="1">
                  <c:v>0.42313767166773675</c:v>
                </c:pt>
                <c:pt idx="2">
                  <c:v>0.43481680202960626</c:v>
                </c:pt>
                <c:pt idx="3">
                  <c:v>0.43160219391875659</c:v>
                </c:pt>
                <c:pt idx="4">
                  <c:v>0.39713170908316497</c:v>
                </c:pt>
                <c:pt idx="5">
                  <c:v>0.43168335405330271</c:v>
                </c:pt>
                <c:pt idx="6">
                  <c:v>0.38642449768724041</c:v>
                </c:pt>
                <c:pt idx="7">
                  <c:v>0.40822519384085132</c:v>
                </c:pt>
                <c:pt idx="8">
                  <c:v>0.41866568971552964</c:v>
                </c:pt>
                <c:pt idx="9">
                  <c:v>0.3744199783574042</c:v>
                </c:pt>
                <c:pt idx="10">
                  <c:v>0.41868609300385212</c:v>
                </c:pt>
              </c:numCache>
            </c:numRef>
          </c:val>
          <c:smooth val="0"/>
        </c:ser>
        <c:ser>
          <c:idx val="1"/>
          <c:order val="1"/>
          <c:tx>
            <c:strRef>
              <c:f>Tabelle3!$C$3:$C$5</c:f>
              <c:strCache>
                <c:ptCount val="1"/>
                <c:pt idx="0">
                  <c:v>VP38_1_H300_V100_ABA_MF_425 - Summe von Percent - Heat through chip/Total heat</c:v>
                </c:pt>
              </c:strCache>
            </c:strRef>
          </c:tx>
          <c:cat>
            <c:strRef>
              <c:f>Tabelle3!$A$6:$A$17</c:f>
              <c:strCache>
                <c:ptCount val="11"/>
                <c:pt idx="0">
                  <c:v>29,19</c:v>
                </c:pt>
                <c:pt idx="1">
                  <c:v>34,27</c:v>
                </c:pt>
                <c:pt idx="2">
                  <c:v>39,35</c:v>
                </c:pt>
                <c:pt idx="3">
                  <c:v>44,43</c:v>
                </c:pt>
                <c:pt idx="4">
                  <c:v>49,51</c:v>
                </c:pt>
                <c:pt idx="5">
                  <c:v>54,59</c:v>
                </c:pt>
                <c:pt idx="6">
                  <c:v>59,67</c:v>
                </c:pt>
                <c:pt idx="7">
                  <c:v>64,76</c:v>
                </c:pt>
                <c:pt idx="8">
                  <c:v>69,84</c:v>
                </c:pt>
                <c:pt idx="9">
                  <c:v>74,92</c:v>
                </c:pt>
                <c:pt idx="10">
                  <c:v>80,00</c:v>
                </c:pt>
              </c:strCache>
            </c:strRef>
          </c:cat>
          <c:val>
            <c:numRef>
              <c:f>Tabelle3!$C$6:$C$17</c:f>
              <c:numCache>
                <c:formatCode>General</c:formatCode>
                <c:ptCount val="11"/>
                <c:pt idx="0">
                  <c:v>0.5310971422920473</c:v>
                </c:pt>
                <c:pt idx="1">
                  <c:v>0.54203098153689822</c:v>
                </c:pt>
                <c:pt idx="2">
                  <c:v>0.52436334624441794</c:v>
                </c:pt>
                <c:pt idx="3">
                  <c:v>0.52652642939432648</c:v>
                </c:pt>
                <c:pt idx="4">
                  <c:v>0.5623317903303573</c:v>
                </c:pt>
                <c:pt idx="5">
                  <c:v>0.525132352108167</c:v>
                </c:pt>
                <c:pt idx="6">
                  <c:v>0.57092069855244698</c:v>
                </c:pt>
                <c:pt idx="7">
                  <c:v>0.55288451121930271</c:v>
                </c:pt>
                <c:pt idx="8">
                  <c:v>0.54578344769540921</c:v>
                </c:pt>
                <c:pt idx="9">
                  <c:v>0.59250167110487606</c:v>
                </c:pt>
                <c:pt idx="10">
                  <c:v>0.5517241949134567</c:v>
                </c:pt>
              </c:numCache>
            </c:numRef>
          </c:val>
          <c:smooth val="0"/>
        </c:ser>
        <c:ser>
          <c:idx val="2"/>
          <c:order val="2"/>
          <c:tx>
            <c:strRef>
              <c:f>Tabelle3!$D$3:$D$5</c:f>
              <c:strCache>
                <c:ptCount val="1"/>
                <c:pt idx="0">
                  <c:v>VP38_1_H300_V100_ABA_MF_425 - Summe von Percent - Heat inside tool/Total heat</c:v>
                </c:pt>
              </c:strCache>
            </c:strRef>
          </c:tx>
          <c:cat>
            <c:strRef>
              <c:f>Tabelle3!$A$6:$A$17</c:f>
              <c:strCache>
                <c:ptCount val="11"/>
                <c:pt idx="0">
                  <c:v>29,19</c:v>
                </c:pt>
                <c:pt idx="1">
                  <c:v>34,27</c:v>
                </c:pt>
                <c:pt idx="2">
                  <c:v>39,35</c:v>
                </c:pt>
                <c:pt idx="3">
                  <c:v>44,43</c:v>
                </c:pt>
                <c:pt idx="4">
                  <c:v>49,51</c:v>
                </c:pt>
                <c:pt idx="5">
                  <c:v>54,59</c:v>
                </c:pt>
                <c:pt idx="6">
                  <c:v>59,67</c:v>
                </c:pt>
                <c:pt idx="7">
                  <c:v>64,76</c:v>
                </c:pt>
                <c:pt idx="8">
                  <c:v>69,84</c:v>
                </c:pt>
                <c:pt idx="9">
                  <c:v>74,92</c:v>
                </c:pt>
                <c:pt idx="10">
                  <c:v>80,00</c:v>
                </c:pt>
              </c:strCache>
            </c:strRef>
          </c:cat>
          <c:val>
            <c:numRef>
              <c:f>Tabelle3!$D$6:$D$17</c:f>
              <c:numCache>
                <c:formatCode>General</c:formatCode>
                <c:ptCount val="11"/>
                <c:pt idx="0">
                  <c:v>3.8815219499453428E-2</c:v>
                </c:pt>
                <c:pt idx="1">
                  <c:v>3.4831346795365044E-2</c:v>
                </c:pt>
                <c:pt idx="2">
                  <c:v>4.0819851725975756E-2</c:v>
                </c:pt>
                <c:pt idx="3">
                  <c:v>4.1871376686916893E-2</c:v>
                </c:pt>
                <c:pt idx="4">
                  <c:v>4.05365005864778E-2</c:v>
                </c:pt>
                <c:pt idx="5">
                  <c:v>4.3184293838530348E-2</c:v>
                </c:pt>
                <c:pt idx="6">
                  <c:v>4.2654803760312568E-2</c:v>
                </c:pt>
                <c:pt idx="7">
                  <c:v>3.8890294939845867E-2</c:v>
                </c:pt>
                <c:pt idx="8">
                  <c:v>3.555086258906115E-2</c:v>
                </c:pt>
                <c:pt idx="9">
                  <c:v>3.3078350537719743E-2</c:v>
                </c:pt>
                <c:pt idx="10">
                  <c:v>2.9589712082691087E-2</c:v>
                </c:pt>
              </c:numCache>
            </c:numRef>
          </c:val>
          <c:smooth val="0"/>
        </c:ser>
        <c:dLbls>
          <c:showLegendKey val="0"/>
          <c:showVal val="0"/>
          <c:showCatName val="0"/>
          <c:showSerName val="0"/>
          <c:showPercent val="0"/>
          <c:showBubbleSize val="0"/>
        </c:dLbls>
        <c:marker val="1"/>
        <c:smooth val="0"/>
        <c:axId val="289929088"/>
        <c:axId val="289935360"/>
      </c:lineChart>
      <c:catAx>
        <c:axId val="289929088"/>
        <c:scaling>
          <c:orientation val="minMax"/>
        </c:scaling>
        <c:delete val="0"/>
        <c:axPos val="b"/>
        <c:title>
          <c:tx>
            <c:rich>
              <a:bodyPr/>
              <a:lstStyle/>
              <a:p>
                <a:pPr>
                  <a:defRPr/>
                </a:pPr>
                <a:r>
                  <a:rPr lang="de-DE" dirty="0"/>
                  <a:t>Workpiece </a:t>
                </a:r>
                <a:r>
                  <a:rPr lang="de-DE" dirty="0" err="1"/>
                  <a:t>position</a:t>
                </a:r>
                <a:r>
                  <a:rPr lang="de-DE" dirty="0"/>
                  <a:t> [mm]</a:t>
                </a:r>
              </a:p>
            </c:rich>
          </c:tx>
          <c:overlay val="0"/>
        </c:title>
        <c:majorTickMark val="none"/>
        <c:minorTickMark val="none"/>
        <c:tickLblPos val="nextTo"/>
        <c:crossAx val="289935360"/>
        <c:crosses val="autoZero"/>
        <c:auto val="1"/>
        <c:lblAlgn val="ctr"/>
        <c:lblOffset val="100"/>
        <c:tickLblSkip val="5"/>
        <c:tickMarkSkip val="5"/>
        <c:noMultiLvlLbl val="0"/>
      </c:catAx>
      <c:valAx>
        <c:axId val="289935360"/>
        <c:scaling>
          <c:orientation val="minMax"/>
          <c:max val="1"/>
        </c:scaling>
        <c:delete val="0"/>
        <c:axPos val="l"/>
        <c:majorGridlines/>
        <c:title>
          <c:tx>
            <c:rich>
              <a:bodyPr/>
              <a:lstStyle/>
              <a:p>
                <a:pPr>
                  <a:defRPr/>
                </a:pPr>
                <a:r>
                  <a:rPr lang="de-DE" dirty="0"/>
                  <a:t>Heat </a:t>
                </a:r>
                <a:r>
                  <a:rPr lang="de-DE" dirty="0" err="1"/>
                  <a:t>partition</a:t>
                </a:r>
                <a:r>
                  <a:rPr lang="de-DE" dirty="0"/>
                  <a:t> </a:t>
                </a:r>
                <a:r>
                  <a:rPr lang="de-DE" dirty="0" err="1"/>
                  <a:t>ratios</a:t>
                </a:r>
                <a:endParaRPr lang="de-DE" dirty="0"/>
              </a:p>
            </c:rich>
          </c:tx>
          <c:overlay val="0"/>
        </c:title>
        <c:numFmt formatCode="General" sourceLinked="1"/>
        <c:majorTickMark val="none"/>
        <c:minorTickMark val="none"/>
        <c:tickLblPos val="nextTo"/>
        <c:crossAx val="289929088"/>
        <c:crosses val="autoZero"/>
        <c:crossBetween val="between"/>
      </c:valAx>
    </c:plotArea>
    <c:plotVisOnly val="1"/>
    <c:dispBlanksAs val="span"/>
    <c:showDLblsOverMax val="0"/>
  </c:chart>
  <c:txPr>
    <a:bodyPr/>
    <a:lstStyle/>
    <a:p>
      <a:pPr>
        <a:defRPr sz="1800"/>
      </a:pPr>
      <a:endParaRPr lang="de-DE"/>
    </a:p>
  </c:txPr>
  <c:externalData r:id="rId1">
    <c:autoUpdate val="0"/>
  </c:externalData>
  <c:extLst>
    <c:ext xmlns:c14="http://schemas.microsoft.com/office/drawing/2007/8/2/chart" uri="{781A3756-C4B2-4CAC-9D66-4F8BD8637D16}">
      <c14:pivotOptions>
        <c14:dropZoneFilter val="1"/>
        <c14:dropZoneCategories val="1"/>
        <c14:dropZoneData val="1"/>
        <c14:dropZonesVisible val="1"/>
      </c14:pivotOptions>
    </c:ext>
  </c:extLst>
</c:chartSpace>
</file>

<file path=ppt/charts/chart49.xml><?xml version="1.0" encoding="utf-8"?>
<c:chartSpace xmlns:c="http://schemas.openxmlformats.org/drawingml/2006/chart" xmlns:a="http://schemas.openxmlformats.org/drawingml/2006/main" xmlns:r="http://schemas.openxmlformats.org/officeDocument/2006/relationships">
  <c:date1904 val="0"/>
  <c:lang val="de-DE"/>
  <c:roundedCorners val="0"/>
  <mc:AlternateContent xmlns:mc="http://schemas.openxmlformats.org/markup-compatibility/2006">
    <mc:Choice xmlns:c14="http://schemas.microsoft.com/office/drawing/2007/8/2/chart" Requires="c14">
      <c14:style val="104"/>
    </mc:Choice>
    <mc:Fallback>
      <c:style val="4"/>
    </mc:Fallback>
  </mc:AlternateContent>
  <c:pivotSource>
    <c:name>[CuttingResults_AISI1045_AISI4140_ALL_E085_method1.xlsx]Tabelle3!PivotTable2</c:name>
    <c:fmtId val="104"/>
  </c:pivotSource>
  <c:chart>
    <c:autoTitleDeleted val="0"/>
    <c:pivotFmts>
      <c:pivotFmt>
        <c:idx val="0"/>
      </c:pivotFmt>
      <c:pivotFmt>
        <c:idx val="1"/>
        <c:dLbl>
          <c:idx val="0"/>
          <c:delete val="1"/>
        </c:dLbl>
      </c:pivotFmt>
      <c:pivotFmt>
        <c:idx val="2"/>
        <c:dLbl>
          <c:idx val="0"/>
          <c:delete val="1"/>
        </c:dLbl>
      </c:pivotFmt>
      <c:pivotFmt>
        <c:idx val="3"/>
        <c:dLbl>
          <c:idx val="0"/>
          <c:delete val="1"/>
        </c:dLbl>
      </c:pivotFmt>
      <c:pivotFmt>
        <c:idx val="4"/>
        <c:dLbl>
          <c:idx val="0"/>
          <c:delete val="1"/>
        </c:dLbl>
      </c:pivotFmt>
      <c:pivotFmt>
        <c:idx val="5"/>
        <c:dLbl>
          <c:idx val="0"/>
          <c:delete val="1"/>
        </c:dLbl>
      </c:pivotFmt>
      <c:pivotFmt>
        <c:idx val="6"/>
        <c:dLbl>
          <c:idx val="0"/>
          <c:delete val="1"/>
        </c:dLbl>
      </c:pivotFmt>
      <c:pivotFmt>
        <c:idx val="7"/>
      </c:pivotFmt>
      <c:pivotFmt>
        <c:idx val="8"/>
      </c:pivotFmt>
      <c:pivotFmt>
        <c:idx val="9"/>
      </c:pivotFmt>
      <c:pivotFmt>
        <c:idx val="10"/>
      </c:pivotFmt>
      <c:pivotFmt>
        <c:idx val="11"/>
      </c:pivotFmt>
      <c:pivotFmt>
        <c:idx val="12"/>
      </c:pivotFmt>
      <c:pivotFmt>
        <c:idx val="13"/>
      </c:pivotFmt>
      <c:pivotFmt>
        <c:idx val="14"/>
      </c:pivotFmt>
      <c:pivotFmt>
        <c:idx val="15"/>
      </c:pivotFmt>
      <c:pivotFmt>
        <c:idx val="16"/>
      </c:pivotFmt>
      <c:pivotFmt>
        <c:idx val="17"/>
      </c:pivotFmt>
      <c:pivotFmt>
        <c:idx val="18"/>
      </c:pivotFmt>
      <c:pivotFmt>
        <c:idx val="19"/>
      </c:pivotFmt>
      <c:pivotFmt>
        <c:idx val="20"/>
      </c:pivotFmt>
      <c:pivotFmt>
        <c:idx val="21"/>
        <c:spPr>
          <a:ln>
            <a:prstDash val="dash"/>
          </a:ln>
        </c:spPr>
        <c:dLbl>
          <c:idx val="0"/>
          <c:delete val="1"/>
        </c:dLbl>
      </c:pivotFmt>
      <c:pivotFmt>
        <c:idx val="22"/>
        <c:spPr>
          <a:ln>
            <a:prstDash val="dash"/>
          </a:ln>
        </c:spPr>
        <c:dLbl>
          <c:idx val="0"/>
          <c:delete val="1"/>
        </c:dLbl>
      </c:pivotFmt>
      <c:pivotFmt>
        <c:idx val="23"/>
        <c:spPr>
          <a:ln>
            <a:prstDash val="dash"/>
          </a:ln>
        </c:spPr>
        <c:dLbl>
          <c:idx val="0"/>
          <c:delete val="1"/>
        </c:dLbl>
      </c:pivotFmt>
      <c:pivotFmt>
        <c:idx val="24"/>
        <c:dLbl>
          <c:idx val="0"/>
          <c:delete val="1"/>
        </c:dLbl>
      </c:pivotFmt>
      <c:pivotFmt>
        <c:idx val="25"/>
        <c:dLbl>
          <c:idx val="0"/>
          <c:delete val="1"/>
        </c:dLbl>
      </c:pivotFmt>
      <c:pivotFmt>
        <c:idx val="26"/>
        <c:dLbl>
          <c:idx val="0"/>
          <c:delete val="1"/>
        </c:dLbl>
      </c:pivotFmt>
      <c:pivotFmt>
        <c:idx val="27"/>
        <c:dLbl>
          <c:idx val="0"/>
          <c:delete val="1"/>
        </c:dLbl>
      </c:pivotFmt>
      <c:pivotFmt>
        <c:idx val="28"/>
        <c:dLbl>
          <c:idx val="0"/>
          <c:delete val="1"/>
        </c:dLbl>
      </c:pivotFmt>
      <c:pivotFmt>
        <c:idx val="29"/>
        <c:dLbl>
          <c:idx val="0"/>
          <c:delete val="1"/>
        </c:dLbl>
      </c:pivotFmt>
      <c:pivotFmt>
        <c:idx val="30"/>
      </c:pivotFmt>
      <c:pivotFmt>
        <c:idx val="31"/>
      </c:pivotFmt>
      <c:pivotFmt>
        <c:idx val="32"/>
      </c:pivotFmt>
      <c:pivotFmt>
        <c:idx val="33"/>
      </c:pivotFmt>
      <c:pivotFmt>
        <c:idx val="34"/>
      </c:pivotFmt>
      <c:pivotFmt>
        <c:idx val="35"/>
      </c:pivotFmt>
      <c:pivotFmt>
        <c:idx val="36"/>
      </c:pivotFmt>
      <c:pivotFmt>
        <c:idx val="37"/>
      </c:pivotFmt>
      <c:pivotFmt>
        <c:idx val="38"/>
      </c:pivotFmt>
      <c:pivotFmt>
        <c:idx val="39"/>
      </c:pivotFmt>
      <c:pivotFmt>
        <c:idx val="40"/>
      </c:pivotFmt>
      <c:pivotFmt>
        <c:idx val="41"/>
      </c:pivotFmt>
      <c:pivotFmt>
        <c:idx val="42"/>
      </c:pivotFmt>
      <c:pivotFmt>
        <c:idx val="43"/>
      </c:pivotFmt>
      <c:pivotFmt>
        <c:idx val="44"/>
      </c:pivotFmt>
    </c:pivotFmts>
    <c:plotArea>
      <c:layout>
        <c:manualLayout>
          <c:layoutTarget val="inner"/>
          <c:xMode val="edge"/>
          <c:yMode val="edge"/>
          <c:x val="0.11581624562554681"/>
          <c:y val="2.0809956300219506E-2"/>
          <c:w val="0.86399592629046384"/>
          <c:h val="0.82556121661262927"/>
        </c:manualLayout>
      </c:layout>
      <c:lineChart>
        <c:grouping val="standard"/>
        <c:varyColors val="0"/>
        <c:ser>
          <c:idx val="0"/>
          <c:order val="0"/>
          <c:tx>
            <c:strRef>
              <c:f>Tabelle3!$B$3:$B$5</c:f>
              <c:strCache>
                <c:ptCount val="1"/>
                <c:pt idx="0">
                  <c:v>VP39_1_H300_V150_ABA_MF_425 - Summe von Percent - Heat through workpiece/Total heat</c:v>
                </c:pt>
              </c:strCache>
            </c:strRef>
          </c:tx>
          <c:cat>
            <c:strRef>
              <c:f>Tabelle3!$A$6:$A$14</c:f>
              <c:strCache>
                <c:ptCount val="8"/>
                <c:pt idx="0">
                  <c:v>26,65</c:v>
                </c:pt>
                <c:pt idx="1">
                  <c:v>34,27</c:v>
                </c:pt>
                <c:pt idx="2">
                  <c:v>41,89</c:v>
                </c:pt>
                <c:pt idx="3">
                  <c:v>49,51</c:v>
                </c:pt>
                <c:pt idx="4">
                  <c:v>57,13</c:v>
                </c:pt>
                <c:pt idx="5">
                  <c:v>64,76</c:v>
                </c:pt>
                <c:pt idx="6">
                  <c:v>72,38</c:v>
                </c:pt>
                <c:pt idx="7">
                  <c:v>80,00</c:v>
                </c:pt>
              </c:strCache>
            </c:strRef>
          </c:cat>
          <c:val>
            <c:numRef>
              <c:f>Tabelle3!$B$6:$B$14</c:f>
              <c:numCache>
                <c:formatCode>General</c:formatCode>
                <c:ptCount val="8"/>
                <c:pt idx="0">
                  <c:v>0.45261225694522073</c:v>
                </c:pt>
                <c:pt idx="1">
                  <c:v>0.46357001112795793</c:v>
                </c:pt>
                <c:pt idx="2">
                  <c:v>0.47485633842710806</c:v>
                </c:pt>
                <c:pt idx="3">
                  <c:v>0.44506348017320085</c:v>
                </c:pt>
                <c:pt idx="4">
                  <c:v>0.45031056489138666</c:v>
                </c:pt>
                <c:pt idx="5">
                  <c:v>0.44589057035888291</c:v>
                </c:pt>
                <c:pt idx="6">
                  <c:v>0.46798403778487146</c:v>
                </c:pt>
                <c:pt idx="7">
                  <c:v>0.41577949632683475</c:v>
                </c:pt>
              </c:numCache>
            </c:numRef>
          </c:val>
          <c:smooth val="0"/>
        </c:ser>
        <c:ser>
          <c:idx val="1"/>
          <c:order val="1"/>
          <c:tx>
            <c:strRef>
              <c:f>Tabelle3!$C$3:$C$5</c:f>
              <c:strCache>
                <c:ptCount val="1"/>
                <c:pt idx="0">
                  <c:v>VP39_1_H300_V150_ABA_MF_425 - Summe von Percent - Heat through chip/Total heat</c:v>
                </c:pt>
              </c:strCache>
            </c:strRef>
          </c:tx>
          <c:cat>
            <c:strRef>
              <c:f>Tabelle3!$A$6:$A$14</c:f>
              <c:strCache>
                <c:ptCount val="8"/>
                <c:pt idx="0">
                  <c:v>26,65</c:v>
                </c:pt>
                <c:pt idx="1">
                  <c:v>34,27</c:v>
                </c:pt>
                <c:pt idx="2">
                  <c:v>41,89</c:v>
                </c:pt>
                <c:pt idx="3">
                  <c:v>49,51</c:v>
                </c:pt>
                <c:pt idx="4">
                  <c:v>57,13</c:v>
                </c:pt>
                <c:pt idx="5">
                  <c:v>64,76</c:v>
                </c:pt>
                <c:pt idx="6">
                  <c:v>72,38</c:v>
                </c:pt>
                <c:pt idx="7">
                  <c:v>80,00</c:v>
                </c:pt>
              </c:strCache>
            </c:strRef>
          </c:cat>
          <c:val>
            <c:numRef>
              <c:f>Tabelle3!$C$6:$C$14</c:f>
              <c:numCache>
                <c:formatCode>General</c:formatCode>
                <c:ptCount val="8"/>
                <c:pt idx="0">
                  <c:v>0.5230587403398268</c:v>
                </c:pt>
                <c:pt idx="1">
                  <c:v>0.50864693868242994</c:v>
                </c:pt>
                <c:pt idx="2">
                  <c:v>0.49861471739368685</c:v>
                </c:pt>
                <c:pt idx="3">
                  <c:v>0.524685632929624</c:v>
                </c:pt>
                <c:pt idx="4">
                  <c:v>0.52274193978047268</c:v>
                </c:pt>
                <c:pt idx="5">
                  <c:v>0.52478916127482178</c:v>
                </c:pt>
                <c:pt idx="6">
                  <c:v>0.50377237163605304</c:v>
                </c:pt>
                <c:pt idx="7">
                  <c:v>0.5531609663505539</c:v>
                </c:pt>
              </c:numCache>
            </c:numRef>
          </c:val>
          <c:smooth val="0"/>
        </c:ser>
        <c:ser>
          <c:idx val="2"/>
          <c:order val="2"/>
          <c:tx>
            <c:strRef>
              <c:f>Tabelle3!$D$3:$D$5</c:f>
              <c:strCache>
                <c:ptCount val="1"/>
                <c:pt idx="0">
                  <c:v>VP39_1_H300_V150_ABA_MF_425 - Summe von Percent - Heat inside tool/Total heat</c:v>
                </c:pt>
              </c:strCache>
            </c:strRef>
          </c:tx>
          <c:cat>
            <c:strRef>
              <c:f>Tabelle3!$A$6:$A$14</c:f>
              <c:strCache>
                <c:ptCount val="8"/>
                <c:pt idx="0">
                  <c:v>26,65</c:v>
                </c:pt>
                <c:pt idx="1">
                  <c:v>34,27</c:v>
                </c:pt>
                <c:pt idx="2">
                  <c:v>41,89</c:v>
                </c:pt>
                <c:pt idx="3">
                  <c:v>49,51</c:v>
                </c:pt>
                <c:pt idx="4">
                  <c:v>57,13</c:v>
                </c:pt>
                <c:pt idx="5">
                  <c:v>64,76</c:v>
                </c:pt>
                <c:pt idx="6">
                  <c:v>72,38</c:v>
                </c:pt>
                <c:pt idx="7">
                  <c:v>80,00</c:v>
                </c:pt>
              </c:strCache>
            </c:strRef>
          </c:cat>
          <c:val>
            <c:numRef>
              <c:f>Tabelle3!$D$6:$D$14</c:f>
              <c:numCache>
                <c:formatCode>General</c:formatCode>
                <c:ptCount val="8"/>
                <c:pt idx="0">
                  <c:v>2.4329002714952499E-2</c:v>
                </c:pt>
                <c:pt idx="1">
                  <c:v>2.7783050189612139E-2</c:v>
                </c:pt>
                <c:pt idx="2">
                  <c:v>2.6528944179205097E-2</c:v>
                </c:pt>
                <c:pt idx="3">
                  <c:v>3.0250886897175151E-2</c:v>
                </c:pt>
                <c:pt idx="4">
                  <c:v>2.6947495328140753E-2</c:v>
                </c:pt>
                <c:pt idx="5">
                  <c:v>2.9320268366295289E-2</c:v>
                </c:pt>
                <c:pt idx="6">
                  <c:v>2.824359057907538E-2</c:v>
                </c:pt>
                <c:pt idx="7">
                  <c:v>3.1059537322611418E-2</c:v>
                </c:pt>
              </c:numCache>
            </c:numRef>
          </c:val>
          <c:smooth val="0"/>
        </c:ser>
        <c:dLbls>
          <c:showLegendKey val="0"/>
          <c:showVal val="0"/>
          <c:showCatName val="0"/>
          <c:showSerName val="0"/>
          <c:showPercent val="0"/>
          <c:showBubbleSize val="0"/>
        </c:dLbls>
        <c:marker val="1"/>
        <c:smooth val="0"/>
        <c:axId val="292296192"/>
        <c:axId val="292298112"/>
      </c:lineChart>
      <c:catAx>
        <c:axId val="292296192"/>
        <c:scaling>
          <c:orientation val="minMax"/>
        </c:scaling>
        <c:delete val="0"/>
        <c:axPos val="b"/>
        <c:title>
          <c:tx>
            <c:rich>
              <a:bodyPr/>
              <a:lstStyle/>
              <a:p>
                <a:pPr>
                  <a:defRPr/>
                </a:pPr>
                <a:r>
                  <a:rPr lang="de-DE" dirty="0"/>
                  <a:t>Workpiece </a:t>
                </a:r>
                <a:r>
                  <a:rPr lang="de-DE" dirty="0" err="1"/>
                  <a:t>position</a:t>
                </a:r>
                <a:r>
                  <a:rPr lang="de-DE" dirty="0"/>
                  <a:t> [mm]</a:t>
                </a:r>
              </a:p>
            </c:rich>
          </c:tx>
          <c:overlay val="0"/>
        </c:title>
        <c:majorTickMark val="none"/>
        <c:minorTickMark val="none"/>
        <c:tickLblPos val="nextTo"/>
        <c:crossAx val="292298112"/>
        <c:crosses val="autoZero"/>
        <c:auto val="1"/>
        <c:lblAlgn val="ctr"/>
        <c:lblOffset val="100"/>
        <c:tickLblSkip val="5"/>
        <c:tickMarkSkip val="5"/>
        <c:noMultiLvlLbl val="0"/>
      </c:catAx>
      <c:valAx>
        <c:axId val="292298112"/>
        <c:scaling>
          <c:orientation val="minMax"/>
          <c:max val="1"/>
        </c:scaling>
        <c:delete val="0"/>
        <c:axPos val="l"/>
        <c:majorGridlines/>
        <c:title>
          <c:tx>
            <c:rich>
              <a:bodyPr/>
              <a:lstStyle/>
              <a:p>
                <a:pPr>
                  <a:defRPr/>
                </a:pPr>
                <a:r>
                  <a:rPr lang="de-DE" dirty="0"/>
                  <a:t>Heat </a:t>
                </a:r>
                <a:r>
                  <a:rPr lang="de-DE" dirty="0" err="1"/>
                  <a:t>partition</a:t>
                </a:r>
                <a:r>
                  <a:rPr lang="de-DE" dirty="0"/>
                  <a:t> </a:t>
                </a:r>
                <a:r>
                  <a:rPr lang="de-DE" dirty="0" err="1"/>
                  <a:t>ratios</a:t>
                </a:r>
                <a:endParaRPr lang="de-DE" dirty="0"/>
              </a:p>
            </c:rich>
          </c:tx>
          <c:overlay val="0"/>
        </c:title>
        <c:numFmt formatCode="General" sourceLinked="1"/>
        <c:majorTickMark val="none"/>
        <c:minorTickMark val="none"/>
        <c:tickLblPos val="nextTo"/>
        <c:crossAx val="292296192"/>
        <c:crosses val="autoZero"/>
        <c:crossBetween val="between"/>
      </c:valAx>
    </c:plotArea>
    <c:plotVisOnly val="1"/>
    <c:dispBlanksAs val="span"/>
    <c:showDLblsOverMax val="0"/>
  </c:chart>
  <c:txPr>
    <a:bodyPr/>
    <a:lstStyle/>
    <a:p>
      <a:pPr>
        <a:defRPr sz="1800"/>
      </a:pPr>
      <a:endParaRPr lang="de-DE"/>
    </a:p>
  </c:txPr>
  <c:externalData r:id="rId1">
    <c:autoUpdate val="0"/>
  </c:externalData>
  <c:extLst>
    <c:ext xmlns:c14="http://schemas.microsoft.com/office/drawing/2007/8/2/chart" uri="{781A3756-C4B2-4CAC-9D66-4F8BD8637D16}">
      <c14:pivotOptions>
        <c14:dropZoneFilter val="1"/>
        <c14:dropZoneCategories val="1"/>
        <c14:dropZoneData val="1"/>
        <c14:dropZonesVisible val="1"/>
      </c14:pivotOptions>
    </c:ext>
  </c:extLst>
</c:chartSpace>
</file>

<file path=ppt/charts/chart5.xml><?xml version="1.0" encoding="utf-8"?>
<c:chartSpace xmlns:c="http://schemas.openxmlformats.org/drawingml/2006/chart" xmlns:a="http://schemas.openxmlformats.org/drawingml/2006/main" xmlns:r="http://schemas.openxmlformats.org/officeDocument/2006/relationships">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pivotSource>
    <c:name>[Struct_Results_v16_ALL_E85.xlsx]Tabelle1!PivotTable1</c:name>
    <c:fmtId val="-1"/>
  </c:pivotSource>
  <c:chart>
    <c:autoTitleDeleted val="0"/>
    <c:pivotFmts>
      <c:pivotFmt>
        <c:idx val="0"/>
      </c:pivotFmt>
      <c:pivotFmt>
        <c:idx val="1"/>
        <c:dLbl>
          <c:idx val="0"/>
          <c:delete val="1"/>
        </c:dLbl>
      </c:pivotFmt>
      <c:pivotFmt>
        <c:idx val="2"/>
      </c:pivotFmt>
      <c:pivotFmt>
        <c:idx val="3"/>
      </c:pivotFmt>
      <c:pivotFmt>
        <c:idx val="4"/>
      </c:pivotFmt>
      <c:pivotFmt>
        <c:idx val="5"/>
      </c:pivotFmt>
      <c:pivotFmt>
        <c:idx val="6"/>
      </c:pivotFmt>
      <c:pivotFmt>
        <c:idx val="7"/>
      </c:pivotFmt>
      <c:pivotFmt>
        <c:idx val="8"/>
      </c:pivotFmt>
      <c:pivotFmt>
        <c:idx val="9"/>
      </c:pivotFmt>
      <c:pivotFmt>
        <c:idx val="10"/>
      </c:pivotFmt>
      <c:pivotFmt>
        <c:idx val="11"/>
      </c:pivotFmt>
      <c:pivotFmt>
        <c:idx val="12"/>
      </c:pivotFmt>
      <c:pivotFmt>
        <c:idx val="13"/>
      </c:pivotFmt>
      <c:pivotFmt>
        <c:idx val="14"/>
      </c:pivotFmt>
      <c:pivotFmt>
        <c:idx val="15"/>
      </c:pivotFmt>
    </c:pivotFmts>
    <c:plotArea>
      <c:layout>
        <c:manualLayout>
          <c:layoutTarget val="inner"/>
          <c:xMode val="edge"/>
          <c:yMode val="edge"/>
          <c:x val="0.11581624562554681"/>
          <c:y val="2.0809956300219506E-2"/>
          <c:w val="0.86399592629046384"/>
          <c:h val="0.82556121661262927"/>
        </c:manualLayout>
      </c:layout>
      <c:lineChart>
        <c:grouping val="standard"/>
        <c:varyColors val="0"/>
        <c:ser>
          <c:idx val="0"/>
          <c:order val="0"/>
          <c:tx>
            <c:strRef>
              <c:f>Tabelle1!$B$3:$B$4</c:f>
              <c:strCache>
                <c:ptCount val="1"/>
                <c:pt idx="0">
                  <c:v>VP41_2_H200_V100_C45_MF_425</c:v>
                </c:pt>
              </c:strCache>
            </c:strRef>
          </c:tx>
          <c:spPr>
            <a:ln>
              <a:prstDash val="solid"/>
            </a:ln>
          </c:spPr>
          <c:marker>
            <c:spPr>
              <a:ln>
                <a:prstDash val="solid"/>
              </a:ln>
            </c:spPr>
          </c:marker>
          <c:cat>
            <c:strRef>
              <c:f>Tabelle1!$A$5:$A$35</c:f>
              <c:strCache>
                <c:ptCount val="30"/>
                <c:pt idx="0">
                  <c:v>70,43</c:v>
                </c:pt>
                <c:pt idx="1">
                  <c:v>78,05</c:v>
                </c:pt>
                <c:pt idx="2">
                  <c:v>85,67</c:v>
                </c:pt>
                <c:pt idx="3">
                  <c:v>93,29</c:v>
                </c:pt>
                <c:pt idx="4">
                  <c:v>100,91</c:v>
                </c:pt>
                <c:pt idx="5">
                  <c:v>108,54</c:v>
                </c:pt>
                <c:pt idx="6">
                  <c:v>113,62</c:v>
                </c:pt>
                <c:pt idx="7">
                  <c:v>116,16</c:v>
                </c:pt>
                <c:pt idx="8">
                  <c:v>118,70</c:v>
                </c:pt>
                <c:pt idx="9">
                  <c:v>123,78</c:v>
                </c:pt>
                <c:pt idx="10">
                  <c:v>128,86</c:v>
                </c:pt>
                <c:pt idx="11">
                  <c:v>131,40</c:v>
                </c:pt>
                <c:pt idx="12">
                  <c:v>133,94</c:v>
                </c:pt>
                <c:pt idx="13">
                  <c:v>139,02</c:v>
                </c:pt>
                <c:pt idx="14">
                  <c:v>144,11</c:v>
                </c:pt>
                <c:pt idx="15">
                  <c:v>146,65</c:v>
                </c:pt>
                <c:pt idx="16">
                  <c:v>149,19</c:v>
                </c:pt>
                <c:pt idx="17">
                  <c:v>154,27</c:v>
                </c:pt>
                <c:pt idx="18">
                  <c:v>159,35</c:v>
                </c:pt>
                <c:pt idx="19">
                  <c:v>161,89</c:v>
                </c:pt>
                <c:pt idx="20">
                  <c:v>164,43</c:v>
                </c:pt>
                <c:pt idx="21">
                  <c:v>169,51</c:v>
                </c:pt>
                <c:pt idx="22">
                  <c:v>174,59</c:v>
                </c:pt>
                <c:pt idx="23">
                  <c:v>177,13</c:v>
                </c:pt>
                <c:pt idx="24">
                  <c:v>179,67</c:v>
                </c:pt>
                <c:pt idx="25">
                  <c:v>184,76</c:v>
                </c:pt>
                <c:pt idx="26">
                  <c:v>189,84</c:v>
                </c:pt>
                <c:pt idx="27">
                  <c:v>192,38</c:v>
                </c:pt>
                <c:pt idx="28">
                  <c:v>194,92</c:v>
                </c:pt>
                <c:pt idx="29">
                  <c:v>200,00</c:v>
                </c:pt>
              </c:strCache>
            </c:strRef>
          </c:cat>
          <c:val>
            <c:numRef>
              <c:f>Tabelle1!$B$5:$B$35</c:f>
              <c:numCache>
                <c:formatCode>General</c:formatCode>
                <c:ptCount val="30"/>
                <c:pt idx="6">
                  <c:v>0.60694056694479315</c:v>
                </c:pt>
                <c:pt idx="8">
                  <c:v>0.62951263959218684</c:v>
                </c:pt>
                <c:pt idx="9">
                  <c:v>0.6067554126537078</c:v>
                </c:pt>
                <c:pt idx="10">
                  <c:v>0.60854035578311727</c:v>
                </c:pt>
                <c:pt idx="12">
                  <c:v>0.63898745337477902</c:v>
                </c:pt>
                <c:pt idx="13">
                  <c:v>0.63612012062042667</c:v>
                </c:pt>
                <c:pt idx="14">
                  <c:v>0.57706491340322807</c:v>
                </c:pt>
                <c:pt idx="16">
                  <c:v>0.62092541563371051</c:v>
                </c:pt>
                <c:pt idx="17">
                  <c:v>0.66525412539324091</c:v>
                </c:pt>
                <c:pt idx="18">
                  <c:v>0.59273541042076683</c:v>
                </c:pt>
                <c:pt idx="20">
                  <c:v>0.6488673832988674</c:v>
                </c:pt>
                <c:pt idx="21">
                  <c:v>0.66994510407272367</c:v>
                </c:pt>
                <c:pt idx="22">
                  <c:v>0.6812437178498969</c:v>
                </c:pt>
                <c:pt idx="24">
                  <c:v>0.68587125276741701</c:v>
                </c:pt>
                <c:pt idx="25">
                  <c:v>0.66664318937039102</c:v>
                </c:pt>
                <c:pt idx="26">
                  <c:v>0.7244579639167783</c:v>
                </c:pt>
                <c:pt idx="28">
                  <c:v>0.76720787463660545</c:v>
                </c:pt>
                <c:pt idx="29">
                  <c:v>0.71637303256618534</c:v>
                </c:pt>
              </c:numCache>
            </c:numRef>
          </c:val>
          <c:smooth val="0"/>
        </c:ser>
        <c:ser>
          <c:idx val="1"/>
          <c:order val="1"/>
          <c:tx>
            <c:strRef>
              <c:f>Tabelle1!$C$3:$C$4</c:f>
              <c:strCache>
                <c:ptCount val="1"/>
                <c:pt idx="0">
                  <c:v>VP42_1_H300_V100_C45_MF_425</c:v>
                </c:pt>
              </c:strCache>
            </c:strRef>
          </c:tx>
          <c:spPr>
            <a:ln>
              <a:prstDash val="solid"/>
            </a:ln>
          </c:spPr>
          <c:marker>
            <c:spPr>
              <a:ln>
                <a:prstDash val="solid"/>
              </a:ln>
            </c:spPr>
          </c:marker>
          <c:cat>
            <c:strRef>
              <c:f>Tabelle1!$A$5:$A$35</c:f>
              <c:strCache>
                <c:ptCount val="30"/>
                <c:pt idx="0">
                  <c:v>70,43</c:v>
                </c:pt>
                <c:pt idx="1">
                  <c:v>78,05</c:v>
                </c:pt>
                <c:pt idx="2">
                  <c:v>85,67</c:v>
                </c:pt>
                <c:pt idx="3">
                  <c:v>93,29</c:v>
                </c:pt>
                <c:pt idx="4">
                  <c:v>100,91</c:v>
                </c:pt>
                <c:pt idx="5">
                  <c:v>108,54</c:v>
                </c:pt>
                <c:pt idx="6">
                  <c:v>113,62</c:v>
                </c:pt>
                <c:pt idx="7">
                  <c:v>116,16</c:v>
                </c:pt>
                <c:pt idx="8">
                  <c:v>118,70</c:v>
                </c:pt>
                <c:pt idx="9">
                  <c:v>123,78</c:v>
                </c:pt>
                <c:pt idx="10">
                  <c:v>128,86</c:v>
                </c:pt>
                <c:pt idx="11">
                  <c:v>131,40</c:v>
                </c:pt>
                <c:pt idx="12">
                  <c:v>133,94</c:v>
                </c:pt>
                <c:pt idx="13">
                  <c:v>139,02</c:v>
                </c:pt>
                <c:pt idx="14">
                  <c:v>144,11</c:v>
                </c:pt>
                <c:pt idx="15">
                  <c:v>146,65</c:v>
                </c:pt>
                <c:pt idx="16">
                  <c:v>149,19</c:v>
                </c:pt>
                <c:pt idx="17">
                  <c:v>154,27</c:v>
                </c:pt>
                <c:pt idx="18">
                  <c:v>159,35</c:v>
                </c:pt>
                <c:pt idx="19">
                  <c:v>161,89</c:v>
                </c:pt>
                <c:pt idx="20">
                  <c:v>164,43</c:v>
                </c:pt>
                <c:pt idx="21">
                  <c:v>169,51</c:v>
                </c:pt>
                <c:pt idx="22">
                  <c:v>174,59</c:v>
                </c:pt>
                <c:pt idx="23">
                  <c:v>177,13</c:v>
                </c:pt>
                <c:pt idx="24">
                  <c:v>179,67</c:v>
                </c:pt>
                <c:pt idx="25">
                  <c:v>184,76</c:v>
                </c:pt>
                <c:pt idx="26">
                  <c:v>189,84</c:v>
                </c:pt>
                <c:pt idx="27">
                  <c:v>192,38</c:v>
                </c:pt>
                <c:pt idx="28">
                  <c:v>194,92</c:v>
                </c:pt>
                <c:pt idx="29">
                  <c:v>200,00</c:v>
                </c:pt>
              </c:strCache>
            </c:strRef>
          </c:cat>
          <c:val>
            <c:numRef>
              <c:f>Tabelle1!$C$5:$C$35</c:f>
              <c:numCache>
                <c:formatCode>General</c:formatCode>
                <c:ptCount val="30"/>
                <c:pt idx="6">
                  <c:v>0.64914935948448416</c:v>
                </c:pt>
                <c:pt idx="8">
                  <c:v>0.63575611842916824</c:v>
                </c:pt>
                <c:pt idx="9">
                  <c:v>0.6500774672721279</c:v>
                </c:pt>
                <c:pt idx="10">
                  <c:v>0.64768212974118433</c:v>
                </c:pt>
                <c:pt idx="12">
                  <c:v>0.6657885542034836</c:v>
                </c:pt>
                <c:pt idx="13">
                  <c:v>0.64883178992656731</c:v>
                </c:pt>
                <c:pt idx="14">
                  <c:v>0.64075311942773405</c:v>
                </c:pt>
                <c:pt idx="16">
                  <c:v>0.65155880317885606</c:v>
                </c:pt>
                <c:pt idx="17">
                  <c:v>0.65099654082057912</c:v>
                </c:pt>
                <c:pt idx="18">
                  <c:v>0.65515214921235743</c:v>
                </c:pt>
                <c:pt idx="20">
                  <c:v>0.66040282538575135</c:v>
                </c:pt>
                <c:pt idx="21">
                  <c:v>0.66745605687762188</c:v>
                </c:pt>
                <c:pt idx="22">
                  <c:v>0.65930340050456071</c:v>
                </c:pt>
                <c:pt idx="24">
                  <c:v>0.68398450775371211</c:v>
                </c:pt>
                <c:pt idx="25">
                  <c:v>0.69456332568200951</c:v>
                </c:pt>
                <c:pt idx="26">
                  <c:v>0.69384746220870019</c:v>
                </c:pt>
                <c:pt idx="28">
                  <c:v>0.74128196555589454</c:v>
                </c:pt>
                <c:pt idx="29">
                  <c:v>0.74376697380494772</c:v>
                </c:pt>
              </c:numCache>
            </c:numRef>
          </c:val>
          <c:smooth val="0"/>
        </c:ser>
        <c:ser>
          <c:idx val="2"/>
          <c:order val="2"/>
          <c:tx>
            <c:strRef>
              <c:f>Tabelle1!$D$3:$D$4</c:f>
              <c:strCache>
                <c:ptCount val="1"/>
                <c:pt idx="0">
                  <c:v>VP43_1_H400_V100_C45_MF_285</c:v>
                </c:pt>
              </c:strCache>
            </c:strRef>
          </c:tx>
          <c:spPr>
            <a:ln>
              <a:prstDash val="solid"/>
            </a:ln>
          </c:spPr>
          <c:marker>
            <c:spPr>
              <a:ln>
                <a:prstDash val="solid"/>
              </a:ln>
            </c:spPr>
          </c:marker>
          <c:cat>
            <c:strRef>
              <c:f>Tabelle1!$A$5:$A$35</c:f>
              <c:strCache>
                <c:ptCount val="30"/>
                <c:pt idx="0">
                  <c:v>70,43</c:v>
                </c:pt>
                <c:pt idx="1">
                  <c:v>78,05</c:v>
                </c:pt>
                <c:pt idx="2">
                  <c:v>85,67</c:v>
                </c:pt>
                <c:pt idx="3">
                  <c:v>93,29</c:v>
                </c:pt>
                <c:pt idx="4">
                  <c:v>100,91</c:v>
                </c:pt>
                <c:pt idx="5">
                  <c:v>108,54</c:v>
                </c:pt>
                <c:pt idx="6">
                  <c:v>113,62</c:v>
                </c:pt>
                <c:pt idx="7">
                  <c:v>116,16</c:v>
                </c:pt>
                <c:pt idx="8">
                  <c:v>118,70</c:v>
                </c:pt>
                <c:pt idx="9">
                  <c:v>123,78</c:v>
                </c:pt>
                <c:pt idx="10">
                  <c:v>128,86</c:v>
                </c:pt>
                <c:pt idx="11">
                  <c:v>131,40</c:v>
                </c:pt>
                <c:pt idx="12">
                  <c:v>133,94</c:v>
                </c:pt>
                <c:pt idx="13">
                  <c:v>139,02</c:v>
                </c:pt>
                <c:pt idx="14">
                  <c:v>144,11</c:v>
                </c:pt>
                <c:pt idx="15">
                  <c:v>146,65</c:v>
                </c:pt>
                <c:pt idx="16">
                  <c:v>149,19</c:v>
                </c:pt>
                <c:pt idx="17">
                  <c:v>154,27</c:v>
                </c:pt>
                <c:pt idx="18">
                  <c:v>159,35</c:v>
                </c:pt>
                <c:pt idx="19">
                  <c:v>161,89</c:v>
                </c:pt>
                <c:pt idx="20">
                  <c:v>164,43</c:v>
                </c:pt>
                <c:pt idx="21">
                  <c:v>169,51</c:v>
                </c:pt>
                <c:pt idx="22">
                  <c:v>174,59</c:v>
                </c:pt>
                <c:pt idx="23">
                  <c:v>177,13</c:v>
                </c:pt>
                <c:pt idx="24">
                  <c:v>179,67</c:v>
                </c:pt>
                <c:pt idx="25">
                  <c:v>184,76</c:v>
                </c:pt>
                <c:pt idx="26">
                  <c:v>189,84</c:v>
                </c:pt>
                <c:pt idx="27">
                  <c:v>192,38</c:v>
                </c:pt>
                <c:pt idx="28">
                  <c:v>194,92</c:v>
                </c:pt>
                <c:pt idx="29">
                  <c:v>200,00</c:v>
                </c:pt>
              </c:strCache>
            </c:strRef>
          </c:cat>
          <c:val>
            <c:numRef>
              <c:f>Tabelle1!$D$5:$D$35</c:f>
              <c:numCache>
                <c:formatCode>General</c:formatCode>
                <c:ptCount val="30"/>
                <c:pt idx="6">
                  <c:v>0.64724239745538958</c:v>
                </c:pt>
                <c:pt idx="8">
                  <c:v>0.65634947664883159</c:v>
                </c:pt>
                <c:pt idx="9">
                  <c:v>0.66524387772458293</c:v>
                </c:pt>
                <c:pt idx="10">
                  <c:v>0.66103498506957059</c:v>
                </c:pt>
                <c:pt idx="12">
                  <c:v>0.6715535399072291</c:v>
                </c:pt>
                <c:pt idx="13">
                  <c:v>0.68039936568945203</c:v>
                </c:pt>
              </c:numCache>
            </c:numRef>
          </c:val>
          <c:smooth val="0"/>
        </c:ser>
        <c:ser>
          <c:idx val="3"/>
          <c:order val="3"/>
          <c:tx>
            <c:strRef>
              <c:f>Tabelle1!$E$3:$E$4</c:f>
              <c:strCache>
                <c:ptCount val="1"/>
                <c:pt idx="0">
                  <c:v>VP45_2_H200_V150_C45_MF_425</c:v>
                </c:pt>
              </c:strCache>
            </c:strRef>
          </c:tx>
          <c:spPr>
            <a:ln>
              <a:prstDash val="dash"/>
            </a:ln>
          </c:spPr>
          <c:marker>
            <c:spPr>
              <a:ln>
                <a:prstDash val="dash"/>
              </a:ln>
            </c:spPr>
          </c:marker>
          <c:cat>
            <c:strRef>
              <c:f>Tabelle1!$A$5:$A$35</c:f>
              <c:strCache>
                <c:ptCount val="30"/>
                <c:pt idx="0">
                  <c:v>70,43</c:v>
                </c:pt>
                <c:pt idx="1">
                  <c:v>78,05</c:v>
                </c:pt>
                <c:pt idx="2">
                  <c:v>85,67</c:v>
                </c:pt>
                <c:pt idx="3">
                  <c:v>93,29</c:v>
                </c:pt>
                <c:pt idx="4">
                  <c:v>100,91</c:v>
                </c:pt>
                <c:pt idx="5">
                  <c:v>108,54</c:v>
                </c:pt>
                <c:pt idx="6">
                  <c:v>113,62</c:v>
                </c:pt>
                <c:pt idx="7">
                  <c:v>116,16</c:v>
                </c:pt>
                <c:pt idx="8">
                  <c:v>118,70</c:v>
                </c:pt>
                <c:pt idx="9">
                  <c:v>123,78</c:v>
                </c:pt>
                <c:pt idx="10">
                  <c:v>128,86</c:v>
                </c:pt>
                <c:pt idx="11">
                  <c:v>131,40</c:v>
                </c:pt>
                <c:pt idx="12">
                  <c:v>133,94</c:v>
                </c:pt>
                <c:pt idx="13">
                  <c:v>139,02</c:v>
                </c:pt>
                <c:pt idx="14">
                  <c:v>144,11</c:v>
                </c:pt>
                <c:pt idx="15">
                  <c:v>146,65</c:v>
                </c:pt>
                <c:pt idx="16">
                  <c:v>149,19</c:v>
                </c:pt>
                <c:pt idx="17">
                  <c:v>154,27</c:v>
                </c:pt>
                <c:pt idx="18">
                  <c:v>159,35</c:v>
                </c:pt>
                <c:pt idx="19">
                  <c:v>161,89</c:v>
                </c:pt>
                <c:pt idx="20">
                  <c:v>164,43</c:v>
                </c:pt>
                <c:pt idx="21">
                  <c:v>169,51</c:v>
                </c:pt>
                <c:pt idx="22">
                  <c:v>174,59</c:v>
                </c:pt>
                <c:pt idx="23">
                  <c:v>177,13</c:v>
                </c:pt>
                <c:pt idx="24">
                  <c:v>179,67</c:v>
                </c:pt>
                <c:pt idx="25">
                  <c:v>184,76</c:v>
                </c:pt>
                <c:pt idx="26">
                  <c:v>189,84</c:v>
                </c:pt>
                <c:pt idx="27">
                  <c:v>192,38</c:v>
                </c:pt>
                <c:pt idx="28">
                  <c:v>194,92</c:v>
                </c:pt>
                <c:pt idx="29">
                  <c:v>200,00</c:v>
                </c:pt>
              </c:strCache>
            </c:strRef>
          </c:cat>
          <c:val>
            <c:numRef>
              <c:f>Tabelle1!$E$5:$E$35</c:f>
              <c:numCache>
                <c:formatCode>General</c:formatCode>
                <c:ptCount val="30"/>
                <c:pt idx="0">
                  <c:v>0.67329037789660573</c:v>
                </c:pt>
                <c:pt idx="1">
                  <c:v>0.65163313737449602</c:v>
                </c:pt>
                <c:pt idx="2">
                  <c:v>0.65269567177633425</c:v>
                </c:pt>
                <c:pt idx="3">
                  <c:v>0.65473622232581585</c:v>
                </c:pt>
                <c:pt idx="4">
                  <c:v>0.67163245276948136</c:v>
                </c:pt>
                <c:pt idx="5">
                  <c:v>0.67741012859605598</c:v>
                </c:pt>
                <c:pt idx="7">
                  <c:v>0.66849821863770054</c:v>
                </c:pt>
                <c:pt idx="9">
                  <c:v>0.66905538884771987</c:v>
                </c:pt>
                <c:pt idx="11">
                  <c:v>0.66967166523534005</c:v>
                </c:pt>
                <c:pt idx="13">
                  <c:v>0.65822579245961843</c:v>
                </c:pt>
                <c:pt idx="15">
                  <c:v>0.65877906058612035</c:v>
                </c:pt>
                <c:pt idx="17">
                  <c:v>0.64473273120087105</c:v>
                </c:pt>
                <c:pt idx="19">
                  <c:v>0.6682305799404642</c:v>
                </c:pt>
                <c:pt idx="21">
                  <c:v>0.68563017651513636</c:v>
                </c:pt>
                <c:pt idx="23">
                  <c:v>0.68656449409994669</c:v>
                </c:pt>
                <c:pt idx="25">
                  <c:v>0.7006034192034537</c:v>
                </c:pt>
                <c:pt idx="27">
                  <c:v>0.73720152314906018</c:v>
                </c:pt>
                <c:pt idx="29">
                  <c:v>0.74155625108391621</c:v>
                </c:pt>
              </c:numCache>
            </c:numRef>
          </c:val>
          <c:smooth val="0"/>
        </c:ser>
        <c:ser>
          <c:idx val="4"/>
          <c:order val="4"/>
          <c:tx>
            <c:strRef>
              <c:f>Tabelle1!$F$3:$F$4</c:f>
              <c:strCache>
                <c:ptCount val="1"/>
                <c:pt idx="0">
                  <c:v>VP46_1_H300_V150_C45_MF_285</c:v>
                </c:pt>
              </c:strCache>
            </c:strRef>
          </c:tx>
          <c:spPr>
            <a:ln>
              <a:solidFill>
                <a:schemeClr val="accent4">
                  <a:lumMod val="50000"/>
                </a:schemeClr>
              </a:solidFill>
              <a:prstDash val="dash"/>
            </a:ln>
          </c:spPr>
          <c:marker>
            <c:spPr>
              <a:ln>
                <a:solidFill>
                  <a:schemeClr val="accent4">
                    <a:lumMod val="50000"/>
                  </a:schemeClr>
                </a:solidFill>
                <a:prstDash val="dash"/>
              </a:ln>
            </c:spPr>
          </c:marker>
          <c:cat>
            <c:strRef>
              <c:f>Tabelle1!$A$5:$A$35</c:f>
              <c:strCache>
                <c:ptCount val="30"/>
                <c:pt idx="0">
                  <c:v>70,43</c:v>
                </c:pt>
                <c:pt idx="1">
                  <c:v>78,05</c:v>
                </c:pt>
                <c:pt idx="2">
                  <c:v>85,67</c:v>
                </c:pt>
                <c:pt idx="3">
                  <c:v>93,29</c:v>
                </c:pt>
                <c:pt idx="4">
                  <c:v>100,91</c:v>
                </c:pt>
                <c:pt idx="5">
                  <c:v>108,54</c:v>
                </c:pt>
                <c:pt idx="6">
                  <c:v>113,62</c:v>
                </c:pt>
                <c:pt idx="7">
                  <c:v>116,16</c:v>
                </c:pt>
                <c:pt idx="8">
                  <c:v>118,70</c:v>
                </c:pt>
                <c:pt idx="9">
                  <c:v>123,78</c:v>
                </c:pt>
                <c:pt idx="10">
                  <c:v>128,86</c:v>
                </c:pt>
                <c:pt idx="11">
                  <c:v>131,40</c:v>
                </c:pt>
                <c:pt idx="12">
                  <c:v>133,94</c:v>
                </c:pt>
                <c:pt idx="13">
                  <c:v>139,02</c:v>
                </c:pt>
                <c:pt idx="14">
                  <c:v>144,11</c:v>
                </c:pt>
                <c:pt idx="15">
                  <c:v>146,65</c:v>
                </c:pt>
                <c:pt idx="16">
                  <c:v>149,19</c:v>
                </c:pt>
                <c:pt idx="17">
                  <c:v>154,27</c:v>
                </c:pt>
                <c:pt idx="18">
                  <c:v>159,35</c:v>
                </c:pt>
                <c:pt idx="19">
                  <c:v>161,89</c:v>
                </c:pt>
                <c:pt idx="20">
                  <c:v>164,43</c:v>
                </c:pt>
                <c:pt idx="21">
                  <c:v>169,51</c:v>
                </c:pt>
                <c:pt idx="22">
                  <c:v>174,59</c:v>
                </c:pt>
                <c:pt idx="23">
                  <c:v>177,13</c:v>
                </c:pt>
                <c:pt idx="24">
                  <c:v>179,67</c:v>
                </c:pt>
                <c:pt idx="25">
                  <c:v>184,76</c:v>
                </c:pt>
                <c:pt idx="26">
                  <c:v>189,84</c:v>
                </c:pt>
                <c:pt idx="27">
                  <c:v>192,38</c:v>
                </c:pt>
                <c:pt idx="28">
                  <c:v>194,92</c:v>
                </c:pt>
                <c:pt idx="29">
                  <c:v>200,00</c:v>
                </c:pt>
              </c:strCache>
            </c:strRef>
          </c:cat>
          <c:val>
            <c:numRef>
              <c:f>Tabelle1!$F$5:$F$35</c:f>
              <c:numCache>
                <c:formatCode>General</c:formatCode>
                <c:ptCount val="30"/>
                <c:pt idx="0">
                  <c:v>0.68413326323140422</c:v>
                </c:pt>
                <c:pt idx="1">
                  <c:v>0.68175113497888262</c:v>
                </c:pt>
                <c:pt idx="2">
                  <c:v>0.68901744519823815</c:v>
                </c:pt>
                <c:pt idx="3">
                  <c:v>0.67814341391751143</c:v>
                </c:pt>
                <c:pt idx="4">
                  <c:v>0.69377141490925887</c:v>
                </c:pt>
                <c:pt idx="5">
                  <c:v>0.68773968141108155</c:v>
                </c:pt>
                <c:pt idx="7">
                  <c:v>0.67482229638984914</c:v>
                </c:pt>
                <c:pt idx="9">
                  <c:v>0.67722596704427107</c:v>
                </c:pt>
                <c:pt idx="11">
                  <c:v>0.67652213346330881</c:v>
                </c:pt>
                <c:pt idx="13">
                  <c:v>0.6832117674887469</c:v>
                </c:pt>
                <c:pt idx="15">
                  <c:v>0.68433296384231546</c:v>
                </c:pt>
                <c:pt idx="17">
                  <c:v>0.6924430035921364</c:v>
                </c:pt>
                <c:pt idx="19">
                  <c:v>0.69505254953034568</c:v>
                </c:pt>
                <c:pt idx="21">
                  <c:v>0.69551370707386728</c:v>
                </c:pt>
                <c:pt idx="23">
                  <c:v>0.70006015904240826</c:v>
                </c:pt>
                <c:pt idx="25">
                  <c:v>0.71522481662405202</c:v>
                </c:pt>
                <c:pt idx="27">
                  <c:v>0.74790192403568112</c:v>
                </c:pt>
                <c:pt idx="29">
                  <c:v>0.74824160555036989</c:v>
                </c:pt>
              </c:numCache>
            </c:numRef>
          </c:val>
          <c:smooth val="0"/>
        </c:ser>
        <c:ser>
          <c:idx val="5"/>
          <c:order val="5"/>
          <c:tx>
            <c:strRef>
              <c:f>Tabelle1!$G$3:$G$4</c:f>
              <c:strCache>
                <c:ptCount val="1"/>
                <c:pt idx="0">
                  <c:v>VP49_1_H400_V150_C45_MF_285</c:v>
                </c:pt>
              </c:strCache>
            </c:strRef>
          </c:tx>
          <c:spPr>
            <a:ln>
              <a:solidFill>
                <a:schemeClr val="accent3">
                  <a:lumMod val="50000"/>
                </a:schemeClr>
              </a:solidFill>
              <a:prstDash val="dash"/>
            </a:ln>
          </c:spPr>
          <c:marker>
            <c:spPr>
              <a:solidFill>
                <a:schemeClr val="accent3">
                  <a:lumMod val="50000"/>
                </a:schemeClr>
              </a:solidFill>
              <a:ln>
                <a:solidFill>
                  <a:schemeClr val="accent3">
                    <a:lumMod val="50000"/>
                  </a:schemeClr>
                </a:solidFill>
                <a:prstDash val="dash"/>
              </a:ln>
            </c:spPr>
          </c:marker>
          <c:cat>
            <c:strRef>
              <c:f>Tabelle1!$A$5:$A$35</c:f>
              <c:strCache>
                <c:ptCount val="30"/>
                <c:pt idx="0">
                  <c:v>70,43</c:v>
                </c:pt>
                <c:pt idx="1">
                  <c:v>78,05</c:v>
                </c:pt>
                <c:pt idx="2">
                  <c:v>85,67</c:v>
                </c:pt>
                <c:pt idx="3">
                  <c:v>93,29</c:v>
                </c:pt>
                <c:pt idx="4">
                  <c:v>100,91</c:v>
                </c:pt>
                <c:pt idx="5">
                  <c:v>108,54</c:v>
                </c:pt>
                <c:pt idx="6">
                  <c:v>113,62</c:v>
                </c:pt>
                <c:pt idx="7">
                  <c:v>116,16</c:v>
                </c:pt>
                <c:pt idx="8">
                  <c:v>118,70</c:v>
                </c:pt>
                <c:pt idx="9">
                  <c:v>123,78</c:v>
                </c:pt>
                <c:pt idx="10">
                  <c:v>128,86</c:v>
                </c:pt>
                <c:pt idx="11">
                  <c:v>131,40</c:v>
                </c:pt>
                <c:pt idx="12">
                  <c:v>133,94</c:v>
                </c:pt>
                <c:pt idx="13">
                  <c:v>139,02</c:v>
                </c:pt>
                <c:pt idx="14">
                  <c:v>144,11</c:v>
                </c:pt>
                <c:pt idx="15">
                  <c:v>146,65</c:v>
                </c:pt>
                <c:pt idx="16">
                  <c:v>149,19</c:v>
                </c:pt>
                <c:pt idx="17">
                  <c:v>154,27</c:v>
                </c:pt>
                <c:pt idx="18">
                  <c:v>159,35</c:v>
                </c:pt>
                <c:pt idx="19">
                  <c:v>161,89</c:v>
                </c:pt>
                <c:pt idx="20">
                  <c:v>164,43</c:v>
                </c:pt>
                <c:pt idx="21">
                  <c:v>169,51</c:v>
                </c:pt>
                <c:pt idx="22">
                  <c:v>174,59</c:v>
                </c:pt>
                <c:pt idx="23">
                  <c:v>177,13</c:v>
                </c:pt>
                <c:pt idx="24">
                  <c:v>179,67</c:v>
                </c:pt>
                <c:pt idx="25">
                  <c:v>184,76</c:v>
                </c:pt>
                <c:pt idx="26">
                  <c:v>189,84</c:v>
                </c:pt>
                <c:pt idx="27">
                  <c:v>192,38</c:v>
                </c:pt>
                <c:pt idx="28">
                  <c:v>194,92</c:v>
                </c:pt>
                <c:pt idx="29">
                  <c:v>200,00</c:v>
                </c:pt>
              </c:strCache>
            </c:strRef>
          </c:cat>
          <c:val>
            <c:numRef>
              <c:f>Tabelle1!$G$5:$G$35</c:f>
              <c:numCache>
                <c:formatCode>General</c:formatCode>
                <c:ptCount val="30"/>
                <c:pt idx="0">
                  <c:v>0.61521586824224406</c:v>
                </c:pt>
                <c:pt idx="1">
                  <c:v>0.59901304712146508</c:v>
                </c:pt>
                <c:pt idx="2">
                  <c:v>0.61757512730520736</c:v>
                </c:pt>
                <c:pt idx="3">
                  <c:v>0.62149266893665367</c:v>
                </c:pt>
                <c:pt idx="4">
                  <c:v>0.64463141903874921</c:v>
                </c:pt>
                <c:pt idx="5">
                  <c:v>0.66866638253422328</c:v>
                </c:pt>
                <c:pt idx="7">
                  <c:v>0.65894276024128517</c:v>
                </c:pt>
                <c:pt idx="9">
                  <c:v>0.6608419616499206</c:v>
                </c:pt>
                <c:pt idx="11">
                  <c:v>0.63231438005755403</c:v>
                </c:pt>
                <c:pt idx="13">
                  <c:v>0.6375705776096553</c:v>
                </c:pt>
                <c:pt idx="15">
                  <c:v>0.6498191331919988</c:v>
                </c:pt>
                <c:pt idx="17">
                  <c:v>0.64280359793437214</c:v>
                </c:pt>
                <c:pt idx="19">
                  <c:v>0.65742488469474825</c:v>
                </c:pt>
                <c:pt idx="21">
                  <c:v>0.64795391777056799</c:v>
                </c:pt>
                <c:pt idx="23">
                  <c:v>0.65305367457330743</c:v>
                </c:pt>
                <c:pt idx="25">
                  <c:v>0.65652074466318011</c:v>
                </c:pt>
                <c:pt idx="27">
                  <c:v>0.67024029487012893</c:v>
                </c:pt>
                <c:pt idx="29">
                  <c:v>0.6646901076944004</c:v>
                </c:pt>
              </c:numCache>
            </c:numRef>
          </c:val>
          <c:smooth val="0"/>
        </c:ser>
        <c:ser>
          <c:idx val="6"/>
          <c:order val="6"/>
          <c:tx>
            <c:strRef>
              <c:f>Tabelle1!$H$3:$H$4</c:f>
              <c:strCache>
                <c:ptCount val="1"/>
                <c:pt idx="0">
                  <c:v>VP50_1_H500_V150_C45_MF_285</c:v>
                </c:pt>
              </c:strCache>
            </c:strRef>
          </c:tx>
          <c:spPr>
            <a:ln>
              <a:prstDash val="dash"/>
            </a:ln>
          </c:spPr>
          <c:marker>
            <c:spPr>
              <a:ln>
                <a:prstDash val="dash"/>
              </a:ln>
            </c:spPr>
          </c:marker>
          <c:cat>
            <c:strRef>
              <c:f>Tabelle1!$A$5:$A$35</c:f>
              <c:strCache>
                <c:ptCount val="30"/>
                <c:pt idx="0">
                  <c:v>70,43</c:v>
                </c:pt>
                <c:pt idx="1">
                  <c:v>78,05</c:v>
                </c:pt>
                <c:pt idx="2">
                  <c:v>85,67</c:v>
                </c:pt>
                <c:pt idx="3">
                  <c:v>93,29</c:v>
                </c:pt>
                <c:pt idx="4">
                  <c:v>100,91</c:v>
                </c:pt>
                <c:pt idx="5">
                  <c:v>108,54</c:v>
                </c:pt>
                <c:pt idx="6">
                  <c:v>113,62</c:v>
                </c:pt>
                <c:pt idx="7">
                  <c:v>116,16</c:v>
                </c:pt>
                <c:pt idx="8">
                  <c:v>118,70</c:v>
                </c:pt>
                <c:pt idx="9">
                  <c:v>123,78</c:v>
                </c:pt>
                <c:pt idx="10">
                  <c:v>128,86</c:v>
                </c:pt>
                <c:pt idx="11">
                  <c:v>131,40</c:v>
                </c:pt>
                <c:pt idx="12">
                  <c:v>133,94</c:v>
                </c:pt>
                <c:pt idx="13">
                  <c:v>139,02</c:v>
                </c:pt>
                <c:pt idx="14">
                  <c:v>144,11</c:v>
                </c:pt>
                <c:pt idx="15">
                  <c:v>146,65</c:v>
                </c:pt>
                <c:pt idx="16">
                  <c:v>149,19</c:v>
                </c:pt>
                <c:pt idx="17">
                  <c:v>154,27</c:v>
                </c:pt>
                <c:pt idx="18">
                  <c:v>159,35</c:v>
                </c:pt>
                <c:pt idx="19">
                  <c:v>161,89</c:v>
                </c:pt>
                <c:pt idx="20">
                  <c:v>164,43</c:v>
                </c:pt>
                <c:pt idx="21">
                  <c:v>169,51</c:v>
                </c:pt>
                <c:pt idx="22">
                  <c:v>174,59</c:v>
                </c:pt>
                <c:pt idx="23">
                  <c:v>177,13</c:v>
                </c:pt>
                <c:pt idx="24">
                  <c:v>179,67</c:v>
                </c:pt>
                <c:pt idx="25">
                  <c:v>184,76</c:v>
                </c:pt>
                <c:pt idx="26">
                  <c:v>189,84</c:v>
                </c:pt>
                <c:pt idx="27">
                  <c:v>192,38</c:v>
                </c:pt>
                <c:pt idx="28">
                  <c:v>194,92</c:v>
                </c:pt>
                <c:pt idx="29">
                  <c:v>200,00</c:v>
                </c:pt>
              </c:strCache>
            </c:strRef>
          </c:cat>
          <c:val>
            <c:numRef>
              <c:f>Tabelle1!$H$5:$H$35</c:f>
              <c:numCache>
                <c:formatCode>General</c:formatCode>
                <c:ptCount val="30"/>
                <c:pt idx="0">
                  <c:v>0.62650307145571038</c:v>
                </c:pt>
                <c:pt idx="1">
                  <c:v>0.63812059734312243</c:v>
                </c:pt>
                <c:pt idx="2">
                  <c:v>0.65802657900757899</c:v>
                </c:pt>
                <c:pt idx="3">
                  <c:v>0.6739791421974346</c:v>
                </c:pt>
                <c:pt idx="4">
                  <c:v>0.70702495152733169</c:v>
                </c:pt>
                <c:pt idx="5">
                  <c:v>0.70043457953613797</c:v>
                </c:pt>
                <c:pt idx="7">
                  <c:v>0.68970614172990996</c:v>
                </c:pt>
                <c:pt idx="9">
                  <c:v>0.67756716640124814</c:v>
                </c:pt>
                <c:pt idx="11">
                  <c:v>0.67138778889140172</c:v>
                </c:pt>
                <c:pt idx="13">
                  <c:v>0.66681278557054591</c:v>
                </c:pt>
                <c:pt idx="15">
                  <c:v>0.6579759018868957</c:v>
                </c:pt>
                <c:pt idx="17">
                  <c:v>0.66805572243449918</c:v>
                </c:pt>
                <c:pt idx="19">
                  <c:v>0.66678038177652033</c:v>
                </c:pt>
                <c:pt idx="21">
                  <c:v>0.67552660761194894</c:v>
                </c:pt>
                <c:pt idx="23">
                  <c:v>0.69019465480371189</c:v>
                </c:pt>
                <c:pt idx="25">
                  <c:v>0.69353502319424021</c:v>
                </c:pt>
                <c:pt idx="27">
                  <c:v>0.70406398324175512</c:v>
                </c:pt>
                <c:pt idx="29">
                  <c:v>0.68549477552395499</c:v>
                </c:pt>
              </c:numCache>
            </c:numRef>
          </c:val>
          <c:smooth val="0"/>
        </c:ser>
        <c:dLbls>
          <c:showLegendKey val="0"/>
          <c:showVal val="0"/>
          <c:showCatName val="0"/>
          <c:showSerName val="0"/>
          <c:showPercent val="0"/>
          <c:showBubbleSize val="0"/>
        </c:dLbls>
        <c:marker val="1"/>
        <c:smooth val="0"/>
        <c:axId val="247049600"/>
        <c:axId val="247064448"/>
      </c:lineChart>
      <c:catAx>
        <c:axId val="247049600"/>
        <c:scaling>
          <c:orientation val="minMax"/>
        </c:scaling>
        <c:delete val="0"/>
        <c:axPos val="b"/>
        <c:title>
          <c:tx>
            <c:rich>
              <a:bodyPr/>
              <a:lstStyle/>
              <a:p>
                <a:pPr>
                  <a:defRPr sz="1800" b="0"/>
                </a:pPr>
                <a:r>
                  <a:rPr lang="de-DE" sz="1800" b="0" dirty="0"/>
                  <a:t>Workpiece </a:t>
                </a:r>
                <a:r>
                  <a:rPr lang="de-DE" sz="1800" b="0" dirty="0" err="1"/>
                  <a:t>position</a:t>
                </a:r>
                <a:r>
                  <a:rPr lang="de-DE" sz="1800" b="0" dirty="0"/>
                  <a:t> [mm]</a:t>
                </a:r>
              </a:p>
            </c:rich>
          </c:tx>
          <c:layout/>
          <c:overlay val="0"/>
        </c:title>
        <c:majorTickMark val="none"/>
        <c:minorTickMark val="none"/>
        <c:tickLblPos val="nextTo"/>
        <c:txPr>
          <a:bodyPr/>
          <a:lstStyle/>
          <a:p>
            <a:pPr>
              <a:defRPr sz="1600"/>
            </a:pPr>
            <a:endParaRPr lang="de-DE"/>
          </a:p>
        </c:txPr>
        <c:crossAx val="247064448"/>
        <c:crosses val="autoZero"/>
        <c:auto val="1"/>
        <c:lblAlgn val="ctr"/>
        <c:lblOffset val="100"/>
        <c:tickLblSkip val="5"/>
        <c:tickMarkSkip val="5"/>
        <c:noMultiLvlLbl val="0"/>
      </c:catAx>
      <c:valAx>
        <c:axId val="247064448"/>
        <c:scaling>
          <c:orientation val="minMax"/>
        </c:scaling>
        <c:delete val="0"/>
        <c:axPos val="l"/>
        <c:majorGridlines/>
        <c:title>
          <c:tx>
            <c:rich>
              <a:bodyPr/>
              <a:lstStyle/>
              <a:p>
                <a:pPr>
                  <a:defRPr sz="1800" b="0"/>
                </a:pPr>
                <a:r>
                  <a:rPr lang="de-DE" sz="1800" b="0" dirty="0" smtClean="0"/>
                  <a:t>Heat </a:t>
                </a:r>
                <a:r>
                  <a:rPr lang="de-DE" sz="1800" b="0" dirty="0" err="1" smtClean="0"/>
                  <a:t>partition</a:t>
                </a:r>
                <a:r>
                  <a:rPr lang="de-DE" sz="1800" b="0" dirty="0" smtClean="0"/>
                  <a:t> </a:t>
                </a:r>
                <a:r>
                  <a:rPr lang="de-DE" sz="1800" b="0" dirty="0" err="1" smtClean="0"/>
                  <a:t>to</a:t>
                </a:r>
                <a:r>
                  <a:rPr lang="de-DE" sz="1800" b="0" dirty="0" smtClean="0"/>
                  <a:t> </a:t>
                </a:r>
                <a:r>
                  <a:rPr lang="de-DE" sz="1800" b="0" dirty="0" err="1" smtClean="0"/>
                  <a:t>the</a:t>
                </a:r>
                <a:r>
                  <a:rPr lang="de-DE" sz="1800" b="0" dirty="0" smtClean="0"/>
                  <a:t> </a:t>
                </a:r>
                <a:r>
                  <a:rPr lang="de-DE" sz="1800" b="0" dirty="0" err="1" smtClean="0"/>
                  <a:t>chip</a:t>
                </a:r>
                <a:endParaRPr lang="de-DE" sz="1800" b="0" dirty="0"/>
              </a:p>
            </c:rich>
          </c:tx>
          <c:layout/>
          <c:overlay val="0"/>
        </c:title>
        <c:numFmt formatCode="General" sourceLinked="1"/>
        <c:majorTickMark val="none"/>
        <c:minorTickMark val="none"/>
        <c:tickLblPos val="nextTo"/>
        <c:txPr>
          <a:bodyPr/>
          <a:lstStyle/>
          <a:p>
            <a:pPr>
              <a:defRPr sz="1600"/>
            </a:pPr>
            <a:endParaRPr lang="de-DE"/>
          </a:p>
        </c:txPr>
        <c:crossAx val="247049600"/>
        <c:crosses val="autoZero"/>
        <c:crossBetween val="between"/>
      </c:valAx>
    </c:plotArea>
    <c:legend>
      <c:legendPos val="r"/>
      <c:layout>
        <c:manualLayout>
          <c:xMode val="edge"/>
          <c:yMode val="edge"/>
          <c:x val="0.65581771829190572"/>
          <c:y val="0.59449296715385824"/>
          <c:w val="0.34302110673665792"/>
          <c:h val="0.24790409398082666"/>
        </c:manualLayout>
      </c:layout>
      <c:overlay val="0"/>
    </c:legend>
    <c:plotVisOnly val="1"/>
    <c:dispBlanksAs val="span"/>
    <c:showDLblsOverMax val="0"/>
  </c:chart>
  <c:externalData r:id="rId1">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Lst>
</c:chartSpace>
</file>

<file path=ppt/charts/chart50.xml><?xml version="1.0" encoding="utf-8"?>
<c:chartSpace xmlns:c="http://schemas.openxmlformats.org/drawingml/2006/chart" xmlns:a="http://schemas.openxmlformats.org/drawingml/2006/main" xmlns:r="http://schemas.openxmlformats.org/officeDocument/2006/relationships">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pivotSource>
    <c:name>[Struct_Results_v18_AISI1045_AISI4140_ALL_E85.xlsx]Tabelle3!PivotTable1</c:name>
    <c:fmtId val="121"/>
  </c:pivotSource>
  <c:chart>
    <c:autoTitleDeleted val="1"/>
    <c:pivotFmts>
      <c:pivotFmt>
        <c:idx val="0"/>
      </c:pivotFmt>
      <c:pivotFmt>
        <c:idx val="1"/>
      </c:pivotFmt>
      <c:pivotFmt>
        <c:idx val="2"/>
      </c:pivotFmt>
      <c:pivotFmt>
        <c:idx val="3"/>
      </c:pivotFmt>
      <c:pivotFmt>
        <c:idx val="4"/>
      </c:pivotFmt>
      <c:pivotFmt>
        <c:idx val="5"/>
      </c:pivotFmt>
      <c:pivotFmt>
        <c:idx val="6"/>
      </c:pivotFmt>
      <c:pivotFmt>
        <c:idx val="7"/>
      </c:pivotFmt>
      <c:pivotFmt>
        <c:idx val="8"/>
      </c:pivotFmt>
      <c:pivotFmt>
        <c:idx val="9"/>
      </c:pivotFmt>
      <c:pivotFmt>
        <c:idx val="10"/>
      </c:pivotFmt>
      <c:pivotFmt>
        <c:idx val="11"/>
      </c:pivotFmt>
      <c:pivotFmt>
        <c:idx val="12"/>
      </c:pivotFmt>
      <c:pivotFmt>
        <c:idx val="13"/>
      </c:pivotFmt>
      <c:pivotFmt>
        <c:idx val="14"/>
      </c:pivotFmt>
      <c:pivotFmt>
        <c:idx val="15"/>
      </c:pivotFmt>
      <c:pivotFmt>
        <c:idx val="16"/>
      </c:pivotFmt>
      <c:pivotFmt>
        <c:idx val="17"/>
      </c:pivotFmt>
      <c:pivotFmt>
        <c:idx val="18"/>
      </c:pivotFmt>
      <c:pivotFmt>
        <c:idx val="19"/>
      </c:pivotFmt>
      <c:pivotFmt>
        <c:idx val="20"/>
      </c:pivotFmt>
      <c:pivotFmt>
        <c:idx val="21"/>
      </c:pivotFmt>
      <c:pivotFmt>
        <c:idx val="22"/>
      </c:pivotFmt>
      <c:pivotFmt>
        <c:idx val="23"/>
      </c:pivotFmt>
      <c:pivotFmt>
        <c:idx val="24"/>
      </c:pivotFmt>
      <c:pivotFmt>
        <c:idx val="25"/>
      </c:pivotFmt>
      <c:pivotFmt>
        <c:idx val="26"/>
      </c:pivotFmt>
      <c:pivotFmt>
        <c:idx val="27"/>
      </c:pivotFmt>
      <c:pivotFmt>
        <c:idx val="28"/>
      </c:pivotFmt>
      <c:pivotFmt>
        <c:idx val="29"/>
      </c:pivotFmt>
      <c:pivotFmt>
        <c:idx val="30"/>
      </c:pivotFmt>
      <c:pivotFmt>
        <c:idx val="31"/>
      </c:pivotFmt>
      <c:pivotFmt>
        <c:idx val="32"/>
      </c:pivotFmt>
      <c:pivotFmt>
        <c:idx val="33"/>
      </c:pivotFmt>
      <c:pivotFmt>
        <c:idx val="34"/>
      </c:pivotFmt>
      <c:pivotFmt>
        <c:idx val="35"/>
      </c:pivotFmt>
      <c:pivotFmt>
        <c:idx val="36"/>
      </c:pivotFmt>
    </c:pivotFmts>
    <c:plotArea>
      <c:layout>
        <c:manualLayout>
          <c:layoutTarget val="inner"/>
          <c:xMode val="edge"/>
          <c:yMode val="edge"/>
          <c:x val="0.26795734036424362"/>
          <c:y val="0.21046080350046575"/>
          <c:w val="0.70742519735600351"/>
          <c:h val="0.60237019057369023"/>
        </c:manualLayout>
      </c:layout>
      <c:lineChart>
        <c:grouping val="standard"/>
        <c:varyColors val="0"/>
        <c:ser>
          <c:idx val="0"/>
          <c:order val="0"/>
          <c:tx>
            <c:strRef>
              <c:f>Tabelle3!$B$4:$B$5</c:f>
              <c:strCache>
                <c:ptCount val="1"/>
                <c:pt idx="0">
                  <c:v>200,00</c:v>
                </c:pt>
              </c:strCache>
            </c:strRef>
          </c:tx>
          <c:cat>
            <c:strRef>
              <c:f>Tabelle3!$A$6:$A$8</c:f>
              <c:strCache>
                <c:ptCount val="2"/>
                <c:pt idx="0">
                  <c:v>100,00</c:v>
                </c:pt>
                <c:pt idx="1">
                  <c:v>150,00</c:v>
                </c:pt>
              </c:strCache>
            </c:strRef>
          </c:cat>
          <c:val>
            <c:numRef>
              <c:f>Tabelle3!$B$6:$B$8</c:f>
              <c:numCache>
                <c:formatCode>General</c:formatCode>
                <c:ptCount val="2"/>
                <c:pt idx="0">
                  <c:v>963.47115982470723</c:v>
                </c:pt>
                <c:pt idx="1">
                  <c:v>1409.6174787281343</c:v>
                </c:pt>
              </c:numCache>
            </c:numRef>
          </c:val>
          <c:smooth val="0"/>
        </c:ser>
        <c:ser>
          <c:idx val="1"/>
          <c:order val="1"/>
          <c:tx>
            <c:strRef>
              <c:f>Tabelle3!$C$4:$C$5</c:f>
              <c:strCache>
                <c:ptCount val="1"/>
                <c:pt idx="0">
                  <c:v>300,00</c:v>
                </c:pt>
              </c:strCache>
            </c:strRef>
          </c:tx>
          <c:cat>
            <c:strRef>
              <c:f>Tabelle3!$A$6:$A$8</c:f>
              <c:strCache>
                <c:ptCount val="2"/>
                <c:pt idx="0">
                  <c:v>100,00</c:v>
                </c:pt>
                <c:pt idx="1">
                  <c:v>150,00</c:v>
                </c:pt>
              </c:strCache>
            </c:strRef>
          </c:cat>
          <c:val>
            <c:numRef>
              <c:f>Tabelle3!$C$6:$C$8</c:f>
              <c:numCache>
                <c:formatCode>General</c:formatCode>
                <c:ptCount val="2"/>
                <c:pt idx="0">
                  <c:v>1334.4973561901022</c:v>
                </c:pt>
                <c:pt idx="1">
                  <c:v>2211.4646869150743</c:v>
                </c:pt>
              </c:numCache>
            </c:numRef>
          </c:val>
          <c:smooth val="0"/>
        </c:ser>
        <c:dLbls>
          <c:showLegendKey val="0"/>
          <c:showVal val="0"/>
          <c:showCatName val="0"/>
          <c:showSerName val="0"/>
          <c:showPercent val="0"/>
          <c:showBubbleSize val="0"/>
        </c:dLbls>
        <c:marker val="1"/>
        <c:smooth val="0"/>
        <c:axId val="291275904"/>
        <c:axId val="291277440"/>
      </c:lineChart>
      <c:catAx>
        <c:axId val="291275904"/>
        <c:scaling>
          <c:orientation val="minMax"/>
        </c:scaling>
        <c:delete val="0"/>
        <c:axPos val="b"/>
        <c:majorTickMark val="none"/>
        <c:minorTickMark val="none"/>
        <c:tickLblPos val="nextTo"/>
        <c:txPr>
          <a:bodyPr/>
          <a:lstStyle/>
          <a:p>
            <a:pPr>
              <a:defRPr sz="1200"/>
            </a:pPr>
            <a:endParaRPr lang="de-DE"/>
          </a:p>
        </c:txPr>
        <c:crossAx val="291277440"/>
        <c:crosses val="autoZero"/>
        <c:auto val="1"/>
        <c:lblAlgn val="ctr"/>
        <c:lblOffset val="100"/>
        <c:noMultiLvlLbl val="0"/>
      </c:catAx>
      <c:valAx>
        <c:axId val="291277440"/>
        <c:scaling>
          <c:orientation val="minMax"/>
          <c:max val="3000"/>
        </c:scaling>
        <c:delete val="0"/>
        <c:axPos val="l"/>
        <c:majorGridlines/>
        <c:title>
          <c:tx>
            <c:rich>
              <a:bodyPr/>
              <a:lstStyle/>
              <a:p>
                <a:pPr>
                  <a:defRPr sz="1100" b="1"/>
                </a:pPr>
                <a:r>
                  <a:rPr lang="de-DE" sz="1100" b="1" dirty="0" smtClean="0"/>
                  <a:t>Heat </a:t>
                </a:r>
                <a:r>
                  <a:rPr lang="de-DE" sz="1100" b="1" dirty="0" err="1" smtClean="0"/>
                  <a:t>flow</a:t>
                </a:r>
                <a:r>
                  <a:rPr lang="de-DE" sz="1100" b="1" dirty="0" smtClean="0"/>
                  <a:t> (</a:t>
                </a:r>
                <a:r>
                  <a:rPr lang="de-DE" sz="1100" b="1" dirty="0" err="1" smtClean="0"/>
                  <a:t>chip</a:t>
                </a:r>
                <a:r>
                  <a:rPr lang="de-DE" sz="1100" b="1" dirty="0" smtClean="0"/>
                  <a:t>) [W]</a:t>
                </a:r>
                <a:endParaRPr lang="de-DE" sz="1100" b="1" dirty="0"/>
              </a:p>
            </c:rich>
          </c:tx>
          <c:layout>
            <c:manualLayout>
              <c:xMode val="edge"/>
              <c:yMode val="edge"/>
              <c:x val="3.1037502133210857E-2"/>
              <c:y val="0.21497910488578192"/>
            </c:manualLayout>
          </c:layout>
          <c:overlay val="0"/>
        </c:title>
        <c:numFmt formatCode="General" sourceLinked="1"/>
        <c:majorTickMark val="none"/>
        <c:minorTickMark val="none"/>
        <c:tickLblPos val="nextTo"/>
        <c:txPr>
          <a:bodyPr/>
          <a:lstStyle/>
          <a:p>
            <a:pPr>
              <a:defRPr sz="1200"/>
            </a:pPr>
            <a:endParaRPr lang="de-DE"/>
          </a:p>
        </c:txPr>
        <c:crossAx val="291275904"/>
        <c:crosses val="autoZero"/>
        <c:crossBetween val="between"/>
      </c:valAx>
    </c:plotArea>
    <c:plotVisOnly val="1"/>
    <c:dispBlanksAs val="gap"/>
    <c:showDLblsOverMax val="0"/>
  </c:chart>
  <c:externalData r:id="rId1">
    <c:autoUpdate val="0"/>
  </c:externalData>
  <c:extLst>
    <c:ext xmlns:c14="http://schemas.microsoft.com/office/drawing/2007/8/2/chart" uri="{781A3756-C4B2-4CAC-9D66-4F8BD8637D16}">
      <c14:pivotOptions>
        <c14:dropZoneFilter val="1"/>
        <c14:dropZoneCategories val="1"/>
        <c14:dropZoneData val="1"/>
        <c14:dropZonesVisible val="1"/>
      </c14:pivotOptions>
    </c:ext>
  </c:extLst>
</c:chartSpace>
</file>

<file path=ppt/charts/chart51.xml><?xml version="1.0" encoding="utf-8"?>
<c:chartSpace xmlns:c="http://schemas.openxmlformats.org/drawingml/2006/chart" xmlns:a="http://schemas.openxmlformats.org/drawingml/2006/main" xmlns:r="http://schemas.openxmlformats.org/officeDocument/2006/relationships">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pivotSource>
    <c:name>[CuttingResults_AISI1045_AISI4140_ALL_E085_method1.xlsx]Tabelle3!PivotTable2</c:name>
    <c:fmtId val="116"/>
  </c:pivotSource>
  <c:chart>
    <c:autoTitleDeleted val="1"/>
    <c:pivotFmts>
      <c:pivotFmt>
        <c:idx val="0"/>
      </c:pivotFmt>
      <c:pivotFmt>
        <c:idx val="1"/>
      </c:pivotFmt>
      <c:pivotFmt>
        <c:idx val="2"/>
      </c:pivotFmt>
      <c:pivotFmt>
        <c:idx val="3"/>
      </c:pivotFmt>
      <c:pivotFmt>
        <c:idx val="4"/>
      </c:pivotFmt>
      <c:pivotFmt>
        <c:idx val="5"/>
      </c:pivotFmt>
      <c:pivotFmt>
        <c:idx val="6"/>
      </c:pivotFmt>
      <c:pivotFmt>
        <c:idx val="7"/>
      </c:pivotFmt>
      <c:pivotFmt>
        <c:idx val="8"/>
      </c:pivotFmt>
      <c:pivotFmt>
        <c:idx val="9"/>
      </c:pivotFmt>
      <c:pivotFmt>
        <c:idx val="10"/>
      </c:pivotFmt>
      <c:pivotFmt>
        <c:idx val="11"/>
      </c:pivotFmt>
      <c:pivotFmt>
        <c:idx val="12"/>
      </c:pivotFmt>
      <c:pivotFmt>
        <c:idx val="13"/>
      </c:pivotFmt>
      <c:pivotFmt>
        <c:idx val="14"/>
      </c:pivotFmt>
      <c:pivotFmt>
        <c:idx val="15"/>
      </c:pivotFmt>
      <c:pivotFmt>
        <c:idx val="16"/>
      </c:pivotFmt>
      <c:pivotFmt>
        <c:idx val="17"/>
      </c:pivotFmt>
      <c:pivotFmt>
        <c:idx val="18"/>
      </c:pivotFmt>
      <c:pivotFmt>
        <c:idx val="19"/>
      </c:pivotFmt>
      <c:pivotFmt>
        <c:idx val="20"/>
      </c:pivotFmt>
      <c:pivotFmt>
        <c:idx val="21"/>
      </c:pivotFmt>
      <c:pivotFmt>
        <c:idx val="22"/>
      </c:pivotFmt>
      <c:pivotFmt>
        <c:idx val="23"/>
      </c:pivotFmt>
      <c:pivotFmt>
        <c:idx val="24"/>
      </c:pivotFmt>
      <c:pivotFmt>
        <c:idx val="25"/>
      </c:pivotFmt>
      <c:pivotFmt>
        <c:idx val="26"/>
      </c:pivotFmt>
      <c:pivotFmt>
        <c:idx val="27"/>
      </c:pivotFmt>
      <c:pivotFmt>
        <c:idx val="28"/>
      </c:pivotFmt>
      <c:pivotFmt>
        <c:idx val="29"/>
      </c:pivotFmt>
      <c:pivotFmt>
        <c:idx val="30"/>
      </c:pivotFmt>
      <c:pivotFmt>
        <c:idx val="31"/>
      </c:pivotFmt>
      <c:pivotFmt>
        <c:idx val="32"/>
      </c:pivotFmt>
      <c:pivotFmt>
        <c:idx val="33"/>
      </c:pivotFmt>
      <c:pivotFmt>
        <c:idx val="34"/>
      </c:pivotFmt>
      <c:pivotFmt>
        <c:idx val="35"/>
      </c:pivotFmt>
      <c:pivotFmt>
        <c:idx val="36"/>
      </c:pivotFmt>
      <c:pivotFmt>
        <c:idx val="37"/>
      </c:pivotFmt>
      <c:pivotFmt>
        <c:idx val="38"/>
      </c:pivotFmt>
      <c:pivotFmt>
        <c:idx val="39"/>
      </c:pivotFmt>
      <c:pivotFmt>
        <c:idx val="40"/>
      </c:pivotFmt>
      <c:pivotFmt>
        <c:idx val="41"/>
      </c:pivotFmt>
      <c:pivotFmt>
        <c:idx val="42"/>
      </c:pivotFmt>
      <c:pivotFmt>
        <c:idx val="43"/>
      </c:pivotFmt>
      <c:pivotFmt>
        <c:idx val="44"/>
      </c:pivotFmt>
      <c:pivotFmt>
        <c:idx val="45"/>
      </c:pivotFmt>
      <c:pivotFmt>
        <c:idx val="46"/>
      </c:pivotFmt>
      <c:pivotFmt>
        <c:idx val="47"/>
      </c:pivotFmt>
      <c:pivotFmt>
        <c:idx val="48"/>
      </c:pivotFmt>
      <c:pivotFmt>
        <c:idx val="49"/>
      </c:pivotFmt>
      <c:pivotFmt>
        <c:idx val="50"/>
      </c:pivotFmt>
      <c:pivotFmt>
        <c:idx val="51"/>
      </c:pivotFmt>
      <c:pivotFmt>
        <c:idx val="52"/>
      </c:pivotFmt>
      <c:pivotFmt>
        <c:idx val="53"/>
      </c:pivotFmt>
      <c:pivotFmt>
        <c:idx val="54"/>
      </c:pivotFmt>
      <c:pivotFmt>
        <c:idx val="55"/>
      </c:pivotFmt>
      <c:pivotFmt>
        <c:idx val="56"/>
      </c:pivotFmt>
      <c:pivotFmt>
        <c:idx val="57"/>
      </c:pivotFmt>
      <c:pivotFmt>
        <c:idx val="58"/>
      </c:pivotFmt>
      <c:pivotFmt>
        <c:idx val="59"/>
      </c:pivotFmt>
      <c:pivotFmt>
        <c:idx val="60"/>
      </c:pivotFmt>
      <c:pivotFmt>
        <c:idx val="61"/>
      </c:pivotFmt>
      <c:pivotFmt>
        <c:idx val="62"/>
      </c:pivotFmt>
      <c:pivotFmt>
        <c:idx val="63"/>
      </c:pivotFmt>
      <c:pivotFmt>
        <c:idx val="64"/>
      </c:pivotFmt>
      <c:pivotFmt>
        <c:idx val="65"/>
      </c:pivotFmt>
      <c:pivotFmt>
        <c:idx val="66"/>
      </c:pivotFmt>
      <c:pivotFmt>
        <c:idx val="67"/>
      </c:pivotFmt>
      <c:pivotFmt>
        <c:idx val="68"/>
      </c:pivotFmt>
      <c:pivotFmt>
        <c:idx val="69"/>
      </c:pivotFmt>
      <c:pivotFmt>
        <c:idx val="70"/>
      </c:pivotFmt>
      <c:pivotFmt>
        <c:idx val="71"/>
      </c:pivotFmt>
      <c:pivotFmt>
        <c:idx val="72"/>
      </c:pivotFmt>
      <c:pivotFmt>
        <c:idx val="73"/>
      </c:pivotFmt>
      <c:pivotFmt>
        <c:idx val="74"/>
      </c:pivotFmt>
      <c:pivotFmt>
        <c:idx val="75"/>
      </c:pivotFmt>
      <c:pivotFmt>
        <c:idx val="76"/>
      </c:pivotFmt>
      <c:pivotFmt>
        <c:idx val="77"/>
      </c:pivotFmt>
    </c:pivotFmts>
    <c:plotArea>
      <c:layout>
        <c:manualLayout>
          <c:layoutTarget val="inner"/>
          <c:xMode val="edge"/>
          <c:yMode val="edge"/>
          <c:x val="0.26795734036424362"/>
          <c:y val="0.21046080350046575"/>
          <c:w val="0.70742519735600351"/>
          <c:h val="0.60237019057369023"/>
        </c:manualLayout>
      </c:layout>
      <c:lineChart>
        <c:grouping val="standard"/>
        <c:varyColors val="0"/>
        <c:ser>
          <c:idx val="0"/>
          <c:order val="0"/>
          <c:tx>
            <c:strRef>
              <c:f>Tabelle3!$B$4:$B$5</c:f>
              <c:strCache>
                <c:ptCount val="1"/>
                <c:pt idx="0">
                  <c:v>200,00</c:v>
                </c:pt>
              </c:strCache>
            </c:strRef>
          </c:tx>
          <c:cat>
            <c:strRef>
              <c:f>Tabelle3!$A$6:$A$8</c:f>
              <c:strCache>
                <c:ptCount val="2"/>
                <c:pt idx="0">
                  <c:v>100,00</c:v>
                </c:pt>
                <c:pt idx="1">
                  <c:v>150,00</c:v>
                </c:pt>
              </c:strCache>
            </c:strRef>
          </c:cat>
          <c:val>
            <c:numRef>
              <c:f>Tabelle3!$B$6:$B$8</c:f>
              <c:numCache>
                <c:formatCode>General</c:formatCode>
                <c:ptCount val="2"/>
                <c:pt idx="0">
                  <c:v>29.415838412769503</c:v>
                </c:pt>
                <c:pt idx="1">
                  <c:v>86.809814074384903</c:v>
                </c:pt>
              </c:numCache>
            </c:numRef>
          </c:val>
          <c:smooth val="0"/>
        </c:ser>
        <c:ser>
          <c:idx val="1"/>
          <c:order val="1"/>
          <c:tx>
            <c:strRef>
              <c:f>Tabelle3!$C$4:$C$5</c:f>
              <c:strCache>
                <c:ptCount val="1"/>
                <c:pt idx="0">
                  <c:v>300,00</c:v>
                </c:pt>
              </c:strCache>
            </c:strRef>
          </c:tx>
          <c:cat>
            <c:strRef>
              <c:f>Tabelle3!$A$6:$A$8</c:f>
              <c:strCache>
                <c:ptCount val="2"/>
                <c:pt idx="0">
                  <c:v>100,00</c:v>
                </c:pt>
                <c:pt idx="1">
                  <c:v>150,00</c:v>
                </c:pt>
              </c:strCache>
            </c:strRef>
          </c:cat>
          <c:val>
            <c:numRef>
              <c:f>Tabelle3!$C$6:$C$8</c:f>
              <c:numCache>
                <c:formatCode>General</c:formatCode>
                <c:ptCount val="2"/>
                <c:pt idx="0">
                  <c:v>64.822175740714798</c:v>
                </c:pt>
                <c:pt idx="1">
                  <c:v>142.86276017864202</c:v>
                </c:pt>
              </c:numCache>
            </c:numRef>
          </c:val>
          <c:smooth val="0"/>
        </c:ser>
        <c:dLbls>
          <c:showLegendKey val="0"/>
          <c:showVal val="0"/>
          <c:showCatName val="0"/>
          <c:showSerName val="0"/>
          <c:showPercent val="0"/>
          <c:showBubbleSize val="0"/>
        </c:dLbls>
        <c:marker val="1"/>
        <c:smooth val="0"/>
        <c:axId val="291376128"/>
        <c:axId val="291402496"/>
      </c:lineChart>
      <c:catAx>
        <c:axId val="291376128"/>
        <c:scaling>
          <c:orientation val="minMax"/>
        </c:scaling>
        <c:delete val="0"/>
        <c:axPos val="b"/>
        <c:numFmt formatCode="0.00" sourceLinked="1"/>
        <c:majorTickMark val="none"/>
        <c:minorTickMark val="none"/>
        <c:tickLblPos val="nextTo"/>
        <c:txPr>
          <a:bodyPr/>
          <a:lstStyle/>
          <a:p>
            <a:pPr>
              <a:defRPr sz="1200"/>
            </a:pPr>
            <a:endParaRPr lang="de-DE"/>
          </a:p>
        </c:txPr>
        <c:crossAx val="291402496"/>
        <c:crosses val="autoZero"/>
        <c:auto val="1"/>
        <c:lblAlgn val="ctr"/>
        <c:lblOffset val="100"/>
        <c:noMultiLvlLbl val="0"/>
      </c:catAx>
      <c:valAx>
        <c:axId val="291402496"/>
        <c:scaling>
          <c:orientation val="minMax"/>
          <c:max val="200"/>
        </c:scaling>
        <c:delete val="0"/>
        <c:axPos val="l"/>
        <c:majorGridlines/>
        <c:title>
          <c:tx>
            <c:rich>
              <a:bodyPr/>
              <a:lstStyle/>
              <a:p>
                <a:pPr>
                  <a:defRPr sz="1100"/>
                </a:pPr>
                <a:r>
                  <a:rPr lang="de-DE" sz="1100" dirty="0" smtClean="0"/>
                  <a:t>Heat </a:t>
                </a:r>
                <a:r>
                  <a:rPr lang="de-DE" sz="1100" dirty="0" err="1" smtClean="0"/>
                  <a:t>flow</a:t>
                </a:r>
                <a:r>
                  <a:rPr lang="de-DE" sz="1100" dirty="0" smtClean="0"/>
                  <a:t> (</a:t>
                </a:r>
                <a:r>
                  <a:rPr lang="de-DE" sz="1100" dirty="0" err="1" smtClean="0"/>
                  <a:t>tool</a:t>
                </a:r>
                <a:r>
                  <a:rPr lang="de-DE" sz="1100" dirty="0" smtClean="0"/>
                  <a:t>) </a:t>
                </a:r>
                <a:r>
                  <a:rPr lang="de-DE" sz="1100" b="1" i="0" u="none" strike="noStrike" baseline="0" dirty="0" smtClean="0">
                    <a:effectLst/>
                  </a:rPr>
                  <a:t>[W]</a:t>
                </a:r>
                <a:endParaRPr lang="de-DE" sz="1100" dirty="0"/>
              </a:p>
            </c:rich>
          </c:tx>
          <c:layout>
            <c:manualLayout>
              <c:xMode val="edge"/>
              <c:yMode val="edge"/>
              <c:x val="3.1037502133210857E-2"/>
              <c:y val="0.21497910488578192"/>
            </c:manualLayout>
          </c:layout>
          <c:overlay val="0"/>
        </c:title>
        <c:numFmt formatCode="General" sourceLinked="1"/>
        <c:majorTickMark val="none"/>
        <c:minorTickMark val="none"/>
        <c:tickLblPos val="nextTo"/>
        <c:txPr>
          <a:bodyPr/>
          <a:lstStyle/>
          <a:p>
            <a:pPr>
              <a:defRPr sz="1200"/>
            </a:pPr>
            <a:endParaRPr lang="de-DE"/>
          </a:p>
        </c:txPr>
        <c:crossAx val="291376128"/>
        <c:crosses val="autoZero"/>
        <c:crossBetween val="between"/>
      </c:valAx>
    </c:plotArea>
    <c:legend>
      <c:legendPos val="t"/>
      <c:layout>
        <c:manualLayout>
          <c:xMode val="edge"/>
          <c:yMode val="edge"/>
          <c:x val="0.26604527601508327"/>
          <c:y val="4.3210156136497646E-2"/>
          <c:w val="0.5430609017298732"/>
          <c:h val="9.0151521625802256E-2"/>
        </c:manualLayout>
      </c:layout>
      <c:overlay val="0"/>
    </c:legend>
    <c:plotVisOnly val="1"/>
    <c:dispBlanksAs val="gap"/>
    <c:showDLblsOverMax val="0"/>
  </c:chart>
  <c:externalData r:id="rId1">
    <c:autoUpdate val="0"/>
  </c:externalData>
  <c:extLst/>
</c:chartSpace>
</file>

<file path=ppt/charts/chart52.xml><?xml version="1.0" encoding="utf-8"?>
<c:chartSpace xmlns:c="http://schemas.openxmlformats.org/drawingml/2006/chart" xmlns:a="http://schemas.openxmlformats.org/drawingml/2006/main" xmlns:r="http://schemas.openxmlformats.org/officeDocument/2006/relationships">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pivotSource>
    <c:name>[CuttingResults_AISI1045_AISI4140_ALL_E085_method1.xlsx]Tabelle3!PivotTable2</c:name>
    <c:fmtId val="133"/>
  </c:pivotSource>
  <c:chart>
    <c:autoTitleDeleted val="1"/>
    <c:pivotFmts>
      <c:pivotFmt>
        <c:idx val="0"/>
      </c:pivotFmt>
      <c:pivotFmt>
        <c:idx val="1"/>
      </c:pivotFmt>
      <c:pivotFmt>
        <c:idx val="2"/>
      </c:pivotFmt>
      <c:pivotFmt>
        <c:idx val="3"/>
      </c:pivotFmt>
      <c:pivotFmt>
        <c:idx val="4"/>
      </c:pivotFmt>
      <c:pivotFmt>
        <c:idx val="5"/>
      </c:pivotFmt>
      <c:pivotFmt>
        <c:idx val="6"/>
      </c:pivotFmt>
      <c:pivotFmt>
        <c:idx val="7"/>
      </c:pivotFmt>
      <c:pivotFmt>
        <c:idx val="8"/>
      </c:pivotFmt>
      <c:pivotFmt>
        <c:idx val="9"/>
      </c:pivotFmt>
      <c:pivotFmt>
        <c:idx val="10"/>
      </c:pivotFmt>
      <c:pivotFmt>
        <c:idx val="11"/>
      </c:pivotFmt>
      <c:pivotFmt>
        <c:idx val="12"/>
      </c:pivotFmt>
      <c:pivotFmt>
        <c:idx val="13"/>
      </c:pivotFmt>
      <c:pivotFmt>
        <c:idx val="14"/>
      </c:pivotFmt>
      <c:pivotFmt>
        <c:idx val="15"/>
      </c:pivotFmt>
      <c:pivotFmt>
        <c:idx val="16"/>
      </c:pivotFmt>
      <c:pivotFmt>
        <c:idx val="17"/>
      </c:pivotFmt>
      <c:pivotFmt>
        <c:idx val="18"/>
      </c:pivotFmt>
      <c:pivotFmt>
        <c:idx val="19"/>
      </c:pivotFmt>
      <c:pivotFmt>
        <c:idx val="20"/>
      </c:pivotFmt>
      <c:pivotFmt>
        <c:idx val="21"/>
      </c:pivotFmt>
      <c:pivotFmt>
        <c:idx val="22"/>
      </c:pivotFmt>
      <c:pivotFmt>
        <c:idx val="23"/>
      </c:pivotFmt>
      <c:pivotFmt>
        <c:idx val="24"/>
      </c:pivotFmt>
      <c:pivotFmt>
        <c:idx val="25"/>
      </c:pivotFmt>
      <c:pivotFmt>
        <c:idx val="26"/>
      </c:pivotFmt>
      <c:pivotFmt>
        <c:idx val="27"/>
      </c:pivotFmt>
      <c:pivotFmt>
        <c:idx val="28"/>
      </c:pivotFmt>
      <c:pivotFmt>
        <c:idx val="29"/>
      </c:pivotFmt>
      <c:pivotFmt>
        <c:idx val="30"/>
      </c:pivotFmt>
      <c:pivotFmt>
        <c:idx val="31"/>
      </c:pivotFmt>
      <c:pivotFmt>
        <c:idx val="32"/>
      </c:pivotFmt>
      <c:pivotFmt>
        <c:idx val="33"/>
      </c:pivotFmt>
      <c:pivotFmt>
        <c:idx val="34"/>
      </c:pivotFmt>
      <c:pivotFmt>
        <c:idx val="35"/>
      </c:pivotFmt>
      <c:pivotFmt>
        <c:idx val="36"/>
      </c:pivotFmt>
      <c:pivotFmt>
        <c:idx val="37"/>
      </c:pivotFmt>
      <c:pivotFmt>
        <c:idx val="38"/>
      </c:pivotFmt>
      <c:pivotFmt>
        <c:idx val="39"/>
      </c:pivotFmt>
      <c:pivotFmt>
        <c:idx val="40"/>
      </c:pivotFmt>
      <c:pivotFmt>
        <c:idx val="41"/>
      </c:pivotFmt>
      <c:pivotFmt>
        <c:idx val="42"/>
      </c:pivotFmt>
      <c:pivotFmt>
        <c:idx val="43"/>
      </c:pivotFmt>
      <c:pivotFmt>
        <c:idx val="44"/>
      </c:pivotFmt>
      <c:pivotFmt>
        <c:idx val="45"/>
      </c:pivotFmt>
      <c:pivotFmt>
        <c:idx val="46"/>
      </c:pivotFmt>
      <c:pivotFmt>
        <c:idx val="47"/>
      </c:pivotFmt>
      <c:pivotFmt>
        <c:idx val="48"/>
      </c:pivotFmt>
      <c:pivotFmt>
        <c:idx val="49"/>
      </c:pivotFmt>
      <c:pivotFmt>
        <c:idx val="50"/>
      </c:pivotFmt>
      <c:pivotFmt>
        <c:idx val="51"/>
      </c:pivotFmt>
      <c:pivotFmt>
        <c:idx val="52"/>
      </c:pivotFmt>
      <c:pivotFmt>
        <c:idx val="53"/>
      </c:pivotFmt>
      <c:pivotFmt>
        <c:idx val="54"/>
      </c:pivotFmt>
      <c:pivotFmt>
        <c:idx val="55"/>
      </c:pivotFmt>
      <c:pivotFmt>
        <c:idx val="56"/>
      </c:pivotFmt>
      <c:pivotFmt>
        <c:idx val="57"/>
      </c:pivotFmt>
      <c:pivotFmt>
        <c:idx val="58"/>
      </c:pivotFmt>
      <c:pivotFmt>
        <c:idx val="59"/>
      </c:pivotFmt>
      <c:pivotFmt>
        <c:idx val="60"/>
      </c:pivotFmt>
      <c:pivotFmt>
        <c:idx val="61"/>
      </c:pivotFmt>
      <c:pivotFmt>
        <c:idx val="62"/>
      </c:pivotFmt>
      <c:pivotFmt>
        <c:idx val="63"/>
      </c:pivotFmt>
      <c:pivotFmt>
        <c:idx val="64"/>
      </c:pivotFmt>
      <c:pivotFmt>
        <c:idx val="65"/>
      </c:pivotFmt>
      <c:pivotFmt>
        <c:idx val="66"/>
      </c:pivotFmt>
      <c:pivotFmt>
        <c:idx val="67"/>
      </c:pivotFmt>
      <c:pivotFmt>
        <c:idx val="68"/>
      </c:pivotFmt>
      <c:pivotFmt>
        <c:idx val="69"/>
      </c:pivotFmt>
      <c:pivotFmt>
        <c:idx val="70"/>
      </c:pivotFmt>
      <c:pivotFmt>
        <c:idx val="71"/>
      </c:pivotFmt>
      <c:pivotFmt>
        <c:idx val="72"/>
      </c:pivotFmt>
      <c:pivotFmt>
        <c:idx val="73"/>
      </c:pivotFmt>
    </c:pivotFmts>
    <c:plotArea>
      <c:layout>
        <c:manualLayout>
          <c:layoutTarget val="inner"/>
          <c:xMode val="edge"/>
          <c:yMode val="edge"/>
          <c:x val="0.26795734036424362"/>
          <c:y val="0.21046080350046575"/>
          <c:w val="0.70742519735600351"/>
          <c:h val="0.60237019057369023"/>
        </c:manualLayout>
      </c:layout>
      <c:lineChart>
        <c:grouping val="standard"/>
        <c:varyColors val="0"/>
        <c:ser>
          <c:idx val="0"/>
          <c:order val="0"/>
          <c:tx>
            <c:strRef>
              <c:f>Tabelle3!$B$4:$B$5</c:f>
              <c:strCache>
                <c:ptCount val="1"/>
                <c:pt idx="0">
                  <c:v>200,00</c:v>
                </c:pt>
              </c:strCache>
            </c:strRef>
          </c:tx>
          <c:cat>
            <c:strRef>
              <c:f>Tabelle3!$A$6:$A$8</c:f>
              <c:strCache>
                <c:ptCount val="2"/>
                <c:pt idx="0">
                  <c:v>100,00</c:v>
                </c:pt>
                <c:pt idx="1">
                  <c:v>150,00</c:v>
                </c:pt>
              </c:strCache>
            </c:strRef>
          </c:cat>
          <c:val>
            <c:numRef>
              <c:f>Tabelle3!$B$6:$B$8</c:f>
              <c:numCache>
                <c:formatCode>General</c:formatCode>
                <c:ptCount val="2"/>
                <c:pt idx="0">
                  <c:v>680.94556836559923</c:v>
                </c:pt>
                <c:pt idx="1">
                  <c:v>1063.7966457177245</c:v>
                </c:pt>
              </c:numCache>
            </c:numRef>
          </c:val>
          <c:smooth val="0"/>
        </c:ser>
        <c:ser>
          <c:idx val="1"/>
          <c:order val="1"/>
          <c:tx>
            <c:strRef>
              <c:f>Tabelle3!$C$4:$C$5</c:f>
              <c:strCache>
                <c:ptCount val="1"/>
                <c:pt idx="0">
                  <c:v>300,00</c:v>
                </c:pt>
              </c:strCache>
            </c:strRef>
          </c:tx>
          <c:cat>
            <c:strRef>
              <c:f>Tabelle3!$A$6:$A$8</c:f>
              <c:strCache>
                <c:ptCount val="2"/>
                <c:pt idx="0">
                  <c:v>100,00</c:v>
                </c:pt>
                <c:pt idx="1">
                  <c:v>150,00</c:v>
                </c:pt>
              </c:strCache>
            </c:strRef>
          </c:cat>
          <c:val>
            <c:numRef>
              <c:f>Tabelle3!$C$6:$C$8</c:f>
              <c:numCache>
                <c:formatCode>General</c:formatCode>
                <c:ptCount val="2"/>
                <c:pt idx="0">
                  <c:v>898.91036990152656</c:v>
                </c:pt>
                <c:pt idx="1">
                  <c:v>1000.2656330083005</c:v>
                </c:pt>
              </c:numCache>
            </c:numRef>
          </c:val>
          <c:smooth val="0"/>
        </c:ser>
        <c:dLbls>
          <c:showLegendKey val="0"/>
          <c:showVal val="0"/>
          <c:showCatName val="0"/>
          <c:showSerName val="0"/>
          <c:showPercent val="0"/>
          <c:showBubbleSize val="0"/>
        </c:dLbls>
        <c:marker val="1"/>
        <c:smooth val="0"/>
        <c:axId val="294073856"/>
        <c:axId val="294075392"/>
      </c:lineChart>
      <c:catAx>
        <c:axId val="294073856"/>
        <c:scaling>
          <c:orientation val="minMax"/>
        </c:scaling>
        <c:delete val="0"/>
        <c:axPos val="b"/>
        <c:numFmt formatCode="0.00" sourceLinked="1"/>
        <c:majorTickMark val="none"/>
        <c:minorTickMark val="none"/>
        <c:tickLblPos val="nextTo"/>
        <c:txPr>
          <a:bodyPr/>
          <a:lstStyle/>
          <a:p>
            <a:pPr>
              <a:defRPr sz="1200"/>
            </a:pPr>
            <a:endParaRPr lang="de-DE"/>
          </a:p>
        </c:txPr>
        <c:crossAx val="294075392"/>
        <c:crosses val="autoZero"/>
        <c:auto val="1"/>
        <c:lblAlgn val="ctr"/>
        <c:lblOffset val="100"/>
        <c:noMultiLvlLbl val="0"/>
      </c:catAx>
      <c:valAx>
        <c:axId val="294075392"/>
        <c:scaling>
          <c:orientation val="minMax"/>
          <c:max val="2500"/>
        </c:scaling>
        <c:delete val="0"/>
        <c:axPos val="l"/>
        <c:majorGridlines/>
        <c:title>
          <c:tx>
            <c:rich>
              <a:bodyPr/>
              <a:lstStyle/>
              <a:p>
                <a:pPr>
                  <a:defRPr sz="1100"/>
                </a:pPr>
                <a:r>
                  <a:rPr lang="de-DE" sz="1100" dirty="0" smtClean="0"/>
                  <a:t>Heat </a:t>
                </a:r>
                <a:r>
                  <a:rPr lang="de-DE" sz="1100" dirty="0" err="1" smtClean="0"/>
                  <a:t>flow</a:t>
                </a:r>
                <a:r>
                  <a:rPr lang="de-DE" sz="1100" dirty="0" smtClean="0"/>
                  <a:t> (</a:t>
                </a:r>
                <a:r>
                  <a:rPr lang="de-DE" sz="1100" dirty="0" err="1" smtClean="0"/>
                  <a:t>workpiece</a:t>
                </a:r>
                <a:r>
                  <a:rPr lang="de-DE" sz="1100" dirty="0" smtClean="0"/>
                  <a:t>) [W]</a:t>
                </a:r>
                <a:endParaRPr lang="de-DE" sz="1100" dirty="0"/>
              </a:p>
            </c:rich>
          </c:tx>
          <c:layout>
            <c:manualLayout>
              <c:xMode val="edge"/>
              <c:yMode val="edge"/>
              <c:x val="3.1037401073083382E-2"/>
              <c:y val="0.12272439814379599"/>
            </c:manualLayout>
          </c:layout>
          <c:overlay val="0"/>
        </c:title>
        <c:numFmt formatCode="General" sourceLinked="1"/>
        <c:majorTickMark val="none"/>
        <c:minorTickMark val="none"/>
        <c:tickLblPos val="nextTo"/>
        <c:txPr>
          <a:bodyPr/>
          <a:lstStyle/>
          <a:p>
            <a:pPr>
              <a:defRPr sz="1200"/>
            </a:pPr>
            <a:endParaRPr lang="de-DE"/>
          </a:p>
        </c:txPr>
        <c:crossAx val="294073856"/>
        <c:crosses val="autoZero"/>
        <c:crossBetween val="between"/>
      </c:valAx>
    </c:plotArea>
    <c:plotVisOnly val="1"/>
    <c:dispBlanksAs val="gap"/>
    <c:showDLblsOverMax val="0"/>
  </c:chart>
  <c:externalData r:id="rId1">
    <c:autoUpdate val="0"/>
  </c:externalData>
  <c:extLst/>
</c:chartSpace>
</file>

<file path=ppt/charts/chart53.xml><?xml version="1.0" encoding="utf-8"?>
<c:chartSpace xmlns:c="http://schemas.openxmlformats.org/drawingml/2006/chart" xmlns:a="http://schemas.openxmlformats.org/drawingml/2006/main" xmlns:r="http://schemas.openxmlformats.org/officeDocument/2006/relationships">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pivotSource>
    <c:name>[Struct_Results_v18_AISI1045_AISI4140_ALL_E85.xlsx]Tabelle3!PivotTable1</c:name>
    <c:fmtId val="-1"/>
  </c:pivotSource>
  <c:chart>
    <c:autoTitleDeleted val="1"/>
    <c:pivotFmts>
      <c:pivotFmt>
        <c:idx val="0"/>
      </c:pivotFmt>
      <c:pivotFmt>
        <c:idx val="1"/>
      </c:pivotFmt>
      <c:pivotFmt>
        <c:idx val="2"/>
      </c:pivotFmt>
      <c:pivotFmt>
        <c:idx val="3"/>
      </c:pivotFmt>
      <c:pivotFmt>
        <c:idx val="4"/>
      </c:pivotFmt>
      <c:pivotFmt>
        <c:idx val="5"/>
      </c:pivotFmt>
      <c:pivotFmt>
        <c:idx val="6"/>
      </c:pivotFmt>
      <c:pivotFmt>
        <c:idx val="7"/>
      </c:pivotFmt>
      <c:pivotFmt>
        <c:idx val="8"/>
      </c:pivotFmt>
      <c:pivotFmt>
        <c:idx val="9"/>
      </c:pivotFmt>
      <c:pivotFmt>
        <c:idx val="10"/>
      </c:pivotFmt>
      <c:pivotFmt>
        <c:idx val="11"/>
      </c:pivotFmt>
      <c:pivotFmt>
        <c:idx val="12"/>
      </c:pivotFmt>
      <c:pivotFmt>
        <c:idx val="13"/>
      </c:pivotFmt>
      <c:pivotFmt>
        <c:idx val="14"/>
      </c:pivotFmt>
      <c:pivotFmt>
        <c:idx val="15"/>
      </c:pivotFmt>
      <c:pivotFmt>
        <c:idx val="16"/>
      </c:pivotFmt>
      <c:pivotFmt>
        <c:idx val="17"/>
      </c:pivotFmt>
      <c:pivotFmt>
        <c:idx val="18"/>
      </c:pivotFmt>
      <c:pivotFmt>
        <c:idx val="19"/>
      </c:pivotFmt>
      <c:pivotFmt>
        <c:idx val="20"/>
      </c:pivotFmt>
      <c:pivotFmt>
        <c:idx val="21"/>
      </c:pivotFmt>
      <c:pivotFmt>
        <c:idx val="22"/>
      </c:pivotFmt>
      <c:pivotFmt>
        <c:idx val="23"/>
      </c:pivotFmt>
      <c:pivotFmt>
        <c:idx val="24"/>
      </c:pivotFmt>
      <c:pivotFmt>
        <c:idx val="25"/>
      </c:pivotFmt>
      <c:pivotFmt>
        <c:idx val="26"/>
      </c:pivotFmt>
      <c:pivotFmt>
        <c:idx val="27"/>
      </c:pivotFmt>
      <c:pivotFmt>
        <c:idx val="28"/>
      </c:pivotFmt>
      <c:pivotFmt>
        <c:idx val="29"/>
      </c:pivotFmt>
      <c:pivotFmt>
        <c:idx val="30"/>
      </c:pivotFmt>
      <c:pivotFmt>
        <c:idx val="31"/>
      </c:pivotFmt>
      <c:pivotFmt>
        <c:idx val="32"/>
      </c:pivotFmt>
    </c:pivotFmts>
    <c:plotArea>
      <c:layout>
        <c:manualLayout>
          <c:layoutTarget val="inner"/>
          <c:xMode val="edge"/>
          <c:yMode val="edge"/>
          <c:x val="0.26795734036424362"/>
          <c:y val="0.21046080350046575"/>
          <c:w val="0.70742519735600351"/>
          <c:h val="0.60237019057369023"/>
        </c:manualLayout>
      </c:layout>
      <c:lineChart>
        <c:grouping val="standard"/>
        <c:varyColors val="0"/>
        <c:ser>
          <c:idx val="0"/>
          <c:order val="0"/>
          <c:tx>
            <c:strRef>
              <c:f>Tabelle3!$B$4:$B$5</c:f>
              <c:strCache>
                <c:ptCount val="1"/>
                <c:pt idx="0">
                  <c:v>200,00</c:v>
                </c:pt>
              </c:strCache>
            </c:strRef>
          </c:tx>
          <c:cat>
            <c:strRef>
              <c:f>Tabelle3!$A$6:$A$8</c:f>
              <c:strCache>
                <c:ptCount val="2"/>
                <c:pt idx="0">
                  <c:v>100,00</c:v>
                </c:pt>
                <c:pt idx="1">
                  <c:v>150,00</c:v>
                </c:pt>
              </c:strCache>
            </c:strRef>
          </c:cat>
          <c:val>
            <c:numRef>
              <c:f>Tabelle3!$B$6:$B$8</c:f>
              <c:numCache>
                <c:formatCode>General</c:formatCode>
                <c:ptCount val="2"/>
                <c:pt idx="0">
                  <c:v>0.57560784695449163</c:v>
                </c:pt>
                <c:pt idx="1">
                  <c:v>0.55058366478006759</c:v>
                </c:pt>
              </c:numCache>
            </c:numRef>
          </c:val>
          <c:smooth val="0"/>
        </c:ser>
        <c:ser>
          <c:idx val="1"/>
          <c:order val="1"/>
          <c:tx>
            <c:strRef>
              <c:f>Tabelle3!$C$4:$C$5</c:f>
              <c:strCache>
                <c:ptCount val="1"/>
                <c:pt idx="0">
                  <c:v>300,00</c:v>
                </c:pt>
              </c:strCache>
            </c:strRef>
          </c:tx>
          <c:cat>
            <c:strRef>
              <c:f>Tabelle3!$A$6:$A$8</c:f>
              <c:strCache>
                <c:ptCount val="2"/>
                <c:pt idx="0">
                  <c:v>100,00</c:v>
                </c:pt>
                <c:pt idx="1">
                  <c:v>150,00</c:v>
                </c:pt>
              </c:strCache>
            </c:strRef>
          </c:cat>
          <c:val>
            <c:numRef>
              <c:f>Tabelle3!$C$6:$C$8</c:f>
              <c:numCache>
                <c:formatCode>General</c:formatCode>
                <c:ptCount val="2"/>
                <c:pt idx="0">
                  <c:v>0.58066312474923754</c:v>
                </c:pt>
                <c:pt idx="1">
                  <c:v>0.65923485624307709</c:v>
                </c:pt>
              </c:numCache>
            </c:numRef>
          </c:val>
          <c:smooth val="0"/>
        </c:ser>
        <c:dLbls>
          <c:showLegendKey val="0"/>
          <c:showVal val="0"/>
          <c:showCatName val="0"/>
          <c:showSerName val="0"/>
          <c:showPercent val="0"/>
          <c:showBubbleSize val="0"/>
        </c:dLbls>
        <c:marker val="1"/>
        <c:smooth val="0"/>
        <c:axId val="294178176"/>
        <c:axId val="294651008"/>
      </c:lineChart>
      <c:catAx>
        <c:axId val="294178176"/>
        <c:scaling>
          <c:orientation val="minMax"/>
        </c:scaling>
        <c:delete val="0"/>
        <c:axPos val="b"/>
        <c:majorTickMark val="none"/>
        <c:minorTickMark val="none"/>
        <c:tickLblPos val="nextTo"/>
        <c:txPr>
          <a:bodyPr/>
          <a:lstStyle/>
          <a:p>
            <a:pPr>
              <a:defRPr sz="1200"/>
            </a:pPr>
            <a:endParaRPr lang="de-DE"/>
          </a:p>
        </c:txPr>
        <c:crossAx val="294651008"/>
        <c:crosses val="autoZero"/>
        <c:auto val="1"/>
        <c:lblAlgn val="ctr"/>
        <c:lblOffset val="100"/>
        <c:noMultiLvlLbl val="0"/>
      </c:catAx>
      <c:valAx>
        <c:axId val="294651008"/>
        <c:scaling>
          <c:orientation val="minMax"/>
          <c:max val="0.8"/>
        </c:scaling>
        <c:delete val="0"/>
        <c:axPos val="l"/>
        <c:majorGridlines/>
        <c:title>
          <c:tx>
            <c:rich>
              <a:bodyPr/>
              <a:lstStyle/>
              <a:p>
                <a:pPr>
                  <a:defRPr sz="1100"/>
                </a:pPr>
                <a:r>
                  <a:rPr lang="de-DE" sz="1100" dirty="0" smtClean="0"/>
                  <a:t>Heat </a:t>
                </a:r>
                <a:r>
                  <a:rPr lang="de-DE" sz="1100" dirty="0" err="1" smtClean="0"/>
                  <a:t>partition</a:t>
                </a:r>
                <a:r>
                  <a:rPr lang="de-DE" sz="1100" dirty="0" smtClean="0"/>
                  <a:t> (</a:t>
                </a:r>
                <a:r>
                  <a:rPr lang="de-DE" sz="1100" dirty="0" err="1" smtClean="0"/>
                  <a:t>chip</a:t>
                </a:r>
                <a:r>
                  <a:rPr lang="de-DE" sz="1100" dirty="0" smtClean="0"/>
                  <a:t>)</a:t>
                </a:r>
                <a:endParaRPr lang="de-DE" sz="1100" dirty="0"/>
              </a:p>
            </c:rich>
          </c:tx>
          <c:layout>
            <c:manualLayout>
              <c:xMode val="edge"/>
              <c:yMode val="edge"/>
              <c:x val="3.1037502133210857E-2"/>
              <c:y val="0.21497910488578192"/>
            </c:manualLayout>
          </c:layout>
          <c:overlay val="0"/>
        </c:title>
        <c:numFmt formatCode="General" sourceLinked="1"/>
        <c:majorTickMark val="none"/>
        <c:minorTickMark val="none"/>
        <c:tickLblPos val="nextTo"/>
        <c:txPr>
          <a:bodyPr/>
          <a:lstStyle/>
          <a:p>
            <a:pPr>
              <a:defRPr sz="1200"/>
            </a:pPr>
            <a:endParaRPr lang="de-DE"/>
          </a:p>
        </c:txPr>
        <c:crossAx val="294178176"/>
        <c:crosses val="autoZero"/>
        <c:crossBetween val="between"/>
      </c:valAx>
    </c:plotArea>
    <c:plotVisOnly val="1"/>
    <c:dispBlanksAs val="gap"/>
    <c:showDLblsOverMax val="0"/>
  </c:chart>
  <c:externalData r:id="rId1">
    <c:autoUpdate val="0"/>
  </c:externalData>
  <c:extLst>
    <c:ext xmlns:c14="http://schemas.microsoft.com/office/drawing/2007/8/2/chart" uri="{781A3756-C4B2-4CAC-9D66-4F8BD8637D16}">
      <c14:pivotOptions>
        <c14:dropZoneFilter val="1"/>
        <c14:dropZoneCategories val="1"/>
        <c14:dropZoneData val="1"/>
        <c14:dropZonesVisible val="1"/>
      </c14:pivotOptions>
    </c:ext>
  </c:extLst>
</c:chartSpace>
</file>

<file path=ppt/charts/chart54.xml><?xml version="1.0" encoding="utf-8"?>
<c:chartSpace xmlns:c="http://schemas.openxmlformats.org/drawingml/2006/chart" xmlns:a="http://schemas.openxmlformats.org/drawingml/2006/main" xmlns:r="http://schemas.openxmlformats.org/officeDocument/2006/relationships">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pivotSource>
    <c:name>[CuttingResults_AISI1045_AISI4140_ALL_E085_method1.xlsx]Tabelle3!PivotTable2</c:name>
    <c:fmtId val="129"/>
  </c:pivotSource>
  <c:chart>
    <c:autoTitleDeleted val="1"/>
    <c:pivotFmts>
      <c:pivotFmt>
        <c:idx val="0"/>
      </c:pivotFmt>
      <c:pivotFmt>
        <c:idx val="1"/>
      </c:pivotFmt>
      <c:pivotFmt>
        <c:idx val="2"/>
      </c:pivotFmt>
      <c:pivotFmt>
        <c:idx val="3"/>
      </c:pivotFmt>
      <c:pivotFmt>
        <c:idx val="4"/>
      </c:pivotFmt>
      <c:pivotFmt>
        <c:idx val="5"/>
      </c:pivotFmt>
      <c:pivotFmt>
        <c:idx val="6"/>
      </c:pivotFmt>
      <c:pivotFmt>
        <c:idx val="7"/>
      </c:pivotFmt>
      <c:pivotFmt>
        <c:idx val="8"/>
      </c:pivotFmt>
      <c:pivotFmt>
        <c:idx val="9"/>
      </c:pivotFmt>
      <c:pivotFmt>
        <c:idx val="10"/>
      </c:pivotFmt>
      <c:pivotFmt>
        <c:idx val="11"/>
      </c:pivotFmt>
      <c:pivotFmt>
        <c:idx val="12"/>
      </c:pivotFmt>
      <c:pivotFmt>
        <c:idx val="13"/>
      </c:pivotFmt>
      <c:pivotFmt>
        <c:idx val="14"/>
      </c:pivotFmt>
      <c:pivotFmt>
        <c:idx val="15"/>
      </c:pivotFmt>
      <c:pivotFmt>
        <c:idx val="16"/>
      </c:pivotFmt>
      <c:pivotFmt>
        <c:idx val="17"/>
      </c:pivotFmt>
      <c:pivotFmt>
        <c:idx val="18"/>
      </c:pivotFmt>
      <c:pivotFmt>
        <c:idx val="19"/>
      </c:pivotFmt>
      <c:pivotFmt>
        <c:idx val="20"/>
      </c:pivotFmt>
      <c:pivotFmt>
        <c:idx val="21"/>
      </c:pivotFmt>
      <c:pivotFmt>
        <c:idx val="22"/>
      </c:pivotFmt>
      <c:pivotFmt>
        <c:idx val="23"/>
      </c:pivotFmt>
      <c:pivotFmt>
        <c:idx val="24"/>
      </c:pivotFmt>
      <c:pivotFmt>
        <c:idx val="25"/>
      </c:pivotFmt>
      <c:pivotFmt>
        <c:idx val="26"/>
      </c:pivotFmt>
      <c:pivotFmt>
        <c:idx val="27"/>
      </c:pivotFmt>
      <c:pivotFmt>
        <c:idx val="28"/>
      </c:pivotFmt>
      <c:pivotFmt>
        <c:idx val="29"/>
      </c:pivotFmt>
      <c:pivotFmt>
        <c:idx val="30"/>
      </c:pivotFmt>
      <c:pivotFmt>
        <c:idx val="31"/>
      </c:pivotFmt>
      <c:pivotFmt>
        <c:idx val="32"/>
      </c:pivotFmt>
      <c:pivotFmt>
        <c:idx val="33"/>
      </c:pivotFmt>
      <c:pivotFmt>
        <c:idx val="34"/>
      </c:pivotFmt>
      <c:pivotFmt>
        <c:idx val="35"/>
      </c:pivotFmt>
      <c:pivotFmt>
        <c:idx val="36"/>
      </c:pivotFmt>
      <c:pivotFmt>
        <c:idx val="37"/>
      </c:pivotFmt>
      <c:pivotFmt>
        <c:idx val="38"/>
      </c:pivotFmt>
      <c:pivotFmt>
        <c:idx val="39"/>
      </c:pivotFmt>
      <c:pivotFmt>
        <c:idx val="40"/>
      </c:pivotFmt>
      <c:pivotFmt>
        <c:idx val="41"/>
      </c:pivotFmt>
      <c:pivotFmt>
        <c:idx val="42"/>
      </c:pivotFmt>
      <c:pivotFmt>
        <c:idx val="43"/>
      </c:pivotFmt>
      <c:pivotFmt>
        <c:idx val="44"/>
      </c:pivotFmt>
      <c:pivotFmt>
        <c:idx val="45"/>
      </c:pivotFmt>
      <c:pivotFmt>
        <c:idx val="46"/>
      </c:pivotFmt>
      <c:pivotFmt>
        <c:idx val="47"/>
      </c:pivotFmt>
      <c:pivotFmt>
        <c:idx val="48"/>
      </c:pivotFmt>
      <c:pivotFmt>
        <c:idx val="49"/>
      </c:pivotFmt>
      <c:pivotFmt>
        <c:idx val="50"/>
      </c:pivotFmt>
    </c:pivotFmts>
    <c:plotArea>
      <c:layout>
        <c:manualLayout>
          <c:layoutTarget val="inner"/>
          <c:xMode val="edge"/>
          <c:yMode val="edge"/>
          <c:x val="0.26795734036424362"/>
          <c:y val="0.21046080350046575"/>
          <c:w val="0.70742519735600351"/>
          <c:h val="0.60237019057369023"/>
        </c:manualLayout>
      </c:layout>
      <c:lineChart>
        <c:grouping val="standard"/>
        <c:varyColors val="0"/>
        <c:ser>
          <c:idx val="0"/>
          <c:order val="0"/>
          <c:tx>
            <c:strRef>
              <c:f>Tabelle3!$B$4:$B$5</c:f>
              <c:strCache>
                <c:ptCount val="1"/>
                <c:pt idx="0">
                  <c:v>200,00</c:v>
                </c:pt>
              </c:strCache>
            </c:strRef>
          </c:tx>
          <c:cat>
            <c:strRef>
              <c:f>Tabelle3!$A$6:$A$8</c:f>
              <c:strCache>
                <c:ptCount val="2"/>
                <c:pt idx="0">
                  <c:v>100,00</c:v>
                </c:pt>
                <c:pt idx="1">
                  <c:v>150,00</c:v>
                </c:pt>
              </c:strCache>
            </c:strRef>
          </c:cat>
          <c:val>
            <c:numRef>
              <c:f>Tabelle3!$B$6:$B$8</c:f>
              <c:numCache>
                <c:formatCode>General</c:formatCode>
                <c:ptCount val="2"/>
                <c:pt idx="0">
                  <c:v>1.7573943176686334E-2</c:v>
                </c:pt>
                <c:pt idx="1">
                  <c:v>3.3907117564317114E-2</c:v>
                </c:pt>
              </c:numCache>
            </c:numRef>
          </c:val>
          <c:smooth val="0"/>
        </c:ser>
        <c:ser>
          <c:idx val="1"/>
          <c:order val="1"/>
          <c:tx>
            <c:strRef>
              <c:f>Tabelle3!$C$4:$C$5</c:f>
              <c:strCache>
                <c:ptCount val="1"/>
                <c:pt idx="0">
                  <c:v>300,00</c:v>
                </c:pt>
              </c:strCache>
            </c:strRef>
          </c:tx>
          <c:cat>
            <c:strRef>
              <c:f>Tabelle3!$A$6:$A$8</c:f>
              <c:strCache>
                <c:ptCount val="2"/>
                <c:pt idx="0">
                  <c:v>100,00</c:v>
                </c:pt>
                <c:pt idx="1">
                  <c:v>150,00</c:v>
                </c:pt>
              </c:strCache>
            </c:strRef>
          </c:cat>
          <c:val>
            <c:numRef>
              <c:f>Tabelle3!$C$6:$C$8</c:f>
              <c:numCache>
                <c:formatCode>General</c:formatCode>
                <c:ptCount val="2"/>
                <c:pt idx="0">
                  <c:v>2.8205261662043932E-2</c:v>
                </c:pt>
                <c:pt idx="1">
                  <c:v>4.2587210063134519E-2</c:v>
                </c:pt>
              </c:numCache>
            </c:numRef>
          </c:val>
          <c:smooth val="0"/>
        </c:ser>
        <c:dLbls>
          <c:showLegendKey val="0"/>
          <c:showVal val="0"/>
          <c:showCatName val="0"/>
          <c:showSerName val="0"/>
          <c:showPercent val="0"/>
          <c:showBubbleSize val="0"/>
        </c:dLbls>
        <c:marker val="1"/>
        <c:smooth val="0"/>
        <c:axId val="295331328"/>
        <c:axId val="295332864"/>
      </c:lineChart>
      <c:catAx>
        <c:axId val="295331328"/>
        <c:scaling>
          <c:orientation val="minMax"/>
        </c:scaling>
        <c:delete val="0"/>
        <c:axPos val="b"/>
        <c:majorTickMark val="none"/>
        <c:minorTickMark val="none"/>
        <c:tickLblPos val="nextTo"/>
        <c:txPr>
          <a:bodyPr/>
          <a:lstStyle/>
          <a:p>
            <a:pPr>
              <a:defRPr sz="1200"/>
            </a:pPr>
            <a:endParaRPr lang="de-DE"/>
          </a:p>
        </c:txPr>
        <c:crossAx val="295332864"/>
        <c:crosses val="autoZero"/>
        <c:auto val="1"/>
        <c:lblAlgn val="ctr"/>
        <c:lblOffset val="100"/>
        <c:noMultiLvlLbl val="0"/>
      </c:catAx>
      <c:valAx>
        <c:axId val="295332864"/>
        <c:scaling>
          <c:orientation val="minMax"/>
          <c:max val="0.1"/>
          <c:min val="0"/>
        </c:scaling>
        <c:delete val="0"/>
        <c:axPos val="l"/>
        <c:majorGridlines/>
        <c:title>
          <c:tx>
            <c:rich>
              <a:bodyPr/>
              <a:lstStyle/>
              <a:p>
                <a:pPr>
                  <a:defRPr sz="900"/>
                </a:pPr>
                <a:r>
                  <a:rPr lang="de-DE" sz="1100" b="1" i="0" baseline="0" dirty="0" smtClean="0">
                    <a:effectLst/>
                  </a:rPr>
                  <a:t>Heat </a:t>
                </a:r>
                <a:r>
                  <a:rPr lang="de-DE" sz="1100" b="1" i="0" baseline="0" dirty="0" err="1" smtClean="0">
                    <a:effectLst/>
                  </a:rPr>
                  <a:t>partition</a:t>
                </a:r>
                <a:r>
                  <a:rPr lang="de-DE" sz="1100" b="1" i="0" baseline="0" dirty="0" smtClean="0">
                    <a:effectLst/>
                  </a:rPr>
                  <a:t> (</a:t>
                </a:r>
                <a:r>
                  <a:rPr lang="de-DE" sz="1100" b="1" i="0" baseline="0" dirty="0" err="1" smtClean="0">
                    <a:effectLst/>
                  </a:rPr>
                  <a:t>tool</a:t>
                </a:r>
                <a:r>
                  <a:rPr lang="de-DE" sz="1100" b="1" i="0" baseline="0" dirty="0" smtClean="0">
                    <a:effectLst/>
                  </a:rPr>
                  <a:t>)</a:t>
                </a:r>
                <a:endParaRPr lang="de-DE" sz="900" dirty="0">
                  <a:effectLst/>
                </a:endParaRPr>
              </a:p>
            </c:rich>
          </c:tx>
          <c:layout>
            <c:manualLayout>
              <c:xMode val="edge"/>
              <c:yMode val="edge"/>
              <c:x val="3.1037502133210857E-2"/>
              <c:y val="0.21497910488578192"/>
            </c:manualLayout>
          </c:layout>
          <c:overlay val="0"/>
        </c:title>
        <c:numFmt formatCode="General" sourceLinked="1"/>
        <c:majorTickMark val="none"/>
        <c:minorTickMark val="none"/>
        <c:tickLblPos val="nextTo"/>
        <c:txPr>
          <a:bodyPr/>
          <a:lstStyle/>
          <a:p>
            <a:pPr>
              <a:defRPr sz="1200"/>
            </a:pPr>
            <a:endParaRPr lang="de-DE"/>
          </a:p>
        </c:txPr>
        <c:crossAx val="295331328"/>
        <c:crosses val="autoZero"/>
        <c:crossBetween val="between"/>
      </c:valAx>
    </c:plotArea>
    <c:plotVisOnly val="1"/>
    <c:dispBlanksAs val="gap"/>
    <c:showDLblsOverMax val="0"/>
  </c:chart>
  <c:externalData r:id="rId1">
    <c:autoUpdate val="0"/>
  </c:externalData>
  <c:extLst>
    <c:ext xmlns:c14="http://schemas.microsoft.com/office/drawing/2007/8/2/chart" uri="{781A3756-C4B2-4CAC-9D66-4F8BD8637D16}">
      <c14:pivotOptions>
        <c14:dropZoneFilter val="1"/>
        <c14:dropZoneCategories val="1"/>
        <c14:dropZoneData val="1"/>
        <c14:dropZonesVisible val="1"/>
      </c14:pivotOptions>
    </c:ext>
  </c:extLst>
</c:chartSpace>
</file>

<file path=ppt/charts/chart55.xml><?xml version="1.0" encoding="utf-8"?>
<c:chartSpace xmlns:c="http://schemas.openxmlformats.org/drawingml/2006/chart" xmlns:a="http://schemas.openxmlformats.org/drawingml/2006/main" xmlns:r="http://schemas.openxmlformats.org/officeDocument/2006/relationships">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pivotSource>
    <c:name>[CuttingResults_AISI1045_AISI4140_ALL_E085_method1.xlsx]Tabelle3!PivotTable2</c:name>
    <c:fmtId val="145"/>
  </c:pivotSource>
  <c:chart>
    <c:autoTitleDeleted val="1"/>
    <c:pivotFmts>
      <c:pivotFmt>
        <c:idx val="0"/>
      </c:pivotFmt>
      <c:pivotFmt>
        <c:idx val="1"/>
      </c:pivotFmt>
      <c:pivotFmt>
        <c:idx val="2"/>
      </c:pivotFmt>
      <c:pivotFmt>
        <c:idx val="3"/>
      </c:pivotFmt>
      <c:pivotFmt>
        <c:idx val="4"/>
      </c:pivotFmt>
      <c:pivotFmt>
        <c:idx val="5"/>
      </c:pivotFmt>
      <c:pivotFmt>
        <c:idx val="6"/>
      </c:pivotFmt>
      <c:pivotFmt>
        <c:idx val="7"/>
      </c:pivotFmt>
      <c:pivotFmt>
        <c:idx val="8"/>
      </c:pivotFmt>
      <c:pivotFmt>
        <c:idx val="9"/>
      </c:pivotFmt>
      <c:pivotFmt>
        <c:idx val="10"/>
      </c:pivotFmt>
      <c:pivotFmt>
        <c:idx val="11"/>
      </c:pivotFmt>
      <c:pivotFmt>
        <c:idx val="12"/>
      </c:pivotFmt>
      <c:pivotFmt>
        <c:idx val="13"/>
      </c:pivotFmt>
      <c:pivotFmt>
        <c:idx val="14"/>
      </c:pivotFmt>
      <c:pivotFmt>
        <c:idx val="15"/>
      </c:pivotFmt>
      <c:pivotFmt>
        <c:idx val="16"/>
      </c:pivotFmt>
      <c:pivotFmt>
        <c:idx val="17"/>
      </c:pivotFmt>
      <c:pivotFmt>
        <c:idx val="18"/>
      </c:pivotFmt>
      <c:pivotFmt>
        <c:idx val="19"/>
      </c:pivotFmt>
      <c:pivotFmt>
        <c:idx val="20"/>
      </c:pivotFmt>
      <c:pivotFmt>
        <c:idx val="21"/>
      </c:pivotFmt>
      <c:pivotFmt>
        <c:idx val="22"/>
      </c:pivotFmt>
      <c:pivotFmt>
        <c:idx val="23"/>
      </c:pivotFmt>
      <c:pivotFmt>
        <c:idx val="24"/>
      </c:pivotFmt>
      <c:pivotFmt>
        <c:idx val="25"/>
      </c:pivotFmt>
      <c:pivotFmt>
        <c:idx val="26"/>
      </c:pivotFmt>
      <c:pivotFmt>
        <c:idx val="27"/>
      </c:pivotFmt>
      <c:pivotFmt>
        <c:idx val="28"/>
      </c:pivotFmt>
      <c:pivotFmt>
        <c:idx val="29"/>
      </c:pivotFmt>
      <c:pivotFmt>
        <c:idx val="30"/>
      </c:pivotFmt>
      <c:pivotFmt>
        <c:idx val="31"/>
      </c:pivotFmt>
      <c:pivotFmt>
        <c:idx val="32"/>
      </c:pivotFmt>
      <c:pivotFmt>
        <c:idx val="33"/>
      </c:pivotFmt>
      <c:pivotFmt>
        <c:idx val="34"/>
      </c:pivotFmt>
      <c:pivotFmt>
        <c:idx val="35"/>
      </c:pivotFmt>
      <c:pivotFmt>
        <c:idx val="36"/>
      </c:pivotFmt>
      <c:pivotFmt>
        <c:idx val="37"/>
      </c:pivotFmt>
      <c:pivotFmt>
        <c:idx val="38"/>
      </c:pivotFmt>
      <c:pivotFmt>
        <c:idx val="39"/>
      </c:pivotFmt>
      <c:pivotFmt>
        <c:idx val="40"/>
      </c:pivotFmt>
      <c:pivotFmt>
        <c:idx val="41"/>
      </c:pivotFmt>
      <c:pivotFmt>
        <c:idx val="42"/>
      </c:pivotFmt>
      <c:pivotFmt>
        <c:idx val="43"/>
      </c:pivotFmt>
      <c:pivotFmt>
        <c:idx val="44"/>
      </c:pivotFmt>
      <c:pivotFmt>
        <c:idx val="45"/>
      </c:pivotFmt>
      <c:pivotFmt>
        <c:idx val="46"/>
      </c:pivotFmt>
      <c:pivotFmt>
        <c:idx val="47"/>
      </c:pivotFmt>
      <c:pivotFmt>
        <c:idx val="48"/>
      </c:pivotFmt>
      <c:pivotFmt>
        <c:idx val="49"/>
      </c:pivotFmt>
    </c:pivotFmts>
    <c:plotArea>
      <c:layout>
        <c:manualLayout>
          <c:layoutTarget val="inner"/>
          <c:xMode val="edge"/>
          <c:yMode val="edge"/>
          <c:x val="0.26795734036424362"/>
          <c:y val="0.21046080350046575"/>
          <c:w val="0.70742519735600351"/>
          <c:h val="0.60237019057369023"/>
        </c:manualLayout>
      </c:layout>
      <c:lineChart>
        <c:grouping val="standard"/>
        <c:varyColors val="0"/>
        <c:ser>
          <c:idx val="0"/>
          <c:order val="0"/>
          <c:tx>
            <c:strRef>
              <c:f>Tabelle3!$B$4:$B$5</c:f>
              <c:strCache>
                <c:ptCount val="1"/>
                <c:pt idx="0">
                  <c:v>200,00</c:v>
                </c:pt>
              </c:strCache>
            </c:strRef>
          </c:tx>
          <c:cat>
            <c:strRef>
              <c:f>Tabelle3!$A$6:$A$8</c:f>
              <c:strCache>
                <c:ptCount val="2"/>
                <c:pt idx="0">
                  <c:v>100,00</c:v>
                </c:pt>
                <c:pt idx="1">
                  <c:v>150,00</c:v>
                </c:pt>
              </c:strCache>
            </c:strRef>
          </c:cat>
          <c:val>
            <c:numRef>
              <c:f>Tabelle3!$B$6:$B$8</c:f>
              <c:numCache>
                <c:formatCode>General</c:formatCode>
                <c:ptCount val="2"/>
                <c:pt idx="0">
                  <c:v>0.40681820986882206</c:v>
                </c:pt>
                <c:pt idx="1">
                  <c:v>0.41550921765561522</c:v>
                </c:pt>
              </c:numCache>
            </c:numRef>
          </c:val>
          <c:smooth val="0"/>
        </c:ser>
        <c:ser>
          <c:idx val="1"/>
          <c:order val="1"/>
          <c:tx>
            <c:strRef>
              <c:f>Tabelle3!$C$4:$C$5</c:f>
              <c:strCache>
                <c:ptCount val="1"/>
                <c:pt idx="0">
                  <c:v>300,00</c:v>
                </c:pt>
              </c:strCache>
            </c:strRef>
          </c:tx>
          <c:cat>
            <c:strRef>
              <c:f>Tabelle3!$A$6:$A$8</c:f>
              <c:strCache>
                <c:ptCount val="2"/>
                <c:pt idx="0">
                  <c:v>100,00</c:v>
                </c:pt>
                <c:pt idx="1">
                  <c:v>150,00</c:v>
                </c:pt>
              </c:strCache>
            </c:strRef>
          </c:cat>
          <c:val>
            <c:numRef>
              <c:f>Tabelle3!$C$6:$C$8</c:f>
              <c:numCache>
                <c:formatCode>General</c:formatCode>
                <c:ptCount val="2"/>
                <c:pt idx="0">
                  <c:v>0.3911316135887184</c:v>
                </c:pt>
                <c:pt idx="1">
                  <c:v>0.29817793369378837</c:v>
                </c:pt>
              </c:numCache>
            </c:numRef>
          </c:val>
          <c:smooth val="0"/>
        </c:ser>
        <c:dLbls>
          <c:showLegendKey val="0"/>
          <c:showVal val="0"/>
          <c:showCatName val="0"/>
          <c:showSerName val="0"/>
          <c:showPercent val="0"/>
          <c:showBubbleSize val="0"/>
        </c:dLbls>
        <c:marker val="1"/>
        <c:smooth val="0"/>
        <c:axId val="295292288"/>
        <c:axId val="296551552"/>
      </c:lineChart>
      <c:catAx>
        <c:axId val="295292288"/>
        <c:scaling>
          <c:orientation val="minMax"/>
        </c:scaling>
        <c:delete val="0"/>
        <c:axPos val="b"/>
        <c:majorTickMark val="none"/>
        <c:minorTickMark val="none"/>
        <c:tickLblPos val="nextTo"/>
        <c:txPr>
          <a:bodyPr/>
          <a:lstStyle/>
          <a:p>
            <a:pPr>
              <a:defRPr sz="1200"/>
            </a:pPr>
            <a:endParaRPr lang="de-DE"/>
          </a:p>
        </c:txPr>
        <c:crossAx val="296551552"/>
        <c:crosses val="autoZero"/>
        <c:auto val="1"/>
        <c:lblAlgn val="ctr"/>
        <c:lblOffset val="100"/>
        <c:noMultiLvlLbl val="0"/>
      </c:catAx>
      <c:valAx>
        <c:axId val="296551552"/>
        <c:scaling>
          <c:orientation val="minMax"/>
          <c:max val="0.60000000000000009"/>
        </c:scaling>
        <c:delete val="0"/>
        <c:axPos val="l"/>
        <c:majorGridlines/>
        <c:title>
          <c:tx>
            <c:rich>
              <a:bodyPr/>
              <a:lstStyle/>
              <a:p>
                <a:pPr>
                  <a:defRPr sz="1100"/>
                </a:pPr>
                <a:r>
                  <a:rPr lang="de-DE" sz="1100" dirty="0" smtClean="0"/>
                  <a:t>Heat </a:t>
                </a:r>
                <a:r>
                  <a:rPr lang="de-DE" sz="1100" dirty="0" err="1" smtClean="0"/>
                  <a:t>partition</a:t>
                </a:r>
                <a:r>
                  <a:rPr lang="de-DE" sz="1100" dirty="0" smtClean="0"/>
                  <a:t> (</a:t>
                </a:r>
                <a:r>
                  <a:rPr lang="de-DE" sz="1100" dirty="0" err="1" smtClean="0"/>
                  <a:t>workpiece</a:t>
                </a:r>
                <a:r>
                  <a:rPr lang="de-DE" sz="1100" dirty="0" smtClean="0"/>
                  <a:t>)</a:t>
                </a:r>
                <a:endParaRPr lang="de-DE" sz="1100" dirty="0"/>
              </a:p>
            </c:rich>
          </c:tx>
          <c:layout>
            <c:manualLayout>
              <c:xMode val="edge"/>
              <c:yMode val="edge"/>
              <c:x val="3.5187266774279975E-2"/>
              <c:y val="0.12272439814379599"/>
            </c:manualLayout>
          </c:layout>
          <c:overlay val="0"/>
        </c:title>
        <c:numFmt formatCode="General" sourceLinked="1"/>
        <c:majorTickMark val="none"/>
        <c:minorTickMark val="none"/>
        <c:tickLblPos val="nextTo"/>
        <c:txPr>
          <a:bodyPr/>
          <a:lstStyle/>
          <a:p>
            <a:pPr>
              <a:defRPr sz="1200"/>
            </a:pPr>
            <a:endParaRPr lang="de-DE"/>
          </a:p>
        </c:txPr>
        <c:crossAx val="295292288"/>
        <c:crosses val="autoZero"/>
        <c:crossBetween val="between"/>
      </c:valAx>
    </c:plotArea>
    <c:plotVisOnly val="1"/>
    <c:dispBlanksAs val="gap"/>
    <c:showDLblsOverMax val="0"/>
  </c:chart>
  <c:externalData r:id="rId1">
    <c:autoUpdate val="0"/>
  </c:externalData>
  <c:extLst>
    <c:ext xmlns:c14="http://schemas.microsoft.com/office/drawing/2007/8/2/chart" uri="{781A3756-C4B2-4CAC-9D66-4F8BD8637D16}">
      <c14:pivotOptions>
        <c14:dropZoneFilter val="1"/>
        <c14:dropZoneCategories val="1"/>
        <c14:dropZoneData val="1"/>
        <c14:dropZonesVisible val="1"/>
      </c14:pivotOptions>
    </c:ext>
  </c:extLst>
</c:chartSpace>
</file>

<file path=ppt/charts/chart56.xml><?xml version="1.0" encoding="utf-8"?>
<c:chartSpace xmlns:c="http://schemas.openxmlformats.org/drawingml/2006/chart" xmlns:a="http://schemas.openxmlformats.org/drawingml/2006/main" xmlns:r="http://schemas.openxmlformats.org/officeDocument/2006/relationships">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pivotSource>
    <c:name>[Struct_Results_v18_AISI1045_AISI4140_ALL_E85.xlsx]Tabelle3!PivotTable1</c:name>
    <c:fmtId val="117"/>
  </c:pivotSource>
  <c:chart>
    <c:autoTitleDeleted val="1"/>
    <c:pivotFmts>
      <c:pivotFmt>
        <c:idx val="0"/>
      </c:pivotFmt>
      <c:pivotFmt>
        <c:idx val="1"/>
      </c:pivotFmt>
      <c:pivotFmt>
        <c:idx val="2"/>
      </c:pivotFmt>
      <c:pivotFmt>
        <c:idx val="3"/>
      </c:pivotFmt>
      <c:pivotFmt>
        <c:idx val="4"/>
      </c:pivotFmt>
      <c:pivotFmt>
        <c:idx val="5"/>
      </c:pivotFmt>
      <c:pivotFmt>
        <c:idx val="6"/>
      </c:pivotFmt>
      <c:pivotFmt>
        <c:idx val="7"/>
      </c:pivotFmt>
      <c:pivotFmt>
        <c:idx val="8"/>
      </c:pivotFmt>
      <c:pivotFmt>
        <c:idx val="9"/>
      </c:pivotFmt>
      <c:pivotFmt>
        <c:idx val="10"/>
      </c:pivotFmt>
      <c:pivotFmt>
        <c:idx val="11"/>
      </c:pivotFmt>
      <c:pivotFmt>
        <c:idx val="12"/>
      </c:pivotFmt>
      <c:pivotFmt>
        <c:idx val="13"/>
      </c:pivotFmt>
      <c:pivotFmt>
        <c:idx val="14"/>
      </c:pivotFmt>
      <c:pivotFmt>
        <c:idx val="15"/>
      </c:pivotFmt>
      <c:pivotFmt>
        <c:idx val="16"/>
      </c:pivotFmt>
      <c:pivotFmt>
        <c:idx val="17"/>
      </c:pivotFmt>
      <c:pivotFmt>
        <c:idx val="18"/>
      </c:pivotFmt>
      <c:pivotFmt>
        <c:idx val="19"/>
      </c:pivotFmt>
      <c:pivotFmt>
        <c:idx val="20"/>
      </c:pivotFmt>
      <c:pivotFmt>
        <c:idx val="21"/>
      </c:pivotFmt>
      <c:pivotFmt>
        <c:idx val="22"/>
      </c:pivotFmt>
      <c:pivotFmt>
        <c:idx val="23"/>
      </c:pivotFmt>
      <c:pivotFmt>
        <c:idx val="24"/>
      </c:pivotFmt>
      <c:pivotFmt>
        <c:idx val="25"/>
      </c:pivotFmt>
      <c:pivotFmt>
        <c:idx val="26"/>
      </c:pivotFmt>
      <c:pivotFmt>
        <c:idx val="27"/>
      </c:pivotFmt>
      <c:pivotFmt>
        <c:idx val="28"/>
      </c:pivotFmt>
      <c:pivotFmt>
        <c:idx val="29"/>
      </c:pivotFmt>
      <c:pivotFmt>
        <c:idx val="30"/>
      </c:pivotFmt>
    </c:pivotFmts>
    <c:plotArea>
      <c:layout>
        <c:manualLayout>
          <c:layoutTarget val="inner"/>
          <c:xMode val="edge"/>
          <c:yMode val="edge"/>
          <c:x val="0.26795734036424362"/>
          <c:y val="0.21046080350046575"/>
          <c:w val="0.70742519735600351"/>
          <c:h val="0.60237019057369023"/>
        </c:manualLayout>
      </c:layout>
      <c:lineChart>
        <c:grouping val="standard"/>
        <c:varyColors val="0"/>
        <c:ser>
          <c:idx val="0"/>
          <c:order val="0"/>
          <c:tx>
            <c:strRef>
              <c:f>Tabelle3!$B$4:$B$5</c:f>
              <c:strCache>
                <c:ptCount val="1"/>
                <c:pt idx="0">
                  <c:v>100,00</c:v>
                </c:pt>
              </c:strCache>
            </c:strRef>
          </c:tx>
          <c:cat>
            <c:strRef>
              <c:f>Tabelle3!$A$6:$A$8</c:f>
              <c:strCache>
                <c:ptCount val="2"/>
                <c:pt idx="0">
                  <c:v>100,00</c:v>
                </c:pt>
                <c:pt idx="1">
                  <c:v>150,00</c:v>
                </c:pt>
              </c:strCache>
            </c:strRef>
          </c:cat>
          <c:val>
            <c:numRef>
              <c:f>Tabelle3!$B$6:$B$8</c:f>
              <c:numCache>
                <c:formatCode>General</c:formatCode>
                <c:ptCount val="2"/>
                <c:pt idx="0">
                  <c:v>522.07248745591392</c:v>
                </c:pt>
              </c:numCache>
            </c:numRef>
          </c:val>
          <c:smooth val="0"/>
        </c:ser>
        <c:ser>
          <c:idx val="1"/>
          <c:order val="1"/>
          <c:tx>
            <c:strRef>
              <c:f>Tabelle3!$C$4:$C$5</c:f>
              <c:strCache>
                <c:ptCount val="1"/>
                <c:pt idx="0">
                  <c:v>200,00</c:v>
                </c:pt>
              </c:strCache>
            </c:strRef>
          </c:tx>
          <c:cat>
            <c:strRef>
              <c:f>Tabelle3!$A$6:$A$8</c:f>
              <c:strCache>
                <c:ptCount val="2"/>
                <c:pt idx="0">
                  <c:v>100,00</c:v>
                </c:pt>
                <c:pt idx="1">
                  <c:v>150,00</c:v>
                </c:pt>
              </c:strCache>
            </c:strRef>
          </c:cat>
          <c:val>
            <c:numRef>
              <c:f>Tabelle3!$C$6:$C$8</c:f>
              <c:numCache>
                <c:formatCode>General</c:formatCode>
                <c:ptCount val="2"/>
                <c:pt idx="0">
                  <c:v>1151.3421791638909</c:v>
                </c:pt>
                <c:pt idx="1">
                  <c:v>1737.7918593737065</c:v>
                </c:pt>
              </c:numCache>
            </c:numRef>
          </c:val>
          <c:smooth val="0"/>
        </c:ser>
        <c:ser>
          <c:idx val="2"/>
          <c:order val="2"/>
          <c:tx>
            <c:strRef>
              <c:f>Tabelle3!$D$4:$D$5</c:f>
              <c:strCache>
                <c:ptCount val="1"/>
                <c:pt idx="0">
                  <c:v>300,00</c:v>
                </c:pt>
              </c:strCache>
            </c:strRef>
          </c:tx>
          <c:cat>
            <c:strRef>
              <c:f>Tabelle3!$A$6:$A$8</c:f>
              <c:strCache>
                <c:ptCount val="2"/>
                <c:pt idx="0">
                  <c:v>100,00</c:v>
                </c:pt>
                <c:pt idx="1">
                  <c:v>150,00</c:v>
                </c:pt>
              </c:strCache>
            </c:strRef>
          </c:cat>
          <c:val>
            <c:numRef>
              <c:f>Tabelle3!$D$6:$D$8</c:f>
              <c:numCache>
                <c:formatCode>General</c:formatCode>
                <c:ptCount val="2"/>
                <c:pt idx="0">
                  <c:v>1658.4423786714713</c:v>
                </c:pt>
                <c:pt idx="1">
                  <c:v>2501.4619822630593</c:v>
                </c:pt>
              </c:numCache>
            </c:numRef>
          </c:val>
          <c:smooth val="0"/>
        </c:ser>
        <c:dLbls>
          <c:showLegendKey val="0"/>
          <c:showVal val="0"/>
          <c:showCatName val="0"/>
          <c:showSerName val="0"/>
          <c:showPercent val="0"/>
          <c:showBubbleSize val="0"/>
        </c:dLbls>
        <c:marker val="1"/>
        <c:smooth val="0"/>
        <c:axId val="297140224"/>
        <c:axId val="297141760"/>
      </c:lineChart>
      <c:catAx>
        <c:axId val="297140224"/>
        <c:scaling>
          <c:orientation val="minMax"/>
        </c:scaling>
        <c:delete val="0"/>
        <c:axPos val="b"/>
        <c:majorTickMark val="none"/>
        <c:minorTickMark val="none"/>
        <c:tickLblPos val="nextTo"/>
        <c:txPr>
          <a:bodyPr/>
          <a:lstStyle/>
          <a:p>
            <a:pPr>
              <a:defRPr sz="1200"/>
            </a:pPr>
            <a:endParaRPr lang="de-DE"/>
          </a:p>
        </c:txPr>
        <c:crossAx val="297141760"/>
        <c:crosses val="autoZero"/>
        <c:auto val="1"/>
        <c:lblAlgn val="ctr"/>
        <c:lblOffset val="100"/>
        <c:noMultiLvlLbl val="0"/>
      </c:catAx>
      <c:valAx>
        <c:axId val="297141760"/>
        <c:scaling>
          <c:orientation val="minMax"/>
          <c:max val="3000"/>
        </c:scaling>
        <c:delete val="0"/>
        <c:axPos val="l"/>
        <c:majorGridlines/>
        <c:title>
          <c:tx>
            <c:rich>
              <a:bodyPr/>
              <a:lstStyle/>
              <a:p>
                <a:pPr>
                  <a:defRPr sz="1100" b="1"/>
                </a:pPr>
                <a:r>
                  <a:rPr lang="de-DE" sz="1100" b="1" dirty="0" smtClean="0"/>
                  <a:t>Heat </a:t>
                </a:r>
                <a:r>
                  <a:rPr lang="de-DE" sz="1100" b="1" dirty="0" err="1" smtClean="0"/>
                  <a:t>flow</a:t>
                </a:r>
                <a:r>
                  <a:rPr lang="de-DE" sz="1100" b="1" dirty="0" smtClean="0"/>
                  <a:t> (</a:t>
                </a:r>
                <a:r>
                  <a:rPr lang="de-DE" sz="1100" b="1" dirty="0" err="1" smtClean="0"/>
                  <a:t>chip</a:t>
                </a:r>
                <a:r>
                  <a:rPr lang="de-DE" sz="1100" b="1" dirty="0" smtClean="0"/>
                  <a:t>) [W]</a:t>
                </a:r>
                <a:endParaRPr lang="de-DE" sz="1100" b="1" dirty="0"/>
              </a:p>
            </c:rich>
          </c:tx>
          <c:layout>
            <c:manualLayout>
              <c:xMode val="edge"/>
              <c:yMode val="edge"/>
              <c:x val="3.1037502133210857E-2"/>
              <c:y val="0.21497910488578192"/>
            </c:manualLayout>
          </c:layout>
          <c:overlay val="0"/>
        </c:title>
        <c:numFmt formatCode="General" sourceLinked="1"/>
        <c:majorTickMark val="none"/>
        <c:minorTickMark val="none"/>
        <c:tickLblPos val="nextTo"/>
        <c:txPr>
          <a:bodyPr/>
          <a:lstStyle/>
          <a:p>
            <a:pPr>
              <a:defRPr sz="1200"/>
            </a:pPr>
            <a:endParaRPr lang="de-DE"/>
          </a:p>
        </c:txPr>
        <c:crossAx val="297140224"/>
        <c:crosses val="autoZero"/>
        <c:crossBetween val="between"/>
      </c:valAx>
    </c:plotArea>
    <c:plotVisOnly val="1"/>
    <c:dispBlanksAs val="gap"/>
    <c:showDLblsOverMax val="0"/>
  </c:chart>
  <c:externalData r:id="rId1">
    <c:autoUpdate val="0"/>
  </c:externalData>
  <c:extLst>
    <c:ext xmlns:c14="http://schemas.microsoft.com/office/drawing/2007/8/2/chart" uri="{781A3756-C4B2-4CAC-9D66-4F8BD8637D16}">
      <c14:pivotOptions>
        <c14:dropZoneFilter val="1"/>
        <c14:dropZoneCategories val="1"/>
        <c14:dropZoneData val="1"/>
        <c14:dropZonesVisible val="1"/>
      </c14:pivotOptions>
    </c:ext>
  </c:extLst>
</c:chartSpace>
</file>

<file path=ppt/charts/chart57.xml><?xml version="1.0" encoding="utf-8"?>
<c:chartSpace xmlns:c="http://schemas.openxmlformats.org/drawingml/2006/chart" xmlns:a="http://schemas.openxmlformats.org/drawingml/2006/main" xmlns:r="http://schemas.openxmlformats.org/officeDocument/2006/relationships">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pivotSource>
    <c:name>[CuttingResults_AISI1045_AISI4140_ALL_E085_method1.xlsx]Tabelle3!PivotTable2</c:name>
    <c:fmtId val="120"/>
  </c:pivotSource>
  <c:chart>
    <c:autoTitleDeleted val="1"/>
    <c:pivotFmts>
      <c:pivotFmt>
        <c:idx val="0"/>
      </c:pivotFmt>
      <c:pivotFmt>
        <c:idx val="1"/>
      </c:pivotFmt>
      <c:pivotFmt>
        <c:idx val="2"/>
      </c:pivotFmt>
      <c:pivotFmt>
        <c:idx val="3"/>
      </c:pivotFmt>
      <c:pivotFmt>
        <c:idx val="4"/>
      </c:pivotFmt>
      <c:pivotFmt>
        <c:idx val="5"/>
      </c:pivotFmt>
      <c:pivotFmt>
        <c:idx val="6"/>
      </c:pivotFmt>
      <c:pivotFmt>
        <c:idx val="7"/>
      </c:pivotFmt>
      <c:pivotFmt>
        <c:idx val="8"/>
      </c:pivotFmt>
      <c:pivotFmt>
        <c:idx val="9"/>
      </c:pivotFmt>
      <c:pivotFmt>
        <c:idx val="10"/>
      </c:pivotFmt>
      <c:pivotFmt>
        <c:idx val="11"/>
      </c:pivotFmt>
      <c:pivotFmt>
        <c:idx val="12"/>
      </c:pivotFmt>
      <c:pivotFmt>
        <c:idx val="13"/>
      </c:pivotFmt>
      <c:pivotFmt>
        <c:idx val="14"/>
      </c:pivotFmt>
      <c:pivotFmt>
        <c:idx val="15"/>
      </c:pivotFmt>
      <c:pivotFmt>
        <c:idx val="16"/>
      </c:pivotFmt>
      <c:pivotFmt>
        <c:idx val="17"/>
      </c:pivotFmt>
      <c:pivotFmt>
        <c:idx val="18"/>
      </c:pivotFmt>
      <c:pivotFmt>
        <c:idx val="19"/>
      </c:pivotFmt>
      <c:pivotFmt>
        <c:idx val="20"/>
      </c:pivotFmt>
      <c:pivotFmt>
        <c:idx val="21"/>
      </c:pivotFmt>
      <c:pivotFmt>
        <c:idx val="22"/>
      </c:pivotFmt>
      <c:pivotFmt>
        <c:idx val="23"/>
      </c:pivotFmt>
      <c:pivotFmt>
        <c:idx val="24"/>
      </c:pivotFmt>
      <c:pivotFmt>
        <c:idx val="25"/>
      </c:pivotFmt>
      <c:pivotFmt>
        <c:idx val="26"/>
      </c:pivotFmt>
      <c:pivotFmt>
        <c:idx val="27"/>
      </c:pivotFmt>
      <c:pivotFmt>
        <c:idx val="28"/>
      </c:pivotFmt>
      <c:pivotFmt>
        <c:idx val="29"/>
      </c:pivotFmt>
      <c:pivotFmt>
        <c:idx val="30"/>
      </c:pivotFmt>
      <c:pivotFmt>
        <c:idx val="31"/>
      </c:pivotFmt>
      <c:pivotFmt>
        <c:idx val="32"/>
      </c:pivotFmt>
      <c:pivotFmt>
        <c:idx val="33"/>
      </c:pivotFmt>
      <c:pivotFmt>
        <c:idx val="34"/>
      </c:pivotFmt>
      <c:pivotFmt>
        <c:idx val="35"/>
      </c:pivotFmt>
      <c:pivotFmt>
        <c:idx val="36"/>
      </c:pivotFmt>
      <c:pivotFmt>
        <c:idx val="37"/>
      </c:pivotFmt>
      <c:pivotFmt>
        <c:idx val="38"/>
      </c:pivotFmt>
      <c:pivotFmt>
        <c:idx val="39"/>
      </c:pivotFmt>
      <c:pivotFmt>
        <c:idx val="40"/>
      </c:pivotFmt>
      <c:pivotFmt>
        <c:idx val="41"/>
      </c:pivotFmt>
      <c:pivotFmt>
        <c:idx val="42"/>
      </c:pivotFmt>
      <c:pivotFmt>
        <c:idx val="43"/>
      </c:pivotFmt>
      <c:pivotFmt>
        <c:idx val="44"/>
      </c:pivotFmt>
      <c:pivotFmt>
        <c:idx val="45"/>
      </c:pivotFmt>
      <c:pivotFmt>
        <c:idx val="46"/>
      </c:pivotFmt>
      <c:pivotFmt>
        <c:idx val="47"/>
      </c:pivotFmt>
      <c:pivotFmt>
        <c:idx val="48"/>
      </c:pivotFmt>
      <c:pivotFmt>
        <c:idx val="49"/>
      </c:pivotFmt>
      <c:pivotFmt>
        <c:idx val="50"/>
      </c:pivotFmt>
      <c:pivotFmt>
        <c:idx val="51"/>
      </c:pivotFmt>
      <c:pivotFmt>
        <c:idx val="52"/>
      </c:pivotFmt>
      <c:pivotFmt>
        <c:idx val="53"/>
      </c:pivotFmt>
      <c:pivotFmt>
        <c:idx val="54"/>
      </c:pivotFmt>
      <c:pivotFmt>
        <c:idx val="55"/>
      </c:pivotFmt>
      <c:pivotFmt>
        <c:idx val="56"/>
      </c:pivotFmt>
      <c:pivotFmt>
        <c:idx val="57"/>
      </c:pivotFmt>
      <c:pivotFmt>
        <c:idx val="58"/>
      </c:pivotFmt>
      <c:pivotFmt>
        <c:idx val="59"/>
      </c:pivotFmt>
      <c:pivotFmt>
        <c:idx val="60"/>
      </c:pivotFmt>
      <c:pivotFmt>
        <c:idx val="61"/>
      </c:pivotFmt>
      <c:pivotFmt>
        <c:idx val="62"/>
      </c:pivotFmt>
      <c:pivotFmt>
        <c:idx val="63"/>
      </c:pivotFmt>
      <c:pivotFmt>
        <c:idx val="64"/>
      </c:pivotFmt>
      <c:pivotFmt>
        <c:idx val="65"/>
      </c:pivotFmt>
      <c:pivotFmt>
        <c:idx val="66"/>
      </c:pivotFmt>
      <c:pivotFmt>
        <c:idx val="67"/>
      </c:pivotFmt>
      <c:pivotFmt>
        <c:idx val="68"/>
      </c:pivotFmt>
      <c:pivotFmt>
        <c:idx val="69"/>
      </c:pivotFmt>
      <c:pivotFmt>
        <c:idx val="70"/>
      </c:pivotFmt>
      <c:pivotFmt>
        <c:idx val="71"/>
      </c:pivotFmt>
      <c:pivotFmt>
        <c:idx val="72"/>
      </c:pivotFmt>
      <c:pivotFmt>
        <c:idx val="73"/>
      </c:pivotFmt>
      <c:pivotFmt>
        <c:idx val="74"/>
      </c:pivotFmt>
      <c:pivotFmt>
        <c:idx val="75"/>
      </c:pivotFmt>
      <c:pivotFmt>
        <c:idx val="76"/>
      </c:pivotFmt>
      <c:pivotFmt>
        <c:idx val="77"/>
      </c:pivotFmt>
      <c:pivotFmt>
        <c:idx val="78"/>
      </c:pivotFmt>
      <c:pivotFmt>
        <c:idx val="79"/>
      </c:pivotFmt>
      <c:pivotFmt>
        <c:idx val="80"/>
      </c:pivotFmt>
      <c:pivotFmt>
        <c:idx val="81"/>
      </c:pivotFmt>
      <c:pivotFmt>
        <c:idx val="82"/>
      </c:pivotFmt>
      <c:pivotFmt>
        <c:idx val="83"/>
      </c:pivotFmt>
      <c:pivotFmt>
        <c:idx val="84"/>
      </c:pivotFmt>
      <c:pivotFmt>
        <c:idx val="85"/>
      </c:pivotFmt>
      <c:pivotFmt>
        <c:idx val="86"/>
      </c:pivotFmt>
      <c:pivotFmt>
        <c:idx val="87"/>
      </c:pivotFmt>
      <c:pivotFmt>
        <c:idx val="88"/>
      </c:pivotFmt>
      <c:pivotFmt>
        <c:idx val="89"/>
      </c:pivotFmt>
    </c:pivotFmts>
    <c:plotArea>
      <c:layout>
        <c:manualLayout>
          <c:layoutTarget val="inner"/>
          <c:xMode val="edge"/>
          <c:yMode val="edge"/>
          <c:x val="0.26795734036424362"/>
          <c:y val="0.21046080350046575"/>
          <c:w val="0.70742519735600351"/>
          <c:h val="0.60237019057369023"/>
        </c:manualLayout>
      </c:layout>
      <c:lineChart>
        <c:grouping val="standard"/>
        <c:varyColors val="0"/>
        <c:ser>
          <c:idx val="0"/>
          <c:order val="0"/>
          <c:tx>
            <c:strRef>
              <c:f>Tabelle3!$B$4:$B$5</c:f>
              <c:strCache>
                <c:ptCount val="1"/>
                <c:pt idx="0">
                  <c:v>100,00</c:v>
                </c:pt>
              </c:strCache>
            </c:strRef>
          </c:tx>
          <c:cat>
            <c:strRef>
              <c:f>Tabelle3!$A$6:$A$8</c:f>
              <c:strCache>
                <c:ptCount val="2"/>
                <c:pt idx="0">
                  <c:v>100,00</c:v>
                </c:pt>
                <c:pt idx="1">
                  <c:v>150,00</c:v>
                </c:pt>
              </c:strCache>
            </c:strRef>
          </c:cat>
          <c:val>
            <c:numRef>
              <c:f>Tabelle3!$B$6:$B$8</c:f>
              <c:numCache>
                <c:formatCode>General</c:formatCode>
                <c:ptCount val="2"/>
                <c:pt idx="0">
                  <c:v>67.668635433953298</c:v>
                </c:pt>
              </c:numCache>
            </c:numRef>
          </c:val>
          <c:smooth val="0"/>
        </c:ser>
        <c:ser>
          <c:idx val="1"/>
          <c:order val="1"/>
          <c:tx>
            <c:strRef>
              <c:f>Tabelle3!$C$4:$C$5</c:f>
              <c:strCache>
                <c:ptCount val="1"/>
                <c:pt idx="0">
                  <c:v>200,00</c:v>
                </c:pt>
              </c:strCache>
            </c:strRef>
          </c:tx>
          <c:cat>
            <c:strRef>
              <c:f>Tabelle3!$A$6:$A$8</c:f>
              <c:strCache>
                <c:ptCount val="2"/>
                <c:pt idx="0">
                  <c:v>100,00</c:v>
                </c:pt>
                <c:pt idx="1">
                  <c:v>150,00</c:v>
                </c:pt>
              </c:strCache>
            </c:strRef>
          </c:cat>
          <c:val>
            <c:numRef>
              <c:f>Tabelle3!$C$6:$C$8</c:f>
              <c:numCache>
                <c:formatCode>General</c:formatCode>
                <c:ptCount val="2"/>
                <c:pt idx="0">
                  <c:v>87.027076120904098</c:v>
                </c:pt>
                <c:pt idx="1">
                  <c:v>148.52519522685199</c:v>
                </c:pt>
              </c:numCache>
            </c:numRef>
          </c:val>
          <c:smooth val="0"/>
        </c:ser>
        <c:ser>
          <c:idx val="2"/>
          <c:order val="2"/>
          <c:tx>
            <c:strRef>
              <c:f>Tabelle3!$D$4:$D$5</c:f>
              <c:strCache>
                <c:ptCount val="1"/>
                <c:pt idx="0">
                  <c:v>300,00</c:v>
                </c:pt>
              </c:strCache>
            </c:strRef>
          </c:tx>
          <c:cat>
            <c:strRef>
              <c:f>Tabelle3!$A$6:$A$8</c:f>
              <c:strCache>
                <c:ptCount val="2"/>
                <c:pt idx="0">
                  <c:v>100,00</c:v>
                </c:pt>
                <c:pt idx="1">
                  <c:v>150,00</c:v>
                </c:pt>
              </c:strCache>
            </c:strRef>
          </c:cat>
          <c:val>
            <c:numRef>
              <c:f>Tabelle3!$D$6:$D$8</c:f>
              <c:numCache>
                <c:formatCode>General</c:formatCode>
                <c:ptCount val="2"/>
                <c:pt idx="0">
                  <c:v>119.06235237964299</c:v>
                </c:pt>
                <c:pt idx="1">
                  <c:v>182.46969896289502</c:v>
                </c:pt>
              </c:numCache>
            </c:numRef>
          </c:val>
          <c:smooth val="0"/>
        </c:ser>
        <c:dLbls>
          <c:showLegendKey val="0"/>
          <c:showVal val="0"/>
          <c:showCatName val="0"/>
          <c:showSerName val="0"/>
          <c:showPercent val="0"/>
          <c:showBubbleSize val="0"/>
        </c:dLbls>
        <c:marker val="1"/>
        <c:smooth val="0"/>
        <c:axId val="297835520"/>
        <c:axId val="297730816"/>
      </c:lineChart>
      <c:catAx>
        <c:axId val="297835520"/>
        <c:scaling>
          <c:orientation val="minMax"/>
        </c:scaling>
        <c:delete val="0"/>
        <c:axPos val="b"/>
        <c:numFmt formatCode="0.00" sourceLinked="1"/>
        <c:majorTickMark val="none"/>
        <c:minorTickMark val="none"/>
        <c:tickLblPos val="nextTo"/>
        <c:txPr>
          <a:bodyPr/>
          <a:lstStyle/>
          <a:p>
            <a:pPr>
              <a:defRPr sz="1200"/>
            </a:pPr>
            <a:endParaRPr lang="de-DE"/>
          </a:p>
        </c:txPr>
        <c:crossAx val="297730816"/>
        <c:crosses val="autoZero"/>
        <c:auto val="1"/>
        <c:lblAlgn val="ctr"/>
        <c:lblOffset val="100"/>
        <c:noMultiLvlLbl val="0"/>
      </c:catAx>
      <c:valAx>
        <c:axId val="297730816"/>
        <c:scaling>
          <c:orientation val="minMax"/>
        </c:scaling>
        <c:delete val="0"/>
        <c:axPos val="l"/>
        <c:majorGridlines/>
        <c:title>
          <c:tx>
            <c:rich>
              <a:bodyPr/>
              <a:lstStyle/>
              <a:p>
                <a:pPr>
                  <a:defRPr sz="1100"/>
                </a:pPr>
                <a:r>
                  <a:rPr lang="de-DE" sz="1100" dirty="0" smtClean="0"/>
                  <a:t>Heat </a:t>
                </a:r>
                <a:r>
                  <a:rPr lang="de-DE" sz="1100" dirty="0" err="1" smtClean="0"/>
                  <a:t>flow</a:t>
                </a:r>
                <a:r>
                  <a:rPr lang="de-DE" sz="1100" dirty="0" smtClean="0"/>
                  <a:t> (</a:t>
                </a:r>
                <a:r>
                  <a:rPr lang="de-DE" sz="1100" dirty="0" err="1" smtClean="0"/>
                  <a:t>tool</a:t>
                </a:r>
                <a:r>
                  <a:rPr lang="de-DE" sz="1100" dirty="0" smtClean="0"/>
                  <a:t>) </a:t>
                </a:r>
                <a:r>
                  <a:rPr lang="de-DE" sz="1100" b="1" i="0" u="none" strike="noStrike" baseline="0" dirty="0" smtClean="0">
                    <a:effectLst/>
                  </a:rPr>
                  <a:t>[W]</a:t>
                </a:r>
                <a:endParaRPr lang="de-DE" sz="1100" dirty="0"/>
              </a:p>
            </c:rich>
          </c:tx>
          <c:layout>
            <c:manualLayout>
              <c:xMode val="edge"/>
              <c:yMode val="edge"/>
              <c:x val="3.1037502133210857E-2"/>
              <c:y val="0.21497910488578192"/>
            </c:manualLayout>
          </c:layout>
          <c:overlay val="0"/>
        </c:title>
        <c:numFmt formatCode="General" sourceLinked="1"/>
        <c:majorTickMark val="none"/>
        <c:minorTickMark val="none"/>
        <c:tickLblPos val="nextTo"/>
        <c:txPr>
          <a:bodyPr/>
          <a:lstStyle/>
          <a:p>
            <a:pPr>
              <a:defRPr sz="1200"/>
            </a:pPr>
            <a:endParaRPr lang="de-DE"/>
          </a:p>
        </c:txPr>
        <c:crossAx val="297835520"/>
        <c:crosses val="autoZero"/>
        <c:crossBetween val="between"/>
      </c:valAx>
    </c:plotArea>
    <c:legend>
      <c:legendPos val="t"/>
      <c:layout>
        <c:manualLayout>
          <c:xMode val="edge"/>
          <c:yMode val="edge"/>
          <c:x val="0.13739943927798873"/>
          <c:y val="4.3210156136497646E-2"/>
          <c:w val="0.7879029781004725"/>
          <c:h val="9.0151521625802256E-2"/>
        </c:manualLayout>
      </c:layout>
      <c:overlay val="0"/>
    </c:legend>
    <c:plotVisOnly val="1"/>
    <c:dispBlanksAs val="gap"/>
    <c:showDLblsOverMax val="0"/>
  </c:chart>
  <c:externalData r:id="rId1">
    <c:autoUpdate val="0"/>
  </c:externalData>
  <c:extLst/>
</c:chartSpace>
</file>

<file path=ppt/charts/chart58.xml><?xml version="1.0" encoding="utf-8"?>
<c:chartSpace xmlns:c="http://schemas.openxmlformats.org/drawingml/2006/chart" xmlns:a="http://schemas.openxmlformats.org/drawingml/2006/main" xmlns:r="http://schemas.openxmlformats.org/officeDocument/2006/relationships">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pivotSource>
    <c:name>[CuttingResults_AISI1045_AISI4140_ALL_E085_method1.xlsx]Tabelle3!PivotTable2</c:name>
    <c:fmtId val="137"/>
  </c:pivotSource>
  <c:chart>
    <c:autoTitleDeleted val="1"/>
    <c:pivotFmts>
      <c:pivotFmt>
        <c:idx val="0"/>
      </c:pivotFmt>
      <c:pivotFmt>
        <c:idx val="1"/>
      </c:pivotFmt>
      <c:pivotFmt>
        <c:idx val="2"/>
      </c:pivotFmt>
      <c:pivotFmt>
        <c:idx val="3"/>
      </c:pivotFmt>
      <c:pivotFmt>
        <c:idx val="4"/>
      </c:pivotFmt>
      <c:pivotFmt>
        <c:idx val="5"/>
      </c:pivotFmt>
      <c:pivotFmt>
        <c:idx val="6"/>
      </c:pivotFmt>
      <c:pivotFmt>
        <c:idx val="7"/>
      </c:pivotFmt>
      <c:pivotFmt>
        <c:idx val="8"/>
      </c:pivotFmt>
      <c:pivotFmt>
        <c:idx val="9"/>
      </c:pivotFmt>
      <c:pivotFmt>
        <c:idx val="10"/>
      </c:pivotFmt>
      <c:pivotFmt>
        <c:idx val="11"/>
      </c:pivotFmt>
      <c:pivotFmt>
        <c:idx val="12"/>
      </c:pivotFmt>
      <c:pivotFmt>
        <c:idx val="13"/>
      </c:pivotFmt>
      <c:pivotFmt>
        <c:idx val="14"/>
      </c:pivotFmt>
      <c:pivotFmt>
        <c:idx val="15"/>
      </c:pivotFmt>
      <c:pivotFmt>
        <c:idx val="16"/>
      </c:pivotFmt>
      <c:pivotFmt>
        <c:idx val="17"/>
      </c:pivotFmt>
      <c:pivotFmt>
        <c:idx val="18"/>
      </c:pivotFmt>
      <c:pivotFmt>
        <c:idx val="19"/>
      </c:pivotFmt>
      <c:pivotFmt>
        <c:idx val="20"/>
      </c:pivotFmt>
      <c:pivotFmt>
        <c:idx val="21"/>
      </c:pivotFmt>
      <c:pivotFmt>
        <c:idx val="22"/>
      </c:pivotFmt>
      <c:pivotFmt>
        <c:idx val="23"/>
      </c:pivotFmt>
      <c:pivotFmt>
        <c:idx val="24"/>
      </c:pivotFmt>
      <c:pivotFmt>
        <c:idx val="25"/>
      </c:pivotFmt>
      <c:pivotFmt>
        <c:idx val="26"/>
      </c:pivotFmt>
      <c:pivotFmt>
        <c:idx val="27"/>
      </c:pivotFmt>
      <c:pivotFmt>
        <c:idx val="28"/>
      </c:pivotFmt>
      <c:pivotFmt>
        <c:idx val="29"/>
      </c:pivotFmt>
      <c:pivotFmt>
        <c:idx val="30"/>
      </c:pivotFmt>
      <c:pivotFmt>
        <c:idx val="31"/>
      </c:pivotFmt>
      <c:pivotFmt>
        <c:idx val="32"/>
      </c:pivotFmt>
      <c:pivotFmt>
        <c:idx val="33"/>
      </c:pivotFmt>
      <c:pivotFmt>
        <c:idx val="34"/>
      </c:pivotFmt>
      <c:pivotFmt>
        <c:idx val="35"/>
      </c:pivotFmt>
      <c:pivotFmt>
        <c:idx val="36"/>
      </c:pivotFmt>
      <c:pivotFmt>
        <c:idx val="37"/>
      </c:pivotFmt>
      <c:pivotFmt>
        <c:idx val="38"/>
      </c:pivotFmt>
      <c:pivotFmt>
        <c:idx val="39"/>
      </c:pivotFmt>
      <c:pivotFmt>
        <c:idx val="40"/>
      </c:pivotFmt>
      <c:pivotFmt>
        <c:idx val="41"/>
      </c:pivotFmt>
      <c:pivotFmt>
        <c:idx val="42"/>
      </c:pivotFmt>
      <c:pivotFmt>
        <c:idx val="43"/>
      </c:pivotFmt>
      <c:pivotFmt>
        <c:idx val="44"/>
      </c:pivotFmt>
      <c:pivotFmt>
        <c:idx val="45"/>
      </c:pivotFmt>
      <c:pivotFmt>
        <c:idx val="46"/>
      </c:pivotFmt>
      <c:pivotFmt>
        <c:idx val="47"/>
      </c:pivotFmt>
      <c:pivotFmt>
        <c:idx val="48"/>
      </c:pivotFmt>
      <c:pivotFmt>
        <c:idx val="49"/>
      </c:pivotFmt>
      <c:pivotFmt>
        <c:idx val="50"/>
      </c:pivotFmt>
      <c:pivotFmt>
        <c:idx val="51"/>
      </c:pivotFmt>
      <c:pivotFmt>
        <c:idx val="52"/>
      </c:pivotFmt>
      <c:pivotFmt>
        <c:idx val="53"/>
      </c:pivotFmt>
      <c:pivotFmt>
        <c:idx val="54"/>
      </c:pivotFmt>
      <c:pivotFmt>
        <c:idx val="55"/>
      </c:pivotFmt>
      <c:pivotFmt>
        <c:idx val="56"/>
      </c:pivotFmt>
      <c:pivotFmt>
        <c:idx val="57"/>
      </c:pivotFmt>
      <c:pivotFmt>
        <c:idx val="58"/>
      </c:pivotFmt>
      <c:pivotFmt>
        <c:idx val="59"/>
      </c:pivotFmt>
      <c:pivotFmt>
        <c:idx val="60"/>
      </c:pivotFmt>
      <c:pivotFmt>
        <c:idx val="61"/>
      </c:pivotFmt>
      <c:pivotFmt>
        <c:idx val="62"/>
      </c:pivotFmt>
      <c:pivotFmt>
        <c:idx val="63"/>
      </c:pivotFmt>
      <c:pivotFmt>
        <c:idx val="64"/>
      </c:pivotFmt>
      <c:pivotFmt>
        <c:idx val="65"/>
      </c:pivotFmt>
      <c:pivotFmt>
        <c:idx val="66"/>
      </c:pivotFmt>
      <c:pivotFmt>
        <c:idx val="67"/>
      </c:pivotFmt>
      <c:pivotFmt>
        <c:idx val="68"/>
      </c:pivotFmt>
      <c:pivotFmt>
        <c:idx val="69"/>
      </c:pivotFmt>
      <c:pivotFmt>
        <c:idx val="70"/>
      </c:pivotFmt>
      <c:pivotFmt>
        <c:idx val="71"/>
      </c:pivotFmt>
      <c:pivotFmt>
        <c:idx val="72"/>
      </c:pivotFmt>
      <c:pivotFmt>
        <c:idx val="73"/>
      </c:pivotFmt>
      <c:pivotFmt>
        <c:idx val="74"/>
      </c:pivotFmt>
      <c:pivotFmt>
        <c:idx val="75"/>
      </c:pivotFmt>
    </c:pivotFmts>
    <c:plotArea>
      <c:layout>
        <c:manualLayout>
          <c:layoutTarget val="inner"/>
          <c:xMode val="edge"/>
          <c:yMode val="edge"/>
          <c:x val="0.26795734036424362"/>
          <c:y val="0.21046080350046575"/>
          <c:w val="0.70742519735600351"/>
          <c:h val="0.60237019057369023"/>
        </c:manualLayout>
      </c:layout>
      <c:lineChart>
        <c:grouping val="standard"/>
        <c:varyColors val="0"/>
        <c:ser>
          <c:idx val="0"/>
          <c:order val="0"/>
          <c:tx>
            <c:strRef>
              <c:f>Tabelle3!$B$4:$B$5</c:f>
              <c:strCache>
                <c:ptCount val="1"/>
                <c:pt idx="0">
                  <c:v>100,00</c:v>
                </c:pt>
              </c:strCache>
            </c:strRef>
          </c:tx>
          <c:cat>
            <c:strRef>
              <c:f>Tabelle3!$A$6:$A$8</c:f>
              <c:strCache>
                <c:ptCount val="2"/>
                <c:pt idx="0">
                  <c:v>100,00</c:v>
                </c:pt>
                <c:pt idx="1">
                  <c:v>150,00</c:v>
                </c:pt>
              </c:strCache>
            </c:strRef>
          </c:cat>
          <c:val>
            <c:numRef>
              <c:f>Tabelle3!$B$6:$B$8</c:f>
              <c:numCache>
                <c:formatCode>General</c:formatCode>
                <c:ptCount val="2"/>
                <c:pt idx="0">
                  <c:v>358.99916602733038</c:v>
                </c:pt>
              </c:numCache>
            </c:numRef>
          </c:val>
          <c:smooth val="0"/>
        </c:ser>
        <c:ser>
          <c:idx val="1"/>
          <c:order val="1"/>
          <c:tx>
            <c:strRef>
              <c:f>Tabelle3!$C$4:$C$5</c:f>
              <c:strCache>
                <c:ptCount val="1"/>
                <c:pt idx="0">
                  <c:v>200,00</c:v>
                </c:pt>
              </c:strCache>
            </c:strRef>
          </c:tx>
          <c:cat>
            <c:strRef>
              <c:f>Tabelle3!$A$6:$A$8</c:f>
              <c:strCache>
                <c:ptCount val="2"/>
                <c:pt idx="0">
                  <c:v>100,00</c:v>
                </c:pt>
                <c:pt idx="1">
                  <c:v>150,00</c:v>
                </c:pt>
              </c:strCache>
            </c:strRef>
          </c:cat>
          <c:val>
            <c:numRef>
              <c:f>Tabelle3!$C$6:$C$8</c:f>
              <c:numCache>
                <c:formatCode>General</c:formatCode>
                <c:ptCount val="2"/>
                <c:pt idx="0">
                  <c:v>447.85994250117687</c:v>
                </c:pt>
                <c:pt idx="1">
                  <c:v>680.52112850545268</c:v>
                </c:pt>
              </c:numCache>
            </c:numRef>
          </c:val>
          <c:smooth val="0"/>
        </c:ser>
        <c:ser>
          <c:idx val="2"/>
          <c:order val="2"/>
          <c:tx>
            <c:strRef>
              <c:f>Tabelle3!$D$4:$D$5</c:f>
              <c:strCache>
                <c:ptCount val="1"/>
                <c:pt idx="0">
                  <c:v>300,00</c:v>
                </c:pt>
              </c:strCache>
            </c:strRef>
          </c:tx>
          <c:cat>
            <c:strRef>
              <c:f>Tabelle3!$A$6:$A$8</c:f>
              <c:strCache>
                <c:ptCount val="2"/>
                <c:pt idx="0">
                  <c:v>100,00</c:v>
                </c:pt>
                <c:pt idx="1">
                  <c:v>150,00</c:v>
                </c:pt>
              </c:strCache>
            </c:strRef>
          </c:cat>
          <c:val>
            <c:numRef>
              <c:f>Tabelle3!$D$6:$D$8</c:f>
              <c:numCache>
                <c:formatCode>General</c:formatCode>
                <c:ptCount val="2"/>
                <c:pt idx="0">
                  <c:v>508.96063280720296</c:v>
                </c:pt>
                <c:pt idx="1">
                  <c:v>685.08010935587617</c:v>
                </c:pt>
              </c:numCache>
            </c:numRef>
          </c:val>
          <c:smooth val="0"/>
        </c:ser>
        <c:dLbls>
          <c:showLegendKey val="0"/>
          <c:showVal val="0"/>
          <c:showCatName val="0"/>
          <c:showSerName val="0"/>
          <c:showPercent val="0"/>
          <c:showBubbleSize val="0"/>
        </c:dLbls>
        <c:marker val="1"/>
        <c:smooth val="0"/>
        <c:axId val="299161856"/>
        <c:axId val="299167744"/>
      </c:lineChart>
      <c:catAx>
        <c:axId val="299161856"/>
        <c:scaling>
          <c:orientation val="minMax"/>
        </c:scaling>
        <c:delete val="0"/>
        <c:axPos val="b"/>
        <c:numFmt formatCode="0.00" sourceLinked="1"/>
        <c:majorTickMark val="none"/>
        <c:minorTickMark val="none"/>
        <c:tickLblPos val="nextTo"/>
        <c:txPr>
          <a:bodyPr/>
          <a:lstStyle/>
          <a:p>
            <a:pPr>
              <a:defRPr sz="1200"/>
            </a:pPr>
            <a:endParaRPr lang="de-DE"/>
          </a:p>
        </c:txPr>
        <c:crossAx val="299167744"/>
        <c:crosses val="autoZero"/>
        <c:auto val="1"/>
        <c:lblAlgn val="ctr"/>
        <c:lblOffset val="100"/>
        <c:noMultiLvlLbl val="0"/>
      </c:catAx>
      <c:valAx>
        <c:axId val="299167744"/>
        <c:scaling>
          <c:orientation val="minMax"/>
          <c:max val="2500"/>
        </c:scaling>
        <c:delete val="0"/>
        <c:axPos val="l"/>
        <c:majorGridlines/>
        <c:title>
          <c:tx>
            <c:rich>
              <a:bodyPr/>
              <a:lstStyle/>
              <a:p>
                <a:pPr>
                  <a:defRPr sz="1100"/>
                </a:pPr>
                <a:r>
                  <a:rPr lang="de-DE" sz="1100" dirty="0" smtClean="0"/>
                  <a:t>Heat </a:t>
                </a:r>
                <a:r>
                  <a:rPr lang="de-DE" sz="1100" dirty="0" err="1" smtClean="0"/>
                  <a:t>flow</a:t>
                </a:r>
                <a:r>
                  <a:rPr lang="de-DE" sz="1100" dirty="0" smtClean="0"/>
                  <a:t> (</a:t>
                </a:r>
                <a:r>
                  <a:rPr lang="de-DE" sz="1100" dirty="0" err="1" smtClean="0"/>
                  <a:t>workpiece</a:t>
                </a:r>
                <a:r>
                  <a:rPr lang="de-DE" sz="1100" dirty="0" smtClean="0"/>
                  <a:t>) [W]</a:t>
                </a:r>
                <a:endParaRPr lang="de-DE" sz="1100" dirty="0"/>
              </a:p>
            </c:rich>
          </c:tx>
          <c:layout>
            <c:manualLayout>
              <c:xMode val="edge"/>
              <c:yMode val="edge"/>
              <c:x val="3.1037401073083382E-2"/>
              <c:y val="0.12272439814379599"/>
            </c:manualLayout>
          </c:layout>
          <c:overlay val="0"/>
        </c:title>
        <c:numFmt formatCode="General" sourceLinked="1"/>
        <c:majorTickMark val="none"/>
        <c:minorTickMark val="none"/>
        <c:tickLblPos val="nextTo"/>
        <c:txPr>
          <a:bodyPr/>
          <a:lstStyle/>
          <a:p>
            <a:pPr>
              <a:defRPr sz="1200"/>
            </a:pPr>
            <a:endParaRPr lang="de-DE"/>
          </a:p>
        </c:txPr>
        <c:crossAx val="299161856"/>
        <c:crosses val="autoZero"/>
        <c:crossBetween val="between"/>
      </c:valAx>
    </c:plotArea>
    <c:plotVisOnly val="1"/>
    <c:dispBlanksAs val="gap"/>
    <c:showDLblsOverMax val="0"/>
  </c:chart>
  <c:externalData r:id="rId1">
    <c:autoUpdate val="0"/>
  </c:externalData>
  <c:extLst/>
</c:chartSpace>
</file>

<file path=ppt/charts/chart59.xml><?xml version="1.0" encoding="utf-8"?>
<c:chartSpace xmlns:c="http://schemas.openxmlformats.org/drawingml/2006/chart" xmlns:a="http://schemas.openxmlformats.org/drawingml/2006/main" xmlns:r="http://schemas.openxmlformats.org/officeDocument/2006/relationships">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pivotSource>
    <c:name>[Struct_Results_v18_AISI1045_AISI4140_ALL_E85.xlsx]Tabelle3!PivotTable1</c:name>
    <c:fmtId val="-1"/>
  </c:pivotSource>
  <c:chart>
    <c:autoTitleDeleted val="1"/>
    <c:pivotFmts>
      <c:pivotFmt>
        <c:idx val="0"/>
      </c:pivotFmt>
      <c:pivotFmt>
        <c:idx val="1"/>
      </c:pivotFmt>
      <c:pivotFmt>
        <c:idx val="2"/>
      </c:pivotFmt>
      <c:pivotFmt>
        <c:idx val="3"/>
      </c:pivotFmt>
      <c:pivotFmt>
        <c:idx val="4"/>
      </c:pivotFmt>
      <c:pivotFmt>
        <c:idx val="5"/>
      </c:pivotFmt>
      <c:pivotFmt>
        <c:idx val="6"/>
      </c:pivotFmt>
      <c:pivotFmt>
        <c:idx val="7"/>
      </c:pivotFmt>
      <c:pivotFmt>
        <c:idx val="8"/>
      </c:pivotFmt>
      <c:pivotFmt>
        <c:idx val="9"/>
      </c:pivotFmt>
      <c:pivotFmt>
        <c:idx val="10"/>
      </c:pivotFmt>
      <c:pivotFmt>
        <c:idx val="11"/>
      </c:pivotFmt>
      <c:pivotFmt>
        <c:idx val="12"/>
      </c:pivotFmt>
      <c:pivotFmt>
        <c:idx val="13"/>
      </c:pivotFmt>
      <c:pivotFmt>
        <c:idx val="14"/>
      </c:pivotFmt>
      <c:pivotFmt>
        <c:idx val="15"/>
      </c:pivotFmt>
      <c:pivotFmt>
        <c:idx val="16"/>
      </c:pivotFmt>
      <c:pivotFmt>
        <c:idx val="17"/>
      </c:pivotFmt>
      <c:pivotFmt>
        <c:idx val="18"/>
      </c:pivotFmt>
      <c:pivotFmt>
        <c:idx val="19"/>
      </c:pivotFmt>
      <c:pivotFmt>
        <c:idx val="20"/>
      </c:pivotFmt>
      <c:pivotFmt>
        <c:idx val="21"/>
      </c:pivotFmt>
      <c:pivotFmt>
        <c:idx val="22"/>
      </c:pivotFmt>
      <c:pivotFmt>
        <c:idx val="23"/>
      </c:pivotFmt>
      <c:pivotFmt>
        <c:idx val="24"/>
      </c:pivotFmt>
      <c:pivotFmt>
        <c:idx val="25"/>
      </c:pivotFmt>
      <c:pivotFmt>
        <c:idx val="26"/>
      </c:pivotFmt>
      <c:pivotFmt>
        <c:idx val="27"/>
      </c:pivotFmt>
      <c:pivotFmt>
        <c:idx val="28"/>
      </c:pivotFmt>
      <c:pivotFmt>
        <c:idx val="29"/>
      </c:pivotFmt>
      <c:pivotFmt>
        <c:idx val="30"/>
      </c:pivotFmt>
      <c:pivotFmt>
        <c:idx val="31"/>
      </c:pivotFmt>
      <c:pivotFmt>
        <c:idx val="32"/>
      </c:pivotFmt>
      <c:pivotFmt>
        <c:idx val="33"/>
      </c:pivotFmt>
      <c:pivotFmt>
        <c:idx val="34"/>
      </c:pivotFmt>
    </c:pivotFmts>
    <c:plotArea>
      <c:layout>
        <c:manualLayout>
          <c:layoutTarget val="inner"/>
          <c:xMode val="edge"/>
          <c:yMode val="edge"/>
          <c:x val="0.26795734036424362"/>
          <c:y val="0.21046080350046575"/>
          <c:w val="0.70742519735600351"/>
          <c:h val="0.60237019057369023"/>
        </c:manualLayout>
      </c:layout>
      <c:lineChart>
        <c:grouping val="standard"/>
        <c:varyColors val="0"/>
        <c:ser>
          <c:idx val="0"/>
          <c:order val="0"/>
          <c:tx>
            <c:strRef>
              <c:f>Tabelle3!$B$4:$B$5</c:f>
              <c:strCache>
                <c:ptCount val="1"/>
                <c:pt idx="0">
                  <c:v>100,00</c:v>
                </c:pt>
              </c:strCache>
            </c:strRef>
          </c:tx>
          <c:cat>
            <c:strRef>
              <c:f>Tabelle3!$A$6:$A$8</c:f>
              <c:strCache>
                <c:ptCount val="2"/>
                <c:pt idx="0">
                  <c:v>100,00</c:v>
                </c:pt>
                <c:pt idx="1">
                  <c:v>150,00</c:v>
                </c:pt>
              </c:strCache>
            </c:strRef>
          </c:cat>
          <c:val>
            <c:numRef>
              <c:f>Tabelle3!$B$6:$B$8</c:f>
              <c:numCache>
                <c:formatCode>General</c:formatCode>
                <c:ptCount val="2"/>
                <c:pt idx="0">
                  <c:v>0.55027966404985085</c:v>
                </c:pt>
              </c:numCache>
            </c:numRef>
          </c:val>
          <c:smooth val="0"/>
        </c:ser>
        <c:ser>
          <c:idx val="1"/>
          <c:order val="1"/>
          <c:tx>
            <c:strRef>
              <c:f>Tabelle3!$C$4:$C$5</c:f>
              <c:strCache>
                <c:ptCount val="1"/>
                <c:pt idx="0">
                  <c:v>200,00</c:v>
                </c:pt>
              </c:strCache>
            </c:strRef>
          </c:tx>
          <c:cat>
            <c:strRef>
              <c:f>Tabelle3!$A$6:$A$8</c:f>
              <c:strCache>
                <c:ptCount val="2"/>
                <c:pt idx="0">
                  <c:v>100,00</c:v>
                </c:pt>
                <c:pt idx="1">
                  <c:v>150,00</c:v>
                </c:pt>
              </c:strCache>
            </c:strRef>
          </c:cat>
          <c:val>
            <c:numRef>
              <c:f>Tabelle3!$C$6:$C$8</c:f>
              <c:numCache>
                <c:formatCode>General</c:formatCode>
                <c:ptCount val="2"/>
                <c:pt idx="0">
                  <c:v>0.68279103497650817</c:v>
                </c:pt>
                <c:pt idx="1">
                  <c:v>0.67701652204303964</c:v>
                </c:pt>
              </c:numCache>
            </c:numRef>
          </c:val>
          <c:smooth val="0"/>
        </c:ser>
        <c:ser>
          <c:idx val="2"/>
          <c:order val="2"/>
          <c:tx>
            <c:strRef>
              <c:f>Tabelle3!$D$4:$D$5</c:f>
              <c:strCache>
                <c:ptCount val="1"/>
                <c:pt idx="0">
                  <c:v>300,00</c:v>
                </c:pt>
              </c:strCache>
            </c:strRef>
          </c:tx>
          <c:cat>
            <c:strRef>
              <c:f>Tabelle3!$A$6:$A$8</c:f>
              <c:strCache>
                <c:ptCount val="2"/>
                <c:pt idx="0">
                  <c:v>100,00</c:v>
                </c:pt>
                <c:pt idx="1">
                  <c:v>150,00</c:v>
                </c:pt>
              </c:strCache>
            </c:strRef>
          </c:cat>
          <c:val>
            <c:numRef>
              <c:f>Tabelle3!$D$6:$D$8</c:f>
              <c:numCache>
                <c:formatCode>General</c:formatCode>
                <c:ptCount val="2"/>
                <c:pt idx="0">
                  <c:v>0.72533019956747447</c:v>
                </c:pt>
                <c:pt idx="1">
                  <c:v>0.74249131132635637</c:v>
                </c:pt>
              </c:numCache>
            </c:numRef>
          </c:val>
          <c:smooth val="0"/>
        </c:ser>
        <c:dLbls>
          <c:showLegendKey val="0"/>
          <c:showVal val="0"/>
          <c:showCatName val="0"/>
          <c:showSerName val="0"/>
          <c:showPercent val="0"/>
          <c:showBubbleSize val="0"/>
        </c:dLbls>
        <c:marker val="1"/>
        <c:smooth val="0"/>
        <c:axId val="299725952"/>
        <c:axId val="299727488"/>
      </c:lineChart>
      <c:catAx>
        <c:axId val="299725952"/>
        <c:scaling>
          <c:orientation val="minMax"/>
        </c:scaling>
        <c:delete val="0"/>
        <c:axPos val="b"/>
        <c:majorTickMark val="none"/>
        <c:minorTickMark val="none"/>
        <c:tickLblPos val="nextTo"/>
        <c:txPr>
          <a:bodyPr/>
          <a:lstStyle/>
          <a:p>
            <a:pPr>
              <a:defRPr sz="1200"/>
            </a:pPr>
            <a:endParaRPr lang="de-DE"/>
          </a:p>
        </c:txPr>
        <c:crossAx val="299727488"/>
        <c:crosses val="autoZero"/>
        <c:auto val="1"/>
        <c:lblAlgn val="ctr"/>
        <c:lblOffset val="100"/>
        <c:noMultiLvlLbl val="0"/>
      </c:catAx>
      <c:valAx>
        <c:axId val="299727488"/>
        <c:scaling>
          <c:orientation val="minMax"/>
          <c:max val="0.8"/>
        </c:scaling>
        <c:delete val="0"/>
        <c:axPos val="l"/>
        <c:majorGridlines/>
        <c:title>
          <c:tx>
            <c:rich>
              <a:bodyPr/>
              <a:lstStyle/>
              <a:p>
                <a:pPr>
                  <a:defRPr sz="1100"/>
                </a:pPr>
                <a:r>
                  <a:rPr lang="de-DE" sz="1100" dirty="0" smtClean="0"/>
                  <a:t>Heat </a:t>
                </a:r>
                <a:r>
                  <a:rPr lang="de-DE" sz="1100" dirty="0" err="1" smtClean="0"/>
                  <a:t>partition</a:t>
                </a:r>
                <a:r>
                  <a:rPr lang="de-DE" sz="1100" dirty="0" smtClean="0"/>
                  <a:t> (</a:t>
                </a:r>
                <a:r>
                  <a:rPr lang="de-DE" sz="1100" dirty="0" err="1" smtClean="0"/>
                  <a:t>chip</a:t>
                </a:r>
                <a:r>
                  <a:rPr lang="de-DE" sz="1100" dirty="0" smtClean="0"/>
                  <a:t>)</a:t>
                </a:r>
                <a:endParaRPr lang="de-DE" sz="1100" dirty="0"/>
              </a:p>
            </c:rich>
          </c:tx>
          <c:layout>
            <c:manualLayout>
              <c:xMode val="edge"/>
              <c:yMode val="edge"/>
              <c:x val="3.1037502133210857E-2"/>
              <c:y val="0.21497910488578192"/>
            </c:manualLayout>
          </c:layout>
          <c:overlay val="0"/>
        </c:title>
        <c:numFmt formatCode="General" sourceLinked="1"/>
        <c:majorTickMark val="none"/>
        <c:minorTickMark val="none"/>
        <c:tickLblPos val="nextTo"/>
        <c:txPr>
          <a:bodyPr/>
          <a:lstStyle/>
          <a:p>
            <a:pPr>
              <a:defRPr sz="1200"/>
            </a:pPr>
            <a:endParaRPr lang="de-DE"/>
          </a:p>
        </c:txPr>
        <c:crossAx val="299725952"/>
        <c:crosses val="autoZero"/>
        <c:crossBetween val="between"/>
      </c:valAx>
    </c:plotArea>
    <c:plotVisOnly val="1"/>
    <c:dispBlanksAs val="gap"/>
    <c:showDLblsOverMax val="0"/>
  </c:chart>
  <c:externalData r:id="rId1">
    <c:autoUpdate val="0"/>
  </c:externalData>
  <c:extLst>
    <c:ext xmlns:c14="http://schemas.microsoft.com/office/drawing/2007/8/2/chart" uri="{781A3756-C4B2-4CAC-9D66-4F8BD8637D16}">
      <c14:pivotOptions>
        <c14:dropZoneFilter val="1"/>
        <c14:dropZoneCategories val="1"/>
        <c14:dropZoneData val="1"/>
        <c14:dropZonesVisible val="1"/>
      </c14:pivotOptions>
    </c:ext>
  </c:extLst>
</c:chartSpace>
</file>

<file path=ppt/charts/chart6.xml><?xml version="1.0" encoding="utf-8"?>
<c:chartSpace xmlns:c="http://schemas.openxmlformats.org/drawingml/2006/chart" xmlns:a="http://schemas.openxmlformats.org/drawingml/2006/main" xmlns:r="http://schemas.openxmlformats.org/officeDocument/2006/relationships">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pivotSource>
    <c:name>[Diagramm in Microsoft PowerPoint]Tabelle3!PivotTable1</c:name>
    <c:fmtId val="9"/>
  </c:pivotSource>
  <c:chart>
    <c:autoTitleDeleted val="0"/>
    <c:pivotFmts>
      <c:pivotFmt>
        <c:idx val="0"/>
      </c:pivotFmt>
      <c:pivotFmt>
        <c:idx val="1"/>
        <c:dLbl>
          <c:idx val="0"/>
          <c:delete val="1"/>
        </c:dLbl>
      </c:pivotFmt>
      <c:pivotFmt>
        <c:idx val="2"/>
      </c:pivotFmt>
      <c:pivotFmt>
        <c:idx val="3"/>
      </c:pivotFmt>
      <c:pivotFmt>
        <c:idx val="4"/>
      </c:pivotFmt>
      <c:pivotFmt>
        <c:idx val="5"/>
      </c:pivotFmt>
      <c:pivotFmt>
        <c:idx val="6"/>
      </c:pivotFmt>
      <c:pivotFmt>
        <c:idx val="7"/>
      </c:pivotFmt>
      <c:pivotFmt>
        <c:idx val="8"/>
      </c:pivotFmt>
      <c:pivotFmt>
        <c:idx val="9"/>
      </c:pivotFmt>
      <c:pivotFmt>
        <c:idx val="10"/>
      </c:pivotFmt>
      <c:pivotFmt>
        <c:idx val="11"/>
      </c:pivotFmt>
      <c:pivotFmt>
        <c:idx val="12"/>
      </c:pivotFmt>
      <c:pivotFmt>
        <c:idx val="13"/>
      </c:pivotFmt>
      <c:pivotFmt>
        <c:idx val="14"/>
      </c:pivotFmt>
      <c:pivotFmt>
        <c:idx val="15"/>
      </c:pivotFmt>
      <c:pivotFmt>
        <c:idx val="16"/>
        <c:spPr>
          <a:ln>
            <a:prstDash val="solid"/>
          </a:ln>
        </c:spPr>
        <c:marker>
          <c:spPr>
            <a:ln>
              <a:prstDash val="solid"/>
            </a:ln>
          </c:spPr>
        </c:marker>
      </c:pivotFmt>
      <c:pivotFmt>
        <c:idx val="17"/>
        <c:spPr>
          <a:ln>
            <a:prstDash val="solid"/>
          </a:ln>
        </c:spPr>
        <c:marker>
          <c:spPr>
            <a:ln>
              <a:prstDash val="solid"/>
            </a:ln>
          </c:spPr>
        </c:marker>
      </c:pivotFmt>
      <c:pivotFmt>
        <c:idx val="18"/>
        <c:spPr>
          <a:ln>
            <a:prstDash val="solid"/>
          </a:ln>
        </c:spPr>
        <c:marker>
          <c:spPr>
            <a:ln>
              <a:prstDash val="solid"/>
            </a:ln>
          </c:spPr>
        </c:marker>
      </c:pivotFmt>
      <c:pivotFmt>
        <c:idx val="19"/>
        <c:spPr>
          <a:ln>
            <a:prstDash val="dash"/>
          </a:ln>
        </c:spPr>
        <c:marker>
          <c:spPr>
            <a:ln>
              <a:prstDash val="dash"/>
            </a:ln>
          </c:spPr>
        </c:marker>
      </c:pivotFmt>
      <c:pivotFmt>
        <c:idx val="20"/>
        <c:spPr>
          <a:ln>
            <a:solidFill>
              <a:schemeClr val="accent4">
                <a:lumMod val="50000"/>
              </a:schemeClr>
            </a:solidFill>
            <a:prstDash val="dash"/>
          </a:ln>
        </c:spPr>
        <c:marker>
          <c:spPr>
            <a:ln>
              <a:solidFill>
                <a:schemeClr val="accent4">
                  <a:lumMod val="50000"/>
                </a:schemeClr>
              </a:solidFill>
              <a:prstDash val="dash"/>
            </a:ln>
          </c:spPr>
        </c:marker>
      </c:pivotFmt>
      <c:pivotFmt>
        <c:idx val="21"/>
        <c:spPr>
          <a:ln>
            <a:solidFill>
              <a:schemeClr val="accent3">
                <a:lumMod val="50000"/>
              </a:schemeClr>
            </a:solidFill>
            <a:prstDash val="dash"/>
          </a:ln>
        </c:spPr>
        <c:marker>
          <c:spPr>
            <a:solidFill>
              <a:schemeClr val="accent3">
                <a:lumMod val="50000"/>
              </a:schemeClr>
            </a:solidFill>
            <a:ln>
              <a:solidFill>
                <a:schemeClr val="accent3">
                  <a:lumMod val="50000"/>
                </a:schemeClr>
              </a:solidFill>
              <a:prstDash val="dash"/>
            </a:ln>
          </c:spPr>
        </c:marker>
      </c:pivotFmt>
      <c:pivotFmt>
        <c:idx val="22"/>
        <c:spPr>
          <a:ln>
            <a:prstDash val="dash"/>
          </a:ln>
        </c:spPr>
        <c:marker>
          <c:spPr>
            <a:ln>
              <a:prstDash val="dash"/>
            </a:ln>
          </c:spPr>
        </c:marker>
      </c:pivotFmt>
      <c:pivotFmt>
        <c:idx val="23"/>
        <c:spPr>
          <a:ln>
            <a:prstDash val="solid"/>
          </a:ln>
        </c:spPr>
        <c:marker>
          <c:spPr>
            <a:ln>
              <a:prstDash val="solid"/>
            </a:ln>
          </c:spPr>
        </c:marker>
      </c:pivotFmt>
      <c:pivotFmt>
        <c:idx val="24"/>
        <c:spPr>
          <a:ln>
            <a:prstDash val="solid"/>
          </a:ln>
        </c:spPr>
        <c:marker>
          <c:spPr>
            <a:ln>
              <a:prstDash val="solid"/>
            </a:ln>
          </c:spPr>
        </c:marker>
      </c:pivotFmt>
      <c:pivotFmt>
        <c:idx val="25"/>
        <c:spPr>
          <a:ln>
            <a:prstDash val="solid"/>
          </a:ln>
        </c:spPr>
        <c:marker>
          <c:spPr>
            <a:ln>
              <a:prstDash val="solid"/>
            </a:ln>
          </c:spPr>
        </c:marker>
      </c:pivotFmt>
      <c:pivotFmt>
        <c:idx val="26"/>
        <c:spPr>
          <a:ln>
            <a:prstDash val="dash"/>
          </a:ln>
        </c:spPr>
        <c:marker>
          <c:spPr>
            <a:ln>
              <a:prstDash val="dash"/>
            </a:ln>
          </c:spPr>
        </c:marker>
      </c:pivotFmt>
      <c:pivotFmt>
        <c:idx val="27"/>
        <c:spPr>
          <a:ln>
            <a:solidFill>
              <a:schemeClr val="accent4">
                <a:lumMod val="50000"/>
              </a:schemeClr>
            </a:solidFill>
            <a:prstDash val="dash"/>
          </a:ln>
        </c:spPr>
        <c:marker>
          <c:spPr>
            <a:ln>
              <a:solidFill>
                <a:schemeClr val="accent4">
                  <a:lumMod val="50000"/>
                </a:schemeClr>
              </a:solidFill>
              <a:prstDash val="dash"/>
            </a:ln>
          </c:spPr>
        </c:marker>
      </c:pivotFmt>
      <c:pivotFmt>
        <c:idx val="28"/>
        <c:spPr>
          <a:ln>
            <a:solidFill>
              <a:schemeClr val="accent3">
                <a:lumMod val="50000"/>
              </a:schemeClr>
            </a:solidFill>
            <a:prstDash val="dash"/>
          </a:ln>
        </c:spPr>
        <c:marker>
          <c:spPr>
            <a:solidFill>
              <a:schemeClr val="accent3">
                <a:lumMod val="50000"/>
              </a:schemeClr>
            </a:solidFill>
            <a:ln>
              <a:solidFill>
                <a:schemeClr val="accent3">
                  <a:lumMod val="50000"/>
                </a:schemeClr>
              </a:solidFill>
              <a:prstDash val="dash"/>
            </a:ln>
          </c:spPr>
        </c:marker>
      </c:pivotFmt>
      <c:pivotFmt>
        <c:idx val="29"/>
        <c:spPr>
          <a:ln>
            <a:prstDash val="dash"/>
          </a:ln>
        </c:spPr>
        <c:marker>
          <c:spPr>
            <a:ln>
              <a:prstDash val="dash"/>
            </a:ln>
          </c:spPr>
        </c:marker>
      </c:pivotFmt>
      <c:pivotFmt>
        <c:idx val="30"/>
        <c:spPr>
          <a:ln>
            <a:prstDash val="solid"/>
          </a:ln>
        </c:spPr>
        <c:marker>
          <c:spPr>
            <a:ln>
              <a:prstDash val="solid"/>
            </a:ln>
          </c:spPr>
        </c:marker>
      </c:pivotFmt>
      <c:pivotFmt>
        <c:idx val="31"/>
        <c:spPr>
          <a:ln>
            <a:prstDash val="solid"/>
          </a:ln>
        </c:spPr>
        <c:marker>
          <c:spPr>
            <a:ln>
              <a:prstDash val="solid"/>
            </a:ln>
          </c:spPr>
        </c:marker>
      </c:pivotFmt>
      <c:pivotFmt>
        <c:idx val="32"/>
        <c:spPr>
          <a:ln>
            <a:prstDash val="solid"/>
          </a:ln>
        </c:spPr>
        <c:marker>
          <c:spPr>
            <a:ln>
              <a:prstDash val="solid"/>
            </a:ln>
          </c:spPr>
        </c:marker>
      </c:pivotFmt>
      <c:pivotFmt>
        <c:idx val="33"/>
        <c:spPr>
          <a:ln>
            <a:prstDash val="dash"/>
          </a:ln>
        </c:spPr>
        <c:marker>
          <c:spPr>
            <a:ln>
              <a:prstDash val="dash"/>
            </a:ln>
          </c:spPr>
        </c:marker>
      </c:pivotFmt>
      <c:pivotFmt>
        <c:idx val="34"/>
        <c:spPr>
          <a:ln>
            <a:solidFill>
              <a:schemeClr val="accent4">
                <a:lumMod val="50000"/>
              </a:schemeClr>
            </a:solidFill>
            <a:prstDash val="dash"/>
          </a:ln>
        </c:spPr>
        <c:marker>
          <c:spPr>
            <a:ln>
              <a:solidFill>
                <a:schemeClr val="accent4">
                  <a:lumMod val="50000"/>
                </a:schemeClr>
              </a:solidFill>
              <a:prstDash val="dash"/>
            </a:ln>
          </c:spPr>
        </c:marker>
      </c:pivotFmt>
      <c:pivotFmt>
        <c:idx val="35"/>
        <c:spPr>
          <a:ln>
            <a:solidFill>
              <a:schemeClr val="accent3">
                <a:lumMod val="50000"/>
              </a:schemeClr>
            </a:solidFill>
            <a:prstDash val="dash"/>
          </a:ln>
        </c:spPr>
        <c:marker>
          <c:spPr>
            <a:solidFill>
              <a:schemeClr val="accent3">
                <a:lumMod val="50000"/>
              </a:schemeClr>
            </a:solidFill>
            <a:ln>
              <a:solidFill>
                <a:schemeClr val="accent3">
                  <a:lumMod val="50000"/>
                </a:schemeClr>
              </a:solidFill>
              <a:prstDash val="dash"/>
            </a:ln>
          </c:spPr>
        </c:marker>
      </c:pivotFmt>
      <c:pivotFmt>
        <c:idx val="36"/>
        <c:spPr>
          <a:ln>
            <a:prstDash val="dash"/>
          </a:ln>
        </c:spPr>
        <c:marker>
          <c:spPr>
            <a:ln>
              <a:prstDash val="dash"/>
            </a:ln>
          </c:spPr>
        </c:marker>
      </c:pivotFmt>
      <c:pivotFmt>
        <c:idx val="37"/>
        <c:spPr>
          <a:ln>
            <a:prstDash val="solid"/>
          </a:ln>
        </c:spPr>
        <c:marker>
          <c:spPr>
            <a:ln>
              <a:prstDash val="solid"/>
            </a:ln>
          </c:spPr>
        </c:marker>
      </c:pivotFmt>
      <c:pivotFmt>
        <c:idx val="38"/>
        <c:spPr>
          <a:ln>
            <a:prstDash val="solid"/>
          </a:ln>
        </c:spPr>
        <c:marker>
          <c:spPr>
            <a:ln>
              <a:prstDash val="solid"/>
            </a:ln>
          </c:spPr>
        </c:marker>
      </c:pivotFmt>
      <c:pivotFmt>
        <c:idx val="39"/>
        <c:spPr>
          <a:ln>
            <a:prstDash val="solid"/>
          </a:ln>
        </c:spPr>
        <c:marker>
          <c:spPr>
            <a:ln>
              <a:prstDash val="solid"/>
            </a:ln>
          </c:spPr>
        </c:marker>
      </c:pivotFmt>
      <c:pivotFmt>
        <c:idx val="40"/>
        <c:spPr>
          <a:ln>
            <a:prstDash val="dash"/>
          </a:ln>
        </c:spPr>
        <c:marker>
          <c:spPr>
            <a:ln>
              <a:prstDash val="dash"/>
            </a:ln>
          </c:spPr>
        </c:marker>
      </c:pivotFmt>
      <c:pivotFmt>
        <c:idx val="41"/>
        <c:spPr>
          <a:ln>
            <a:solidFill>
              <a:schemeClr val="accent4">
                <a:lumMod val="50000"/>
              </a:schemeClr>
            </a:solidFill>
            <a:prstDash val="dash"/>
          </a:ln>
        </c:spPr>
        <c:marker>
          <c:spPr>
            <a:ln>
              <a:solidFill>
                <a:schemeClr val="accent4">
                  <a:lumMod val="50000"/>
                </a:schemeClr>
              </a:solidFill>
              <a:prstDash val="dash"/>
            </a:ln>
          </c:spPr>
        </c:marker>
      </c:pivotFmt>
      <c:pivotFmt>
        <c:idx val="42"/>
        <c:spPr>
          <a:ln>
            <a:solidFill>
              <a:schemeClr val="accent3">
                <a:lumMod val="50000"/>
              </a:schemeClr>
            </a:solidFill>
            <a:prstDash val="dash"/>
          </a:ln>
        </c:spPr>
        <c:marker>
          <c:spPr>
            <a:solidFill>
              <a:schemeClr val="accent3">
                <a:lumMod val="50000"/>
              </a:schemeClr>
            </a:solidFill>
            <a:ln>
              <a:solidFill>
                <a:schemeClr val="accent3">
                  <a:lumMod val="50000"/>
                </a:schemeClr>
              </a:solidFill>
              <a:prstDash val="dash"/>
            </a:ln>
          </c:spPr>
        </c:marker>
      </c:pivotFmt>
      <c:pivotFmt>
        <c:idx val="43"/>
        <c:spPr>
          <a:ln>
            <a:prstDash val="dash"/>
          </a:ln>
        </c:spPr>
        <c:marker>
          <c:spPr>
            <a:ln>
              <a:prstDash val="dash"/>
            </a:ln>
          </c:spPr>
        </c:marker>
      </c:pivotFmt>
      <c:pivotFmt>
        <c:idx val="44"/>
        <c:spPr>
          <a:ln>
            <a:prstDash val="solid"/>
          </a:ln>
        </c:spPr>
        <c:marker>
          <c:spPr>
            <a:ln>
              <a:prstDash val="solid"/>
            </a:ln>
          </c:spPr>
        </c:marker>
      </c:pivotFmt>
      <c:pivotFmt>
        <c:idx val="45"/>
        <c:spPr>
          <a:ln>
            <a:prstDash val="solid"/>
          </a:ln>
        </c:spPr>
        <c:marker>
          <c:spPr>
            <a:ln>
              <a:prstDash val="solid"/>
            </a:ln>
          </c:spPr>
        </c:marker>
      </c:pivotFmt>
      <c:pivotFmt>
        <c:idx val="46"/>
        <c:spPr>
          <a:ln>
            <a:prstDash val="solid"/>
          </a:ln>
        </c:spPr>
        <c:marker>
          <c:spPr>
            <a:ln>
              <a:prstDash val="solid"/>
            </a:ln>
          </c:spPr>
        </c:marker>
      </c:pivotFmt>
      <c:pivotFmt>
        <c:idx val="47"/>
        <c:spPr>
          <a:ln>
            <a:prstDash val="dash"/>
          </a:ln>
        </c:spPr>
        <c:marker>
          <c:spPr>
            <a:ln>
              <a:prstDash val="dash"/>
            </a:ln>
          </c:spPr>
        </c:marker>
      </c:pivotFmt>
      <c:pivotFmt>
        <c:idx val="48"/>
        <c:spPr>
          <a:ln>
            <a:solidFill>
              <a:schemeClr val="accent4">
                <a:lumMod val="50000"/>
              </a:schemeClr>
            </a:solidFill>
            <a:prstDash val="dash"/>
          </a:ln>
        </c:spPr>
        <c:marker>
          <c:spPr>
            <a:ln>
              <a:solidFill>
                <a:schemeClr val="accent4">
                  <a:lumMod val="50000"/>
                </a:schemeClr>
              </a:solidFill>
              <a:prstDash val="dash"/>
            </a:ln>
          </c:spPr>
        </c:marker>
      </c:pivotFmt>
      <c:pivotFmt>
        <c:idx val="49"/>
        <c:spPr>
          <a:ln>
            <a:solidFill>
              <a:schemeClr val="accent3">
                <a:lumMod val="50000"/>
              </a:schemeClr>
            </a:solidFill>
            <a:prstDash val="dash"/>
          </a:ln>
        </c:spPr>
        <c:marker>
          <c:spPr>
            <a:solidFill>
              <a:schemeClr val="accent3">
                <a:lumMod val="50000"/>
              </a:schemeClr>
            </a:solidFill>
            <a:ln>
              <a:solidFill>
                <a:schemeClr val="accent3">
                  <a:lumMod val="50000"/>
                </a:schemeClr>
              </a:solidFill>
              <a:prstDash val="dash"/>
            </a:ln>
          </c:spPr>
        </c:marker>
      </c:pivotFmt>
      <c:pivotFmt>
        <c:idx val="50"/>
        <c:spPr>
          <a:ln>
            <a:prstDash val="dash"/>
          </a:ln>
        </c:spPr>
        <c:marker>
          <c:spPr>
            <a:ln>
              <a:prstDash val="dash"/>
            </a:ln>
          </c:spPr>
        </c:marker>
      </c:pivotFmt>
      <c:pivotFmt>
        <c:idx val="51"/>
        <c:spPr>
          <a:ln>
            <a:prstDash val="solid"/>
          </a:ln>
        </c:spPr>
        <c:marker>
          <c:spPr>
            <a:ln>
              <a:prstDash val="solid"/>
            </a:ln>
          </c:spPr>
        </c:marker>
      </c:pivotFmt>
      <c:pivotFmt>
        <c:idx val="52"/>
        <c:spPr>
          <a:ln>
            <a:prstDash val="solid"/>
          </a:ln>
        </c:spPr>
        <c:marker>
          <c:spPr>
            <a:ln>
              <a:prstDash val="solid"/>
            </a:ln>
          </c:spPr>
        </c:marker>
      </c:pivotFmt>
      <c:pivotFmt>
        <c:idx val="53"/>
        <c:spPr>
          <a:ln>
            <a:prstDash val="solid"/>
          </a:ln>
        </c:spPr>
        <c:marker>
          <c:spPr>
            <a:ln>
              <a:prstDash val="solid"/>
            </a:ln>
          </c:spPr>
        </c:marker>
      </c:pivotFmt>
      <c:pivotFmt>
        <c:idx val="54"/>
        <c:spPr>
          <a:ln>
            <a:prstDash val="dash"/>
          </a:ln>
        </c:spPr>
        <c:marker>
          <c:spPr>
            <a:ln>
              <a:prstDash val="dash"/>
            </a:ln>
          </c:spPr>
        </c:marker>
      </c:pivotFmt>
      <c:pivotFmt>
        <c:idx val="55"/>
        <c:spPr>
          <a:ln>
            <a:solidFill>
              <a:schemeClr val="accent4">
                <a:lumMod val="50000"/>
              </a:schemeClr>
            </a:solidFill>
            <a:prstDash val="dash"/>
          </a:ln>
        </c:spPr>
        <c:marker>
          <c:spPr>
            <a:ln>
              <a:solidFill>
                <a:schemeClr val="accent4">
                  <a:lumMod val="50000"/>
                </a:schemeClr>
              </a:solidFill>
              <a:prstDash val="dash"/>
            </a:ln>
          </c:spPr>
        </c:marker>
      </c:pivotFmt>
      <c:pivotFmt>
        <c:idx val="56"/>
        <c:spPr>
          <a:ln>
            <a:solidFill>
              <a:schemeClr val="accent3">
                <a:lumMod val="50000"/>
              </a:schemeClr>
            </a:solidFill>
            <a:prstDash val="dash"/>
          </a:ln>
        </c:spPr>
        <c:marker>
          <c:spPr>
            <a:solidFill>
              <a:schemeClr val="accent3">
                <a:lumMod val="50000"/>
              </a:schemeClr>
            </a:solidFill>
            <a:ln>
              <a:solidFill>
                <a:schemeClr val="accent3">
                  <a:lumMod val="50000"/>
                </a:schemeClr>
              </a:solidFill>
              <a:prstDash val="dash"/>
            </a:ln>
          </c:spPr>
        </c:marker>
      </c:pivotFmt>
      <c:pivotFmt>
        <c:idx val="57"/>
        <c:spPr>
          <a:ln>
            <a:prstDash val="dash"/>
          </a:ln>
        </c:spPr>
        <c:marker>
          <c:spPr>
            <a:ln>
              <a:prstDash val="dash"/>
            </a:ln>
          </c:spPr>
        </c:marker>
      </c:pivotFmt>
    </c:pivotFmts>
    <c:plotArea>
      <c:layout>
        <c:manualLayout>
          <c:layoutTarget val="inner"/>
          <c:xMode val="edge"/>
          <c:yMode val="edge"/>
          <c:x val="0.11581624562554681"/>
          <c:y val="2.0809956300219506E-2"/>
          <c:w val="0.86399592629046384"/>
          <c:h val="0.82556121661262927"/>
        </c:manualLayout>
      </c:layout>
      <c:lineChart>
        <c:grouping val="standard"/>
        <c:varyColors val="0"/>
        <c:ser>
          <c:idx val="0"/>
          <c:order val="0"/>
          <c:tx>
            <c:strRef>
              <c:f>Tabelle3!$B$3:$B$4</c:f>
              <c:strCache>
                <c:ptCount val="1"/>
                <c:pt idx="0">
                  <c:v>VP41_2_H200_V100_C45_MF_425</c:v>
                </c:pt>
              </c:strCache>
            </c:strRef>
          </c:tx>
          <c:spPr>
            <a:ln>
              <a:prstDash val="solid"/>
            </a:ln>
          </c:spPr>
          <c:marker>
            <c:spPr>
              <a:ln>
                <a:prstDash val="solid"/>
              </a:ln>
            </c:spPr>
          </c:marker>
          <c:cat>
            <c:strRef>
              <c:f>Tabelle3!$A$5:$A$35</c:f>
              <c:strCache>
                <c:ptCount val="30"/>
                <c:pt idx="0">
                  <c:v>70,43</c:v>
                </c:pt>
                <c:pt idx="1">
                  <c:v>78,05</c:v>
                </c:pt>
                <c:pt idx="2">
                  <c:v>85,67</c:v>
                </c:pt>
                <c:pt idx="3">
                  <c:v>93,29</c:v>
                </c:pt>
                <c:pt idx="4">
                  <c:v>100,91</c:v>
                </c:pt>
                <c:pt idx="5">
                  <c:v>108,54</c:v>
                </c:pt>
                <c:pt idx="6">
                  <c:v>113,62</c:v>
                </c:pt>
                <c:pt idx="7">
                  <c:v>116,16</c:v>
                </c:pt>
                <c:pt idx="8">
                  <c:v>118,70</c:v>
                </c:pt>
                <c:pt idx="9">
                  <c:v>123,78</c:v>
                </c:pt>
                <c:pt idx="10">
                  <c:v>128,86</c:v>
                </c:pt>
                <c:pt idx="11">
                  <c:v>131,40</c:v>
                </c:pt>
                <c:pt idx="12">
                  <c:v>133,94</c:v>
                </c:pt>
                <c:pt idx="13">
                  <c:v>139,02</c:v>
                </c:pt>
                <c:pt idx="14">
                  <c:v>144,11</c:v>
                </c:pt>
                <c:pt idx="15">
                  <c:v>146,65</c:v>
                </c:pt>
                <c:pt idx="16">
                  <c:v>149,19</c:v>
                </c:pt>
                <c:pt idx="17">
                  <c:v>154,27</c:v>
                </c:pt>
                <c:pt idx="18">
                  <c:v>159,35</c:v>
                </c:pt>
                <c:pt idx="19">
                  <c:v>161,89</c:v>
                </c:pt>
                <c:pt idx="20">
                  <c:v>164,43</c:v>
                </c:pt>
                <c:pt idx="21">
                  <c:v>169,51</c:v>
                </c:pt>
                <c:pt idx="22">
                  <c:v>174,59</c:v>
                </c:pt>
                <c:pt idx="23">
                  <c:v>177,13</c:v>
                </c:pt>
                <c:pt idx="24">
                  <c:v>179,67</c:v>
                </c:pt>
                <c:pt idx="25">
                  <c:v>184,76</c:v>
                </c:pt>
                <c:pt idx="26">
                  <c:v>189,84</c:v>
                </c:pt>
                <c:pt idx="27">
                  <c:v>192,38</c:v>
                </c:pt>
                <c:pt idx="28">
                  <c:v>194,92</c:v>
                </c:pt>
                <c:pt idx="29">
                  <c:v>200,00</c:v>
                </c:pt>
              </c:strCache>
            </c:strRef>
          </c:cat>
          <c:val>
            <c:numRef>
              <c:f>Tabelle3!$B$5:$B$35</c:f>
              <c:numCache>
                <c:formatCode>General</c:formatCode>
                <c:ptCount val="30"/>
                <c:pt idx="6">
                  <c:v>174.9898463440181</c:v>
                </c:pt>
                <c:pt idx="8">
                  <c:v>185.42702661147001</c:v>
                </c:pt>
                <c:pt idx="9">
                  <c:v>183.55836002169002</c:v>
                </c:pt>
                <c:pt idx="10">
                  <c:v>174.66282835547162</c:v>
                </c:pt>
                <c:pt idx="12">
                  <c:v>187.66756823518102</c:v>
                </c:pt>
                <c:pt idx="13">
                  <c:v>181.14870216760602</c:v>
                </c:pt>
                <c:pt idx="14">
                  <c:v>177.8050838633055</c:v>
                </c:pt>
                <c:pt idx="16">
                  <c:v>175.12239950245032</c:v>
                </c:pt>
                <c:pt idx="17">
                  <c:v>183.382467848803</c:v>
                </c:pt>
                <c:pt idx="18">
                  <c:v>174.4535705025838</c:v>
                </c:pt>
                <c:pt idx="20">
                  <c:v>174.6957633100333</c:v>
                </c:pt>
                <c:pt idx="21">
                  <c:v>174.00875415726691</c:v>
                </c:pt>
                <c:pt idx="22">
                  <c:v>168.8091181867006</c:v>
                </c:pt>
                <c:pt idx="24">
                  <c:v>171.3084753293393</c:v>
                </c:pt>
                <c:pt idx="25">
                  <c:v>165.16978822746091</c:v>
                </c:pt>
                <c:pt idx="26">
                  <c:v>170.1710051045431</c:v>
                </c:pt>
                <c:pt idx="28">
                  <c:v>168.0591304300529</c:v>
                </c:pt>
                <c:pt idx="29">
                  <c:v>177.2033258554531</c:v>
                </c:pt>
              </c:numCache>
            </c:numRef>
          </c:val>
          <c:smooth val="0"/>
        </c:ser>
        <c:ser>
          <c:idx val="1"/>
          <c:order val="1"/>
          <c:tx>
            <c:strRef>
              <c:f>Tabelle3!$C$3:$C$4</c:f>
              <c:strCache>
                <c:ptCount val="1"/>
                <c:pt idx="0">
                  <c:v>VP42_1_H300_V100_C45_MF_425</c:v>
                </c:pt>
              </c:strCache>
            </c:strRef>
          </c:tx>
          <c:spPr>
            <a:ln>
              <a:prstDash val="solid"/>
            </a:ln>
          </c:spPr>
          <c:marker>
            <c:spPr>
              <a:ln>
                <a:prstDash val="solid"/>
              </a:ln>
            </c:spPr>
          </c:marker>
          <c:cat>
            <c:strRef>
              <c:f>Tabelle3!$A$5:$A$35</c:f>
              <c:strCache>
                <c:ptCount val="30"/>
                <c:pt idx="0">
                  <c:v>70,43</c:v>
                </c:pt>
                <c:pt idx="1">
                  <c:v>78,05</c:v>
                </c:pt>
                <c:pt idx="2">
                  <c:v>85,67</c:v>
                </c:pt>
                <c:pt idx="3">
                  <c:v>93,29</c:v>
                </c:pt>
                <c:pt idx="4">
                  <c:v>100,91</c:v>
                </c:pt>
                <c:pt idx="5">
                  <c:v>108,54</c:v>
                </c:pt>
                <c:pt idx="6">
                  <c:v>113,62</c:v>
                </c:pt>
                <c:pt idx="7">
                  <c:v>116,16</c:v>
                </c:pt>
                <c:pt idx="8">
                  <c:v>118,70</c:v>
                </c:pt>
                <c:pt idx="9">
                  <c:v>123,78</c:v>
                </c:pt>
                <c:pt idx="10">
                  <c:v>128,86</c:v>
                </c:pt>
                <c:pt idx="11">
                  <c:v>131,40</c:v>
                </c:pt>
                <c:pt idx="12">
                  <c:v>133,94</c:v>
                </c:pt>
                <c:pt idx="13">
                  <c:v>139,02</c:v>
                </c:pt>
                <c:pt idx="14">
                  <c:v>144,11</c:v>
                </c:pt>
                <c:pt idx="15">
                  <c:v>146,65</c:v>
                </c:pt>
                <c:pt idx="16">
                  <c:v>149,19</c:v>
                </c:pt>
                <c:pt idx="17">
                  <c:v>154,27</c:v>
                </c:pt>
                <c:pt idx="18">
                  <c:v>159,35</c:v>
                </c:pt>
                <c:pt idx="19">
                  <c:v>161,89</c:v>
                </c:pt>
                <c:pt idx="20">
                  <c:v>164,43</c:v>
                </c:pt>
                <c:pt idx="21">
                  <c:v>169,51</c:v>
                </c:pt>
                <c:pt idx="22">
                  <c:v>174,59</c:v>
                </c:pt>
                <c:pt idx="23">
                  <c:v>177,13</c:v>
                </c:pt>
                <c:pt idx="24">
                  <c:v>179,67</c:v>
                </c:pt>
                <c:pt idx="25">
                  <c:v>184,76</c:v>
                </c:pt>
                <c:pt idx="26">
                  <c:v>189,84</c:v>
                </c:pt>
                <c:pt idx="27">
                  <c:v>192,38</c:v>
                </c:pt>
                <c:pt idx="28">
                  <c:v>194,92</c:v>
                </c:pt>
                <c:pt idx="29">
                  <c:v>200,00</c:v>
                </c:pt>
              </c:strCache>
            </c:strRef>
          </c:cat>
          <c:val>
            <c:numRef>
              <c:f>Tabelle3!$C$5:$C$35</c:f>
              <c:numCache>
                <c:formatCode>General</c:formatCode>
                <c:ptCount val="30"/>
                <c:pt idx="6">
                  <c:v>207.37492912511999</c:v>
                </c:pt>
                <c:pt idx="8">
                  <c:v>203.33179716605702</c:v>
                </c:pt>
                <c:pt idx="9">
                  <c:v>200.11159314420001</c:v>
                </c:pt>
                <c:pt idx="10">
                  <c:v>198.82326692922402</c:v>
                </c:pt>
                <c:pt idx="12">
                  <c:v>198.49677305588699</c:v>
                </c:pt>
                <c:pt idx="13">
                  <c:v>192.402333860493</c:v>
                </c:pt>
                <c:pt idx="14">
                  <c:v>196.26493430447698</c:v>
                </c:pt>
                <c:pt idx="16">
                  <c:v>191.79457483410101</c:v>
                </c:pt>
                <c:pt idx="17">
                  <c:v>189.63778271479902</c:v>
                </c:pt>
                <c:pt idx="18">
                  <c:v>176.44830946438509</c:v>
                </c:pt>
                <c:pt idx="20">
                  <c:v>181.5601381991182</c:v>
                </c:pt>
                <c:pt idx="21">
                  <c:v>186.46059801048801</c:v>
                </c:pt>
                <c:pt idx="22">
                  <c:v>205.37081493953301</c:v>
                </c:pt>
                <c:pt idx="24">
                  <c:v>206.09448828012398</c:v>
                </c:pt>
                <c:pt idx="25">
                  <c:v>186.18991783940101</c:v>
                </c:pt>
                <c:pt idx="26">
                  <c:v>186.05702795810402</c:v>
                </c:pt>
                <c:pt idx="28">
                  <c:v>185.0299998580262</c:v>
                </c:pt>
                <c:pt idx="29">
                  <c:v>182.17698946192519</c:v>
                </c:pt>
              </c:numCache>
            </c:numRef>
          </c:val>
          <c:smooth val="0"/>
        </c:ser>
        <c:ser>
          <c:idx val="2"/>
          <c:order val="2"/>
          <c:tx>
            <c:strRef>
              <c:f>Tabelle3!$D$3:$D$4</c:f>
              <c:strCache>
                <c:ptCount val="1"/>
                <c:pt idx="0">
                  <c:v>VP43_1_H400_V100_C45_MF_285</c:v>
                </c:pt>
              </c:strCache>
            </c:strRef>
          </c:tx>
          <c:spPr>
            <a:ln>
              <a:prstDash val="solid"/>
            </a:ln>
          </c:spPr>
          <c:marker>
            <c:spPr>
              <a:ln>
                <a:prstDash val="solid"/>
              </a:ln>
            </c:spPr>
          </c:marker>
          <c:cat>
            <c:strRef>
              <c:f>Tabelle3!$A$5:$A$35</c:f>
              <c:strCache>
                <c:ptCount val="30"/>
                <c:pt idx="0">
                  <c:v>70,43</c:v>
                </c:pt>
                <c:pt idx="1">
                  <c:v>78,05</c:v>
                </c:pt>
                <c:pt idx="2">
                  <c:v>85,67</c:v>
                </c:pt>
                <c:pt idx="3">
                  <c:v>93,29</c:v>
                </c:pt>
                <c:pt idx="4">
                  <c:v>100,91</c:v>
                </c:pt>
                <c:pt idx="5">
                  <c:v>108,54</c:v>
                </c:pt>
                <c:pt idx="6">
                  <c:v>113,62</c:v>
                </c:pt>
                <c:pt idx="7">
                  <c:v>116,16</c:v>
                </c:pt>
                <c:pt idx="8">
                  <c:v>118,70</c:v>
                </c:pt>
                <c:pt idx="9">
                  <c:v>123,78</c:v>
                </c:pt>
                <c:pt idx="10">
                  <c:v>128,86</c:v>
                </c:pt>
                <c:pt idx="11">
                  <c:v>131,40</c:v>
                </c:pt>
                <c:pt idx="12">
                  <c:v>133,94</c:v>
                </c:pt>
                <c:pt idx="13">
                  <c:v>139,02</c:v>
                </c:pt>
                <c:pt idx="14">
                  <c:v>144,11</c:v>
                </c:pt>
                <c:pt idx="15">
                  <c:v>146,65</c:v>
                </c:pt>
                <c:pt idx="16">
                  <c:v>149,19</c:v>
                </c:pt>
                <c:pt idx="17">
                  <c:v>154,27</c:v>
                </c:pt>
                <c:pt idx="18">
                  <c:v>159,35</c:v>
                </c:pt>
                <c:pt idx="19">
                  <c:v>161,89</c:v>
                </c:pt>
                <c:pt idx="20">
                  <c:v>164,43</c:v>
                </c:pt>
                <c:pt idx="21">
                  <c:v>169,51</c:v>
                </c:pt>
                <c:pt idx="22">
                  <c:v>174,59</c:v>
                </c:pt>
                <c:pt idx="23">
                  <c:v>177,13</c:v>
                </c:pt>
                <c:pt idx="24">
                  <c:v>179,67</c:v>
                </c:pt>
                <c:pt idx="25">
                  <c:v>184,76</c:v>
                </c:pt>
                <c:pt idx="26">
                  <c:v>189,84</c:v>
                </c:pt>
                <c:pt idx="27">
                  <c:v>192,38</c:v>
                </c:pt>
                <c:pt idx="28">
                  <c:v>194,92</c:v>
                </c:pt>
                <c:pt idx="29">
                  <c:v>200,00</c:v>
                </c:pt>
              </c:strCache>
            </c:strRef>
          </c:cat>
          <c:val>
            <c:numRef>
              <c:f>Tabelle3!$D$5:$D$35</c:f>
              <c:numCache>
                <c:formatCode>General</c:formatCode>
                <c:ptCount val="30"/>
                <c:pt idx="6">
                  <c:v>209.68651256375981</c:v>
                </c:pt>
                <c:pt idx="8">
                  <c:v>250.544685514056</c:v>
                </c:pt>
                <c:pt idx="9">
                  <c:v>273.56063217440101</c:v>
                </c:pt>
                <c:pt idx="10">
                  <c:v>232.74882373385128</c:v>
                </c:pt>
                <c:pt idx="12">
                  <c:v>251.46909418778898</c:v>
                </c:pt>
              </c:numCache>
            </c:numRef>
          </c:val>
          <c:smooth val="0"/>
        </c:ser>
        <c:ser>
          <c:idx val="3"/>
          <c:order val="3"/>
          <c:tx>
            <c:strRef>
              <c:f>Tabelle3!$E$3:$E$4</c:f>
              <c:strCache>
                <c:ptCount val="1"/>
                <c:pt idx="0">
                  <c:v>VP45_2_H200_V150_C45_MF_425</c:v>
                </c:pt>
              </c:strCache>
            </c:strRef>
          </c:tx>
          <c:spPr>
            <a:ln>
              <a:prstDash val="dash"/>
            </a:ln>
          </c:spPr>
          <c:marker>
            <c:spPr>
              <a:ln>
                <a:prstDash val="dash"/>
              </a:ln>
            </c:spPr>
          </c:marker>
          <c:cat>
            <c:strRef>
              <c:f>Tabelle3!$A$5:$A$35</c:f>
              <c:strCache>
                <c:ptCount val="30"/>
                <c:pt idx="0">
                  <c:v>70,43</c:v>
                </c:pt>
                <c:pt idx="1">
                  <c:v>78,05</c:v>
                </c:pt>
                <c:pt idx="2">
                  <c:v>85,67</c:v>
                </c:pt>
                <c:pt idx="3">
                  <c:v>93,29</c:v>
                </c:pt>
                <c:pt idx="4">
                  <c:v>100,91</c:v>
                </c:pt>
                <c:pt idx="5">
                  <c:v>108,54</c:v>
                </c:pt>
                <c:pt idx="6">
                  <c:v>113,62</c:v>
                </c:pt>
                <c:pt idx="7">
                  <c:v>116,16</c:v>
                </c:pt>
                <c:pt idx="8">
                  <c:v>118,70</c:v>
                </c:pt>
                <c:pt idx="9">
                  <c:v>123,78</c:v>
                </c:pt>
                <c:pt idx="10">
                  <c:v>128,86</c:v>
                </c:pt>
                <c:pt idx="11">
                  <c:v>131,40</c:v>
                </c:pt>
                <c:pt idx="12">
                  <c:v>133,94</c:v>
                </c:pt>
                <c:pt idx="13">
                  <c:v>139,02</c:v>
                </c:pt>
                <c:pt idx="14">
                  <c:v>144,11</c:v>
                </c:pt>
                <c:pt idx="15">
                  <c:v>146,65</c:v>
                </c:pt>
                <c:pt idx="16">
                  <c:v>149,19</c:v>
                </c:pt>
                <c:pt idx="17">
                  <c:v>154,27</c:v>
                </c:pt>
                <c:pt idx="18">
                  <c:v>159,35</c:v>
                </c:pt>
                <c:pt idx="19">
                  <c:v>161,89</c:v>
                </c:pt>
                <c:pt idx="20">
                  <c:v>164,43</c:v>
                </c:pt>
                <c:pt idx="21">
                  <c:v>169,51</c:v>
                </c:pt>
                <c:pt idx="22">
                  <c:v>174,59</c:v>
                </c:pt>
                <c:pt idx="23">
                  <c:v>177,13</c:v>
                </c:pt>
                <c:pt idx="24">
                  <c:v>179,67</c:v>
                </c:pt>
                <c:pt idx="25">
                  <c:v>184,76</c:v>
                </c:pt>
                <c:pt idx="26">
                  <c:v>189,84</c:v>
                </c:pt>
                <c:pt idx="27">
                  <c:v>192,38</c:v>
                </c:pt>
                <c:pt idx="28">
                  <c:v>194,92</c:v>
                </c:pt>
                <c:pt idx="29">
                  <c:v>200,00</c:v>
                </c:pt>
              </c:strCache>
            </c:strRef>
          </c:cat>
          <c:val>
            <c:numRef>
              <c:f>Tabelle3!$E$5:$E$35</c:f>
              <c:numCache>
                <c:formatCode>General</c:formatCode>
                <c:ptCount val="30"/>
                <c:pt idx="0">
                  <c:v>169.08341542802282</c:v>
                </c:pt>
                <c:pt idx="1">
                  <c:v>164.66897933023651</c:v>
                </c:pt>
                <c:pt idx="2">
                  <c:v>167.15942474716121</c:v>
                </c:pt>
                <c:pt idx="3">
                  <c:v>175.3946652824248</c:v>
                </c:pt>
                <c:pt idx="4">
                  <c:v>172.36573277823072</c:v>
                </c:pt>
                <c:pt idx="5">
                  <c:v>184.8235043534809</c:v>
                </c:pt>
                <c:pt idx="7">
                  <c:v>179.73752338186779</c:v>
                </c:pt>
                <c:pt idx="9">
                  <c:v>192.80263940530079</c:v>
                </c:pt>
                <c:pt idx="11">
                  <c:v>192.05764852624139</c:v>
                </c:pt>
                <c:pt idx="13">
                  <c:v>189.81440267445652</c:v>
                </c:pt>
                <c:pt idx="15">
                  <c:v>184.76557537467789</c:v>
                </c:pt>
                <c:pt idx="17">
                  <c:v>184.97645441148882</c:v>
                </c:pt>
                <c:pt idx="19">
                  <c:v>178.44838435937942</c:v>
                </c:pt>
                <c:pt idx="21">
                  <c:v>179.23796521386862</c:v>
                </c:pt>
                <c:pt idx="23">
                  <c:v>176.36862812326672</c:v>
                </c:pt>
                <c:pt idx="25">
                  <c:v>183.25836413395052</c:v>
                </c:pt>
                <c:pt idx="27">
                  <c:v>187.26330625809661</c:v>
                </c:pt>
                <c:pt idx="29">
                  <c:v>179.95384269817782</c:v>
                </c:pt>
              </c:numCache>
            </c:numRef>
          </c:val>
          <c:smooth val="0"/>
        </c:ser>
        <c:ser>
          <c:idx val="4"/>
          <c:order val="4"/>
          <c:tx>
            <c:strRef>
              <c:f>Tabelle3!$F$3:$F$4</c:f>
              <c:strCache>
                <c:ptCount val="1"/>
                <c:pt idx="0">
                  <c:v>VP46_1_H300_V150_C45_MF_285</c:v>
                </c:pt>
              </c:strCache>
            </c:strRef>
          </c:tx>
          <c:spPr>
            <a:ln>
              <a:solidFill>
                <a:schemeClr val="accent4">
                  <a:lumMod val="50000"/>
                </a:schemeClr>
              </a:solidFill>
              <a:prstDash val="dash"/>
            </a:ln>
          </c:spPr>
          <c:marker>
            <c:spPr>
              <a:ln>
                <a:solidFill>
                  <a:schemeClr val="accent4">
                    <a:lumMod val="50000"/>
                  </a:schemeClr>
                </a:solidFill>
                <a:prstDash val="dash"/>
              </a:ln>
            </c:spPr>
          </c:marker>
          <c:cat>
            <c:strRef>
              <c:f>Tabelle3!$A$5:$A$35</c:f>
              <c:strCache>
                <c:ptCount val="30"/>
                <c:pt idx="0">
                  <c:v>70,43</c:v>
                </c:pt>
                <c:pt idx="1">
                  <c:v>78,05</c:v>
                </c:pt>
                <c:pt idx="2">
                  <c:v>85,67</c:v>
                </c:pt>
                <c:pt idx="3">
                  <c:v>93,29</c:v>
                </c:pt>
                <c:pt idx="4">
                  <c:v>100,91</c:v>
                </c:pt>
                <c:pt idx="5">
                  <c:v>108,54</c:v>
                </c:pt>
                <c:pt idx="6">
                  <c:v>113,62</c:v>
                </c:pt>
                <c:pt idx="7">
                  <c:v>116,16</c:v>
                </c:pt>
                <c:pt idx="8">
                  <c:v>118,70</c:v>
                </c:pt>
                <c:pt idx="9">
                  <c:v>123,78</c:v>
                </c:pt>
                <c:pt idx="10">
                  <c:v>128,86</c:v>
                </c:pt>
                <c:pt idx="11">
                  <c:v>131,40</c:v>
                </c:pt>
                <c:pt idx="12">
                  <c:v>133,94</c:v>
                </c:pt>
                <c:pt idx="13">
                  <c:v>139,02</c:v>
                </c:pt>
                <c:pt idx="14">
                  <c:v>144,11</c:v>
                </c:pt>
                <c:pt idx="15">
                  <c:v>146,65</c:v>
                </c:pt>
                <c:pt idx="16">
                  <c:v>149,19</c:v>
                </c:pt>
                <c:pt idx="17">
                  <c:v>154,27</c:v>
                </c:pt>
                <c:pt idx="18">
                  <c:v>159,35</c:v>
                </c:pt>
                <c:pt idx="19">
                  <c:v>161,89</c:v>
                </c:pt>
                <c:pt idx="20">
                  <c:v>164,43</c:v>
                </c:pt>
                <c:pt idx="21">
                  <c:v>169,51</c:v>
                </c:pt>
                <c:pt idx="22">
                  <c:v>174,59</c:v>
                </c:pt>
                <c:pt idx="23">
                  <c:v>177,13</c:v>
                </c:pt>
                <c:pt idx="24">
                  <c:v>179,67</c:v>
                </c:pt>
                <c:pt idx="25">
                  <c:v>184,76</c:v>
                </c:pt>
                <c:pt idx="26">
                  <c:v>189,84</c:v>
                </c:pt>
                <c:pt idx="27">
                  <c:v>192,38</c:v>
                </c:pt>
                <c:pt idx="28">
                  <c:v>194,92</c:v>
                </c:pt>
                <c:pt idx="29">
                  <c:v>200,00</c:v>
                </c:pt>
              </c:strCache>
            </c:strRef>
          </c:cat>
          <c:val>
            <c:numRef>
              <c:f>Tabelle3!$F$5:$F$35</c:f>
              <c:numCache>
                <c:formatCode>General</c:formatCode>
                <c:ptCount val="30"/>
                <c:pt idx="0">
                  <c:v>215.51189615503401</c:v>
                </c:pt>
                <c:pt idx="1">
                  <c:v>232.66768307368</c:v>
                </c:pt>
                <c:pt idx="2">
                  <c:v>222.83315720741859</c:v>
                </c:pt>
                <c:pt idx="3">
                  <c:v>212.477092495444</c:v>
                </c:pt>
                <c:pt idx="4">
                  <c:v>221.42046976123152</c:v>
                </c:pt>
                <c:pt idx="5">
                  <c:v>223.6144955653493</c:v>
                </c:pt>
                <c:pt idx="7">
                  <c:v>228.66448947933401</c:v>
                </c:pt>
                <c:pt idx="9">
                  <c:v>233.19926516770499</c:v>
                </c:pt>
                <c:pt idx="11">
                  <c:v>238.60110227166601</c:v>
                </c:pt>
                <c:pt idx="13">
                  <c:v>237.31164282799602</c:v>
                </c:pt>
                <c:pt idx="15">
                  <c:v>246.79239867842102</c:v>
                </c:pt>
                <c:pt idx="17">
                  <c:v>233.890765856375</c:v>
                </c:pt>
                <c:pt idx="19">
                  <c:v>237.56634085995401</c:v>
                </c:pt>
                <c:pt idx="21">
                  <c:v>224.959109599398</c:v>
                </c:pt>
                <c:pt idx="23">
                  <c:v>222.32047151403401</c:v>
                </c:pt>
                <c:pt idx="25">
                  <c:v>227.883681359467</c:v>
                </c:pt>
                <c:pt idx="27">
                  <c:v>228.65237360854098</c:v>
                </c:pt>
                <c:pt idx="29">
                  <c:v>231.123502077013</c:v>
                </c:pt>
              </c:numCache>
            </c:numRef>
          </c:val>
          <c:smooth val="0"/>
        </c:ser>
        <c:ser>
          <c:idx val="5"/>
          <c:order val="5"/>
          <c:tx>
            <c:strRef>
              <c:f>Tabelle3!$G$3:$G$4</c:f>
              <c:strCache>
                <c:ptCount val="1"/>
                <c:pt idx="0">
                  <c:v>VP49_1_H400_V150_C45_MF_285</c:v>
                </c:pt>
              </c:strCache>
            </c:strRef>
          </c:tx>
          <c:spPr>
            <a:ln>
              <a:solidFill>
                <a:schemeClr val="accent3">
                  <a:lumMod val="50000"/>
                </a:schemeClr>
              </a:solidFill>
              <a:prstDash val="dash"/>
            </a:ln>
          </c:spPr>
          <c:marker>
            <c:spPr>
              <a:solidFill>
                <a:schemeClr val="accent3">
                  <a:lumMod val="50000"/>
                </a:schemeClr>
              </a:solidFill>
              <a:ln>
                <a:solidFill>
                  <a:schemeClr val="accent3">
                    <a:lumMod val="50000"/>
                  </a:schemeClr>
                </a:solidFill>
                <a:prstDash val="dash"/>
              </a:ln>
            </c:spPr>
          </c:marker>
          <c:cat>
            <c:strRef>
              <c:f>Tabelle3!$A$5:$A$35</c:f>
              <c:strCache>
                <c:ptCount val="30"/>
                <c:pt idx="0">
                  <c:v>70,43</c:v>
                </c:pt>
                <c:pt idx="1">
                  <c:v>78,05</c:v>
                </c:pt>
                <c:pt idx="2">
                  <c:v>85,67</c:v>
                </c:pt>
                <c:pt idx="3">
                  <c:v>93,29</c:v>
                </c:pt>
                <c:pt idx="4">
                  <c:v>100,91</c:v>
                </c:pt>
                <c:pt idx="5">
                  <c:v>108,54</c:v>
                </c:pt>
                <c:pt idx="6">
                  <c:v>113,62</c:v>
                </c:pt>
                <c:pt idx="7">
                  <c:v>116,16</c:v>
                </c:pt>
                <c:pt idx="8">
                  <c:v>118,70</c:v>
                </c:pt>
                <c:pt idx="9">
                  <c:v>123,78</c:v>
                </c:pt>
                <c:pt idx="10">
                  <c:v>128,86</c:v>
                </c:pt>
                <c:pt idx="11">
                  <c:v>131,40</c:v>
                </c:pt>
                <c:pt idx="12">
                  <c:v>133,94</c:v>
                </c:pt>
                <c:pt idx="13">
                  <c:v>139,02</c:v>
                </c:pt>
                <c:pt idx="14">
                  <c:v>144,11</c:v>
                </c:pt>
                <c:pt idx="15">
                  <c:v>146,65</c:v>
                </c:pt>
                <c:pt idx="16">
                  <c:v>149,19</c:v>
                </c:pt>
                <c:pt idx="17">
                  <c:v>154,27</c:v>
                </c:pt>
                <c:pt idx="18">
                  <c:v>159,35</c:v>
                </c:pt>
                <c:pt idx="19">
                  <c:v>161,89</c:v>
                </c:pt>
                <c:pt idx="20">
                  <c:v>164,43</c:v>
                </c:pt>
                <c:pt idx="21">
                  <c:v>169,51</c:v>
                </c:pt>
                <c:pt idx="22">
                  <c:v>174,59</c:v>
                </c:pt>
                <c:pt idx="23">
                  <c:v>177,13</c:v>
                </c:pt>
                <c:pt idx="24">
                  <c:v>179,67</c:v>
                </c:pt>
                <c:pt idx="25">
                  <c:v>184,76</c:v>
                </c:pt>
                <c:pt idx="26">
                  <c:v>189,84</c:v>
                </c:pt>
                <c:pt idx="27">
                  <c:v>192,38</c:v>
                </c:pt>
                <c:pt idx="28">
                  <c:v>194,92</c:v>
                </c:pt>
                <c:pt idx="29">
                  <c:v>200,00</c:v>
                </c:pt>
              </c:strCache>
            </c:strRef>
          </c:cat>
          <c:val>
            <c:numRef>
              <c:f>Tabelle3!$G$5:$G$35</c:f>
              <c:numCache>
                <c:formatCode>General</c:formatCode>
                <c:ptCount val="30"/>
                <c:pt idx="0">
                  <c:v>301.813182791185</c:v>
                </c:pt>
                <c:pt idx="1">
                  <c:v>301.84482909565799</c:v>
                </c:pt>
                <c:pt idx="2">
                  <c:v>296.71190660044397</c:v>
                </c:pt>
                <c:pt idx="3">
                  <c:v>292.01979204736</c:v>
                </c:pt>
                <c:pt idx="4">
                  <c:v>310.30827507228503</c:v>
                </c:pt>
                <c:pt idx="5">
                  <c:v>306.82312882624603</c:v>
                </c:pt>
                <c:pt idx="7">
                  <c:v>316.83163756007502</c:v>
                </c:pt>
                <c:pt idx="9">
                  <c:v>317.73449342399601</c:v>
                </c:pt>
                <c:pt idx="11">
                  <c:v>320.19016110274902</c:v>
                </c:pt>
                <c:pt idx="13">
                  <c:v>314.01348085935399</c:v>
                </c:pt>
                <c:pt idx="15">
                  <c:v>310.22120964766202</c:v>
                </c:pt>
                <c:pt idx="17">
                  <c:v>300.29324818592102</c:v>
                </c:pt>
                <c:pt idx="19">
                  <c:v>290.00563912495301</c:v>
                </c:pt>
                <c:pt idx="21">
                  <c:v>281.455150753314</c:v>
                </c:pt>
                <c:pt idx="23">
                  <c:v>277.63085752475899</c:v>
                </c:pt>
                <c:pt idx="25">
                  <c:v>278.19656531817498</c:v>
                </c:pt>
                <c:pt idx="27">
                  <c:v>283.86840697773499</c:v>
                </c:pt>
                <c:pt idx="29">
                  <c:v>268.52429209135096</c:v>
                </c:pt>
              </c:numCache>
            </c:numRef>
          </c:val>
          <c:smooth val="0"/>
        </c:ser>
        <c:ser>
          <c:idx val="6"/>
          <c:order val="6"/>
          <c:tx>
            <c:strRef>
              <c:f>Tabelle3!$H$3:$H$4</c:f>
              <c:strCache>
                <c:ptCount val="1"/>
                <c:pt idx="0">
                  <c:v>VP50_1_H500_V150_C45_MF_285</c:v>
                </c:pt>
              </c:strCache>
            </c:strRef>
          </c:tx>
          <c:spPr>
            <a:ln>
              <a:prstDash val="dash"/>
            </a:ln>
          </c:spPr>
          <c:marker>
            <c:spPr>
              <a:ln>
                <a:prstDash val="dash"/>
              </a:ln>
            </c:spPr>
          </c:marker>
          <c:cat>
            <c:strRef>
              <c:f>Tabelle3!$A$5:$A$35</c:f>
              <c:strCache>
                <c:ptCount val="30"/>
                <c:pt idx="0">
                  <c:v>70,43</c:v>
                </c:pt>
                <c:pt idx="1">
                  <c:v>78,05</c:v>
                </c:pt>
                <c:pt idx="2">
                  <c:v>85,67</c:v>
                </c:pt>
                <c:pt idx="3">
                  <c:v>93,29</c:v>
                </c:pt>
                <c:pt idx="4">
                  <c:v>100,91</c:v>
                </c:pt>
                <c:pt idx="5">
                  <c:v>108,54</c:v>
                </c:pt>
                <c:pt idx="6">
                  <c:v>113,62</c:v>
                </c:pt>
                <c:pt idx="7">
                  <c:v>116,16</c:v>
                </c:pt>
                <c:pt idx="8">
                  <c:v>118,70</c:v>
                </c:pt>
                <c:pt idx="9">
                  <c:v>123,78</c:v>
                </c:pt>
                <c:pt idx="10">
                  <c:v>128,86</c:v>
                </c:pt>
                <c:pt idx="11">
                  <c:v>131,40</c:v>
                </c:pt>
                <c:pt idx="12">
                  <c:v>133,94</c:v>
                </c:pt>
                <c:pt idx="13">
                  <c:v>139,02</c:v>
                </c:pt>
                <c:pt idx="14">
                  <c:v>144,11</c:v>
                </c:pt>
                <c:pt idx="15">
                  <c:v>146,65</c:v>
                </c:pt>
                <c:pt idx="16">
                  <c:v>149,19</c:v>
                </c:pt>
                <c:pt idx="17">
                  <c:v>154,27</c:v>
                </c:pt>
                <c:pt idx="18">
                  <c:v>159,35</c:v>
                </c:pt>
                <c:pt idx="19">
                  <c:v>161,89</c:v>
                </c:pt>
                <c:pt idx="20">
                  <c:v>164,43</c:v>
                </c:pt>
                <c:pt idx="21">
                  <c:v>169,51</c:v>
                </c:pt>
                <c:pt idx="22">
                  <c:v>174,59</c:v>
                </c:pt>
                <c:pt idx="23">
                  <c:v>177,13</c:v>
                </c:pt>
                <c:pt idx="24">
                  <c:v>179,67</c:v>
                </c:pt>
                <c:pt idx="25">
                  <c:v>184,76</c:v>
                </c:pt>
                <c:pt idx="26">
                  <c:v>189,84</c:v>
                </c:pt>
                <c:pt idx="27">
                  <c:v>192,38</c:v>
                </c:pt>
                <c:pt idx="28">
                  <c:v>194,92</c:v>
                </c:pt>
                <c:pt idx="29">
                  <c:v>200,00</c:v>
                </c:pt>
              </c:strCache>
            </c:strRef>
          </c:cat>
          <c:val>
            <c:numRef>
              <c:f>Tabelle3!$H$5:$H$35</c:f>
              <c:numCache>
                <c:formatCode>General</c:formatCode>
                <c:ptCount val="30"/>
                <c:pt idx="0">
                  <c:v>336.91173454711702</c:v>
                </c:pt>
                <c:pt idx="1">
                  <c:v>333.21903320248498</c:v>
                </c:pt>
                <c:pt idx="2">
                  <c:v>352.84547176076899</c:v>
                </c:pt>
                <c:pt idx="3">
                  <c:v>338.41135041545601</c:v>
                </c:pt>
                <c:pt idx="4">
                  <c:v>331.29578628414902</c:v>
                </c:pt>
                <c:pt idx="5">
                  <c:v>325.10805991567202</c:v>
                </c:pt>
                <c:pt idx="7">
                  <c:v>326.12682509102098</c:v>
                </c:pt>
                <c:pt idx="9">
                  <c:v>322.85533335968699</c:v>
                </c:pt>
                <c:pt idx="11">
                  <c:v>326.43376506776201</c:v>
                </c:pt>
                <c:pt idx="13">
                  <c:v>328.961434571751</c:v>
                </c:pt>
                <c:pt idx="15">
                  <c:v>324.27657904876997</c:v>
                </c:pt>
                <c:pt idx="17">
                  <c:v>311.23543629579598</c:v>
                </c:pt>
                <c:pt idx="19">
                  <c:v>311.352035245656</c:v>
                </c:pt>
                <c:pt idx="21">
                  <c:v>305.63415983031098</c:v>
                </c:pt>
                <c:pt idx="23">
                  <c:v>302.460968857235</c:v>
                </c:pt>
                <c:pt idx="25">
                  <c:v>308.270231942951</c:v>
                </c:pt>
                <c:pt idx="27">
                  <c:v>309.18872091409997</c:v>
                </c:pt>
                <c:pt idx="29">
                  <c:v>287.45559215076196</c:v>
                </c:pt>
              </c:numCache>
            </c:numRef>
          </c:val>
          <c:smooth val="0"/>
        </c:ser>
        <c:dLbls>
          <c:showLegendKey val="0"/>
          <c:showVal val="0"/>
          <c:showCatName val="0"/>
          <c:showSerName val="0"/>
          <c:showPercent val="0"/>
          <c:showBubbleSize val="0"/>
        </c:dLbls>
        <c:marker val="1"/>
        <c:smooth val="0"/>
        <c:axId val="252619008"/>
        <c:axId val="252621568"/>
      </c:lineChart>
      <c:catAx>
        <c:axId val="252619008"/>
        <c:scaling>
          <c:orientation val="minMax"/>
        </c:scaling>
        <c:delete val="0"/>
        <c:axPos val="b"/>
        <c:title>
          <c:tx>
            <c:rich>
              <a:bodyPr/>
              <a:lstStyle/>
              <a:p>
                <a:pPr>
                  <a:defRPr sz="1800" b="0"/>
                </a:pPr>
                <a:r>
                  <a:rPr lang="de-DE" sz="1800" b="0" dirty="0"/>
                  <a:t>Workpiece </a:t>
                </a:r>
                <a:r>
                  <a:rPr lang="de-DE" sz="1800" b="0" dirty="0" err="1"/>
                  <a:t>position</a:t>
                </a:r>
                <a:r>
                  <a:rPr lang="de-DE" sz="1800" b="0" dirty="0"/>
                  <a:t> [mm]</a:t>
                </a:r>
              </a:p>
            </c:rich>
          </c:tx>
          <c:layout/>
          <c:overlay val="0"/>
        </c:title>
        <c:majorTickMark val="none"/>
        <c:minorTickMark val="none"/>
        <c:tickLblPos val="nextTo"/>
        <c:txPr>
          <a:bodyPr/>
          <a:lstStyle/>
          <a:p>
            <a:pPr>
              <a:defRPr sz="1600"/>
            </a:pPr>
            <a:endParaRPr lang="de-DE"/>
          </a:p>
        </c:txPr>
        <c:crossAx val="252621568"/>
        <c:crosses val="autoZero"/>
        <c:auto val="1"/>
        <c:lblAlgn val="ctr"/>
        <c:lblOffset val="100"/>
        <c:tickLblSkip val="5"/>
        <c:tickMarkSkip val="5"/>
        <c:noMultiLvlLbl val="0"/>
      </c:catAx>
      <c:valAx>
        <c:axId val="252621568"/>
        <c:scaling>
          <c:orientation val="minMax"/>
        </c:scaling>
        <c:delete val="0"/>
        <c:axPos val="l"/>
        <c:majorGridlines/>
        <c:title>
          <c:tx>
            <c:rich>
              <a:bodyPr/>
              <a:lstStyle/>
              <a:p>
                <a:pPr>
                  <a:defRPr sz="1800" b="0"/>
                </a:pPr>
                <a:r>
                  <a:rPr lang="de-DE" sz="1800" b="0" dirty="0" smtClean="0"/>
                  <a:t>Heat </a:t>
                </a:r>
                <a:r>
                  <a:rPr lang="de-DE" sz="1800" b="0" dirty="0" err="1" smtClean="0"/>
                  <a:t>flow</a:t>
                </a:r>
                <a:r>
                  <a:rPr lang="de-DE" sz="1800" b="0" dirty="0" smtClean="0"/>
                  <a:t> </a:t>
                </a:r>
                <a:r>
                  <a:rPr lang="de-DE" sz="1800" b="0" dirty="0" err="1" smtClean="0"/>
                  <a:t>into</a:t>
                </a:r>
                <a:r>
                  <a:rPr lang="de-DE" sz="1800" b="0" dirty="0" smtClean="0"/>
                  <a:t> </a:t>
                </a:r>
                <a:r>
                  <a:rPr lang="de-DE" sz="1800" b="0" dirty="0" err="1" smtClean="0"/>
                  <a:t>the</a:t>
                </a:r>
                <a:r>
                  <a:rPr lang="de-DE" sz="1800" b="0" baseline="0" dirty="0" smtClean="0"/>
                  <a:t> </a:t>
                </a:r>
                <a:r>
                  <a:rPr lang="de-DE" sz="1800" b="0" baseline="0" dirty="0" err="1" smtClean="0"/>
                  <a:t>tool</a:t>
                </a:r>
                <a:r>
                  <a:rPr lang="de-DE" sz="1800" b="0" baseline="0" dirty="0" smtClean="0"/>
                  <a:t> [W]</a:t>
                </a:r>
                <a:endParaRPr lang="de-DE" sz="1800" b="0" dirty="0"/>
              </a:p>
            </c:rich>
          </c:tx>
          <c:layout/>
          <c:overlay val="0"/>
        </c:title>
        <c:numFmt formatCode="General" sourceLinked="1"/>
        <c:majorTickMark val="none"/>
        <c:minorTickMark val="none"/>
        <c:tickLblPos val="nextTo"/>
        <c:txPr>
          <a:bodyPr/>
          <a:lstStyle/>
          <a:p>
            <a:pPr>
              <a:defRPr sz="1600"/>
            </a:pPr>
            <a:endParaRPr lang="de-DE"/>
          </a:p>
        </c:txPr>
        <c:crossAx val="252619008"/>
        <c:crosses val="autoZero"/>
        <c:crossBetween val="between"/>
      </c:valAx>
      <c:spPr>
        <a:noFill/>
        <a:ln w="25400">
          <a:noFill/>
        </a:ln>
      </c:spPr>
    </c:plotArea>
    <c:legend>
      <c:legendPos val="r"/>
      <c:layout>
        <c:manualLayout>
          <c:xMode val="edge"/>
          <c:yMode val="edge"/>
          <c:x val="0.65581771829190572"/>
          <c:y val="0.59449296715385824"/>
          <c:w val="0.34302110673665792"/>
          <c:h val="0.24790409398082666"/>
        </c:manualLayout>
      </c:layout>
      <c:overlay val="0"/>
    </c:legend>
    <c:plotVisOnly val="1"/>
    <c:dispBlanksAs val="span"/>
    <c:showDLblsOverMax val="0"/>
  </c:chart>
  <c:externalData r:id="rId1">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Lst>
</c:chartSpace>
</file>

<file path=ppt/charts/chart60.xml><?xml version="1.0" encoding="utf-8"?>
<c:chartSpace xmlns:c="http://schemas.openxmlformats.org/drawingml/2006/chart" xmlns:a="http://schemas.openxmlformats.org/drawingml/2006/main" xmlns:r="http://schemas.openxmlformats.org/officeDocument/2006/relationships">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pivotSource>
    <c:name>[CuttingResults_AISI1045_AISI4140_ALL_E085_method1.xlsx]Tabelle3!PivotTable2</c:name>
    <c:fmtId val="124"/>
  </c:pivotSource>
  <c:chart>
    <c:autoTitleDeleted val="1"/>
    <c:pivotFmts>
      <c:pivotFmt>
        <c:idx val="0"/>
      </c:pivotFmt>
      <c:pivotFmt>
        <c:idx val="1"/>
      </c:pivotFmt>
      <c:pivotFmt>
        <c:idx val="2"/>
      </c:pivotFmt>
      <c:pivotFmt>
        <c:idx val="3"/>
      </c:pivotFmt>
      <c:pivotFmt>
        <c:idx val="4"/>
      </c:pivotFmt>
      <c:pivotFmt>
        <c:idx val="5"/>
      </c:pivotFmt>
      <c:pivotFmt>
        <c:idx val="6"/>
      </c:pivotFmt>
      <c:pivotFmt>
        <c:idx val="7"/>
      </c:pivotFmt>
      <c:pivotFmt>
        <c:idx val="8"/>
      </c:pivotFmt>
      <c:pivotFmt>
        <c:idx val="9"/>
      </c:pivotFmt>
      <c:pivotFmt>
        <c:idx val="10"/>
      </c:pivotFmt>
      <c:pivotFmt>
        <c:idx val="11"/>
      </c:pivotFmt>
      <c:pivotFmt>
        <c:idx val="12"/>
      </c:pivotFmt>
      <c:pivotFmt>
        <c:idx val="13"/>
      </c:pivotFmt>
      <c:pivotFmt>
        <c:idx val="14"/>
      </c:pivotFmt>
      <c:pivotFmt>
        <c:idx val="15"/>
      </c:pivotFmt>
      <c:pivotFmt>
        <c:idx val="16"/>
      </c:pivotFmt>
      <c:pivotFmt>
        <c:idx val="17"/>
      </c:pivotFmt>
      <c:pivotFmt>
        <c:idx val="18"/>
      </c:pivotFmt>
      <c:pivotFmt>
        <c:idx val="19"/>
      </c:pivotFmt>
      <c:pivotFmt>
        <c:idx val="20"/>
      </c:pivotFmt>
      <c:pivotFmt>
        <c:idx val="21"/>
      </c:pivotFmt>
      <c:pivotFmt>
        <c:idx val="22"/>
      </c:pivotFmt>
      <c:pivotFmt>
        <c:idx val="23"/>
      </c:pivotFmt>
      <c:pivotFmt>
        <c:idx val="24"/>
      </c:pivotFmt>
      <c:pivotFmt>
        <c:idx val="25"/>
      </c:pivotFmt>
      <c:pivotFmt>
        <c:idx val="26"/>
      </c:pivotFmt>
      <c:pivotFmt>
        <c:idx val="27"/>
      </c:pivotFmt>
      <c:pivotFmt>
        <c:idx val="28"/>
      </c:pivotFmt>
      <c:pivotFmt>
        <c:idx val="29"/>
      </c:pivotFmt>
      <c:pivotFmt>
        <c:idx val="30"/>
      </c:pivotFmt>
      <c:pivotFmt>
        <c:idx val="31"/>
      </c:pivotFmt>
      <c:pivotFmt>
        <c:idx val="32"/>
      </c:pivotFmt>
      <c:pivotFmt>
        <c:idx val="33"/>
      </c:pivotFmt>
      <c:pivotFmt>
        <c:idx val="34"/>
      </c:pivotFmt>
      <c:pivotFmt>
        <c:idx val="35"/>
      </c:pivotFmt>
      <c:pivotFmt>
        <c:idx val="36"/>
      </c:pivotFmt>
      <c:pivotFmt>
        <c:idx val="37"/>
      </c:pivotFmt>
      <c:pivotFmt>
        <c:idx val="38"/>
      </c:pivotFmt>
      <c:pivotFmt>
        <c:idx val="39"/>
      </c:pivotFmt>
      <c:pivotFmt>
        <c:idx val="40"/>
      </c:pivotFmt>
      <c:pivotFmt>
        <c:idx val="41"/>
      </c:pivotFmt>
      <c:pivotFmt>
        <c:idx val="42"/>
      </c:pivotFmt>
      <c:pivotFmt>
        <c:idx val="43"/>
      </c:pivotFmt>
      <c:pivotFmt>
        <c:idx val="44"/>
      </c:pivotFmt>
    </c:pivotFmts>
    <c:plotArea>
      <c:layout>
        <c:manualLayout>
          <c:layoutTarget val="inner"/>
          <c:xMode val="edge"/>
          <c:yMode val="edge"/>
          <c:x val="0.26795734036424362"/>
          <c:y val="0.21046080350046575"/>
          <c:w val="0.70742519735600351"/>
          <c:h val="0.60237019057369023"/>
        </c:manualLayout>
      </c:layout>
      <c:lineChart>
        <c:grouping val="standard"/>
        <c:varyColors val="0"/>
        <c:ser>
          <c:idx val="0"/>
          <c:order val="0"/>
          <c:tx>
            <c:strRef>
              <c:f>Tabelle3!$B$4:$B$5</c:f>
              <c:strCache>
                <c:ptCount val="1"/>
                <c:pt idx="0">
                  <c:v>100,00</c:v>
                </c:pt>
              </c:strCache>
            </c:strRef>
          </c:tx>
          <c:cat>
            <c:strRef>
              <c:f>Tabelle3!$A$6:$A$8</c:f>
              <c:strCache>
                <c:ptCount val="2"/>
                <c:pt idx="0">
                  <c:v>100,00</c:v>
                </c:pt>
                <c:pt idx="1">
                  <c:v>150,00</c:v>
                </c:pt>
              </c:strCache>
            </c:strRef>
          </c:cat>
          <c:val>
            <c:numRef>
              <c:f>Tabelle3!$B$6:$B$8</c:f>
              <c:numCache>
                <c:formatCode>General</c:formatCode>
                <c:ptCount val="2"/>
                <c:pt idx="0">
                  <c:v>7.1324719972821929E-2</c:v>
                </c:pt>
              </c:numCache>
            </c:numRef>
          </c:val>
          <c:smooth val="0"/>
        </c:ser>
        <c:ser>
          <c:idx val="1"/>
          <c:order val="1"/>
          <c:tx>
            <c:strRef>
              <c:f>Tabelle3!$C$4:$C$5</c:f>
              <c:strCache>
                <c:ptCount val="1"/>
                <c:pt idx="0">
                  <c:v>200,00</c:v>
                </c:pt>
              </c:strCache>
            </c:strRef>
          </c:tx>
          <c:cat>
            <c:strRef>
              <c:f>Tabelle3!$A$6:$A$8</c:f>
              <c:strCache>
                <c:ptCount val="2"/>
                <c:pt idx="0">
                  <c:v>100,00</c:v>
                </c:pt>
                <c:pt idx="1">
                  <c:v>150,00</c:v>
                </c:pt>
              </c:strCache>
            </c:strRef>
          </c:cat>
          <c:val>
            <c:numRef>
              <c:f>Tabelle3!$C$6:$C$8</c:f>
              <c:numCache>
                <c:formatCode>General</c:formatCode>
                <c:ptCount val="2"/>
                <c:pt idx="0">
                  <c:v>5.1610466854192252E-2</c:v>
                </c:pt>
                <c:pt idx="1">
                  <c:v>5.7863092502048019E-2</c:v>
                </c:pt>
              </c:numCache>
            </c:numRef>
          </c:val>
          <c:smooth val="0"/>
        </c:ser>
        <c:ser>
          <c:idx val="2"/>
          <c:order val="2"/>
          <c:tx>
            <c:strRef>
              <c:f>Tabelle3!$D$4:$D$5</c:f>
              <c:strCache>
                <c:ptCount val="1"/>
                <c:pt idx="0">
                  <c:v>300,00</c:v>
                </c:pt>
              </c:strCache>
            </c:strRef>
          </c:tx>
          <c:cat>
            <c:strRef>
              <c:f>Tabelle3!$A$6:$A$8</c:f>
              <c:strCache>
                <c:ptCount val="2"/>
                <c:pt idx="0">
                  <c:v>100,00</c:v>
                </c:pt>
                <c:pt idx="1">
                  <c:v>150,00</c:v>
                </c:pt>
              </c:strCache>
            </c:strRef>
          </c:cat>
          <c:val>
            <c:numRef>
              <c:f>Tabelle3!$D$6:$D$8</c:f>
              <c:numCache>
                <c:formatCode>General</c:formatCode>
                <c:ptCount val="2"/>
                <c:pt idx="0">
                  <c:v>5.2072668259767606E-2</c:v>
                </c:pt>
                <c:pt idx="1">
                  <c:v>5.4161193342509018E-2</c:v>
                </c:pt>
              </c:numCache>
            </c:numRef>
          </c:val>
          <c:smooth val="0"/>
        </c:ser>
        <c:dLbls>
          <c:showLegendKey val="0"/>
          <c:showVal val="0"/>
          <c:showCatName val="0"/>
          <c:showSerName val="0"/>
          <c:showPercent val="0"/>
          <c:showBubbleSize val="0"/>
        </c:dLbls>
        <c:marker val="1"/>
        <c:smooth val="0"/>
        <c:axId val="300236800"/>
        <c:axId val="300238336"/>
      </c:lineChart>
      <c:catAx>
        <c:axId val="300236800"/>
        <c:scaling>
          <c:orientation val="minMax"/>
        </c:scaling>
        <c:delete val="0"/>
        <c:axPos val="b"/>
        <c:majorTickMark val="none"/>
        <c:minorTickMark val="none"/>
        <c:tickLblPos val="nextTo"/>
        <c:txPr>
          <a:bodyPr/>
          <a:lstStyle/>
          <a:p>
            <a:pPr>
              <a:defRPr sz="1200"/>
            </a:pPr>
            <a:endParaRPr lang="de-DE"/>
          </a:p>
        </c:txPr>
        <c:crossAx val="300238336"/>
        <c:crosses val="autoZero"/>
        <c:auto val="1"/>
        <c:lblAlgn val="ctr"/>
        <c:lblOffset val="100"/>
        <c:noMultiLvlLbl val="0"/>
      </c:catAx>
      <c:valAx>
        <c:axId val="300238336"/>
        <c:scaling>
          <c:orientation val="minMax"/>
          <c:max val="0.1"/>
          <c:min val="0"/>
        </c:scaling>
        <c:delete val="0"/>
        <c:axPos val="l"/>
        <c:majorGridlines/>
        <c:title>
          <c:tx>
            <c:rich>
              <a:bodyPr/>
              <a:lstStyle/>
              <a:p>
                <a:pPr>
                  <a:defRPr sz="900"/>
                </a:pPr>
                <a:r>
                  <a:rPr lang="de-DE" sz="1100" b="1" i="0" baseline="0" dirty="0" smtClean="0">
                    <a:effectLst/>
                  </a:rPr>
                  <a:t>Heat </a:t>
                </a:r>
                <a:r>
                  <a:rPr lang="de-DE" sz="1100" b="1" i="0" baseline="0" dirty="0" err="1" smtClean="0">
                    <a:effectLst/>
                  </a:rPr>
                  <a:t>partition</a:t>
                </a:r>
                <a:r>
                  <a:rPr lang="de-DE" sz="1100" b="1" i="0" baseline="0" dirty="0" smtClean="0">
                    <a:effectLst/>
                  </a:rPr>
                  <a:t> (</a:t>
                </a:r>
                <a:r>
                  <a:rPr lang="de-DE" sz="1100" b="1" i="0" baseline="0" dirty="0" err="1" smtClean="0">
                    <a:effectLst/>
                  </a:rPr>
                  <a:t>tool</a:t>
                </a:r>
                <a:r>
                  <a:rPr lang="de-DE" sz="1100" b="1" i="0" baseline="0" dirty="0" smtClean="0">
                    <a:effectLst/>
                  </a:rPr>
                  <a:t>)</a:t>
                </a:r>
                <a:endParaRPr lang="de-DE" sz="900" dirty="0">
                  <a:effectLst/>
                </a:endParaRPr>
              </a:p>
            </c:rich>
          </c:tx>
          <c:layout>
            <c:manualLayout>
              <c:xMode val="edge"/>
              <c:yMode val="edge"/>
              <c:x val="3.1037502133210857E-2"/>
              <c:y val="0.21497910488578192"/>
            </c:manualLayout>
          </c:layout>
          <c:overlay val="0"/>
        </c:title>
        <c:numFmt formatCode="General" sourceLinked="1"/>
        <c:majorTickMark val="none"/>
        <c:minorTickMark val="none"/>
        <c:tickLblPos val="nextTo"/>
        <c:txPr>
          <a:bodyPr/>
          <a:lstStyle/>
          <a:p>
            <a:pPr>
              <a:defRPr sz="1200"/>
            </a:pPr>
            <a:endParaRPr lang="de-DE"/>
          </a:p>
        </c:txPr>
        <c:crossAx val="300236800"/>
        <c:crosses val="autoZero"/>
        <c:crossBetween val="between"/>
      </c:valAx>
    </c:plotArea>
    <c:plotVisOnly val="1"/>
    <c:dispBlanksAs val="gap"/>
    <c:showDLblsOverMax val="0"/>
  </c:chart>
  <c:externalData r:id="rId1">
    <c:autoUpdate val="0"/>
  </c:externalData>
  <c:extLst>
    <c:ext xmlns:c14="http://schemas.microsoft.com/office/drawing/2007/8/2/chart" uri="{781A3756-C4B2-4CAC-9D66-4F8BD8637D16}">
      <c14:pivotOptions>
        <c14:dropZoneFilter val="1"/>
        <c14:dropZoneCategories val="1"/>
        <c14:dropZoneData val="1"/>
        <c14:dropZonesVisible val="1"/>
      </c14:pivotOptions>
    </c:ext>
  </c:extLst>
</c:chartSpace>
</file>

<file path=ppt/charts/chart61.xml><?xml version="1.0" encoding="utf-8"?>
<c:chartSpace xmlns:c="http://schemas.openxmlformats.org/drawingml/2006/chart" xmlns:a="http://schemas.openxmlformats.org/drawingml/2006/main" xmlns:r="http://schemas.openxmlformats.org/officeDocument/2006/relationships">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pivotSource>
    <c:name>[CuttingResults_AISI1045_AISI4140_ALL_E085_method1.xlsx]Tabelle3!PivotTable2</c:name>
    <c:fmtId val="141"/>
  </c:pivotSource>
  <c:chart>
    <c:autoTitleDeleted val="1"/>
    <c:pivotFmts>
      <c:pivotFmt>
        <c:idx val="0"/>
      </c:pivotFmt>
      <c:pivotFmt>
        <c:idx val="1"/>
      </c:pivotFmt>
      <c:pivotFmt>
        <c:idx val="2"/>
      </c:pivotFmt>
      <c:pivotFmt>
        <c:idx val="3"/>
      </c:pivotFmt>
      <c:pivotFmt>
        <c:idx val="4"/>
      </c:pivotFmt>
      <c:pivotFmt>
        <c:idx val="5"/>
      </c:pivotFmt>
      <c:pivotFmt>
        <c:idx val="6"/>
      </c:pivotFmt>
      <c:pivotFmt>
        <c:idx val="7"/>
      </c:pivotFmt>
      <c:pivotFmt>
        <c:idx val="8"/>
      </c:pivotFmt>
      <c:pivotFmt>
        <c:idx val="9"/>
      </c:pivotFmt>
      <c:pivotFmt>
        <c:idx val="10"/>
      </c:pivotFmt>
      <c:pivotFmt>
        <c:idx val="11"/>
      </c:pivotFmt>
      <c:pivotFmt>
        <c:idx val="12"/>
      </c:pivotFmt>
      <c:pivotFmt>
        <c:idx val="13"/>
      </c:pivotFmt>
      <c:pivotFmt>
        <c:idx val="14"/>
      </c:pivotFmt>
      <c:pivotFmt>
        <c:idx val="15"/>
      </c:pivotFmt>
      <c:pivotFmt>
        <c:idx val="16"/>
      </c:pivotFmt>
      <c:pivotFmt>
        <c:idx val="17"/>
      </c:pivotFmt>
      <c:pivotFmt>
        <c:idx val="18"/>
      </c:pivotFmt>
      <c:pivotFmt>
        <c:idx val="19"/>
      </c:pivotFmt>
      <c:pivotFmt>
        <c:idx val="20"/>
      </c:pivotFmt>
      <c:pivotFmt>
        <c:idx val="21"/>
      </c:pivotFmt>
      <c:pivotFmt>
        <c:idx val="22"/>
      </c:pivotFmt>
      <c:pivotFmt>
        <c:idx val="23"/>
      </c:pivotFmt>
      <c:pivotFmt>
        <c:idx val="24"/>
      </c:pivotFmt>
      <c:pivotFmt>
        <c:idx val="25"/>
      </c:pivotFmt>
      <c:pivotFmt>
        <c:idx val="26"/>
      </c:pivotFmt>
      <c:pivotFmt>
        <c:idx val="27"/>
      </c:pivotFmt>
      <c:pivotFmt>
        <c:idx val="28"/>
      </c:pivotFmt>
      <c:pivotFmt>
        <c:idx val="29"/>
      </c:pivotFmt>
      <c:pivotFmt>
        <c:idx val="30"/>
      </c:pivotFmt>
      <c:pivotFmt>
        <c:idx val="31"/>
      </c:pivotFmt>
      <c:pivotFmt>
        <c:idx val="32"/>
      </c:pivotFmt>
      <c:pivotFmt>
        <c:idx val="33"/>
      </c:pivotFmt>
      <c:pivotFmt>
        <c:idx val="34"/>
      </c:pivotFmt>
      <c:pivotFmt>
        <c:idx val="35"/>
      </c:pivotFmt>
      <c:pivotFmt>
        <c:idx val="36"/>
      </c:pivotFmt>
      <c:pivotFmt>
        <c:idx val="37"/>
      </c:pivotFmt>
      <c:pivotFmt>
        <c:idx val="38"/>
      </c:pivotFmt>
      <c:pivotFmt>
        <c:idx val="39"/>
      </c:pivotFmt>
      <c:pivotFmt>
        <c:idx val="40"/>
      </c:pivotFmt>
      <c:pivotFmt>
        <c:idx val="41"/>
      </c:pivotFmt>
      <c:pivotFmt>
        <c:idx val="42"/>
      </c:pivotFmt>
      <c:pivotFmt>
        <c:idx val="43"/>
      </c:pivotFmt>
      <c:pivotFmt>
        <c:idx val="44"/>
      </c:pivotFmt>
      <c:pivotFmt>
        <c:idx val="45"/>
      </c:pivotFmt>
      <c:pivotFmt>
        <c:idx val="46"/>
      </c:pivotFmt>
      <c:pivotFmt>
        <c:idx val="47"/>
      </c:pivotFmt>
      <c:pivotFmt>
        <c:idx val="48"/>
      </c:pivotFmt>
      <c:pivotFmt>
        <c:idx val="49"/>
      </c:pivotFmt>
      <c:pivotFmt>
        <c:idx val="50"/>
      </c:pivotFmt>
      <c:pivotFmt>
        <c:idx val="51"/>
      </c:pivotFmt>
    </c:pivotFmts>
    <c:plotArea>
      <c:layout>
        <c:manualLayout>
          <c:layoutTarget val="inner"/>
          <c:xMode val="edge"/>
          <c:yMode val="edge"/>
          <c:x val="0.26795734036424362"/>
          <c:y val="0.21046080350046575"/>
          <c:w val="0.70742519735600351"/>
          <c:h val="0.60237019057369023"/>
        </c:manualLayout>
      </c:layout>
      <c:lineChart>
        <c:grouping val="standard"/>
        <c:varyColors val="0"/>
        <c:ser>
          <c:idx val="0"/>
          <c:order val="0"/>
          <c:tx>
            <c:strRef>
              <c:f>Tabelle3!$B$4:$B$5</c:f>
              <c:strCache>
                <c:ptCount val="1"/>
                <c:pt idx="0">
                  <c:v>100,00</c:v>
                </c:pt>
              </c:strCache>
            </c:strRef>
          </c:tx>
          <c:cat>
            <c:strRef>
              <c:f>Tabelle3!$A$6:$A$8</c:f>
              <c:strCache>
                <c:ptCount val="2"/>
                <c:pt idx="0">
                  <c:v>100,00</c:v>
                </c:pt>
                <c:pt idx="1">
                  <c:v>150,00</c:v>
                </c:pt>
              </c:strCache>
            </c:strRef>
          </c:cat>
          <c:val>
            <c:numRef>
              <c:f>Tabelle3!$B$6:$B$8</c:f>
              <c:numCache>
                <c:formatCode>General</c:formatCode>
                <c:ptCount val="2"/>
                <c:pt idx="0">
                  <c:v>0.37839561597732718</c:v>
                </c:pt>
              </c:numCache>
            </c:numRef>
          </c:val>
          <c:smooth val="0"/>
        </c:ser>
        <c:ser>
          <c:idx val="1"/>
          <c:order val="1"/>
          <c:tx>
            <c:strRef>
              <c:f>Tabelle3!$C$4:$C$5</c:f>
              <c:strCache>
                <c:ptCount val="1"/>
                <c:pt idx="0">
                  <c:v>200,00</c:v>
                </c:pt>
              </c:strCache>
            </c:strRef>
          </c:tx>
          <c:cat>
            <c:strRef>
              <c:f>Tabelle3!$A$6:$A$8</c:f>
              <c:strCache>
                <c:ptCount val="2"/>
                <c:pt idx="0">
                  <c:v>100,00</c:v>
                </c:pt>
                <c:pt idx="1">
                  <c:v>150,00</c:v>
                </c:pt>
              </c:strCache>
            </c:strRef>
          </c:cat>
          <c:val>
            <c:numRef>
              <c:f>Tabelle3!$C$6:$C$8</c:f>
              <c:numCache>
                <c:formatCode>General</c:formatCode>
                <c:ptCount val="2"/>
                <c:pt idx="0">
                  <c:v>0.26559849816929954</c:v>
                </c:pt>
                <c:pt idx="1">
                  <c:v>0.2651203854549124</c:v>
                </c:pt>
              </c:numCache>
            </c:numRef>
          </c:val>
          <c:smooth val="0"/>
        </c:ser>
        <c:ser>
          <c:idx val="2"/>
          <c:order val="2"/>
          <c:tx>
            <c:strRef>
              <c:f>Tabelle3!$D$4:$D$5</c:f>
              <c:strCache>
                <c:ptCount val="1"/>
                <c:pt idx="0">
                  <c:v>300,00</c:v>
                </c:pt>
              </c:strCache>
            </c:strRef>
          </c:tx>
          <c:cat>
            <c:strRef>
              <c:f>Tabelle3!$A$6:$A$8</c:f>
              <c:strCache>
                <c:ptCount val="2"/>
                <c:pt idx="0">
                  <c:v>100,00</c:v>
                </c:pt>
                <c:pt idx="1">
                  <c:v>150,00</c:v>
                </c:pt>
              </c:strCache>
            </c:strRef>
          </c:cat>
          <c:val>
            <c:numRef>
              <c:f>Tabelle3!$D$6:$D$8</c:f>
              <c:numCache>
                <c:formatCode>General</c:formatCode>
                <c:ptCount val="2"/>
                <c:pt idx="0">
                  <c:v>0.22259713217275795</c:v>
                </c:pt>
                <c:pt idx="1">
                  <c:v>0.20334749533113458</c:v>
                </c:pt>
              </c:numCache>
            </c:numRef>
          </c:val>
          <c:smooth val="0"/>
        </c:ser>
        <c:dLbls>
          <c:showLegendKey val="0"/>
          <c:showVal val="0"/>
          <c:showCatName val="0"/>
          <c:showSerName val="0"/>
          <c:showPercent val="0"/>
          <c:showBubbleSize val="0"/>
        </c:dLbls>
        <c:marker val="1"/>
        <c:smooth val="0"/>
        <c:axId val="301644416"/>
        <c:axId val="301654400"/>
      </c:lineChart>
      <c:catAx>
        <c:axId val="301644416"/>
        <c:scaling>
          <c:orientation val="minMax"/>
        </c:scaling>
        <c:delete val="0"/>
        <c:axPos val="b"/>
        <c:majorTickMark val="none"/>
        <c:minorTickMark val="none"/>
        <c:tickLblPos val="nextTo"/>
        <c:txPr>
          <a:bodyPr/>
          <a:lstStyle/>
          <a:p>
            <a:pPr>
              <a:defRPr sz="1200"/>
            </a:pPr>
            <a:endParaRPr lang="de-DE"/>
          </a:p>
        </c:txPr>
        <c:crossAx val="301654400"/>
        <c:crosses val="autoZero"/>
        <c:auto val="1"/>
        <c:lblAlgn val="ctr"/>
        <c:lblOffset val="100"/>
        <c:noMultiLvlLbl val="0"/>
      </c:catAx>
      <c:valAx>
        <c:axId val="301654400"/>
        <c:scaling>
          <c:orientation val="minMax"/>
          <c:max val="0.60000000000000009"/>
        </c:scaling>
        <c:delete val="0"/>
        <c:axPos val="l"/>
        <c:majorGridlines/>
        <c:title>
          <c:tx>
            <c:rich>
              <a:bodyPr/>
              <a:lstStyle/>
              <a:p>
                <a:pPr>
                  <a:defRPr sz="1100"/>
                </a:pPr>
                <a:r>
                  <a:rPr lang="de-DE" sz="1100" dirty="0" smtClean="0"/>
                  <a:t>Heat </a:t>
                </a:r>
                <a:r>
                  <a:rPr lang="de-DE" sz="1100" dirty="0" err="1" smtClean="0"/>
                  <a:t>partition</a:t>
                </a:r>
                <a:r>
                  <a:rPr lang="de-DE" sz="1100" dirty="0" smtClean="0"/>
                  <a:t> (</a:t>
                </a:r>
                <a:r>
                  <a:rPr lang="de-DE" sz="1100" dirty="0" err="1" smtClean="0"/>
                  <a:t>workpiece</a:t>
                </a:r>
                <a:r>
                  <a:rPr lang="de-DE" sz="1100" dirty="0" smtClean="0"/>
                  <a:t>)</a:t>
                </a:r>
                <a:endParaRPr lang="de-DE" sz="1100" dirty="0"/>
              </a:p>
            </c:rich>
          </c:tx>
          <c:layout>
            <c:manualLayout>
              <c:xMode val="edge"/>
              <c:yMode val="edge"/>
              <c:x val="3.5187266774279975E-2"/>
              <c:y val="0.12272439814379599"/>
            </c:manualLayout>
          </c:layout>
          <c:overlay val="0"/>
        </c:title>
        <c:numFmt formatCode="General" sourceLinked="1"/>
        <c:majorTickMark val="none"/>
        <c:minorTickMark val="none"/>
        <c:tickLblPos val="nextTo"/>
        <c:txPr>
          <a:bodyPr/>
          <a:lstStyle/>
          <a:p>
            <a:pPr>
              <a:defRPr sz="1200"/>
            </a:pPr>
            <a:endParaRPr lang="de-DE"/>
          </a:p>
        </c:txPr>
        <c:crossAx val="301644416"/>
        <c:crosses val="autoZero"/>
        <c:crossBetween val="between"/>
      </c:valAx>
    </c:plotArea>
    <c:plotVisOnly val="1"/>
    <c:dispBlanksAs val="gap"/>
    <c:showDLblsOverMax val="0"/>
  </c:chart>
  <c:externalData r:id="rId1">
    <c:autoUpdate val="0"/>
  </c:externalData>
  <c:extLst>
    <c:ext xmlns:c14="http://schemas.microsoft.com/office/drawing/2007/8/2/chart" uri="{781A3756-C4B2-4CAC-9D66-4F8BD8637D16}">
      <c14:pivotOptions>
        <c14:dropZoneFilter val="1"/>
        <c14:dropZoneCategories val="1"/>
        <c14:dropZoneData val="1"/>
        <c14:dropZonesVisible val="1"/>
      </c14:pivotOptions>
    </c:ext>
  </c:extLst>
</c:chartSpace>
</file>

<file path=ppt/charts/chart62.xml><?xml version="1.0" encoding="utf-8"?>
<c:chartSpace xmlns:c="http://schemas.openxmlformats.org/drawingml/2006/chart" xmlns:a="http://schemas.openxmlformats.org/drawingml/2006/main" xmlns:r="http://schemas.openxmlformats.org/officeDocument/2006/relationships">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pivotSource>
    <c:name>[CuttingResults_AISI1045_AISI4140_ALL_E085_method1.xlsx]Tabelle3!PivotTable2</c:name>
    <c:fmtId val="149"/>
  </c:pivotSource>
  <c:chart>
    <c:autoTitleDeleted val="1"/>
    <c:pivotFmts>
      <c:pivotFmt>
        <c:idx val="0"/>
      </c:pivotFmt>
      <c:pivotFmt>
        <c:idx val="1"/>
      </c:pivotFmt>
      <c:pivotFmt>
        <c:idx val="2"/>
      </c:pivotFmt>
      <c:pivotFmt>
        <c:idx val="3"/>
      </c:pivotFmt>
      <c:pivotFmt>
        <c:idx val="4"/>
      </c:pivotFmt>
      <c:pivotFmt>
        <c:idx val="5"/>
      </c:pivotFmt>
      <c:pivotFmt>
        <c:idx val="6"/>
      </c:pivotFmt>
      <c:pivotFmt>
        <c:idx val="7"/>
      </c:pivotFmt>
      <c:pivotFmt>
        <c:idx val="8"/>
      </c:pivotFmt>
      <c:pivotFmt>
        <c:idx val="9"/>
      </c:pivotFmt>
      <c:pivotFmt>
        <c:idx val="10"/>
      </c:pivotFmt>
      <c:pivotFmt>
        <c:idx val="11"/>
      </c:pivotFmt>
      <c:pivotFmt>
        <c:idx val="12"/>
      </c:pivotFmt>
      <c:pivotFmt>
        <c:idx val="13"/>
      </c:pivotFmt>
      <c:pivotFmt>
        <c:idx val="14"/>
      </c:pivotFmt>
      <c:pivotFmt>
        <c:idx val="15"/>
      </c:pivotFmt>
      <c:pivotFmt>
        <c:idx val="16"/>
      </c:pivotFmt>
      <c:pivotFmt>
        <c:idx val="17"/>
      </c:pivotFmt>
      <c:pivotFmt>
        <c:idx val="18"/>
      </c:pivotFmt>
      <c:pivotFmt>
        <c:idx val="19"/>
      </c:pivotFmt>
      <c:pivotFmt>
        <c:idx val="20"/>
      </c:pivotFmt>
      <c:pivotFmt>
        <c:idx val="21"/>
      </c:pivotFmt>
      <c:pivotFmt>
        <c:idx val="22"/>
      </c:pivotFmt>
      <c:pivotFmt>
        <c:idx val="23"/>
      </c:pivotFmt>
      <c:pivotFmt>
        <c:idx val="24"/>
      </c:pivotFmt>
      <c:pivotFmt>
        <c:idx val="25"/>
      </c:pivotFmt>
      <c:pivotFmt>
        <c:idx val="26"/>
      </c:pivotFmt>
      <c:pivotFmt>
        <c:idx val="27"/>
      </c:pivotFmt>
      <c:pivotFmt>
        <c:idx val="28"/>
      </c:pivotFmt>
      <c:pivotFmt>
        <c:idx val="29"/>
      </c:pivotFmt>
      <c:pivotFmt>
        <c:idx val="30"/>
      </c:pivotFmt>
      <c:pivotFmt>
        <c:idx val="31"/>
      </c:pivotFmt>
      <c:pivotFmt>
        <c:idx val="32"/>
      </c:pivotFmt>
      <c:pivotFmt>
        <c:idx val="33"/>
      </c:pivotFmt>
      <c:pivotFmt>
        <c:idx val="34"/>
      </c:pivotFmt>
      <c:pivotFmt>
        <c:idx val="35"/>
      </c:pivotFmt>
      <c:pivotFmt>
        <c:idx val="36"/>
      </c:pivotFmt>
      <c:pivotFmt>
        <c:idx val="37"/>
      </c:pivotFmt>
      <c:pivotFmt>
        <c:idx val="38"/>
      </c:pivotFmt>
      <c:pivotFmt>
        <c:idx val="39"/>
      </c:pivotFmt>
      <c:pivotFmt>
        <c:idx val="40"/>
      </c:pivotFmt>
      <c:pivotFmt>
        <c:idx val="41"/>
      </c:pivotFmt>
      <c:pivotFmt>
        <c:idx val="42"/>
      </c:pivotFmt>
      <c:pivotFmt>
        <c:idx val="43"/>
      </c:pivotFmt>
      <c:pivotFmt>
        <c:idx val="44"/>
      </c:pivotFmt>
      <c:pivotFmt>
        <c:idx val="45"/>
      </c:pivotFmt>
      <c:pivotFmt>
        <c:idx val="46"/>
      </c:pivotFmt>
    </c:pivotFmts>
    <c:plotArea>
      <c:layout>
        <c:manualLayout>
          <c:layoutTarget val="inner"/>
          <c:xMode val="edge"/>
          <c:yMode val="edge"/>
          <c:x val="0.26795734036424362"/>
          <c:y val="0.21046080350046575"/>
          <c:w val="0.70742519735600351"/>
          <c:h val="0.60237019057369023"/>
        </c:manualLayout>
      </c:layout>
      <c:lineChart>
        <c:grouping val="standard"/>
        <c:varyColors val="0"/>
        <c:ser>
          <c:idx val="0"/>
          <c:order val="0"/>
          <c:tx>
            <c:strRef>
              <c:f>Tabelle3!$B$4:$B$5</c:f>
              <c:strCache>
                <c:ptCount val="1"/>
                <c:pt idx="0">
                  <c:v>200,00</c:v>
                </c:pt>
              </c:strCache>
            </c:strRef>
          </c:tx>
          <c:cat>
            <c:strRef>
              <c:f>Tabelle3!$A$6:$A$8</c:f>
              <c:strCache>
                <c:ptCount val="2"/>
                <c:pt idx="0">
                  <c:v>100,00</c:v>
                </c:pt>
                <c:pt idx="1">
                  <c:v>150,00</c:v>
                </c:pt>
              </c:strCache>
            </c:strRef>
          </c:cat>
          <c:val>
            <c:numRef>
              <c:f>Tabelle3!$B$6:$B$8</c:f>
              <c:numCache>
                <c:formatCode>General</c:formatCode>
                <c:ptCount val="2"/>
                <c:pt idx="0">
                  <c:v>0.41433659531945793</c:v>
                </c:pt>
                <c:pt idx="1">
                  <c:v>0.42324821775708538</c:v>
                </c:pt>
              </c:numCache>
            </c:numRef>
          </c:val>
          <c:smooth val="0"/>
        </c:ser>
        <c:ser>
          <c:idx val="1"/>
          <c:order val="1"/>
          <c:tx>
            <c:strRef>
              <c:f>Tabelle3!$C$4:$C$5</c:f>
              <c:strCache>
                <c:ptCount val="1"/>
                <c:pt idx="0">
                  <c:v>300,00</c:v>
                </c:pt>
              </c:strCache>
            </c:strRef>
          </c:tx>
          <c:cat>
            <c:strRef>
              <c:f>Tabelle3!$A$6:$A$8</c:f>
              <c:strCache>
                <c:ptCount val="2"/>
                <c:pt idx="0">
                  <c:v>100,00</c:v>
                </c:pt>
                <c:pt idx="1">
                  <c:v>150,00</c:v>
                </c:pt>
              </c:strCache>
            </c:strRef>
          </c:cat>
          <c:val>
            <c:numRef>
              <c:f>Tabelle3!$C$6:$C$8</c:f>
              <c:numCache>
                <c:formatCode>General</c:formatCode>
                <c:ptCount val="2"/>
                <c:pt idx="0">
                  <c:v>0.42313767166773675</c:v>
                </c:pt>
                <c:pt idx="1">
                  <c:v>0.46357001112795793</c:v>
                </c:pt>
              </c:numCache>
            </c:numRef>
          </c:val>
          <c:smooth val="0"/>
        </c:ser>
        <c:dLbls>
          <c:showLegendKey val="0"/>
          <c:showVal val="0"/>
          <c:showCatName val="0"/>
          <c:showSerName val="0"/>
          <c:showPercent val="0"/>
          <c:showBubbleSize val="0"/>
        </c:dLbls>
        <c:marker val="1"/>
        <c:smooth val="0"/>
        <c:axId val="302229760"/>
        <c:axId val="302235648"/>
      </c:lineChart>
      <c:catAx>
        <c:axId val="302229760"/>
        <c:scaling>
          <c:orientation val="minMax"/>
        </c:scaling>
        <c:delete val="0"/>
        <c:axPos val="b"/>
        <c:majorTickMark val="none"/>
        <c:minorTickMark val="none"/>
        <c:tickLblPos val="nextTo"/>
        <c:txPr>
          <a:bodyPr/>
          <a:lstStyle/>
          <a:p>
            <a:pPr>
              <a:defRPr sz="1200"/>
            </a:pPr>
            <a:endParaRPr lang="de-DE"/>
          </a:p>
        </c:txPr>
        <c:crossAx val="302235648"/>
        <c:crosses val="autoZero"/>
        <c:auto val="1"/>
        <c:lblAlgn val="ctr"/>
        <c:lblOffset val="100"/>
        <c:noMultiLvlLbl val="0"/>
      </c:catAx>
      <c:valAx>
        <c:axId val="302235648"/>
        <c:scaling>
          <c:orientation val="minMax"/>
          <c:max val="0.60000000000000009"/>
        </c:scaling>
        <c:delete val="0"/>
        <c:axPos val="l"/>
        <c:majorGridlines/>
        <c:title>
          <c:tx>
            <c:rich>
              <a:bodyPr/>
              <a:lstStyle/>
              <a:p>
                <a:pPr>
                  <a:defRPr sz="1100"/>
                </a:pPr>
                <a:r>
                  <a:rPr lang="de-DE" sz="1100" dirty="0" smtClean="0"/>
                  <a:t>Heat </a:t>
                </a:r>
                <a:r>
                  <a:rPr lang="de-DE" sz="1100" dirty="0" err="1" smtClean="0"/>
                  <a:t>partition</a:t>
                </a:r>
                <a:r>
                  <a:rPr lang="de-DE" sz="1100" dirty="0" smtClean="0"/>
                  <a:t> (</a:t>
                </a:r>
                <a:r>
                  <a:rPr lang="de-DE" sz="1100" dirty="0" err="1" smtClean="0"/>
                  <a:t>workpiece</a:t>
                </a:r>
                <a:r>
                  <a:rPr lang="de-DE" sz="1100" dirty="0" smtClean="0"/>
                  <a:t>)</a:t>
                </a:r>
                <a:endParaRPr lang="de-DE" sz="1100" dirty="0"/>
              </a:p>
            </c:rich>
          </c:tx>
          <c:layout>
            <c:manualLayout>
              <c:xMode val="edge"/>
              <c:yMode val="edge"/>
              <c:x val="3.5187266774279975E-2"/>
              <c:y val="0.12272439814379599"/>
            </c:manualLayout>
          </c:layout>
          <c:overlay val="0"/>
        </c:title>
        <c:numFmt formatCode="General" sourceLinked="1"/>
        <c:majorTickMark val="none"/>
        <c:minorTickMark val="none"/>
        <c:tickLblPos val="nextTo"/>
        <c:txPr>
          <a:bodyPr/>
          <a:lstStyle/>
          <a:p>
            <a:pPr>
              <a:defRPr sz="1200"/>
            </a:pPr>
            <a:endParaRPr lang="de-DE"/>
          </a:p>
        </c:txPr>
        <c:crossAx val="302229760"/>
        <c:crosses val="autoZero"/>
        <c:crossBetween val="between"/>
      </c:valAx>
    </c:plotArea>
    <c:plotVisOnly val="1"/>
    <c:dispBlanksAs val="gap"/>
    <c:showDLblsOverMax val="0"/>
  </c:chart>
  <c:externalData r:id="rId1">
    <c:autoUpdate val="0"/>
  </c:externalData>
  <c:extLst>
    <c:ext xmlns:c14="http://schemas.microsoft.com/office/drawing/2007/8/2/chart" uri="{781A3756-C4B2-4CAC-9D66-4F8BD8637D16}">
      <c14:pivotOptions>
        <c14:dropZoneFilter val="1"/>
        <c14:dropZoneCategories val="1"/>
        <c14:dropZoneData val="1"/>
        <c14:dropZonesVisible val="1"/>
      </c14:pivotOptions>
    </c:ext>
  </c:extLst>
</c:chartSpace>
</file>

<file path=ppt/charts/chart63.xml><?xml version="1.0" encoding="utf-8"?>
<c:chartSpace xmlns:c="http://schemas.openxmlformats.org/drawingml/2006/chart" xmlns:a="http://schemas.openxmlformats.org/drawingml/2006/main" xmlns:r="http://schemas.openxmlformats.org/officeDocument/2006/relationships">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pivotSource>
    <c:name>[Struct_Results_v18_AISI1045_AISI4140_ALL_E85.xlsx]Tabelle3!PivotTable1</c:name>
    <c:fmtId val="-1"/>
  </c:pivotSource>
  <c:chart>
    <c:autoTitleDeleted val="1"/>
    <c:pivotFmts>
      <c:pivotFmt>
        <c:idx val="0"/>
      </c:pivotFmt>
      <c:pivotFmt>
        <c:idx val="1"/>
      </c:pivotFmt>
      <c:pivotFmt>
        <c:idx val="2"/>
      </c:pivotFmt>
      <c:pivotFmt>
        <c:idx val="3"/>
      </c:pivotFmt>
      <c:pivotFmt>
        <c:idx val="4"/>
      </c:pivotFmt>
      <c:pivotFmt>
        <c:idx val="5"/>
      </c:pivotFmt>
      <c:pivotFmt>
        <c:idx val="6"/>
      </c:pivotFmt>
      <c:pivotFmt>
        <c:idx val="7"/>
      </c:pivotFmt>
      <c:pivotFmt>
        <c:idx val="8"/>
      </c:pivotFmt>
      <c:pivotFmt>
        <c:idx val="9"/>
      </c:pivotFmt>
      <c:pivotFmt>
        <c:idx val="10"/>
      </c:pivotFmt>
      <c:pivotFmt>
        <c:idx val="11"/>
      </c:pivotFmt>
      <c:pivotFmt>
        <c:idx val="12"/>
      </c:pivotFmt>
      <c:pivotFmt>
        <c:idx val="13"/>
      </c:pivotFmt>
      <c:pivotFmt>
        <c:idx val="14"/>
      </c:pivotFmt>
      <c:pivotFmt>
        <c:idx val="15"/>
      </c:pivotFmt>
      <c:pivotFmt>
        <c:idx val="16"/>
      </c:pivotFmt>
      <c:pivotFmt>
        <c:idx val="17"/>
      </c:pivotFmt>
      <c:pivotFmt>
        <c:idx val="18"/>
      </c:pivotFmt>
      <c:pivotFmt>
        <c:idx val="19"/>
      </c:pivotFmt>
      <c:pivotFmt>
        <c:idx val="20"/>
      </c:pivotFmt>
      <c:pivotFmt>
        <c:idx val="21"/>
      </c:pivotFmt>
      <c:pivotFmt>
        <c:idx val="22"/>
      </c:pivotFmt>
      <c:pivotFmt>
        <c:idx val="23"/>
      </c:pivotFmt>
      <c:pivotFmt>
        <c:idx val="24"/>
      </c:pivotFmt>
      <c:pivotFmt>
        <c:idx val="25"/>
      </c:pivotFmt>
      <c:pivotFmt>
        <c:idx val="26"/>
      </c:pivotFmt>
      <c:pivotFmt>
        <c:idx val="27"/>
      </c:pivotFmt>
      <c:pivotFmt>
        <c:idx val="28"/>
      </c:pivotFmt>
      <c:pivotFmt>
        <c:idx val="29"/>
      </c:pivotFmt>
      <c:pivotFmt>
        <c:idx val="30"/>
      </c:pivotFmt>
      <c:pivotFmt>
        <c:idx val="31"/>
      </c:pivotFmt>
      <c:pivotFmt>
        <c:idx val="32"/>
      </c:pivotFmt>
      <c:pivotFmt>
        <c:idx val="33"/>
      </c:pivotFmt>
      <c:pivotFmt>
        <c:idx val="34"/>
      </c:pivotFmt>
      <c:pivotFmt>
        <c:idx val="35"/>
      </c:pivotFmt>
      <c:pivotFmt>
        <c:idx val="36"/>
      </c:pivotFmt>
      <c:pivotFmt>
        <c:idx val="37"/>
      </c:pivotFmt>
      <c:pivotFmt>
        <c:idx val="38"/>
      </c:pivotFmt>
      <c:pivotFmt>
        <c:idx val="39"/>
      </c:pivotFmt>
      <c:pivotFmt>
        <c:idx val="40"/>
      </c:pivotFmt>
      <c:pivotFmt>
        <c:idx val="41"/>
      </c:pivotFmt>
      <c:pivotFmt>
        <c:idx val="42"/>
      </c:pivotFmt>
    </c:pivotFmts>
    <c:plotArea>
      <c:layout>
        <c:manualLayout>
          <c:layoutTarget val="inner"/>
          <c:xMode val="edge"/>
          <c:yMode val="edge"/>
          <c:x val="0.26795734036424362"/>
          <c:y val="0.21046080350046575"/>
          <c:w val="0.70742519735600351"/>
          <c:h val="0.60237019057369023"/>
        </c:manualLayout>
      </c:layout>
      <c:lineChart>
        <c:grouping val="standard"/>
        <c:varyColors val="0"/>
        <c:ser>
          <c:idx val="0"/>
          <c:order val="0"/>
          <c:tx>
            <c:strRef>
              <c:f>Tabelle3!$B$4:$B$5</c:f>
              <c:strCache>
                <c:ptCount val="1"/>
                <c:pt idx="0">
                  <c:v>200,00</c:v>
                </c:pt>
              </c:strCache>
            </c:strRef>
          </c:tx>
          <c:cat>
            <c:strRef>
              <c:f>Tabelle3!$A$6:$A$8</c:f>
              <c:strCache>
                <c:ptCount val="2"/>
                <c:pt idx="0">
                  <c:v>100,00</c:v>
                </c:pt>
                <c:pt idx="1">
                  <c:v>150,00</c:v>
                </c:pt>
              </c:strCache>
            </c:strRef>
          </c:cat>
          <c:val>
            <c:numRef>
              <c:f>Tabelle3!$B$6:$B$8</c:f>
              <c:numCache>
                <c:formatCode>General</c:formatCode>
                <c:ptCount val="2"/>
                <c:pt idx="0">
                  <c:v>1041.6504501533846</c:v>
                </c:pt>
                <c:pt idx="1">
                  <c:v>1492.3546586891468</c:v>
                </c:pt>
              </c:numCache>
            </c:numRef>
          </c:val>
          <c:smooth val="0"/>
        </c:ser>
        <c:ser>
          <c:idx val="1"/>
          <c:order val="1"/>
          <c:tx>
            <c:strRef>
              <c:f>Tabelle3!$C$4:$C$5</c:f>
              <c:strCache>
                <c:ptCount val="1"/>
                <c:pt idx="0">
                  <c:v>300,00</c:v>
                </c:pt>
              </c:strCache>
            </c:strRef>
          </c:tx>
          <c:cat>
            <c:strRef>
              <c:f>Tabelle3!$A$6:$A$8</c:f>
              <c:strCache>
                <c:ptCount val="2"/>
                <c:pt idx="0">
                  <c:v>100,00</c:v>
                </c:pt>
                <c:pt idx="1">
                  <c:v>150,00</c:v>
                </c:pt>
              </c:strCache>
            </c:strRef>
          </c:cat>
          <c:val>
            <c:numRef>
              <c:f>Tabelle3!$C$6:$C$8</c:f>
              <c:numCache>
                <c:formatCode>General</c:formatCode>
                <c:ptCount val="2"/>
                <c:pt idx="0">
                  <c:v>1564.0365677398365</c:v>
                </c:pt>
                <c:pt idx="1">
                  <c:v>2233.4371633516412</c:v>
                </c:pt>
              </c:numCache>
            </c:numRef>
          </c:val>
          <c:smooth val="0"/>
        </c:ser>
        <c:dLbls>
          <c:showLegendKey val="0"/>
          <c:showVal val="0"/>
          <c:showCatName val="0"/>
          <c:showSerName val="0"/>
          <c:showPercent val="0"/>
          <c:showBubbleSize val="0"/>
        </c:dLbls>
        <c:marker val="1"/>
        <c:smooth val="0"/>
        <c:axId val="302731648"/>
        <c:axId val="302733184"/>
      </c:lineChart>
      <c:catAx>
        <c:axId val="302731648"/>
        <c:scaling>
          <c:orientation val="minMax"/>
        </c:scaling>
        <c:delete val="0"/>
        <c:axPos val="b"/>
        <c:majorTickMark val="none"/>
        <c:minorTickMark val="none"/>
        <c:tickLblPos val="nextTo"/>
        <c:txPr>
          <a:bodyPr/>
          <a:lstStyle/>
          <a:p>
            <a:pPr>
              <a:defRPr sz="1200"/>
            </a:pPr>
            <a:endParaRPr lang="de-DE"/>
          </a:p>
        </c:txPr>
        <c:crossAx val="302733184"/>
        <c:crosses val="autoZero"/>
        <c:auto val="1"/>
        <c:lblAlgn val="ctr"/>
        <c:lblOffset val="100"/>
        <c:noMultiLvlLbl val="0"/>
      </c:catAx>
      <c:valAx>
        <c:axId val="302733184"/>
        <c:scaling>
          <c:orientation val="minMax"/>
          <c:max val="3000"/>
        </c:scaling>
        <c:delete val="0"/>
        <c:axPos val="l"/>
        <c:majorGridlines/>
        <c:title>
          <c:tx>
            <c:rich>
              <a:bodyPr/>
              <a:lstStyle/>
              <a:p>
                <a:pPr>
                  <a:defRPr sz="1100" b="1"/>
                </a:pPr>
                <a:r>
                  <a:rPr lang="de-DE" sz="1100" b="1" dirty="0" smtClean="0"/>
                  <a:t>Heat </a:t>
                </a:r>
                <a:r>
                  <a:rPr lang="de-DE" sz="1100" b="1" dirty="0" err="1" smtClean="0"/>
                  <a:t>flow</a:t>
                </a:r>
                <a:r>
                  <a:rPr lang="de-DE" sz="1100" b="1" dirty="0" smtClean="0"/>
                  <a:t> (</a:t>
                </a:r>
                <a:r>
                  <a:rPr lang="de-DE" sz="1100" b="1" dirty="0" err="1" smtClean="0"/>
                  <a:t>chip</a:t>
                </a:r>
                <a:r>
                  <a:rPr lang="de-DE" sz="1100" b="1" dirty="0" smtClean="0"/>
                  <a:t>) [W]</a:t>
                </a:r>
                <a:endParaRPr lang="de-DE" sz="1100" b="1" dirty="0"/>
              </a:p>
            </c:rich>
          </c:tx>
          <c:layout>
            <c:manualLayout>
              <c:xMode val="edge"/>
              <c:yMode val="edge"/>
              <c:x val="3.1037502133210857E-2"/>
              <c:y val="0.21497910488578192"/>
            </c:manualLayout>
          </c:layout>
          <c:overlay val="0"/>
        </c:title>
        <c:numFmt formatCode="General" sourceLinked="1"/>
        <c:majorTickMark val="none"/>
        <c:minorTickMark val="none"/>
        <c:tickLblPos val="nextTo"/>
        <c:txPr>
          <a:bodyPr/>
          <a:lstStyle/>
          <a:p>
            <a:pPr>
              <a:defRPr sz="1200"/>
            </a:pPr>
            <a:endParaRPr lang="de-DE"/>
          </a:p>
        </c:txPr>
        <c:crossAx val="302731648"/>
        <c:crosses val="autoZero"/>
        <c:crossBetween val="between"/>
      </c:valAx>
    </c:plotArea>
    <c:plotVisOnly val="1"/>
    <c:dispBlanksAs val="gap"/>
    <c:showDLblsOverMax val="0"/>
  </c:chart>
  <c:externalData r:id="rId1">
    <c:autoUpdate val="0"/>
  </c:externalData>
  <c:extLst>
    <c:ext xmlns:c14="http://schemas.microsoft.com/office/drawing/2007/8/2/chart" uri="{781A3756-C4B2-4CAC-9D66-4F8BD8637D16}">
      <c14:pivotOptions>
        <c14:dropZoneFilter val="1"/>
        <c14:dropZoneCategories val="1"/>
        <c14:dropZoneData val="1"/>
        <c14:dropZonesVisible val="1"/>
      </c14:pivotOptions>
    </c:ext>
  </c:extLst>
</c:chartSpace>
</file>

<file path=ppt/charts/chart64.xml><?xml version="1.0" encoding="utf-8"?>
<c:chartSpace xmlns:c="http://schemas.openxmlformats.org/drawingml/2006/chart" xmlns:a="http://schemas.openxmlformats.org/drawingml/2006/main" xmlns:r="http://schemas.openxmlformats.org/officeDocument/2006/relationships">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pivotSource>
    <c:name>[CuttingResults_AISI1045_AISI4140_ALL_E085_method1.xlsx]Tabelle3!PivotTable2</c:name>
    <c:fmtId val="178"/>
  </c:pivotSource>
  <c:chart>
    <c:autoTitleDeleted val="1"/>
    <c:pivotFmts>
      <c:pivotFmt>
        <c:idx val="0"/>
      </c:pivotFmt>
      <c:pivotFmt>
        <c:idx val="1"/>
      </c:pivotFmt>
      <c:pivotFmt>
        <c:idx val="2"/>
      </c:pivotFmt>
      <c:pivotFmt>
        <c:idx val="3"/>
      </c:pivotFmt>
      <c:pivotFmt>
        <c:idx val="4"/>
      </c:pivotFmt>
      <c:pivotFmt>
        <c:idx val="5"/>
      </c:pivotFmt>
      <c:pivotFmt>
        <c:idx val="6"/>
      </c:pivotFmt>
      <c:pivotFmt>
        <c:idx val="7"/>
      </c:pivotFmt>
      <c:pivotFmt>
        <c:idx val="8"/>
      </c:pivotFmt>
      <c:pivotFmt>
        <c:idx val="9"/>
      </c:pivotFmt>
      <c:pivotFmt>
        <c:idx val="10"/>
      </c:pivotFmt>
      <c:pivotFmt>
        <c:idx val="11"/>
      </c:pivotFmt>
      <c:pivotFmt>
        <c:idx val="12"/>
      </c:pivotFmt>
      <c:pivotFmt>
        <c:idx val="13"/>
      </c:pivotFmt>
      <c:pivotFmt>
        <c:idx val="14"/>
      </c:pivotFmt>
      <c:pivotFmt>
        <c:idx val="15"/>
      </c:pivotFmt>
      <c:pivotFmt>
        <c:idx val="16"/>
      </c:pivotFmt>
      <c:pivotFmt>
        <c:idx val="17"/>
      </c:pivotFmt>
      <c:pivotFmt>
        <c:idx val="18"/>
      </c:pivotFmt>
      <c:pivotFmt>
        <c:idx val="19"/>
      </c:pivotFmt>
      <c:pivotFmt>
        <c:idx val="20"/>
      </c:pivotFmt>
      <c:pivotFmt>
        <c:idx val="21"/>
      </c:pivotFmt>
      <c:pivotFmt>
        <c:idx val="22"/>
      </c:pivotFmt>
      <c:pivotFmt>
        <c:idx val="23"/>
      </c:pivotFmt>
      <c:pivotFmt>
        <c:idx val="24"/>
      </c:pivotFmt>
      <c:pivotFmt>
        <c:idx val="25"/>
      </c:pivotFmt>
      <c:pivotFmt>
        <c:idx val="26"/>
      </c:pivotFmt>
      <c:pivotFmt>
        <c:idx val="27"/>
      </c:pivotFmt>
      <c:pivotFmt>
        <c:idx val="28"/>
      </c:pivotFmt>
      <c:pivotFmt>
        <c:idx val="29"/>
      </c:pivotFmt>
      <c:pivotFmt>
        <c:idx val="30"/>
      </c:pivotFmt>
      <c:pivotFmt>
        <c:idx val="31"/>
      </c:pivotFmt>
      <c:pivotFmt>
        <c:idx val="32"/>
      </c:pivotFmt>
      <c:pivotFmt>
        <c:idx val="33"/>
      </c:pivotFmt>
      <c:pivotFmt>
        <c:idx val="34"/>
      </c:pivotFmt>
      <c:pivotFmt>
        <c:idx val="35"/>
      </c:pivotFmt>
      <c:pivotFmt>
        <c:idx val="36"/>
      </c:pivotFmt>
      <c:pivotFmt>
        <c:idx val="37"/>
      </c:pivotFmt>
      <c:pivotFmt>
        <c:idx val="38"/>
      </c:pivotFmt>
      <c:pivotFmt>
        <c:idx val="39"/>
      </c:pivotFmt>
      <c:pivotFmt>
        <c:idx val="40"/>
      </c:pivotFmt>
      <c:pivotFmt>
        <c:idx val="41"/>
      </c:pivotFmt>
      <c:pivotFmt>
        <c:idx val="42"/>
      </c:pivotFmt>
      <c:pivotFmt>
        <c:idx val="43"/>
      </c:pivotFmt>
      <c:pivotFmt>
        <c:idx val="44"/>
      </c:pivotFmt>
      <c:pivotFmt>
        <c:idx val="45"/>
      </c:pivotFmt>
      <c:pivotFmt>
        <c:idx val="46"/>
      </c:pivotFmt>
      <c:pivotFmt>
        <c:idx val="47"/>
      </c:pivotFmt>
      <c:pivotFmt>
        <c:idx val="48"/>
      </c:pivotFmt>
      <c:pivotFmt>
        <c:idx val="49"/>
      </c:pivotFmt>
      <c:pivotFmt>
        <c:idx val="50"/>
      </c:pivotFmt>
      <c:pivotFmt>
        <c:idx val="51"/>
      </c:pivotFmt>
      <c:pivotFmt>
        <c:idx val="52"/>
      </c:pivotFmt>
      <c:pivotFmt>
        <c:idx val="53"/>
      </c:pivotFmt>
      <c:pivotFmt>
        <c:idx val="54"/>
      </c:pivotFmt>
      <c:pivotFmt>
        <c:idx val="55"/>
      </c:pivotFmt>
      <c:pivotFmt>
        <c:idx val="56"/>
      </c:pivotFmt>
      <c:pivotFmt>
        <c:idx val="57"/>
      </c:pivotFmt>
      <c:pivotFmt>
        <c:idx val="58"/>
      </c:pivotFmt>
      <c:pivotFmt>
        <c:idx val="59"/>
      </c:pivotFmt>
      <c:pivotFmt>
        <c:idx val="60"/>
      </c:pivotFmt>
      <c:pivotFmt>
        <c:idx val="61"/>
      </c:pivotFmt>
      <c:pivotFmt>
        <c:idx val="62"/>
      </c:pivotFmt>
      <c:pivotFmt>
        <c:idx val="63"/>
      </c:pivotFmt>
      <c:pivotFmt>
        <c:idx val="64"/>
      </c:pivotFmt>
      <c:pivotFmt>
        <c:idx val="65"/>
      </c:pivotFmt>
      <c:pivotFmt>
        <c:idx val="66"/>
      </c:pivotFmt>
      <c:pivotFmt>
        <c:idx val="67"/>
      </c:pivotFmt>
      <c:pivotFmt>
        <c:idx val="68"/>
      </c:pivotFmt>
      <c:pivotFmt>
        <c:idx val="69"/>
      </c:pivotFmt>
      <c:pivotFmt>
        <c:idx val="70"/>
      </c:pivotFmt>
      <c:pivotFmt>
        <c:idx val="71"/>
      </c:pivotFmt>
      <c:pivotFmt>
        <c:idx val="72"/>
      </c:pivotFmt>
      <c:pivotFmt>
        <c:idx val="73"/>
      </c:pivotFmt>
      <c:pivotFmt>
        <c:idx val="74"/>
      </c:pivotFmt>
      <c:pivotFmt>
        <c:idx val="75"/>
      </c:pivotFmt>
      <c:pivotFmt>
        <c:idx val="76"/>
      </c:pivotFmt>
      <c:pivotFmt>
        <c:idx val="77"/>
      </c:pivotFmt>
      <c:pivotFmt>
        <c:idx val="78"/>
      </c:pivotFmt>
      <c:pivotFmt>
        <c:idx val="79"/>
      </c:pivotFmt>
      <c:pivotFmt>
        <c:idx val="80"/>
      </c:pivotFmt>
      <c:pivotFmt>
        <c:idx val="81"/>
      </c:pivotFmt>
      <c:pivotFmt>
        <c:idx val="82"/>
      </c:pivotFmt>
      <c:pivotFmt>
        <c:idx val="83"/>
      </c:pivotFmt>
      <c:pivotFmt>
        <c:idx val="84"/>
      </c:pivotFmt>
      <c:pivotFmt>
        <c:idx val="85"/>
      </c:pivotFmt>
    </c:pivotFmts>
    <c:plotArea>
      <c:layout>
        <c:manualLayout>
          <c:layoutTarget val="inner"/>
          <c:xMode val="edge"/>
          <c:yMode val="edge"/>
          <c:x val="0.26795734036424362"/>
          <c:y val="0.21046080350046575"/>
          <c:w val="0.70742519735600351"/>
          <c:h val="0.60237019057369023"/>
        </c:manualLayout>
      </c:layout>
      <c:lineChart>
        <c:grouping val="standard"/>
        <c:varyColors val="0"/>
        <c:ser>
          <c:idx val="0"/>
          <c:order val="0"/>
          <c:tx>
            <c:strRef>
              <c:f>Tabelle3!$B$4:$B$5</c:f>
              <c:strCache>
                <c:ptCount val="1"/>
                <c:pt idx="0">
                  <c:v>200,00</c:v>
                </c:pt>
              </c:strCache>
            </c:strRef>
          </c:tx>
          <c:cat>
            <c:strRef>
              <c:f>Tabelle3!$A$6:$A$8</c:f>
              <c:strCache>
                <c:ptCount val="2"/>
                <c:pt idx="0">
                  <c:v>100,00</c:v>
                </c:pt>
                <c:pt idx="1">
                  <c:v>150,00</c:v>
                </c:pt>
              </c:strCache>
            </c:strRef>
          </c:cat>
          <c:val>
            <c:numRef>
              <c:f>Tabelle3!$B$6:$B$8</c:f>
              <c:numCache>
                <c:formatCode>General</c:formatCode>
                <c:ptCount val="2"/>
                <c:pt idx="0">
                  <c:v>104.53513292333</c:v>
                </c:pt>
                <c:pt idx="1">
                  <c:v>89.288708210194898</c:v>
                </c:pt>
              </c:numCache>
            </c:numRef>
          </c:val>
          <c:smooth val="0"/>
        </c:ser>
        <c:ser>
          <c:idx val="1"/>
          <c:order val="1"/>
          <c:tx>
            <c:strRef>
              <c:f>Tabelle3!$C$4:$C$5</c:f>
              <c:strCache>
                <c:ptCount val="1"/>
                <c:pt idx="0">
                  <c:v>300,00</c:v>
                </c:pt>
              </c:strCache>
            </c:strRef>
          </c:tx>
          <c:cat>
            <c:strRef>
              <c:f>Tabelle3!$A$6:$A$8</c:f>
              <c:strCache>
                <c:ptCount val="2"/>
                <c:pt idx="0">
                  <c:v>100,00</c:v>
                </c:pt>
                <c:pt idx="1">
                  <c:v>150,00</c:v>
                </c:pt>
              </c:strCache>
            </c:strRef>
          </c:cat>
          <c:val>
            <c:numRef>
              <c:f>Tabelle3!$C$6:$C$8</c:f>
              <c:numCache>
                <c:formatCode>General</c:formatCode>
                <c:ptCount val="2"/>
                <c:pt idx="0">
                  <c:v>100.50624770028979</c:v>
                </c:pt>
                <c:pt idx="1">
                  <c:v>121.99365038051499</c:v>
                </c:pt>
              </c:numCache>
            </c:numRef>
          </c:val>
          <c:smooth val="0"/>
        </c:ser>
        <c:dLbls>
          <c:showLegendKey val="0"/>
          <c:showVal val="0"/>
          <c:showCatName val="0"/>
          <c:showSerName val="0"/>
          <c:showPercent val="0"/>
          <c:showBubbleSize val="0"/>
        </c:dLbls>
        <c:marker val="1"/>
        <c:smooth val="0"/>
        <c:axId val="303561344"/>
        <c:axId val="303268224"/>
      </c:lineChart>
      <c:catAx>
        <c:axId val="303561344"/>
        <c:scaling>
          <c:orientation val="minMax"/>
        </c:scaling>
        <c:delete val="0"/>
        <c:axPos val="b"/>
        <c:numFmt formatCode="0.00" sourceLinked="1"/>
        <c:majorTickMark val="none"/>
        <c:minorTickMark val="none"/>
        <c:tickLblPos val="nextTo"/>
        <c:txPr>
          <a:bodyPr/>
          <a:lstStyle/>
          <a:p>
            <a:pPr>
              <a:defRPr sz="1200"/>
            </a:pPr>
            <a:endParaRPr lang="de-DE"/>
          </a:p>
        </c:txPr>
        <c:crossAx val="303268224"/>
        <c:crosses val="autoZero"/>
        <c:auto val="1"/>
        <c:lblAlgn val="ctr"/>
        <c:lblOffset val="100"/>
        <c:noMultiLvlLbl val="0"/>
      </c:catAx>
      <c:valAx>
        <c:axId val="303268224"/>
        <c:scaling>
          <c:orientation val="minMax"/>
          <c:max val="200"/>
        </c:scaling>
        <c:delete val="0"/>
        <c:axPos val="l"/>
        <c:majorGridlines/>
        <c:title>
          <c:tx>
            <c:rich>
              <a:bodyPr/>
              <a:lstStyle/>
              <a:p>
                <a:pPr>
                  <a:defRPr sz="1100"/>
                </a:pPr>
                <a:r>
                  <a:rPr lang="de-DE" sz="1100" dirty="0" smtClean="0"/>
                  <a:t>Heat </a:t>
                </a:r>
                <a:r>
                  <a:rPr lang="de-DE" sz="1100" dirty="0" err="1" smtClean="0"/>
                  <a:t>flow</a:t>
                </a:r>
                <a:r>
                  <a:rPr lang="de-DE" sz="1100" dirty="0" smtClean="0"/>
                  <a:t> (</a:t>
                </a:r>
                <a:r>
                  <a:rPr lang="de-DE" sz="1100" dirty="0" err="1" smtClean="0"/>
                  <a:t>tool</a:t>
                </a:r>
                <a:r>
                  <a:rPr lang="de-DE" sz="1100" dirty="0" smtClean="0"/>
                  <a:t>) </a:t>
                </a:r>
                <a:r>
                  <a:rPr lang="de-DE" sz="1100" b="1" i="0" u="none" strike="noStrike" baseline="0" dirty="0" smtClean="0">
                    <a:effectLst/>
                  </a:rPr>
                  <a:t>[W]</a:t>
                </a:r>
                <a:endParaRPr lang="de-DE" sz="1100" dirty="0"/>
              </a:p>
            </c:rich>
          </c:tx>
          <c:layout>
            <c:manualLayout>
              <c:xMode val="edge"/>
              <c:yMode val="edge"/>
              <c:x val="3.1037502133210857E-2"/>
              <c:y val="0.21497910488578192"/>
            </c:manualLayout>
          </c:layout>
          <c:overlay val="0"/>
        </c:title>
        <c:numFmt formatCode="General" sourceLinked="1"/>
        <c:majorTickMark val="none"/>
        <c:minorTickMark val="none"/>
        <c:tickLblPos val="nextTo"/>
        <c:txPr>
          <a:bodyPr/>
          <a:lstStyle/>
          <a:p>
            <a:pPr>
              <a:defRPr sz="1200"/>
            </a:pPr>
            <a:endParaRPr lang="de-DE"/>
          </a:p>
        </c:txPr>
        <c:crossAx val="303561344"/>
        <c:crosses val="autoZero"/>
        <c:crossBetween val="between"/>
      </c:valAx>
    </c:plotArea>
    <c:legend>
      <c:legendPos val="t"/>
      <c:layout>
        <c:manualLayout>
          <c:xMode val="edge"/>
          <c:yMode val="edge"/>
          <c:x val="0.25774554461269011"/>
          <c:y val="5.4063651047319534E-2"/>
          <c:w val="0.56175207218736489"/>
          <c:h val="6.7631269651905981E-2"/>
        </c:manualLayout>
      </c:layout>
      <c:overlay val="0"/>
    </c:legend>
    <c:plotVisOnly val="1"/>
    <c:dispBlanksAs val="gap"/>
    <c:showDLblsOverMax val="0"/>
  </c:chart>
  <c:externalData r:id="rId1">
    <c:autoUpdate val="0"/>
  </c:externalData>
  <c:extLst/>
</c:chartSpace>
</file>

<file path=ppt/charts/chart65.xml><?xml version="1.0" encoding="utf-8"?>
<c:chartSpace xmlns:c="http://schemas.openxmlformats.org/drawingml/2006/chart" xmlns:a="http://schemas.openxmlformats.org/drawingml/2006/main" xmlns:r="http://schemas.openxmlformats.org/officeDocument/2006/relationships">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pivotSource>
    <c:name>[CuttingResults_AISI1045_AISI4140_ALL_E085_method1.xlsx]Tabelle3!PivotTable2</c:name>
    <c:fmtId val="162"/>
  </c:pivotSource>
  <c:chart>
    <c:autoTitleDeleted val="1"/>
    <c:pivotFmts>
      <c:pivotFmt>
        <c:idx val="0"/>
      </c:pivotFmt>
      <c:pivotFmt>
        <c:idx val="1"/>
      </c:pivotFmt>
      <c:pivotFmt>
        <c:idx val="2"/>
      </c:pivotFmt>
      <c:pivotFmt>
        <c:idx val="3"/>
      </c:pivotFmt>
      <c:pivotFmt>
        <c:idx val="4"/>
      </c:pivotFmt>
      <c:pivotFmt>
        <c:idx val="5"/>
      </c:pivotFmt>
      <c:pivotFmt>
        <c:idx val="6"/>
      </c:pivotFmt>
      <c:pivotFmt>
        <c:idx val="7"/>
      </c:pivotFmt>
      <c:pivotFmt>
        <c:idx val="8"/>
      </c:pivotFmt>
      <c:pivotFmt>
        <c:idx val="9"/>
      </c:pivotFmt>
      <c:pivotFmt>
        <c:idx val="10"/>
      </c:pivotFmt>
      <c:pivotFmt>
        <c:idx val="11"/>
      </c:pivotFmt>
      <c:pivotFmt>
        <c:idx val="12"/>
      </c:pivotFmt>
      <c:pivotFmt>
        <c:idx val="13"/>
      </c:pivotFmt>
      <c:pivotFmt>
        <c:idx val="14"/>
      </c:pivotFmt>
      <c:pivotFmt>
        <c:idx val="15"/>
      </c:pivotFmt>
      <c:pivotFmt>
        <c:idx val="16"/>
      </c:pivotFmt>
      <c:pivotFmt>
        <c:idx val="17"/>
      </c:pivotFmt>
      <c:pivotFmt>
        <c:idx val="18"/>
      </c:pivotFmt>
      <c:pivotFmt>
        <c:idx val="19"/>
      </c:pivotFmt>
      <c:pivotFmt>
        <c:idx val="20"/>
      </c:pivotFmt>
      <c:pivotFmt>
        <c:idx val="21"/>
      </c:pivotFmt>
      <c:pivotFmt>
        <c:idx val="22"/>
      </c:pivotFmt>
      <c:pivotFmt>
        <c:idx val="23"/>
      </c:pivotFmt>
      <c:pivotFmt>
        <c:idx val="24"/>
      </c:pivotFmt>
      <c:pivotFmt>
        <c:idx val="25"/>
      </c:pivotFmt>
      <c:pivotFmt>
        <c:idx val="26"/>
      </c:pivotFmt>
      <c:pivotFmt>
        <c:idx val="27"/>
      </c:pivotFmt>
      <c:pivotFmt>
        <c:idx val="28"/>
      </c:pivotFmt>
      <c:pivotFmt>
        <c:idx val="29"/>
      </c:pivotFmt>
      <c:pivotFmt>
        <c:idx val="30"/>
      </c:pivotFmt>
      <c:pivotFmt>
        <c:idx val="31"/>
      </c:pivotFmt>
      <c:pivotFmt>
        <c:idx val="32"/>
      </c:pivotFmt>
      <c:pivotFmt>
        <c:idx val="33"/>
      </c:pivotFmt>
      <c:pivotFmt>
        <c:idx val="34"/>
      </c:pivotFmt>
      <c:pivotFmt>
        <c:idx val="35"/>
      </c:pivotFmt>
      <c:pivotFmt>
        <c:idx val="36"/>
      </c:pivotFmt>
      <c:pivotFmt>
        <c:idx val="37"/>
      </c:pivotFmt>
      <c:pivotFmt>
        <c:idx val="38"/>
      </c:pivotFmt>
      <c:pivotFmt>
        <c:idx val="39"/>
      </c:pivotFmt>
      <c:pivotFmt>
        <c:idx val="40"/>
      </c:pivotFmt>
      <c:pivotFmt>
        <c:idx val="41"/>
      </c:pivotFmt>
      <c:pivotFmt>
        <c:idx val="42"/>
      </c:pivotFmt>
      <c:pivotFmt>
        <c:idx val="43"/>
      </c:pivotFmt>
      <c:pivotFmt>
        <c:idx val="44"/>
      </c:pivotFmt>
      <c:pivotFmt>
        <c:idx val="45"/>
      </c:pivotFmt>
      <c:pivotFmt>
        <c:idx val="46"/>
      </c:pivotFmt>
      <c:pivotFmt>
        <c:idx val="47"/>
      </c:pivotFmt>
      <c:pivotFmt>
        <c:idx val="48"/>
      </c:pivotFmt>
      <c:pivotFmt>
        <c:idx val="49"/>
      </c:pivotFmt>
      <c:pivotFmt>
        <c:idx val="50"/>
      </c:pivotFmt>
      <c:pivotFmt>
        <c:idx val="51"/>
      </c:pivotFmt>
      <c:pivotFmt>
        <c:idx val="52"/>
      </c:pivotFmt>
      <c:pivotFmt>
        <c:idx val="53"/>
      </c:pivotFmt>
      <c:pivotFmt>
        <c:idx val="54"/>
      </c:pivotFmt>
      <c:pivotFmt>
        <c:idx val="55"/>
      </c:pivotFmt>
      <c:pivotFmt>
        <c:idx val="56"/>
      </c:pivotFmt>
      <c:pivotFmt>
        <c:idx val="57"/>
      </c:pivotFmt>
      <c:pivotFmt>
        <c:idx val="58"/>
      </c:pivotFmt>
      <c:pivotFmt>
        <c:idx val="59"/>
      </c:pivotFmt>
      <c:pivotFmt>
        <c:idx val="60"/>
      </c:pivotFmt>
      <c:pivotFmt>
        <c:idx val="61"/>
      </c:pivotFmt>
      <c:pivotFmt>
        <c:idx val="62"/>
      </c:pivotFmt>
      <c:pivotFmt>
        <c:idx val="63"/>
      </c:pivotFmt>
      <c:pivotFmt>
        <c:idx val="64"/>
      </c:pivotFmt>
      <c:pivotFmt>
        <c:idx val="65"/>
      </c:pivotFmt>
      <c:pivotFmt>
        <c:idx val="66"/>
      </c:pivotFmt>
      <c:pivotFmt>
        <c:idx val="67"/>
      </c:pivotFmt>
      <c:pivotFmt>
        <c:idx val="68"/>
      </c:pivotFmt>
      <c:pivotFmt>
        <c:idx val="69"/>
      </c:pivotFmt>
      <c:pivotFmt>
        <c:idx val="70"/>
      </c:pivotFmt>
      <c:pivotFmt>
        <c:idx val="71"/>
      </c:pivotFmt>
      <c:pivotFmt>
        <c:idx val="72"/>
      </c:pivotFmt>
      <c:pivotFmt>
        <c:idx val="73"/>
      </c:pivotFmt>
      <c:pivotFmt>
        <c:idx val="74"/>
      </c:pivotFmt>
      <c:pivotFmt>
        <c:idx val="75"/>
      </c:pivotFmt>
      <c:pivotFmt>
        <c:idx val="76"/>
      </c:pivotFmt>
      <c:pivotFmt>
        <c:idx val="77"/>
      </c:pivotFmt>
      <c:pivotFmt>
        <c:idx val="78"/>
      </c:pivotFmt>
      <c:pivotFmt>
        <c:idx val="79"/>
      </c:pivotFmt>
      <c:pivotFmt>
        <c:idx val="80"/>
      </c:pivotFmt>
      <c:pivotFmt>
        <c:idx val="81"/>
      </c:pivotFmt>
    </c:pivotFmts>
    <c:plotArea>
      <c:layout>
        <c:manualLayout>
          <c:layoutTarget val="inner"/>
          <c:xMode val="edge"/>
          <c:yMode val="edge"/>
          <c:x val="0.26795734036424362"/>
          <c:y val="0.21046080350046575"/>
          <c:w val="0.70742519735600351"/>
          <c:h val="0.60237019057369023"/>
        </c:manualLayout>
      </c:layout>
      <c:lineChart>
        <c:grouping val="standard"/>
        <c:varyColors val="0"/>
        <c:ser>
          <c:idx val="0"/>
          <c:order val="0"/>
          <c:tx>
            <c:strRef>
              <c:f>Tabelle3!$B$4:$B$5</c:f>
              <c:strCache>
                <c:ptCount val="1"/>
                <c:pt idx="0">
                  <c:v>200,00</c:v>
                </c:pt>
              </c:strCache>
            </c:strRef>
          </c:tx>
          <c:cat>
            <c:strRef>
              <c:f>Tabelle3!$A$6:$A$8</c:f>
              <c:strCache>
                <c:ptCount val="2"/>
                <c:pt idx="0">
                  <c:v>100,00</c:v>
                </c:pt>
                <c:pt idx="1">
                  <c:v>150,00</c:v>
                </c:pt>
              </c:strCache>
            </c:strRef>
          </c:cat>
          <c:val>
            <c:numRef>
              <c:f>Tabelle3!$B$6:$B$8</c:f>
              <c:numCache>
                <c:formatCode>General</c:formatCode>
                <c:ptCount val="2"/>
                <c:pt idx="0">
                  <c:v>810.8866429093307</c:v>
                </c:pt>
                <c:pt idx="1">
                  <c:v>1160.6860295500821</c:v>
                </c:pt>
              </c:numCache>
            </c:numRef>
          </c:val>
          <c:smooth val="0"/>
        </c:ser>
        <c:ser>
          <c:idx val="1"/>
          <c:order val="1"/>
          <c:tx>
            <c:strRef>
              <c:f>Tabelle3!$C$4:$C$5</c:f>
              <c:strCache>
                <c:ptCount val="1"/>
                <c:pt idx="0">
                  <c:v>300,00</c:v>
                </c:pt>
              </c:strCache>
            </c:strRef>
          </c:tx>
          <c:cat>
            <c:strRef>
              <c:f>Tabelle3!$A$6:$A$8</c:f>
              <c:strCache>
                <c:ptCount val="2"/>
                <c:pt idx="0">
                  <c:v>100,00</c:v>
                </c:pt>
                <c:pt idx="1">
                  <c:v>150,00</c:v>
                </c:pt>
              </c:strCache>
            </c:strRef>
          </c:cat>
          <c:val>
            <c:numRef>
              <c:f>Tabelle3!$C$6:$C$8</c:f>
              <c:numCache>
                <c:formatCode>General</c:formatCode>
                <c:ptCount val="2"/>
                <c:pt idx="0">
                  <c:v>1220.9685686233809</c:v>
                </c:pt>
                <c:pt idx="1">
                  <c:v>2035.5071699643731</c:v>
                </c:pt>
              </c:numCache>
            </c:numRef>
          </c:val>
          <c:smooth val="0"/>
        </c:ser>
        <c:dLbls>
          <c:showLegendKey val="0"/>
          <c:showVal val="0"/>
          <c:showCatName val="0"/>
          <c:showSerName val="0"/>
          <c:showPercent val="0"/>
          <c:showBubbleSize val="0"/>
        </c:dLbls>
        <c:marker val="1"/>
        <c:smooth val="0"/>
        <c:axId val="304547328"/>
        <c:axId val="304548864"/>
      </c:lineChart>
      <c:catAx>
        <c:axId val="304547328"/>
        <c:scaling>
          <c:orientation val="minMax"/>
        </c:scaling>
        <c:delete val="0"/>
        <c:axPos val="b"/>
        <c:numFmt formatCode="0.00" sourceLinked="1"/>
        <c:majorTickMark val="none"/>
        <c:minorTickMark val="none"/>
        <c:tickLblPos val="nextTo"/>
        <c:txPr>
          <a:bodyPr/>
          <a:lstStyle/>
          <a:p>
            <a:pPr>
              <a:defRPr sz="1200"/>
            </a:pPr>
            <a:endParaRPr lang="de-DE"/>
          </a:p>
        </c:txPr>
        <c:crossAx val="304548864"/>
        <c:crosses val="autoZero"/>
        <c:auto val="1"/>
        <c:lblAlgn val="ctr"/>
        <c:lblOffset val="100"/>
        <c:noMultiLvlLbl val="0"/>
      </c:catAx>
      <c:valAx>
        <c:axId val="304548864"/>
        <c:scaling>
          <c:orientation val="minMax"/>
        </c:scaling>
        <c:delete val="0"/>
        <c:axPos val="l"/>
        <c:majorGridlines/>
        <c:title>
          <c:tx>
            <c:rich>
              <a:bodyPr/>
              <a:lstStyle/>
              <a:p>
                <a:pPr>
                  <a:defRPr sz="1100"/>
                </a:pPr>
                <a:r>
                  <a:rPr lang="de-DE" sz="1100" dirty="0" smtClean="0"/>
                  <a:t>Heat </a:t>
                </a:r>
                <a:r>
                  <a:rPr lang="de-DE" sz="1100" dirty="0" err="1" smtClean="0"/>
                  <a:t>flow</a:t>
                </a:r>
                <a:r>
                  <a:rPr lang="de-DE" sz="1100" dirty="0" smtClean="0"/>
                  <a:t> (</a:t>
                </a:r>
                <a:r>
                  <a:rPr lang="de-DE" sz="1100" dirty="0" err="1" smtClean="0"/>
                  <a:t>workpiece</a:t>
                </a:r>
                <a:r>
                  <a:rPr lang="de-DE" sz="1100" dirty="0" smtClean="0"/>
                  <a:t>) [W]</a:t>
                </a:r>
                <a:endParaRPr lang="de-DE" sz="1100" dirty="0"/>
              </a:p>
            </c:rich>
          </c:tx>
          <c:layout>
            <c:manualLayout>
              <c:xMode val="edge"/>
              <c:yMode val="edge"/>
              <c:x val="3.1037401073083382E-2"/>
              <c:y val="0.12272439814379599"/>
            </c:manualLayout>
          </c:layout>
          <c:overlay val="0"/>
        </c:title>
        <c:numFmt formatCode="General" sourceLinked="1"/>
        <c:majorTickMark val="none"/>
        <c:minorTickMark val="none"/>
        <c:tickLblPos val="nextTo"/>
        <c:txPr>
          <a:bodyPr/>
          <a:lstStyle/>
          <a:p>
            <a:pPr>
              <a:defRPr sz="1200"/>
            </a:pPr>
            <a:endParaRPr lang="de-DE"/>
          </a:p>
        </c:txPr>
        <c:crossAx val="304547328"/>
        <c:crosses val="autoZero"/>
        <c:crossBetween val="between"/>
      </c:valAx>
    </c:plotArea>
    <c:plotVisOnly val="1"/>
    <c:dispBlanksAs val="gap"/>
    <c:showDLblsOverMax val="0"/>
  </c:chart>
  <c:externalData r:id="rId1">
    <c:autoUpdate val="0"/>
  </c:externalData>
  <c:extLst/>
</c:chartSpace>
</file>

<file path=ppt/charts/chart66.xml><?xml version="1.0" encoding="utf-8"?>
<c:chartSpace xmlns:c="http://schemas.openxmlformats.org/drawingml/2006/chart" xmlns:a="http://schemas.openxmlformats.org/drawingml/2006/main" xmlns:r="http://schemas.openxmlformats.org/officeDocument/2006/relationships">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pivotSource>
    <c:name>[CuttingResults_AISI1045_AISI4140_ALL_E085_method1.xlsx]Tabelle3!PivotTable2</c:name>
    <c:fmtId val="166"/>
  </c:pivotSource>
  <c:chart>
    <c:autoTitleDeleted val="1"/>
    <c:pivotFmts>
      <c:pivotFmt>
        <c:idx val="0"/>
      </c:pivotFmt>
      <c:pivotFmt>
        <c:idx val="1"/>
      </c:pivotFmt>
      <c:pivotFmt>
        <c:idx val="2"/>
      </c:pivotFmt>
      <c:pivotFmt>
        <c:idx val="3"/>
      </c:pivotFmt>
      <c:pivotFmt>
        <c:idx val="4"/>
      </c:pivotFmt>
      <c:pivotFmt>
        <c:idx val="5"/>
      </c:pivotFmt>
      <c:pivotFmt>
        <c:idx val="6"/>
      </c:pivotFmt>
      <c:pivotFmt>
        <c:idx val="7"/>
      </c:pivotFmt>
      <c:pivotFmt>
        <c:idx val="8"/>
      </c:pivotFmt>
      <c:pivotFmt>
        <c:idx val="9"/>
      </c:pivotFmt>
      <c:pivotFmt>
        <c:idx val="10"/>
      </c:pivotFmt>
      <c:pivotFmt>
        <c:idx val="11"/>
      </c:pivotFmt>
      <c:pivotFmt>
        <c:idx val="12"/>
      </c:pivotFmt>
      <c:pivotFmt>
        <c:idx val="13"/>
      </c:pivotFmt>
      <c:pivotFmt>
        <c:idx val="14"/>
      </c:pivotFmt>
      <c:pivotFmt>
        <c:idx val="15"/>
      </c:pivotFmt>
      <c:pivotFmt>
        <c:idx val="16"/>
      </c:pivotFmt>
      <c:pivotFmt>
        <c:idx val="17"/>
      </c:pivotFmt>
      <c:pivotFmt>
        <c:idx val="18"/>
      </c:pivotFmt>
      <c:pivotFmt>
        <c:idx val="19"/>
      </c:pivotFmt>
      <c:pivotFmt>
        <c:idx val="20"/>
      </c:pivotFmt>
      <c:pivotFmt>
        <c:idx val="21"/>
      </c:pivotFmt>
      <c:pivotFmt>
        <c:idx val="22"/>
      </c:pivotFmt>
      <c:pivotFmt>
        <c:idx val="23"/>
      </c:pivotFmt>
      <c:pivotFmt>
        <c:idx val="24"/>
      </c:pivotFmt>
      <c:pivotFmt>
        <c:idx val="25"/>
      </c:pivotFmt>
      <c:pivotFmt>
        <c:idx val="26"/>
      </c:pivotFmt>
      <c:pivotFmt>
        <c:idx val="27"/>
      </c:pivotFmt>
      <c:pivotFmt>
        <c:idx val="28"/>
      </c:pivotFmt>
      <c:pivotFmt>
        <c:idx val="29"/>
      </c:pivotFmt>
      <c:pivotFmt>
        <c:idx val="30"/>
      </c:pivotFmt>
      <c:pivotFmt>
        <c:idx val="31"/>
      </c:pivotFmt>
      <c:pivotFmt>
        <c:idx val="32"/>
      </c:pivotFmt>
      <c:pivotFmt>
        <c:idx val="33"/>
      </c:pivotFmt>
      <c:pivotFmt>
        <c:idx val="34"/>
      </c:pivotFmt>
      <c:pivotFmt>
        <c:idx val="35"/>
      </c:pivotFmt>
      <c:pivotFmt>
        <c:idx val="36"/>
      </c:pivotFmt>
      <c:pivotFmt>
        <c:idx val="37"/>
      </c:pivotFmt>
      <c:pivotFmt>
        <c:idx val="38"/>
      </c:pivotFmt>
      <c:pivotFmt>
        <c:idx val="39"/>
      </c:pivotFmt>
      <c:pivotFmt>
        <c:idx val="40"/>
      </c:pivotFmt>
      <c:pivotFmt>
        <c:idx val="41"/>
      </c:pivotFmt>
      <c:pivotFmt>
        <c:idx val="42"/>
      </c:pivotFmt>
      <c:pivotFmt>
        <c:idx val="43"/>
      </c:pivotFmt>
      <c:pivotFmt>
        <c:idx val="44"/>
      </c:pivotFmt>
      <c:pivotFmt>
        <c:idx val="45"/>
      </c:pivotFmt>
      <c:pivotFmt>
        <c:idx val="46"/>
      </c:pivotFmt>
      <c:pivotFmt>
        <c:idx val="47"/>
      </c:pivotFmt>
    </c:pivotFmts>
    <c:plotArea>
      <c:layout>
        <c:manualLayout>
          <c:layoutTarget val="inner"/>
          <c:xMode val="edge"/>
          <c:yMode val="edge"/>
          <c:x val="0.26795734036424362"/>
          <c:y val="0.21046080350046575"/>
          <c:w val="0.70742519735600351"/>
          <c:h val="0.60237019057369023"/>
        </c:manualLayout>
      </c:layout>
      <c:lineChart>
        <c:grouping val="standard"/>
        <c:varyColors val="0"/>
        <c:ser>
          <c:idx val="0"/>
          <c:order val="0"/>
          <c:tx>
            <c:strRef>
              <c:f>Tabelle3!$B$4:$B$5</c:f>
              <c:strCache>
                <c:ptCount val="1"/>
                <c:pt idx="0">
                  <c:v>200,00</c:v>
                </c:pt>
              </c:strCache>
            </c:strRef>
          </c:tx>
          <c:cat>
            <c:strRef>
              <c:f>Tabelle3!$A$6:$A$8</c:f>
              <c:strCache>
                <c:ptCount val="2"/>
                <c:pt idx="0">
                  <c:v>100,00</c:v>
                </c:pt>
                <c:pt idx="1">
                  <c:v>150,00</c:v>
                </c:pt>
              </c:strCache>
            </c:strRef>
          </c:cat>
          <c:val>
            <c:numRef>
              <c:f>Tabelle3!$B$6:$B$8</c:f>
              <c:numCache>
                <c:formatCode>General</c:formatCode>
                <c:ptCount val="2"/>
                <c:pt idx="0">
                  <c:v>5.3414039367229452E-2</c:v>
                </c:pt>
                <c:pt idx="1">
                  <c:v>3.2559439550113735E-2</c:v>
                </c:pt>
              </c:numCache>
            </c:numRef>
          </c:val>
          <c:smooth val="0"/>
        </c:ser>
        <c:ser>
          <c:idx val="1"/>
          <c:order val="1"/>
          <c:tx>
            <c:strRef>
              <c:f>Tabelle3!$C$4:$C$5</c:f>
              <c:strCache>
                <c:ptCount val="1"/>
                <c:pt idx="0">
                  <c:v>300,00</c:v>
                </c:pt>
              </c:strCache>
            </c:strRef>
          </c:tx>
          <c:cat>
            <c:strRef>
              <c:f>Tabelle3!$A$6:$A$8</c:f>
              <c:strCache>
                <c:ptCount val="2"/>
                <c:pt idx="0">
                  <c:v>100,00</c:v>
                </c:pt>
                <c:pt idx="1">
                  <c:v>150,00</c:v>
                </c:pt>
              </c:strCache>
            </c:strRef>
          </c:cat>
          <c:val>
            <c:numRef>
              <c:f>Tabelle3!$C$6:$C$8</c:f>
              <c:numCache>
                <c:formatCode>General</c:formatCode>
                <c:ptCount val="2"/>
                <c:pt idx="0">
                  <c:v>3.4831346795365044E-2</c:v>
                </c:pt>
                <c:pt idx="1">
                  <c:v>2.7783050189612139E-2</c:v>
                </c:pt>
              </c:numCache>
            </c:numRef>
          </c:val>
          <c:smooth val="0"/>
        </c:ser>
        <c:dLbls>
          <c:showLegendKey val="0"/>
          <c:showVal val="0"/>
          <c:showCatName val="0"/>
          <c:showSerName val="0"/>
          <c:showPercent val="0"/>
          <c:showBubbleSize val="0"/>
        </c:dLbls>
        <c:marker val="1"/>
        <c:smooth val="0"/>
        <c:axId val="305237376"/>
        <c:axId val="305251456"/>
      </c:lineChart>
      <c:catAx>
        <c:axId val="305237376"/>
        <c:scaling>
          <c:orientation val="minMax"/>
        </c:scaling>
        <c:delete val="0"/>
        <c:axPos val="b"/>
        <c:majorTickMark val="none"/>
        <c:minorTickMark val="none"/>
        <c:tickLblPos val="nextTo"/>
        <c:txPr>
          <a:bodyPr/>
          <a:lstStyle/>
          <a:p>
            <a:pPr>
              <a:defRPr sz="1200"/>
            </a:pPr>
            <a:endParaRPr lang="de-DE"/>
          </a:p>
        </c:txPr>
        <c:crossAx val="305251456"/>
        <c:crosses val="autoZero"/>
        <c:auto val="1"/>
        <c:lblAlgn val="ctr"/>
        <c:lblOffset val="100"/>
        <c:noMultiLvlLbl val="0"/>
      </c:catAx>
      <c:valAx>
        <c:axId val="305251456"/>
        <c:scaling>
          <c:orientation val="minMax"/>
        </c:scaling>
        <c:delete val="0"/>
        <c:axPos val="l"/>
        <c:majorGridlines/>
        <c:title>
          <c:tx>
            <c:rich>
              <a:bodyPr/>
              <a:lstStyle/>
              <a:p>
                <a:pPr>
                  <a:defRPr sz="900"/>
                </a:pPr>
                <a:r>
                  <a:rPr lang="de-DE" sz="1100" b="1" i="0" baseline="0" dirty="0" smtClean="0">
                    <a:effectLst/>
                  </a:rPr>
                  <a:t>Heat </a:t>
                </a:r>
                <a:r>
                  <a:rPr lang="de-DE" sz="1100" b="1" i="0" baseline="0" dirty="0" err="1" smtClean="0">
                    <a:effectLst/>
                  </a:rPr>
                  <a:t>partition</a:t>
                </a:r>
                <a:r>
                  <a:rPr lang="de-DE" sz="1100" b="1" i="0" baseline="0" dirty="0" smtClean="0">
                    <a:effectLst/>
                  </a:rPr>
                  <a:t> (</a:t>
                </a:r>
                <a:r>
                  <a:rPr lang="de-DE" sz="1100" b="1" i="0" baseline="0" dirty="0" err="1" smtClean="0">
                    <a:effectLst/>
                  </a:rPr>
                  <a:t>tool</a:t>
                </a:r>
                <a:r>
                  <a:rPr lang="de-DE" sz="1100" b="1" i="0" baseline="0" dirty="0" smtClean="0">
                    <a:effectLst/>
                  </a:rPr>
                  <a:t>)</a:t>
                </a:r>
                <a:endParaRPr lang="de-DE" sz="900" dirty="0">
                  <a:effectLst/>
                </a:endParaRPr>
              </a:p>
            </c:rich>
          </c:tx>
          <c:layout>
            <c:manualLayout>
              <c:xMode val="edge"/>
              <c:yMode val="edge"/>
              <c:x val="3.1037502133210857E-2"/>
              <c:y val="0.21497910488578192"/>
            </c:manualLayout>
          </c:layout>
          <c:overlay val="0"/>
        </c:title>
        <c:numFmt formatCode="General" sourceLinked="1"/>
        <c:majorTickMark val="none"/>
        <c:minorTickMark val="none"/>
        <c:tickLblPos val="nextTo"/>
        <c:txPr>
          <a:bodyPr/>
          <a:lstStyle/>
          <a:p>
            <a:pPr>
              <a:defRPr sz="1200"/>
            </a:pPr>
            <a:endParaRPr lang="de-DE"/>
          </a:p>
        </c:txPr>
        <c:crossAx val="305237376"/>
        <c:crosses val="autoZero"/>
        <c:crossBetween val="between"/>
      </c:valAx>
    </c:plotArea>
    <c:plotVisOnly val="1"/>
    <c:dispBlanksAs val="gap"/>
    <c:showDLblsOverMax val="0"/>
  </c:chart>
  <c:externalData r:id="rId1">
    <c:autoUpdate val="0"/>
  </c:externalData>
  <c:extLst>
    <c:ext xmlns:c14="http://schemas.microsoft.com/office/drawing/2007/8/2/chart" uri="{781A3756-C4B2-4CAC-9D66-4F8BD8637D16}">
      <c14:pivotOptions>
        <c14:dropZoneFilter val="1"/>
        <c14:dropZoneCategories val="1"/>
        <c14:dropZoneData val="1"/>
        <c14:dropZonesVisible val="1"/>
      </c14:pivotOptions>
    </c:ext>
  </c:extLst>
</c:chartSpace>
</file>

<file path=ppt/charts/chart67.xml><?xml version="1.0" encoding="utf-8"?>
<c:chartSpace xmlns:c="http://schemas.openxmlformats.org/drawingml/2006/chart" xmlns:a="http://schemas.openxmlformats.org/drawingml/2006/main" xmlns:r="http://schemas.openxmlformats.org/officeDocument/2006/relationships">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pivotSource>
    <c:name>[Struct_Results_v18_AISI1045_AISI4140_ALL_E85.xlsx]Tabelle3!PivotTable1</c:name>
    <c:fmtId val="-1"/>
  </c:pivotSource>
  <c:chart>
    <c:autoTitleDeleted val="1"/>
    <c:pivotFmts>
      <c:pivotFmt>
        <c:idx val="0"/>
      </c:pivotFmt>
      <c:pivotFmt>
        <c:idx val="1"/>
      </c:pivotFmt>
      <c:pivotFmt>
        <c:idx val="2"/>
      </c:pivotFmt>
      <c:pivotFmt>
        <c:idx val="3"/>
      </c:pivotFmt>
      <c:pivotFmt>
        <c:idx val="4"/>
      </c:pivotFmt>
      <c:pivotFmt>
        <c:idx val="5"/>
      </c:pivotFmt>
      <c:pivotFmt>
        <c:idx val="6"/>
      </c:pivotFmt>
      <c:pivotFmt>
        <c:idx val="7"/>
      </c:pivotFmt>
      <c:pivotFmt>
        <c:idx val="8"/>
      </c:pivotFmt>
      <c:pivotFmt>
        <c:idx val="9"/>
      </c:pivotFmt>
      <c:pivotFmt>
        <c:idx val="10"/>
      </c:pivotFmt>
      <c:pivotFmt>
        <c:idx val="11"/>
      </c:pivotFmt>
      <c:pivotFmt>
        <c:idx val="12"/>
      </c:pivotFmt>
      <c:pivotFmt>
        <c:idx val="13"/>
      </c:pivotFmt>
      <c:pivotFmt>
        <c:idx val="14"/>
      </c:pivotFmt>
      <c:pivotFmt>
        <c:idx val="15"/>
      </c:pivotFmt>
      <c:pivotFmt>
        <c:idx val="16"/>
      </c:pivotFmt>
      <c:pivotFmt>
        <c:idx val="17"/>
      </c:pivotFmt>
      <c:pivotFmt>
        <c:idx val="18"/>
      </c:pivotFmt>
      <c:pivotFmt>
        <c:idx val="19"/>
      </c:pivotFmt>
      <c:pivotFmt>
        <c:idx val="20"/>
      </c:pivotFmt>
      <c:pivotFmt>
        <c:idx val="21"/>
      </c:pivotFmt>
      <c:pivotFmt>
        <c:idx val="22"/>
      </c:pivotFmt>
      <c:pivotFmt>
        <c:idx val="23"/>
      </c:pivotFmt>
      <c:pivotFmt>
        <c:idx val="24"/>
      </c:pivotFmt>
      <c:pivotFmt>
        <c:idx val="25"/>
      </c:pivotFmt>
      <c:pivotFmt>
        <c:idx val="26"/>
      </c:pivotFmt>
      <c:pivotFmt>
        <c:idx val="27"/>
      </c:pivotFmt>
      <c:pivotFmt>
        <c:idx val="28"/>
      </c:pivotFmt>
      <c:pivotFmt>
        <c:idx val="29"/>
      </c:pivotFmt>
      <c:pivotFmt>
        <c:idx val="30"/>
      </c:pivotFmt>
      <c:pivotFmt>
        <c:idx val="31"/>
      </c:pivotFmt>
      <c:pivotFmt>
        <c:idx val="32"/>
      </c:pivotFmt>
      <c:pivotFmt>
        <c:idx val="33"/>
      </c:pivotFmt>
      <c:pivotFmt>
        <c:idx val="34"/>
      </c:pivotFmt>
      <c:pivotFmt>
        <c:idx val="35"/>
      </c:pivotFmt>
      <c:pivotFmt>
        <c:idx val="36"/>
      </c:pivotFmt>
      <c:pivotFmt>
        <c:idx val="37"/>
      </c:pivotFmt>
      <c:pivotFmt>
        <c:idx val="38"/>
      </c:pivotFmt>
      <c:pivotFmt>
        <c:idx val="39"/>
      </c:pivotFmt>
      <c:pivotFmt>
        <c:idx val="40"/>
      </c:pivotFmt>
    </c:pivotFmts>
    <c:plotArea>
      <c:layout>
        <c:manualLayout>
          <c:layoutTarget val="inner"/>
          <c:xMode val="edge"/>
          <c:yMode val="edge"/>
          <c:x val="0.26795734036424362"/>
          <c:y val="0.21046080350046575"/>
          <c:w val="0.70742519735600351"/>
          <c:h val="0.60237019057369023"/>
        </c:manualLayout>
      </c:layout>
      <c:lineChart>
        <c:grouping val="standard"/>
        <c:varyColors val="0"/>
        <c:ser>
          <c:idx val="0"/>
          <c:order val="0"/>
          <c:tx>
            <c:strRef>
              <c:f>Tabelle3!$B$4:$B$5</c:f>
              <c:strCache>
                <c:ptCount val="1"/>
                <c:pt idx="0">
                  <c:v>200,00</c:v>
                </c:pt>
              </c:strCache>
            </c:strRef>
          </c:tx>
          <c:cat>
            <c:strRef>
              <c:f>Tabelle3!$A$6:$A$8</c:f>
              <c:strCache>
                <c:ptCount val="2"/>
                <c:pt idx="0">
                  <c:v>100,00</c:v>
                </c:pt>
                <c:pt idx="1">
                  <c:v>150,00</c:v>
                </c:pt>
              </c:strCache>
            </c:strRef>
          </c:cat>
          <c:val>
            <c:numRef>
              <c:f>Tabelle3!$B$6:$B$8</c:f>
              <c:numCache>
                <c:formatCode>General</c:formatCode>
                <c:ptCount val="2"/>
                <c:pt idx="0">
                  <c:v>0.53224936531331268</c:v>
                </c:pt>
                <c:pt idx="1">
                  <c:v>0.54419234269280092</c:v>
                </c:pt>
              </c:numCache>
            </c:numRef>
          </c:val>
          <c:smooth val="0"/>
        </c:ser>
        <c:ser>
          <c:idx val="1"/>
          <c:order val="1"/>
          <c:tx>
            <c:strRef>
              <c:f>Tabelle3!$C$4:$C$5</c:f>
              <c:strCache>
                <c:ptCount val="1"/>
                <c:pt idx="0">
                  <c:v>300,00</c:v>
                </c:pt>
              </c:strCache>
            </c:strRef>
          </c:tx>
          <c:cat>
            <c:strRef>
              <c:f>Tabelle3!$A$6:$A$8</c:f>
              <c:strCache>
                <c:ptCount val="2"/>
                <c:pt idx="0">
                  <c:v>100,00</c:v>
                </c:pt>
                <c:pt idx="1">
                  <c:v>150,00</c:v>
                </c:pt>
              </c:strCache>
            </c:strRef>
          </c:cat>
          <c:val>
            <c:numRef>
              <c:f>Tabelle3!$C$6:$C$8</c:f>
              <c:numCache>
                <c:formatCode>General</c:formatCode>
                <c:ptCount val="2"/>
                <c:pt idx="0">
                  <c:v>0.54203098153689822</c:v>
                </c:pt>
                <c:pt idx="1">
                  <c:v>0.50864693868242994</c:v>
                </c:pt>
              </c:numCache>
            </c:numRef>
          </c:val>
          <c:smooth val="0"/>
        </c:ser>
        <c:dLbls>
          <c:showLegendKey val="0"/>
          <c:showVal val="0"/>
          <c:showCatName val="0"/>
          <c:showSerName val="0"/>
          <c:showPercent val="0"/>
          <c:showBubbleSize val="0"/>
        </c:dLbls>
        <c:marker val="1"/>
        <c:smooth val="0"/>
        <c:axId val="305751552"/>
        <c:axId val="305753088"/>
      </c:lineChart>
      <c:catAx>
        <c:axId val="305751552"/>
        <c:scaling>
          <c:orientation val="minMax"/>
        </c:scaling>
        <c:delete val="0"/>
        <c:axPos val="b"/>
        <c:majorTickMark val="none"/>
        <c:minorTickMark val="none"/>
        <c:tickLblPos val="nextTo"/>
        <c:txPr>
          <a:bodyPr/>
          <a:lstStyle/>
          <a:p>
            <a:pPr>
              <a:defRPr sz="1200"/>
            </a:pPr>
            <a:endParaRPr lang="de-DE"/>
          </a:p>
        </c:txPr>
        <c:crossAx val="305753088"/>
        <c:crosses val="autoZero"/>
        <c:auto val="1"/>
        <c:lblAlgn val="ctr"/>
        <c:lblOffset val="100"/>
        <c:noMultiLvlLbl val="0"/>
      </c:catAx>
      <c:valAx>
        <c:axId val="305753088"/>
        <c:scaling>
          <c:orientation val="minMax"/>
          <c:max val="0.8"/>
          <c:min val="0"/>
        </c:scaling>
        <c:delete val="0"/>
        <c:axPos val="l"/>
        <c:majorGridlines/>
        <c:title>
          <c:tx>
            <c:rich>
              <a:bodyPr/>
              <a:lstStyle/>
              <a:p>
                <a:pPr>
                  <a:defRPr sz="1100"/>
                </a:pPr>
                <a:r>
                  <a:rPr lang="de-DE" sz="1100" dirty="0" smtClean="0"/>
                  <a:t>Heat </a:t>
                </a:r>
                <a:r>
                  <a:rPr lang="de-DE" sz="1100" dirty="0" err="1" smtClean="0"/>
                  <a:t>partition</a:t>
                </a:r>
                <a:r>
                  <a:rPr lang="de-DE" sz="1100" dirty="0" smtClean="0"/>
                  <a:t> (</a:t>
                </a:r>
                <a:r>
                  <a:rPr lang="de-DE" sz="1100" dirty="0" err="1" smtClean="0"/>
                  <a:t>chip</a:t>
                </a:r>
                <a:r>
                  <a:rPr lang="de-DE" sz="1100" dirty="0" smtClean="0"/>
                  <a:t>)</a:t>
                </a:r>
                <a:endParaRPr lang="de-DE" sz="1100" dirty="0"/>
              </a:p>
            </c:rich>
          </c:tx>
          <c:layout>
            <c:manualLayout>
              <c:xMode val="edge"/>
              <c:yMode val="edge"/>
              <c:x val="3.1037502133210857E-2"/>
              <c:y val="0.21497910488578192"/>
            </c:manualLayout>
          </c:layout>
          <c:overlay val="0"/>
        </c:title>
        <c:numFmt formatCode="General" sourceLinked="1"/>
        <c:majorTickMark val="none"/>
        <c:minorTickMark val="none"/>
        <c:tickLblPos val="nextTo"/>
        <c:txPr>
          <a:bodyPr/>
          <a:lstStyle/>
          <a:p>
            <a:pPr>
              <a:defRPr sz="1200"/>
            </a:pPr>
            <a:endParaRPr lang="de-DE"/>
          </a:p>
        </c:txPr>
        <c:crossAx val="305751552"/>
        <c:crosses val="autoZero"/>
        <c:crossBetween val="between"/>
      </c:valAx>
    </c:plotArea>
    <c:plotVisOnly val="1"/>
    <c:dispBlanksAs val="gap"/>
    <c:showDLblsOverMax val="0"/>
  </c:chart>
  <c:externalData r:id="rId1">
    <c:autoUpdate val="0"/>
  </c:externalData>
  <c:extLst>
    <c:ext xmlns:c14="http://schemas.microsoft.com/office/drawing/2007/8/2/chart" uri="{781A3756-C4B2-4CAC-9D66-4F8BD8637D16}">
      <c14:pivotOptions>
        <c14:dropZoneFilter val="1"/>
        <c14:dropZoneCategories val="1"/>
        <c14:dropZoneData val="1"/>
        <c14:dropZonesVisible val="1"/>
      </c14:pivotOptions>
    </c:ext>
  </c:extLst>
</c:chartSpace>
</file>

<file path=ppt/charts/chart68.xml><?xml version="1.0" encoding="utf-8"?>
<c:chartSpace xmlns:c="http://schemas.openxmlformats.org/drawingml/2006/chart" xmlns:a="http://schemas.openxmlformats.org/drawingml/2006/main" xmlns:r="http://schemas.openxmlformats.org/officeDocument/2006/relationships">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pivotSource>
    <c:name>[CuttingResults_AISI1045_AISI4140_ALL_E085_method1.xlsx]Tabelle3!PivotTable2</c:name>
    <c:fmtId val="153"/>
  </c:pivotSource>
  <c:chart>
    <c:autoTitleDeleted val="1"/>
    <c:pivotFmts>
      <c:pivotFmt>
        <c:idx val="0"/>
      </c:pivotFmt>
      <c:pivotFmt>
        <c:idx val="1"/>
      </c:pivotFmt>
      <c:pivotFmt>
        <c:idx val="2"/>
      </c:pivotFmt>
      <c:pivotFmt>
        <c:idx val="3"/>
      </c:pivotFmt>
      <c:pivotFmt>
        <c:idx val="4"/>
      </c:pivotFmt>
      <c:pivotFmt>
        <c:idx val="5"/>
      </c:pivotFmt>
      <c:pivotFmt>
        <c:idx val="6"/>
      </c:pivotFmt>
      <c:pivotFmt>
        <c:idx val="7"/>
      </c:pivotFmt>
      <c:pivotFmt>
        <c:idx val="8"/>
      </c:pivotFmt>
      <c:pivotFmt>
        <c:idx val="9"/>
      </c:pivotFmt>
      <c:pivotFmt>
        <c:idx val="10"/>
      </c:pivotFmt>
      <c:pivotFmt>
        <c:idx val="11"/>
      </c:pivotFmt>
      <c:pivotFmt>
        <c:idx val="12"/>
      </c:pivotFmt>
      <c:pivotFmt>
        <c:idx val="13"/>
      </c:pivotFmt>
      <c:pivotFmt>
        <c:idx val="14"/>
      </c:pivotFmt>
      <c:pivotFmt>
        <c:idx val="15"/>
      </c:pivotFmt>
      <c:pivotFmt>
        <c:idx val="16"/>
      </c:pivotFmt>
      <c:pivotFmt>
        <c:idx val="17"/>
      </c:pivotFmt>
      <c:pivotFmt>
        <c:idx val="18"/>
      </c:pivotFmt>
      <c:pivotFmt>
        <c:idx val="19"/>
      </c:pivotFmt>
      <c:pivotFmt>
        <c:idx val="20"/>
      </c:pivotFmt>
      <c:pivotFmt>
        <c:idx val="21"/>
      </c:pivotFmt>
      <c:pivotFmt>
        <c:idx val="22"/>
      </c:pivotFmt>
      <c:pivotFmt>
        <c:idx val="23"/>
      </c:pivotFmt>
      <c:pivotFmt>
        <c:idx val="24"/>
      </c:pivotFmt>
      <c:pivotFmt>
        <c:idx val="25"/>
      </c:pivotFmt>
      <c:pivotFmt>
        <c:idx val="26"/>
      </c:pivotFmt>
      <c:pivotFmt>
        <c:idx val="27"/>
      </c:pivotFmt>
      <c:pivotFmt>
        <c:idx val="28"/>
      </c:pivotFmt>
      <c:pivotFmt>
        <c:idx val="29"/>
      </c:pivotFmt>
      <c:pivotFmt>
        <c:idx val="30"/>
      </c:pivotFmt>
      <c:pivotFmt>
        <c:idx val="31"/>
      </c:pivotFmt>
      <c:pivotFmt>
        <c:idx val="32"/>
      </c:pivotFmt>
      <c:pivotFmt>
        <c:idx val="33"/>
      </c:pivotFmt>
      <c:pivotFmt>
        <c:idx val="34"/>
      </c:pivotFmt>
      <c:pivotFmt>
        <c:idx val="35"/>
      </c:pivotFmt>
      <c:pivotFmt>
        <c:idx val="36"/>
      </c:pivotFmt>
      <c:pivotFmt>
        <c:idx val="37"/>
      </c:pivotFmt>
      <c:pivotFmt>
        <c:idx val="38"/>
      </c:pivotFmt>
      <c:pivotFmt>
        <c:idx val="39"/>
      </c:pivotFmt>
      <c:pivotFmt>
        <c:idx val="40"/>
      </c:pivotFmt>
      <c:pivotFmt>
        <c:idx val="41"/>
      </c:pivotFmt>
      <c:pivotFmt>
        <c:idx val="42"/>
      </c:pivotFmt>
      <c:pivotFmt>
        <c:idx val="43"/>
      </c:pivotFmt>
      <c:pivotFmt>
        <c:idx val="44"/>
      </c:pivotFmt>
      <c:pivotFmt>
        <c:idx val="45"/>
      </c:pivotFmt>
      <c:pivotFmt>
        <c:idx val="46"/>
      </c:pivotFmt>
    </c:pivotFmts>
    <c:plotArea>
      <c:layout>
        <c:manualLayout>
          <c:layoutTarget val="inner"/>
          <c:xMode val="edge"/>
          <c:yMode val="edge"/>
          <c:x val="0.26795734036424362"/>
          <c:y val="0.21046080350046575"/>
          <c:w val="0.70742519735600351"/>
          <c:h val="0.60237019057369023"/>
        </c:manualLayout>
      </c:layout>
      <c:lineChart>
        <c:grouping val="standard"/>
        <c:varyColors val="0"/>
        <c:ser>
          <c:idx val="0"/>
          <c:order val="0"/>
          <c:tx>
            <c:strRef>
              <c:f>Tabelle3!$B$4:$B$5</c:f>
              <c:strCache>
                <c:ptCount val="1"/>
                <c:pt idx="0">
                  <c:v>200,00</c:v>
                </c:pt>
              </c:strCache>
            </c:strRef>
          </c:tx>
          <c:cat>
            <c:strRef>
              <c:f>Tabelle3!$A$6:$A$8</c:f>
              <c:strCache>
                <c:ptCount val="2"/>
                <c:pt idx="0">
                  <c:v>100,00</c:v>
                </c:pt>
                <c:pt idx="1">
                  <c:v>150,00</c:v>
                </c:pt>
              </c:strCache>
            </c:strRef>
          </c:cat>
          <c:val>
            <c:numRef>
              <c:f>Tabelle3!$B$6:$B$8</c:f>
              <c:numCache>
                <c:formatCode>General</c:formatCode>
                <c:ptCount val="2"/>
                <c:pt idx="0">
                  <c:v>0.45138211905555314</c:v>
                </c:pt>
                <c:pt idx="1">
                  <c:v>0.35312884014786727</c:v>
                </c:pt>
              </c:numCache>
            </c:numRef>
          </c:val>
          <c:smooth val="0"/>
        </c:ser>
        <c:ser>
          <c:idx val="1"/>
          <c:order val="1"/>
          <c:tx>
            <c:strRef>
              <c:f>Tabelle3!$C$4:$C$5</c:f>
              <c:strCache>
                <c:ptCount val="1"/>
                <c:pt idx="0">
                  <c:v>300,00</c:v>
                </c:pt>
              </c:strCache>
            </c:strRef>
          </c:tx>
          <c:cat>
            <c:strRef>
              <c:f>Tabelle3!$A$6:$A$8</c:f>
              <c:strCache>
                <c:ptCount val="2"/>
                <c:pt idx="0">
                  <c:v>100,00</c:v>
                </c:pt>
                <c:pt idx="1">
                  <c:v>150,00</c:v>
                </c:pt>
              </c:strCache>
            </c:strRef>
          </c:cat>
          <c:val>
            <c:numRef>
              <c:f>Tabelle3!$C$6:$C$8</c:f>
              <c:numCache>
                <c:formatCode>General</c:formatCode>
                <c:ptCount val="2"/>
                <c:pt idx="0">
                  <c:v>0.41868609300385212</c:v>
                </c:pt>
                <c:pt idx="1">
                  <c:v>0.41577949632683475</c:v>
                </c:pt>
              </c:numCache>
            </c:numRef>
          </c:val>
          <c:smooth val="0"/>
        </c:ser>
        <c:dLbls>
          <c:showLegendKey val="0"/>
          <c:showVal val="0"/>
          <c:showCatName val="0"/>
          <c:showSerName val="0"/>
          <c:showPercent val="0"/>
          <c:showBubbleSize val="0"/>
        </c:dLbls>
        <c:marker val="1"/>
        <c:smooth val="0"/>
        <c:axId val="306345088"/>
        <c:axId val="306346624"/>
      </c:lineChart>
      <c:catAx>
        <c:axId val="306345088"/>
        <c:scaling>
          <c:orientation val="minMax"/>
        </c:scaling>
        <c:delete val="0"/>
        <c:axPos val="b"/>
        <c:majorTickMark val="none"/>
        <c:minorTickMark val="none"/>
        <c:tickLblPos val="nextTo"/>
        <c:txPr>
          <a:bodyPr/>
          <a:lstStyle/>
          <a:p>
            <a:pPr>
              <a:defRPr sz="1200"/>
            </a:pPr>
            <a:endParaRPr lang="de-DE"/>
          </a:p>
        </c:txPr>
        <c:crossAx val="306346624"/>
        <c:crosses val="autoZero"/>
        <c:auto val="1"/>
        <c:lblAlgn val="ctr"/>
        <c:lblOffset val="100"/>
        <c:noMultiLvlLbl val="0"/>
      </c:catAx>
      <c:valAx>
        <c:axId val="306346624"/>
        <c:scaling>
          <c:orientation val="minMax"/>
          <c:max val="0.60000000000000009"/>
        </c:scaling>
        <c:delete val="0"/>
        <c:axPos val="l"/>
        <c:majorGridlines/>
        <c:title>
          <c:tx>
            <c:rich>
              <a:bodyPr/>
              <a:lstStyle/>
              <a:p>
                <a:pPr>
                  <a:defRPr sz="1100"/>
                </a:pPr>
                <a:r>
                  <a:rPr lang="de-DE" sz="1100" dirty="0" smtClean="0"/>
                  <a:t>Heat </a:t>
                </a:r>
                <a:r>
                  <a:rPr lang="de-DE" sz="1100" dirty="0" err="1" smtClean="0"/>
                  <a:t>partition</a:t>
                </a:r>
                <a:r>
                  <a:rPr lang="de-DE" sz="1100" dirty="0" smtClean="0"/>
                  <a:t> (</a:t>
                </a:r>
                <a:r>
                  <a:rPr lang="de-DE" sz="1100" dirty="0" err="1" smtClean="0"/>
                  <a:t>workpiece</a:t>
                </a:r>
                <a:r>
                  <a:rPr lang="de-DE" sz="1100" dirty="0" smtClean="0"/>
                  <a:t>)</a:t>
                </a:r>
                <a:endParaRPr lang="de-DE" sz="1100" dirty="0"/>
              </a:p>
            </c:rich>
          </c:tx>
          <c:layout>
            <c:manualLayout>
              <c:xMode val="edge"/>
              <c:yMode val="edge"/>
              <c:x val="3.5187266774279975E-2"/>
              <c:y val="0.12272439814379599"/>
            </c:manualLayout>
          </c:layout>
          <c:overlay val="0"/>
        </c:title>
        <c:numFmt formatCode="General" sourceLinked="1"/>
        <c:majorTickMark val="none"/>
        <c:minorTickMark val="none"/>
        <c:tickLblPos val="nextTo"/>
        <c:txPr>
          <a:bodyPr/>
          <a:lstStyle/>
          <a:p>
            <a:pPr>
              <a:defRPr sz="1200"/>
            </a:pPr>
            <a:endParaRPr lang="de-DE"/>
          </a:p>
        </c:txPr>
        <c:crossAx val="306345088"/>
        <c:crosses val="autoZero"/>
        <c:crossBetween val="between"/>
      </c:valAx>
    </c:plotArea>
    <c:plotVisOnly val="1"/>
    <c:dispBlanksAs val="gap"/>
    <c:showDLblsOverMax val="0"/>
  </c:chart>
  <c:externalData r:id="rId1">
    <c:autoUpdate val="0"/>
  </c:externalData>
  <c:extLst>
    <c:ext xmlns:c14="http://schemas.microsoft.com/office/drawing/2007/8/2/chart" uri="{781A3756-C4B2-4CAC-9D66-4F8BD8637D16}">
      <c14:pivotOptions>
        <c14:dropZoneFilter val="1"/>
        <c14:dropZoneCategories val="1"/>
        <c14:dropZoneData val="1"/>
        <c14:dropZonesVisible val="1"/>
      </c14:pivotOptions>
    </c:ext>
  </c:extLst>
</c:chartSpace>
</file>

<file path=ppt/charts/chart69.xml><?xml version="1.0" encoding="utf-8"?>
<c:chartSpace xmlns:c="http://schemas.openxmlformats.org/drawingml/2006/chart" xmlns:a="http://schemas.openxmlformats.org/drawingml/2006/main" xmlns:r="http://schemas.openxmlformats.org/officeDocument/2006/relationships">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pivotSource>
    <c:name>[Struct_Results_v18_AISI1045_AISI4140_ALL_E85.xlsx]Tabelle3!PivotTable1</c:name>
    <c:fmtId val="-1"/>
  </c:pivotSource>
  <c:chart>
    <c:autoTitleDeleted val="1"/>
    <c:pivotFmts>
      <c:pivotFmt>
        <c:idx val="0"/>
      </c:pivotFmt>
      <c:pivotFmt>
        <c:idx val="1"/>
      </c:pivotFmt>
      <c:pivotFmt>
        <c:idx val="2"/>
      </c:pivotFmt>
      <c:pivotFmt>
        <c:idx val="3"/>
      </c:pivotFmt>
      <c:pivotFmt>
        <c:idx val="4"/>
      </c:pivotFmt>
      <c:pivotFmt>
        <c:idx val="5"/>
      </c:pivotFmt>
      <c:pivotFmt>
        <c:idx val="6"/>
      </c:pivotFmt>
      <c:pivotFmt>
        <c:idx val="7"/>
      </c:pivotFmt>
      <c:pivotFmt>
        <c:idx val="8"/>
      </c:pivotFmt>
      <c:pivotFmt>
        <c:idx val="9"/>
      </c:pivotFmt>
      <c:pivotFmt>
        <c:idx val="10"/>
      </c:pivotFmt>
      <c:pivotFmt>
        <c:idx val="11"/>
      </c:pivotFmt>
      <c:pivotFmt>
        <c:idx val="12"/>
      </c:pivotFmt>
      <c:pivotFmt>
        <c:idx val="13"/>
      </c:pivotFmt>
      <c:pivotFmt>
        <c:idx val="14"/>
      </c:pivotFmt>
      <c:pivotFmt>
        <c:idx val="15"/>
      </c:pivotFmt>
      <c:pivotFmt>
        <c:idx val="16"/>
      </c:pivotFmt>
      <c:pivotFmt>
        <c:idx val="17"/>
      </c:pivotFmt>
      <c:pivotFmt>
        <c:idx val="18"/>
      </c:pivotFmt>
      <c:pivotFmt>
        <c:idx val="19"/>
      </c:pivotFmt>
      <c:pivotFmt>
        <c:idx val="20"/>
      </c:pivotFmt>
      <c:pivotFmt>
        <c:idx val="21"/>
      </c:pivotFmt>
      <c:pivotFmt>
        <c:idx val="22"/>
      </c:pivotFmt>
      <c:pivotFmt>
        <c:idx val="23"/>
      </c:pivotFmt>
      <c:pivotFmt>
        <c:idx val="24"/>
      </c:pivotFmt>
      <c:pivotFmt>
        <c:idx val="25"/>
      </c:pivotFmt>
      <c:pivotFmt>
        <c:idx val="26"/>
      </c:pivotFmt>
      <c:pivotFmt>
        <c:idx val="27"/>
      </c:pivotFmt>
      <c:pivotFmt>
        <c:idx val="28"/>
      </c:pivotFmt>
      <c:pivotFmt>
        <c:idx val="29"/>
      </c:pivotFmt>
      <c:pivotFmt>
        <c:idx val="30"/>
      </c:pivotFmt>
      <c:pivotFmt>
        <c:idx val="31"/>
      </c:pivotFmt>
      <c:pivotFmt>
        <c:idx val="32"/>
      </c:pivotFmt>
      <c:pivotFmt>
        <c:idx val="33"/>
      </c:pivotFmt>
      <c:pivotFmt>
        <c:idx val="34"/>
      </c:pivotFmt>
      <c:pivotFmt>
        <c:idx val="35"/>
      </c:pivotFmt>
      <c:pivotFmt>
        <c:idx val="36"/>
      </c:pivotFmt>
      <c:pivotFmt>
        <c:idx val="37"/>
      </c:pivotFmt>
      <c:pivotFmt>
        <c:idx val="38"/>
      </c:pivotFmt>
      <c:pivotFmt>
        <c:idx val="39"/>
      </c:pivotFmt>
      <c:pivotFmt>
        <c:idx val="40"/>
      </c:pivotFmt>
      <c:pivotFmt>
        <c:idx val="41"/>
      </c:pivotFmt>
      <c:pivotFmt>
        <c:idx val="42"/>
      </c:pivotFmt>
    </c:pivotFmts>
    <c:plotArea>
      <c:layout>
        <c:manualLayout>
          <c:layoutTarget val="inner"/>
          <c:xMode val="edge"/>
          <c:yMode val="edge"/>
          <c:x val="0.26795734036424362"/>
          <c:y val="0.21046080350046575"/>
          <c:w val="0.70742519735600351"/>
          <c:h val="0.60237019057369023"/>
        </c:manualLayout>
      </c:layout>
      <c:lineChart>
        <c:grouping val="standard"/>
        <c:varyColors val="0"/>
        <c:ser>
          <c:idx val="0"/>
          <c:order val="0"/>
          <c:tx>
            <c:strRef>
              <c:f>Tabelle3!$B$4:$B$5</c:f>
              <c:strCache>
                <c:ptCount val="1"/>
                <c:pt idx="0">
                  <c:v>200,00</c:v>
                </c:pt>
              </c:strCache>
            </c:strRef>
          </c:tx>
          <c:cat>
            <c:strRef>
              <c:f>Tabelle3!$A$6:$A$8</c:f>
              <c:strCache>
                <c:ptCount val="2"/>
                <c:pt idx="0">
                  <c:v>100,00</c:v>
                </c:pt>
                <c:pt idx="1">
                  <c:v>150,00</c:v>
                </c:pt>
              </c:strCache>
            </c:strRef>
          </c:cat>
          <c:val>
            <c:numRef>
              <c:f>Tabelle3!$B$6:$B$8</c:f>
              <c:numCache>
                <c:formatCode>General</c:formatCode>
                <c:ptCount val="2"/>
                <c:pt idx="0">
                  <c:v>979.56115027290264</c:v>
                </c:pt>
                <c:pt idx="1">
                  <c:v>1664.4079414721593</c:v>
                </c:pt>
              </c:numCache>
            </c:numRef>
          </c:val>
          <c:smooth val="0"/>
        </c:ser>
        <c:ser>
          <c:idx val="1"/>
          <c:order val="1"/>
          <c:tx>
            <c:strRef>
              <c:f>Tabelle3!$C$4:$C$5</c:f>
              <c:strCache>
                <c:ptCount val="1"/>
                <c:pt idx="0">
                  <c:v>300,00</c:v>
                </c:pt>
              </c:strCache>
            </c:strRef>
          </c:tx>
          <c:cat>
            <c:strRef>
              <c:f>Tabelle3!$A$6:$A$8</c:f>
              <c:strCache>
                <c:ptCount val="2"/>
                <c:pt idx="0">
                  <c:v>100,00</c:v>
                </c:pt>
                <c:pt idx="1">
                  <c:v>150,00</c:v>
                </c:pt>
              </c:strCache>
            </c:strRef>
          </c:cat>
          <c:val>
            <c:numRef>
              <c:f>Tabelle3!$C$6:$C$8</c:f>
              <c:numCache>
                <c:formatCode>General</c:formatCode>
                <c:ptCount val="2"/>
                <c:pt idx="0">
                  <c:v>1574.3611388392737</c:v>
                </c:pt>
                <c:pt idx="1">
                  <c:v>2434.1193987300608</c:v>
                </c:pt>
              </c:numCache>
            </c:numRef>
          </c:val>
          <c:smooth val="0"/>
        </c:ser>
        <c:dLbls>
          <c:showLegendKey val="0"/>
          <c:showVal val="0"/>
          <c:showCatName val="0"/>
          <c:showSerName val="0"/>
          <c:showPercent val="0"/>
          <c:showBubbleSize val="0"/>
        </c:dLbls>
        <c:marker val="1"/>
        <c:smooth val="0"/>
        <c:axId val="307936256"/>
        <c:axId val="307626752"/>
      </c:lineChart>
      <c:catAx>
        <c:axId val="307936256"/>
        <c:scaling>
          <c:orientation val="minMax"/>
        </c:scaling>
        <c:delete val="0"/>
        <c:axPos val="b"/>
        <c:majorTickMark val="none"/>
        <c:minorTickMark val="none"/>
        <c:tickLblPos val="nextTo"/>
        <c:txPr>
          <a:bodyPr/>
          <a:lstStyle/>
          <a:p>
            <a:pPr>
              <a:defRPr sz="1200"/>
            </a:pPr>
            <a:endParaRPr lang="de-DE"/>
          </a:p>
        </c:txPr>
        <c:crossAx val="307626752"/>
        <c:crosses val="autoZero"/>
        <c:auto val="1"/>
        <c:lblAlgn val="ctr"/>
        <c:lblOffset val="100"/>
        <c:noMultiLvlLbl val="0"/>
      </c:catAx>
      <c:valAx>
        <c:axId val="307626752"/>
        <c:scaling>
          <c:orientation val="minMax"/>
          <c:max val="3000"/>
        </c:scaling>
        <c:delete val="0"/>
        <c:axPos val="l"/>
        <c:majorGridlines/>
        <c:title>
          <c:tx>
            <c:rich>
              <a:bodyPr/>
              <a:lstStyle/>
              <a:p>
                <a:pPr>
                  <a:defRPr sz="1100" b="1"/>
                </a:pPr>
                <a:r>
                  <a:rPr lang="de-DE" sz="1100" b="1" dirty="0" smtClean="0"/>
                  <a:t>Heat </a:t>
                </a:r>
                <a:r>
                  <a:rPr lang="de-DE" sz="1100" b="1" dirty="0" err="1" smtClean="0"/>
                  <a:t>flow</a:t>
                </a:r>
                <a:r>
                  <a:rPr lang="de-DE" sz="1100" b="1" dirty="0" smtClean="0"/>
                  <a:t> (</a:t>
                </a:r>
                <a:r>
                  <a:rPr lang="de-DE" sz="1100" b="1" dirty="0" err="1" smtClean="0"/>
                  <a:t>chip</a:t>
                </a:r>
                <a:r>
                  <a:rPr lang="de-DE" sz="1100" b="1" dirty="0" smtClean="0"/>
                  <a:t>) [W]</a:t>
                </a:r>
                <a:endParaRPr lang="de-DE" sz="1100" b="1" dirty="0"/>
              </a:p>
            </c:rich>
          </c:tx>
          <c:layout>
            <c:manualLayout>
              <c:xMode val="edge"/>
              <c:yMode val="edge"/>
              <c:x val="3.1037502133210857E-2"/>
              <c:y val="0.21497910488578192"/>
            </c:manualLayout>
          </c:layout>
          <c:overlay val="0"/>
        </c:title>
        <c:numFmt formatCode="General" sourceLinked="1"/>
        <c:majorTickMark val="none"/>
        <c:minorTickMark val="none"/>
        <c:tickLblPos val="nextTo"/>
        <c:txPr>
          <a:bodyPr/>
          <a:lstStyle/>
          <a:p>
            <a:pPr>
              <a:defRPr sz="1200"/>
            </a:pPr>
            <a:endParaRPr lang="de-DE"/>
          </a:p>
        </c:txPr>
        <c:crossAx val="307936256"/>
        <c:crosses val="autoZero"/>
        <c:crossBetween val="between"/>
      </c:valAx>
    </c:plotArea>
    <c:plotVisOnly val="1"/>
    <c:dispBlanksAs val="gap"/>
    <c:showDLblsOverMax val="0"/>
  </c:chart>
  <c:externalData r:id="rId1">
    <c:autoUpdate val="0"/>
  </c:externalData>
  <c:extLst>
    <c:ext xmlns:c14="http://schemas.microsoft.com/office/drawing/2007/8/2/chart" uri="{781A3756-C4B2-4CAC-9D66-4F8BD8637D16}">
      <c14:pivotOptions>
        <c14:dropZoneFilter val="1"/>
        <c14:dropZoneCategories val="1"/>
        <c14:dropZoneData val="1"/>
        <c14:dropZonesVisible val="1"/>
      </c14:pivotOptions>
    </c:ext>
  </c:extLst>
</c:chartSpace>
</file>

<file path=ppt/charts/chart7.xml><?xml version="1.0" encoding="utf-8"?>
<c:chartSpace xmlns:c="http://schemas.openxmlformats.org/drawingml/2006/chart" xmlns:a="http://schemas.openxmlformats.org/drawingml/2006/main" xmlns:r="http://schemas.openxmlformats.org/officeDocument/2006/relationships">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pivotSource>
    <c:name>[CuttingResults_AISI1045_AISI4140_ALL_E085_method1_20160429.xlsx]Tabelle3!PivotTable1</c:name>
    <c:fmtId val="12"/>
  </c:pivotSource>
  <c:chart>
    <c:autoTitleDeleted val="0"/>
    <c:pivotFmts>
      <c:pivotFmt>
        <c:idx val="0"/>
      </c:pivotFmt>
      <c:pivotFmt>
        <c:idx val="1"/>
        <c:dLbl>
          <c:idx val="0"/>
          <c:delete val="1"/>
        </c:dLbl>
      </c:pivotFmt>
      <c:pivotFmt>
        <c:idx val="2"/>
        <c:dLbl>
          <c:idx val="0"/>
          <c:delete val="1"/>
        </c:dLbl>
      </c:pivotFmt>
      <c:pivotFmt>
        <c:idx val="3"/>
        <c:dLbl>
          <c:idx val="0"/>
          <c:delete val="1"/>
        </c:dLbl>
      </c:pivotFmt>
      <c:pivotFmt>
        <c:idx val="4"/>
        <c:dLbl>
          <c:idx val="0"/>
          <c:delete val="1"/>
        </c:dLbl>
      </c:pivotFmt>
      <c:pivotFmt>
        <c:idx val="5"/>
        <c:dLbl>
          <c:idx val="0"/>
          <c:delete val="1"/>
        </c:dLbl>
      </c:pivotFmt>
      <c:pivotFmt>
        <c:idx val="6"/>
        <c:dLbl>
          <c:idx val="0"/>
          <c:delete val="1"/>
        </c:dLbl>
      </c:pivotFmt>
      <c:pivotFmt>
        <c:idx val="7"/>
      </c:pivotFmt>
      <c:pivotFmt>
        <c:idx val="8"/>
      </c:pivotFmt>
      <c:pivotFmt>
        <c:idx val="9"/>
      </c:pivotFmt>
      <c:pivotFmt>
        <c:idx val="10"/>
      </c:pivotFmt>
      <c:pivotFmt>
        <c:idx val="11"/>
      </c:pivotFmt>
      <c:pivotFmt>
        <c:idx val="12"/>
      </c:pivotFmt>
      <c:pivotFmt>
        <c:idx val="13"/>
      </c:pivotFmt>
      <c:pivotFmt>
        <c:idx val="14"/>
      </c:pivotFmt>
      <c:pivotFmt>
        <c:idx val="15"/>
      </c:pivotFmt>
      <c:pivotFmt>
        <c:idx val="16"/>
      </c:pivotFmt>
      <c:pivotFmt>
        <c:idx val="17"/>
      </c:pivotFmt>
      <c:pivotFmt>
        <c:idx val="18"/>
      </c:pivotFmt>
      <c:pivotFmt>
        <c:idx val="19"/>
      </c:pivotFmt>
      <c:pivotFmt>
        <c:idx val="20"/>
      </c:pivotFmt>
      <c:pivotFmt>
        <c:idx val="21"/>
      </c:pivotFmt>
      <c:pivotFmt>
        <c:idx val="22"/>
      </c:pivotFmt>
      <c:pivotFmt>
        <c:idx val="23"/>
      </c:pivotFmt>
      <c:pivotFmt>
        <c:idx val="24"/>
      </c:pivotFmt>
      <c:pivotFmt>
        <c:idx val="25"/>
      </c:pivotFmt>
      <c:pivotFmt>
        <c:idx val="26"/>
      </c:pivotFmt>
      <c:pivotFmt>
        <c:idx val="27"/>
      </c:pivotFmt>
      <c:pivotFmt>
        <c:idx val="28"/>
      </c:pivotFmt>
      <c:pivotFmt>
        <c:idx val="29"/>
        <c:spPr>
          <a:ln>
            <a:prstDash val="solid"/>
          </a:ln>
        </c:spPr>
        <c:marker>
          <c:spPr>
            <a:ln>
              <a:prstDash val="solid"/>
            </a:ln>
          </c:spPr>
        </c:marker>
      </c:pivotFmt>
      <c:pivotFmt>
        <c:idx val="30"/>
        <c:spPr>
          <a:ln>
            <a:prstDash val="solid"/>
          </a:ln>
        </c:spPr>
        <c:marker>
          <c:spPr>
            <a:ln>
              <a:prstDash val="solid"/>
            </a:ln>
          </c:spPr>
        </c:marker>
      </c:pivotFmt>
      <c:pivotFmt>
        <c:idx val="31"/>
        <c:spPr>
          <a:ln>
            <a:prstDash val="solid"/>
          </a:ln>
        </c:spPr>
        <c:marker>
          <c:spPr>
            <a:ln>
              <a:prstDash val="solid"/>
            </a:ln>
          </c:spPr>
        </c:marker>
      </c:pivotFmt>
      <c:pivotFmt>
        <c:idx val="32"/>
        <c:spPr>
          <a:ln>
            <a:prstDash val="solid"/>
          </a:ln>
        </c:spPr>
        <c:marker>
          <c:spPr>
            <a:ln>
              <a:prstDash val="solid"/>
            </a:ln>
          </c:spPr>
        </c:marker>
      </c:pivotFmt>
      <c:pivotFmt>
        <c:idx val="33"/>
        <c:spPr>
          <a:ln>
            <a:solidFill>
              <a:schemeClr val="accent4">
                <a:lumMod val="60000"/>
                <a:lumOff val="40000"/>
              </a:schemeClr>
            </a:solidFill>
            <a:prstDash val="dash"/>
          </a:ln>
        </c:spPr>
        <c:marker>
          <c:spPr>
            <a:ln>
              <a:solidFill>
                <a:schemeClr val="accent4">
                  <a:lumMod val="60000"/>
                  <a:lumOff val="40000"/>
                </a:schemeClr>
              </a:solidFill>
              <a:prstDash val="dash"/>
            </a:ln>
          </c:spPr>
        </c:marker>
      </c:pivotFmt>
      <c:pivotFmt>
        <c:idx val="34"/>
        <c:spPr>
          <a:ln>
            <a:solidFill>
              <a:schemeClr val="accent4">
                <a:lumMod val="75000"/>
              </a:schemeClr>
            </a:solidFill>
            <a:prstDash val="dash"/>
          </a:ln>
        </c:spPr>
        <c:marker>
          <c:spPr>
            <a:solidFill>
              <a:schemeClr val="accent4">
                <a:lumMod val="75000"/>
              </a:schemeClr>
            </a:solidFill>
            <a:ln>
              <a:solidFill>
                <a:schemeClr val="accent4">
                  <a:lumMod val="75000"/>
                </a:schemeClr>
              </a:solidFill>
              <a:prstDash val="dash"/>
            </a:ln>
          </c:spPr>
        </c:marker>
      </c:pivotFmt>
      <c:pivotFmt>
        <c:idx val="35"/>
        <c:spPr>
          <a:ln>
            <a:prstDash val="dash"/>
          </a:ln>
        </c:spPr>
        <c:marker>
          <c:spPr>
            <a:ln>
              <a:prstDash val="dash"/>
            </a:ln>
          </c:spPr>
        </c:marker>
      </c:pivotFmt>
      <c:pivotFmt>
        <c:idx val="36"/>
        <c:spPr>
          <a:ln>
            <a:prstDash val="dash"/>
          </a:ln>
        </c:spPr>
        <c:marker>
          <c:spPr>
            <a:ln>
              <a:prstDash val="dash"/>
            </a:ln>
          </c:spPr>
        </c:marker>
      </c:pivotFmt>
      <c:pivotFmt>
        <c:idx val="37"/>
        <c:spPr>
          <a:ln>
            <a:prstDash val="dash"/>
          </a:ln>
        </c:spPr>
        <c:marker>
          <c:spPr>
            <a:ln>
              <a:prstDash val="dash"/>
            </a:ln>
          </c:spPr>
        </c:marker>
      </c:pivotFmt>
      <c:pivotFmt>
        <c:idx val="38"/>
        <c:spPr>
          <a:ln>
            <a:prstDash val="dash"/>
          </a:ln>
        </c:spPr>
        <c:marker>
          <c:spPr>
            <a:ln>
              <a:prstDash val="dash"/>
            </a:ln>
          </c:spPr>
        </c:marker>
      </c:pivotFmt>
      <c:pivotFmt>
        <c:idx val="39"/>
        <c:spPr>
          <a:ln>
            <a:solidFill>
              <a:schemeClr val="accent4">
                <a:lumMod val="50000"/>
              </a:schemeClr>
            </a:solidFill>
            <a:prstDash val="dash"/>
          </a:ln>
        </c:spPr>
        <c:marker>
          <c:symbol val="diamond"/>
          <c:size val="7"/>
          <c:spPr>
            <a:solidFill>
              <a:schemeClr val="accent4">
                <a:lumMod val="50000"/>
              </a:schemeClr>
            </a:solidFill>
            <a:ln>
              <a:solidFill>
                <a:schemeClr val="accent4">
                  <a:lumMod val="50000"/>
                </a:schemeClr>
              </a:solidFill>
              <a:prstDash val="dash"/>
            </a:ln>
          </c:spPr>
        </c:marker>
      </c:pivotFmt>
      <c:pivotFmt>
        <c:idx val="40"/>
        <c:spPr>
          <a:ln>
            <a:prstDash val="solid"/>
          </a:ln>
        </c:spPr>
        <c:marker>
          <c:spPr>
            <a:ln>
              <a:prstDash val="solid"/>
            </a:ln>
          </c:spPr>
        </c:marker>
      </c:pivotFmt>
      <c:pivotFmt>
        <c:idx val="41"/>
        <c:spPr>
          <a:ln>
            <a:prstDash val="solid"/>
          </a:ln>
        </c:spPr>
        <c:marker>
          <c:spPr>
            <a:ln>
              <a:prstDash val="solid"/>
            </a:ln>
          </c:spPr>
        </c:marker>
      </c:pivotFmt>
      <c:pivotFmt>
        <c:idx val="42"/>
        <c:spPr>
          <a:ln>
            <a:prstDash val="solid"/>
          </a:ln>
        </c:spPr>
        <c:marker>
          <c:spPr>
            <a:ln>
              <a:prstDash val="solid"/>
            </a:ln>
          </c:spPr>
        </c:marker>
      </c:pivotFmt>
      <c:pivotFmt>
        <c:idx val="43"/>
        <c:spPr>
          <a:ln>
            <a:prstDash val="solid"/>
          </a:ln>
        </c:spPr>
        <c:marker>
          <c:spPr>
            <a:ln>
              <a:prstDash val="solid"/>
            </a:ln>
          </c:spPr>
        </c:marker>
      </c:pivotFmt>
      <c:pivotFmt>
        <c:idx val="44"/>
        <c:spPr>
          <a:ln>
            <a:solidFill>
              <a:schemeClr val="accent4">
                <a:lumMod val="60000"/>
                <a:lumOff val="40000"/>
              </a:schemeClr>
            </a:solidFill>
            <a:prstDash val="dash"/>
          </a:ln>
        </c:spPr>
        <c:marker>
          <c:spPr>
            <a:ln>
              <a:solidFill>
                <a:schemeClr val="accent4">
                  <a:lumMod val="60000"/>
                  <a:lumOff val="40000"/>
                </a:schemeClr>
              </a:solidFill>
              <a:prstDash val="dash"/>
            </a:ln>
          </c:spPr>
        </c:marker>
      </c:pivotFmt>
      <c:pivotFmt>
        <c:idx val="45"/>
        <c:spPr>
          <a:ln>
            <a:solidFill>
              <a:schemeClr val="accent4">
                <a:lumMod val="75000"/>
              </a:schemeClr>
            </a:solidFill>
            <a:prstDash val="dash"/>
          </a:ln>
        </c:spPr>
        <c:marker>
          <c:spPr>
            <a:solidFill>
              <a:schemeClr val="accent4">
                <a:lumMod val="75000"/>
              </a:schemeClr>
            </a:solidFill>
            <a:ln>
              <a:solidFill>
                <a:schemeClr val="accent4">
                  <a:lumMod val="75000"/>
                </a:schemeClr>
              </a:solidFill>
              <a:prstDash val="dash"/>
            </a:ln>
          </c:spPr>
        </c:marker>
      </c:pivotFmt>
      <c:pivotFmt>
        <c:idx val="46"/>
        <c:spPr>
          <a:ln>
            <a:prstDash val="dash"/>
          </a:ln>
        </c:spPr>
        <c:marker>
          <c:spPr>
            <a:ln>
              <a:prstDash val="dash"/>
            </a:ln>
          </c:spPr>
        </c:marker>
      </c:pivotFmt>
      <c:pivotFmt>
        <c:idx val="47"/>
        <c:spPr>
          <a:ln>
            <a:prstDash val="dash"/>
          </a:ln>
        </c:spPr>
        <c:marker>
          <c:spPr>
            <a:ln>
              <a:prstDash val="dash"/>
            </a:ln>
          </c:spPr>
        </c:marker>
      </c:pivotFmt>
      <c:pivotFmt>
        <c:idx val="48"/>
        <c:spPr>
          <a:ln>
            <a:prstDash val="dash"/>
          </a:ln>
        </c:spPr>
        <c:marker>
          <c:spPr>
            <a:ln>
              <a:prstDash val="dash"/>
            </a:ln>
          </c:spPr>
        </c:marker>
      </c:pivotFmt>
      <c:pivotFmt>
        <c:idx val="49"/>
        <c:spPr>
          <a:ln>
            <a:prstDash val="dash"/>
          </a:ln>
        </c:spPr>
        <c:marker>
          <c:spPr>
            <a:ln>
              <a:prstDash val="dash"/>
            </a:ln>
          </c:spPr>
        </c:marker>
      </c:pivotFmt>
      <c:pivotFmt>
        <c:idx val="50"/>
        <c:spPr>
          <a:ln>
            <a:solidFill>
              <a:schemeClr val="accent4">
                <a:lumMod val="50000"/>
              </a:schemeClr>
            </a:solidFill>
            <a:prstDash val="dash"/>
          </a:ln>
        </c:spPr>
        <c:marker>
          <c:symbol val="diamond"/>
          <c:size val="7"/>
          <c:spPr>
            <a:solidFill>
              <a:schemeClr val="accent4">
                <a:lumMod val="50000"/>
              </a:schemeClr>
            </a:solidFill>
            <a:ln>
              <a:solidFill>
                <a:schemeClr val="accent4">
                  <a:lumMod val="50000"/>
                </a:schemeClr>
              </a:solidFill>
              <a:prstDash val="dash"/>
            </a:ln>
          </c:spPr>
        </c:marker>
      </c:pivotFmt>
      <c:pivotFmt>
        <c:idx val="51"/>
        <c:spPr>
          <a:ln>
            <a:prstDash val="solid"/>
          </a:ln>
        </c:spPr>
        <c:marker>
          <c:spPr>
            <a:ln>
              <a:prstDash val="solid"/>
            </a:ln>
          </c:spPr>
        </c:marker>
      </c:pivotFmt>
      <c:pivotFmt>
        <c:idx val="52"/>
        <c:spPr>
          <a:ln>
            <a:prstDash val="solid"/>
          </a:ln>
        </c:spPr>
        <c:marker>
          <c:spPr>
            <a:ln>
              <a:prstDash val="solid"/>
            </a:ln>
          </c:spPr>
        </c:marker>
      </c:pivotFmt>
      <c:pivotFmt>
        <c:idx val="53"/>
        <c:spPr>
          <a:ln>
            <a:prstDash val="solid"/>
          </a:ln>
        </c:spPr>
        <c:marker>
          <c:spPr>
            <a:ln>
              <a:prstDash val="solid"/>
            </a:ln>
          </c:spPr>
        </c:marker>
      </c:pivotFmt>
      <c:pivotFmt>
        <c:idx val="54"/>
        <c:spPr>
          <a:ln>
            <a:prstDash val="solid"/>
          </a:ln>
        </c:spPr>
        <c:marker>
          <c:spPr>
            <a:ln>
              <a:prstDash val="solid"/>
            </a:ln>
          </c:spPr>
        </c:marker>
      </c:pivotFmt>
      <c:pivotFmt>
        <c:idx val="55"/>
        <c:spPr>
          <a:ln>
            <a:solidFill>
              <a:schemeClr val="accent4">
                <a:lumMod val="60000"/>
                <a:lumOff val="40000"/>
              </a:schemeClr>
            </a:solidFill>
            <a:prstDash val="dash"/>
          </a:ln>
        </c:spPr>
        <c:marker>
          <c:spPr>
            <a:ln>
              <a:solidFill>
                <a:schemeClr val="accent4">
                  <a:lumMod val="60000"/>
                  <a:lumOff val="40000"/>
                </a:schemeClr>
              </a:solidFill>
              <a:prstDash val="dash"/>
            </a:ln>
          </c:spPr>
        </c:marker>
      </c:pivotFmt>
      <c:pivotFmt>
        <c:idx val="56"/>
        <c:spPr>
          <a:ln>
            <a:solidFill>
              <a:schemeClr val="accent4">
                <a:lumMod val="75000"/>
              </a:schemeClr>
            </a:solidFill>
            <a:prstDash val="dash"/>
          </a:ln>
        </c:spPr>
        <c:marker>
          <c:spPr>
            <a:solidFill>
              <a:schemeClr val="accent4">
                <a:lumMod val="75000"/>
              </a:schemeClr>
            </a:solidFill>
            <a:ln>
              <a:solidFill>
                <a:schemeClr val="accent4">
                  <a:lumMod val="75000"/>
                </a:schemeClr>
              </a:solidFill>
              <a:prstDash val="dash"/>
            </a:ln>
          </c:spPr>
        </c:marker>
      </c:pivotFmt>
      <c:pivotFmt>
        <c:idx val="57"/>
        <c:spPr>
          <a:ln>
            <a:prstDash val="dash"/>
          </a:ln>
        </c:spPr>
        <c:marker>
          <c:spPr>
            <a:ln>
              <a:prstDash val="dash"/>
            </a:ln>
          </c:spPr>
        </c:marker>
      </c:pivotFmt>
      <c:pivotFmt>
        <c:idx val="58"/>
        <c:spPr>
          <a:ln>
            <a:prstDash val="dash"/>
          </a:ln>
        </c:spPr>
        <c:marker>
          <c:spPr>
            <a:ln>
              <a:prstDash val="dash"/>
            </a:ln>
          </c:spPr>
        </c:marker>
      </c:pivotFmt>
      <c:pivotFmt>
        <c:idx val="59"/>
        <c:spPr>
          <a:ln>
            <a:prstDash val="dash"/>
          </a:ln>
        </c:spPr>
        <c:marker>
          <c:spPr>
            <a:ln>
              <a:prstDash val="dash"/>
            </a:ln>
          </c:spPr>
        </c:marker>
      </c:pivotFmt>
      <c:pivotFmt>
        <c:idx val="60"/>
        <c:spPr>
          <a:ln>
            <a:prstDash val="dash"/>
          </a:ln>
        </c:spPr>
        <c:marker>
          <c:spPr>
            <a:ln>
              <a:prstDash val="dash"/>
            </a:ln>
          </c:spPr>
        </c:marker>
      </c:pivotFmt>
      <c:pivotFmt>
        <c:idx val="61"/>
        <c:spPr>
          <a:ln>
            <a:solidFill>
              <a:schemeClr val="accent4">
                <a:lumMod val="50000"/>
              </a:schemeClr>
            </a:solidFill>
            <a:prstDash val="dash"/>
          </a:ln>
        </c:spPr>
        <c:marker>
          <c:symbol val="diamond"/>
          <c:size val="7"/>
          <c:spPr>
            <a:solidFill>
              <a:schemeClr val="accent4">
                <a:lumMod val="50000"/>
              </a:schemeClr>
            </a:solidFill>
            <a:ln>
              <a:solidFill>
                <a:schemeClr val="accent4">
                  <a:lumMod val="50000"/>
                </a:schemeClr>
              </a:solidFill>
              <a:prstDash val="dash"/>
            </a:ln>
          </c:spPr>
        </c:marker>
      </c:pivotFmt>
      <c:pivotFmt>
        <c:idx val="62"/>
        <c:spPr>
          <a:ln>
            <a:prstDash val="solid"/>
          </a:ln>
        </c:spPr>
        <c:marker>
          <c:spPr>
            <a:ln>
              <a:prstDash val="solid"/>
            </a:ln>
          </c:spPr>
        </c:marker>
      </c:pivotFmt>
      <c:pivotFmt>
        <c:idx val="63"/>
        <c:spPr>
          <a:ln>
            <a:prstDash val="solid"/>
          </a:ln>
        </c:spPr>
        <c:marker>
          <c:spPr>
            <a:ln>
              <a:prstDash val="solid"/>
            </a:ln>
          </c:spPr>
        </c:marker>
      </c:pivotFmt>
      <c:pivotFmt>
        <c:idx val="64"/>
        <c:spPr>
          <a:ln>
            <a:prstDash val="solid"/>
          </a:ln>
        </c:spPr>
        <c:marker>
          <c:spPr>
            <a:ln>
              <a:prstDash val="solid"/>
            </a:ln>
          </c:spPr>
        </c:marker>
      </c:pivotFmt>
      <c:pivotFmt>
        <c:idx val="65"/>
        <c:spPr>
          <a:ln>
            <a:prstDash val="solid"/>
          </a:ln>
        </c:spPr>
        <c:marker>
          <c:spPr>
            <a:ln>
              <a:prstDash val="solid"/>
            </a:ln>
          </c:spPr>
        </c:marker>
      </c:pivotFmt>
      <c:pivotFmt>
        <c:idx val="66"/>
        <c:spPr>
          <a:ln>
            <a:solidFill>
              <a:schemeClr val="accent4">
                <a:lumMod val="60000"/>
                <a:lumOff val="40000"/>
              </a:schemeClr>
            </a:solidFill>
            <a:prstDash val="dash"/>
          </a:ln>
        </c:spPr>
        <c:marker>
          <c:spPr>
            <a:ln>
              <a:solidFill>
                <a:schemeClr val="accent4">
                  <a:lumMod val="60000"/>
                  <a:lumOff val="40000"/>
                </a:schemeClr>
              </a:solidFill>
              <a:prstDash val="dash"/>
            </a:ln>
          </c:spPr>
        </c:marker>
      </c:pivotFmt>
      <c:pivotFmt>
        <c:idx val="67"/>
        <c:spPr>
          <a:ln>
            <a:solidFill>
              <a:schemeClr val="accent4">
                <a:lumMod val="75000"/>
              </a:schemeClr>
            </a:solidFill>
            <a:prstDash val="dash"/>
          </a:ln>
        </c:spPr>
        <c:marker>
          <c:spPr>
            <a:solidFill>
              <a:schemeClr val="accent4">
                <a:lumMod val="75000"/>
              </a:schemeClr>
            </a:solidFill>
            <a:ln>
              <a:solidFill>
                <a:schemeClr val="accent4">
                  <a:lumMod val="75000"/>
                </a:schemeClr>
              </a:solidFill>
              <a:prstDash val="dash"/>
            </a:ln>
          </c:spPr>
        </c:marker>
      </c:pivotFmt>
      <c:pivotFmt>
        <c:idx val="68"/>
        <c:spPr>
          <a:ln>
            <a:prstDash val="dash"/>
          </a:ln>
        </c:spPr>
        <c:marker>
          <c:spPr>
            <a:ln>
              <a:prstDash val="dash"/>
            </a:ln>
          </c:spPr>
        </c:marker>
      </c:pivotFmt>
      <c:pivotFmt>
        <c:idx val="69"/>
        <c:spPr>
          <a:ln>
            <a:prstDash val="dash"/>
          </a:ln>
        </c:spPr>
        <c:marker>
          <c:spPr>
            <a:ln>
              <a:prstDash val="dash"/>
            </a:ln>
          </c:spPr>
        </c:marker>
      </c:pivotFmt>
      <c:pivotFmt>
        <c:idx val="70"/>
        <c:spPr>
          <a:ln>
            <a:prstDash val="dash"/>
          </a:ln>
        </c:spPr>
        <c:marker>
          <c:spPr>
            <a:ln>
              <a:prstDash val="dash"/>
            </a:ln>
          </c:spPr>
        </c:marker>
      </c:pivotFmt>
      <c:pivotFmt>
        <c:idx val="71"/>
        <c:spPr>
          <a:ln>
            <a:prstDash val="dash"/>
          </a:ln>
        </c:spPr>
        <c:marker>
          <c:spPr>
            <a:ln>
              <a:prstDash val="dash"/>
            </a:ln>
          </c:spPr>
        </c:marker>
      </c:pivotFmt>
      <c:pivotFmt>
        <c:idx val="72"/>
        <c:spPr>
          <a:ln>
            <a:solidFill>
              <a:schemeClr val="accent4">
                <a:lumMod val="50000"/>
              </a:schemeClr>
            </a:solidFill>
            <a:prstDash val="dash"/>
          </a:ln>
        </c:spPr>
        <c:marker>
          <c:symbol val="diamond"/>
          <c:size val="7"/>
          <c:spPr>
            <a:solidFill>
              <a:schemeClr val="accent4">
                <a:lumMod val="50000"/>
              </a:schemeClr>
            </a:solidFill>
            <a:ln>
              <a:solidFill>
                <a:schemeClr val="accent4">
                  <a:lumMod val="50000"/>
                </a:schemeClr>
              </a:solidFill>
              <a:prstDash val="dash"/>
            </a:ln>
          </c:spPr>
        </c:marker>
      </c:pivotFmt>
      <c:pivotFmt>
        <c:idx val="73"/>
        <c:spPr>
          <a:ln>
            <a:prstDash val="solid"/>
          </a:ln>
        </c:spPr>
        <c:marker>
          <c:spPr>
            <a:ln>
              <a:prstDash val="solid"/>
            </a:ln>
          </c:spPr>
        </c:marker>
      </c:pivotFmt>
      <c:pivotFmt>
        <c:idx val="74"/>
        <c:spPr>
          <a:ln>
            <a:prstDash val="solid"/>
          </a:ln>
        </c:spPr>
        <c:marker>
          <c:spPr>
            <a:ln>
              <a:prstDash val="solid"/>
            </a:ln>
          </c:spPr>
        </c:marker>
      </c:pivotFmt>
      <c:pivotFmt>
        <c:idx val="75"/>
        <c:spPr>
          <a:ln>
            <a:prstDash val="solid"/>
          </a:ln>
        </c:spPr>
        <c:marker>
          <c:spPr>
            <a:ln>
              <a:prstDash val="solid"/>
            </a:ln>
          </c:spPr>
        </c:marker>
      </c:pivotFmt>
      <c:pivotFmt>
        <c:idx val="76"/>
        <c:spPr>
          <a:ln>
            <a:prstDash val="solid"/>
          </a:ln>
        </c:spPr>
        <c:marker>
          <c:spPr>
            <a:ln>
              <a:prstDash val="solid"/>
            </a:ln>
          </c:spPr>
        </c:marker>
      </c:pivotFmt>
      <c:pivotFmt>
        <c:idx val="77"/>
        <c:spPr>
          <a:ln>
            <a:solidFill>
              <a:schemeClr val="accent4">
                <a:lumMod val="60000"/>
                <a:lumOff val="40000"/>
              </a:schemeClr>
            </a:solidFill>
            <a:prstDash val="dash"/>
          </a:ln>
        </c:spPr>
        <c:marker>
          <c:spPr>
            <a:ln>
              <a:solidFill>
                <a:schemeClr val="accent4">
                  <a:lumMod val="60000"/>
                  <a:lumOff val="40000"/>
                </a:schemeClr>
              </a:solidFill>
              <a:prstDash val="dash"/>
            </a:ln>
          </c:spPr>
        </c:marker>
      </c:pivotFmt>
      <c:pivotFmt>
        <c:idx val="78"/>
        <c:spPr>
          <a:ln>
            <a:solidFill>
              <a:schemeClr val="accent4">
                <a:lumMod val="75000"/>
              </a:schemeClr>
            </a:solidFill>
            <a:prstDash val="dash"/>
          </a:ln>
        </c:spPr>
        <c:marker>
          <c:spPr>
            <a:solidFill>
              <a:schemeClr val="accent4">
                <a:lumMod val="75000"/>
              </a:schemeClr>
            </a:solidFill>
            <a:ln>
              <a:solidFill>
                <a:schemeClr val="accent4">
                  <a:lumMod val="75000"/>
                </a:schemeClr>
              </a:solidFill>
              <a:prstDash val="dash"/>
            </a:ln>
          </c:spPr>
        </c:marker>
      </c:pivotFmt>
      <c:pivotFmt>
        <c:idx val="79"/>
        <c:spPr>
          <a:ln>
            <a:prstDash val="dash"/>
          </a:ln>
        </c:spPr>
        <c:marker>
          <c:spPr>
            <a:ln>
              <a:prstDash val="dash"/>
            </a:ln>
          </c:spPr>
        </c:marker>
      </c:pivotFmt>
      <c:pivotFmt>
        <c:idx val="80"/>
        <c:spPr>
          <a:ln>
            <a:prstDash val="dash"/>
          </a:ln>
        </c:spPr>
        <c:marker>
          <c:spPr>
            <a:ln>
              <a:prstDash val="dash"/>
            </a:ln>
          </c:spPr>
        </c:marker>
      </c:pivotFmt>
      <c:pivotFmt>
        <c:idx val="81"/>
        <c:spPr>
          <a:ln>
            <a:prstDash val="dash"/>
          </a:ln>
        </c:spPr>
        <c:marker>
          <c:spPr>
            <a:ln>
              <a:prstDash val="dash"/>
            </a:ln>
          </c:spPr>
        </c:marker>
      </c:pivotFmt>
      <c:pivotFmt>
        <c:idx val="82"/>
        <c:spPr>
          <a:ln>
            <a:prstDash val="dash"/>
          </a:ln>
        </c:spPr>
        <c:marker>
          <c:spPr>
            <a:ln>
              <a:prstDash val="dash"/>
            </a:ln>
          </c:spPr>
        </c:marker>
      </c:pivotFmt>
      <c:pivotFmt>
        <c:idx val="83"/>
        <c:spPr>
          <a:ln>
            <a:solidFill>
              <a:schemeClr val="accent4">
                <a:lumMod val="50000"/>
              </a:schemeClr>
            </a:solidFill>
            <a:prstDash val="dash"/>
          </a:ln>
        </c:spPr>
        <c:marker>
          <c:symbol val="diamond"/>
          <c:size val="7"/>
          <c:spPr>
            <a:solidFill>
              <a:schemeClr val="accent4">
                <a:lumMod val="50000"/>
              </a:schemeClr>
            </a:solidFill>
            <a:ln>
              <a:solidFill>
                <a:schemeClr val="accent4">
                  <a:lumMod val="50000"/>
                </a:schemeClr>
              </a:solidFill>
              <a:prstDash val="dash"/>
            </a:ln>
          </c:spPr>
        </c:marker>
      </c:pivotFmt>
      <c:pivotFmt>
        <c:idx val="84"/>
        <c:spPr>
          <a:ln>
            <a:prstDash val="solid"/>
          </a:ln>
        </c:spPr>
        <c:marker>
          <c:spPr>
            <a:ln>
              <a:prstDash val="solid"/>
            </a:ln>
          </c:spPr>
        </c:marker>
      </c:pivotFmt>
      <c:pivotFmt>
        <c:idx val="85"/>
        <c:spPr>
          <a:ln>
            <a:prstDash val="solid"/>
          </a:ln>
        </c:spPr>
        <c:marker>
          <c:spPr>
            <a:ln>
              <a:prstDash val="solid"/>
            </a:ln>
          </c:spPr>
        </c:marker>
      </c:pivotFmt>
      <c:pivotFmt>
        <c:idx val="86"/>
        <c:spPr>
          <a:ln>
            <a:prstDash val="solid"/>
          </a:ln>
        </c:spPr>
        <c:marker>
          <c:spPr>
            <a:ln>
              <a:prstDash val="solid"/>
            </a:ln>
          </c:spPr>
        </c:marker>
      </c:pivotFmt>
      <c:pivotFmt>
        <c:idx val="87"/>
        <c:spPr>
          <a:ln>
            <a:prstDash val="solid"/>
          </a:ln>
        </c:spPr>
        <c:marker>
          <c:spPr>
            <a:ln>
              <a:prstDash val="solid"/>
            </a:ln>
          </c:spPr>
        </c:marker>
      </c:pivotFmt>
      <c:pivotFmt>
        <c:idx val="88"/>
        <c:spPr>
          <a:ln>
            <a:solidFill>
              <a:schemeClr val="accent4">
                <a:lumMod val="60000"/>
                <a:lumOff val="40000"/>
              </a:schemeClr>
            </a:solidFill>
            <a:prstDash val="dash"/>
          </a:ln>
        </c:spPr>
        <c:marker>
          <c:spPr>
            <a:ln>
              <a:solidFill>
                <a:schemeClr val="accent4">
                  <a:lumMod val="60000"/>
                  <a:lumOff val="40000"/>
                </a:schemeClr>
              </a:solidFill>
              <a:prstDash val="dash"/>
            </a:ln>
          </c:spPr>
        </c:marker>
      </c:pivotFmt>
      <c:pivotFmt>
        <c:idx val="89"/>
        <c:spPr>
          <a:ln>
            <a:solidFill>
              <a:schemeClr val="accent4">
                <a:lumMod val="75000"/>
              </a:schemeClr>
            </a:solidFill>
            <a:prstDash val="dash"/>
          </a:ln>
        </c:spPr>
        <c:marker>
          <c:spPr>
            <a:solidFill>
              <a:schemeClr val="accent4">
                <a:lumMod val="75000"/>
              </a:schemeClr>
            </a:solidFill>
            <a:ln>
              <a:solidFill>
                <a:schemeClr val="accent4">
                  <a:lumMod val="75000"/>
                </a:schemeClr>
              </a:solidFill>
              <a:prstDash val="dash"/>
            </a:ln>
          </c:spPr>
        </c:marker>
      </c:pivotFmt>
      <c:pivotFmt>
        <c:idx val="90"/>
        <c:spPr>
          <a:ln>
            <a:prstDash val="dash"/>
          </a:ln>
        </c:spPr>
        <c:marker>
          <c:spPr>
            <a:ln>
              <a:prstDash val="dash"/>
            </a:ln>
          </c:spPr>
        </c:marker>
      </c:pivotFmt>
      <c:pivotFmt>
        <c:idx val="91"/>
        <c:spPr>
          <a:ln>
            <a:prstDash val="dash"/>
          </a:ln>
        </c:spPr>
        <c:marker>
          <c:spPr>
            <a:ln>
              <a:prstDash val="dash"/>
            </a:ln>
          </c:spPr>
        </c:marker>
      </c:pivotFmt>
      <c:pivotFmt>
        <c:idx val="92"/>
        <c:spPr>
          <a:ln>
            <a:prstDash val="dash"/>
          </a:ln>
        </c:spPr>
        <c:marker>
          <c:spPr>
            <a:ln>
              <a:prstDash val="dash"/>
            </a:ln>
          </c:spPr>
        </c:marker>
      </c:pivotFmt>
      <c:pivotFmt>
        <c:idx val="93"/>
        <c:spPr>
          <a:ln>
            <a:prstDash val="dash"/>
          </a:ln>
        </c:spPr>
        <c:marker>
          <c:spPr>
            <a:ln>
              <a:prstDash val="dash"/>
            </a:ln>
          </c:spPr>
        </c:marker>
      </c:pivotFmt>
      <c:pivotFmt>
        <c:idx val="94"/>
        <c:spPr>
          <a:ln>
            <a:solidFill>
              <a:schemeClr val="accent4">
                <a:lumMod val="50000"/>
              </a:schemeClr>
            </a:solidFill>
            <a:prstDash val="dash"/>
          </a:ln>
        </c:spPr>
        <c:marker>
          <c:symbol val="diamond"/>
          <c:size val="7"/>
          <c:spPr>
            <a:solidFill>
              <a:schemeClr val="accent4">
                <a:lumMod val="50000"/>
              </a:schemeClr>
            </a:solidFill>
            <a:ln>
              <a:solidFill>
                <a:schemeClr val="accent4">
                  <a:lumMod val="50000"/>
                </a:schemeClr>
              </a:solidFill>
              <a:prstDash val="dash"/>
            </a:ln>
          </c:spPr>
        </c:marker>
      </c:pivotFmt>
    </c:pivotFmts>
    <c:plotArea>
      <c:layout>
        <c:manualLayout>
          <c:layoutTarget val="inner"/>
          <c:xMode val="edge"/>
          <c:yMode val="edge"/>
          <c:x val="0.11581624562554681"/>
          <c:y val="2.0809956300219506E-2"/>
          <c:w val="0.86399592629046384"/>
          <c:h val="0.82556121661262927"/>
        </c:manualLayout>
      </c:layout>
      <c:lineChart>
        <c:grouping val="standard"/>
        <c:varyColors val="0"/>
        <c:ser>
          <c:idx val="0"/>
          <c:order val="0"/>
          <c:tx>
            <c:strRef>
              <c:f>Tabelle3!$B$3:$B$4</c:f>
              <c:strCache>
                <c:ptCount val="1"/>
                <c:pt idx="0">
                  <c:v>VP41_1_H200_V100_C45_MF_425</c:v>
                </c:pt>
              </c:strCache>
            </c:strRef>
          </c:tx>
          <c:spPr>
            <a:ln>
              <a:prstDash val="solid"/>
            </a:ln>
          </c:spPr>
          <c:marker>
            <c:spPr>
              <a:ln>
                <a:prstDash val="solid"/>
              </a:ln>
            </c:spPr>
          </c:marker>
          <c:cat>
            <c:strRef>
              <c:f>Tabelle3!$A$5:$A$35</c:f>
              <c:strCache>
                <c:ptCount val="30"/>
                <c:pt idx="0">
                  <c:v>70,43</c:v>
                </c:pt>
                <c:pt idx="1">
                  <c:v>78,05</c:v>
                </c:pt>
                <c:pt idx="2">
                  <c:v>85,67</c:v>
                </c:pt>
                <c:pt idx="3">
                  <c:v>93,29</c:v>
                </c:pt>
                <c:pt idx="4">
                  <c:v>100,91</c:v>
                </c:pt>
                <c:pt idx="5">
                  <c:v>108,54</c:v>
                </c:pt>
                <c:pt idx="6">
                  <c:v>113,62</c:v>
                </c:pt>
                <c:pt idx="7">
                  <c:v>116,16</c:v>
                </c:pt>
                <c:pt idx="8">
                  <c:v>118,70</c:v>
                </c:pt>
                <c:pt idx="9">
                  <c:v>123,78</c:v>
                </c:pt>
                <c:pt idx="10">
                  <c:v>128,86</c:v>
                </c:pt>
                <c:pt idx="11">
                  <c:v>131,40</c:v>
                </c:pt>
                <c:pt idx="12">
                  <c:v>133,94</c:v>
                </c:pt>
                <c:pt idx="13">
                  <c:v>139,02</c:v>
                </c:pt>
                <c:pt idx="14">
                  <c:v>144,11</c:v>
                </c:pt>
                <c:pt idx="15">
                  <c:v>146,65</c:v>
                </c:pt>
                <c:pt idx="16">
                  <c:v>149,19</c:v>
                </c:pt>
                <c:pt idx="17">
                  <c:v>154,27</c:v>
                </c:pt>
                <c:pt idx="18">
                  <c:v>159,35</c:v>
                </c:pt>
                <c:pt idx="19">
                  <c:v>161,89</c:v>
                </c:pt>
                <c:pt idx="20">
                  <c:v>164,43</c:v>
                </c:pt>
                <c:pt idx="21">
                  <c:v>169,51</c:v>
                </c:pt>
                <c:pt idx="22">
                  <c:v>174,59</c:v>
                </c:pt>
                <c:pt idx="23">
                  <c:v>177,13</c:v>
                </c:pt>
                <c:pt idx="24">
                  <c:v>179,67</c:v>
                </c:pt>
                <c:pt idx="25">
                  <c:v>184,76</c:v>
                </c:pt>
                <c:pt idx="26">
                  <c:v>189,84</c:v>
                </c:pt>
                <c:pt idx="27">
                  <c:v>192,38</c:v>
                </c:pt>
                <c:pt idx="28">
                  <c:v>194,92</c:v>
                </c:pt>
                <c:pt idx="29">
                  <c:v>200,00</c:v>
                </c:pt>
              </c:strCache>
            </c:strRef>
          </c:cat>
          <c:val>
            <c:numRef>
              <c:f>Tabelle3!$B$5:$B$35</c:f>
              <c:numCache>
                <c:formatCode>General</c:formatCode>
                <c:ptCount val="30"/>
                <c:pt idx="6">
                  <c:v>176.7823048207336</c:v>
                </c:pt>
                <c:pt idx="8">
                  <c:v>194.6592165626833</c:v>
                </c:pt>
                <c:pt idx="9">
                  <c:v>179.3090666570682</c:v>
                </c:pt>
                <c:pt idx="10">
                  <c:v>200.23255602433898</c:v>
                </c:pt>
                <c:pt idx="12">
                  <c:v>191.75639798417589</c:v>
                </c:pt>
                <c:pt idx="13">
                  <c:v>197.18657934695898</c:v>
                </c:pt>
                <c:pt idx="14">
                  <c:v>200.89983284081799</c:v>
                </c:pt>
                <c:pt idx="16">
                  <c:v>190.35977962129328</c:v>
                </c:pt>
                <c:pt idx="17">
                  <c:v>192.3538889581628</c:v>
                </c:pt>
                <c:pt idx="18">
                  <c:v>195.67766938177311</c:v>
                </c:pt>
                <c:pt idx="20">
                  <c:v>195.63146378925859</c:v>
                </c:pt>
                <c:pt idx="21">
                  <c:v>191.56151203773999</c:v>
                </c:pt>
                <c:pt idx="22">
                  <c:v>190.31198328996649</c:v>
                </c:pt>
                <c:pt idx="24">
                  <c:v>188.9693657752112</c:v>
                </c:pt>
                <c:pt idx="25">
                  <c:v>183.0086390432094</c:v>
                </c:pt>
                <c:pt idx="26">
                  <c:v>184.05850937564418</c:v>
                </c:pt>
                <c:pt idx="28">
                  <c:v>179.93440810047838</c:v>
                </c:pt>
                <c:pt idx="29">
                  <c:v>187.72286237785579</c:v>
                </c:pt>
              </c:numCache>
            </c:numRef>
          </c:val>
          <c:smooth val="0"/>
        </c:ser>
        <c:ser>
          <c:idx val="1"/>
          <c:order val="1"/>
          <c:tx>
            <c:strRef>
              <c:f>Tabelle3!$C$3:$C$4</c:f>
              <c:strCache>
                <c:ptCount val="1"/>
                <c:pt idx="0">
                  <c:v>VP41_2_H200_V100_C45_MF_425</c:v>
                </c:pt>
              </c:strCache>
            </c:strRef>
          </c:tx>
          <c:spPr>
            <a:ln>
              <a:prstDash val="solid"/>
            </a:ln>
          </c:spPr>
          <c:marker>
            <c:spPr>
              <a:ln>
                <a:prstDash val="solid"/>
              </a:ln>
            </c:spPr>
          </c:marker>
          <c:cat>
            <c:strRef>
              <c:f>Tabelle3!$A$5:$A$35</c:f>
              <c:strCache>
                <c:ptCount val="30"/>
                <c:pt idx="0">
                  <c:v>70,43</c:v>
                </c:pt>
                <c:pt idx="1">
                  <c:v>78,05</c:v>
                </c:pt>
                <c:pt idx="2">
                  <c:v>85,67</c:v>
                </c:pt>
                <c:pt idx="3">
                  <c:v>93,29</c:v>
                </c:pt>
                <c:pt idx="4">
                  <c:v>100,91</c:v>
                </c:pt>
                <c:pt idx="5">
                  <c:v>108,54</c:v>
                </c:pt>
                <c:pt idx="6">
                  <c:v>113,62</c:v>
                </c:pt>
                <c:pt idx="7">
                  <c:v>116,16</c:v>
                </c:pt>
                <c:pt idx="8">
                  <c:v>118,70</c:v>
                </c:pt>
                <c:pt idx="9">
                  <c:v>123,78</c:v>
                </c:pt>
                <c:pt idx="10">
                  <c:v>128,86</c:v>
                </c:pt>
                <c:pt idx="11">
                  <c:v>131,40</c:v>
                </c:pt>
                <c:pt idx="12">
                  <c:v>133,94</c:v>
                </c:pt>
                <c:pt idx="13">
                  <c:v>139,02</c:v>
                </c:pt>
                <c:pt idx="14">
                  <c:v>144,11</c:v>
                </c:pt>
                <c:pt idx="15">
                  <c:v>146,65</c:v>
                </c:pt>
                <c:pt idx="16">
                  <c:v>149,19</c:v>
                </c:pt>
                <c:pt idx="17">
                  <c:v>154,27</c:v>
                </c:pt>
                <c:pt idx="18">
                  <c:v>159,35</c:v>
                </c:pt>
                <c:pt idx="19">
                  <c:v>161,89</c:v>
                </c:pt>
                <c:pt idx="20">
                  <c:v>164,43</c:v>
                </c:pt>
                <c:pt idx="21">
                  <c:v>169,51</c:v>
                </c:pt>
                <c:pt idx="22">
                  <c:v>174,59</c:v>
                </c:pt>
                <c:pt idx="23">
                  <c:v>177,13</c:v>
                </c:pt>
                <c:pt idx="24">
                  <c:v>179,67</c:v>
                </c:pt>
                <c:pt idx="25">
                  <c:v>184,76</c:v>
                </c:pt>
                <c:pt idx="26">
                  <c:v>189,84</c:v>
                </c:pt>
                <c:pt idx="27">
                  <c:v>192,38</c:v>
                </c:pt>
                <c:pt idx="28">
                  <c:v>194,92</c:v>
                </c:pt>
                <c:pt idx="29">
                  <c:v>200,00</c:v>
                </c:pt>
              </c:strCache>
            </c:strRef>
          </c:cat>
          <c:val>
            <c:numRef>
              <c:f>Tabelle3!$C$5:$C$35</c:f>
              <c:numCache>
                <c:formatCode>General</c:formatCode>
                <c:ptCount val="30"/>
                <c:pt idx="6">
                  <c:v>174.9898463440181</c:v>
                </c:pt>
                <c:pt idx="8">
                  <c:v>185.42702661147001</c:v>
                </c:pt>
                <c:pt idx="9">
                  <c:v>183.55836002169002</c:v>
                </c:pt>
                <c:pt idx="10">
                  <c:v>174.66282835547162</c:v>
                </c:pt>
                <c:pt idx="12">
                  <c:v>187.66756823518102</c:v>
                </c:pt>
                <c:pt idx="13">
                  <c:v>181.14870216760602</c:v>
                </c:pt>
                <c:pt idx="14">
                  <c:v>177.8050838633055</c:v>
                </c:pt>
                <c:pt idx="16">
                  <c:v>175.12239950245032</c:v>
                </c:pt>
                <c:pt idx="17">
                  <c:v>183.382467848803</c:v>
                </c:pt>
                <c:pt idx="18">
                  <c:v>174.4535705025838</c:v>
                </c:pt>
                <c:pt idx="20">
                  <c:v>174.6957633100333</c:v>
                </c:pt>
                <c:pt idx="21">
                  <c:v>174.00875415726691</c:v>
                </c:pt>
                <c:pt idx="22">
                  <c:v>168.8091181867006</c:v>
                </c:pt>
                <c:pt idx="24">
                  <c:v>171.3084753293393</c:v>
                </c:pt>
                <c:pt idx="25">
                  <c:v>165.16978822746091</c:v>
                </c:pt>
                <c:pt idx="26">
                  <c:v>170.1710051045431</c:v>
                </c:pt>
                <c:pt idx="28">
                  <c:v>168.0591304300529</c:v>
                </c:pt>
                <c:pt idx="29">
                  <c:v>177.2033258554531</c:v>
                </c:pt>
              </c:numCache>
            </c:numRef>
          </c:val>
          <c:smooth val="0"/>
        </c:ser>
        <c:ser>
          <c:idx val="2"/>
          <c:order val="2"/>
          <c:tx>
            <c:strRef>
              <c:f>Tabelle3!$D$3:$D$4</c:f>
              <c:strCache>
                <c:ptCount val="1"/>
                <c:pt idx="0">
                  <c:v>VP42_1_H300_V100_C45_MF_425</c:v>
                </c:pt>
              </c:strCache>
            </c:strRef>
          </c:tx>
          <c:spPr>
            <a:ln>
              <a:prstDash val="solid"/>
            </a:ln>
          </c:spPr>
          <c:marker>
            <c:spPr>
              <a:ln>
                <a:prstDash val="solid"/>
              </a:ln>
            </c:spPr>
          </c:marker>
          <c:cat>
            <c:strRef>
              <c:f>Tabelle3!$A$5:$A$35</c:f>
              <c:strCache>
                <c:ptCount val="30"/>
                <c:pt idx="0">
                  <c:v>70,43</c:v>
                </c:pt>
                <c:pt idx="1">
                  <c:v>78,05</c:v>
                </c:pt>
                <c:pt idx="2">
                  <c:v>85,67</c:v>
                </c:pt>
                <c:pt idx="3">
                  <c:v>93,29</c:v>
                </c:pt>
                <c:pt idx="4">
                  <c:v>100,91</c:v>
                </c:pt>
                <c:pt idx="5">
                  <c:v>108,54</c:v>
                </c:pt>
                <c:pt idx="6">
                  <c:v>113,62</c:v>
                </c:pt>
                <c:pt idx="7">
                  <c:v>116,16</c:v>
                </c:pt>
                <c:pt idx="8">
                  <c:v>118,70</c:v>
                </c:pt>
                <c:pt idx="9">
                  <c:v>123,78</c:v>
                </c:pt>
                <c:pt idx="10">
                  <c:v>128,86</c:v>
                </c:pt>
                <c:pt idx="11">
                  <c:v>131,40</c:v>
                </c:pt>
                <c:pt idx="12">
                  <c:v>133,94</c:v>
                </c:pt>
                <c:pt idx="13">
                  <c:v>139,02</c:v>
                </c:pt>
                <c:pt idx="14">
                  <c:v>144,11</c:v>
                </c:pt>
                <c:pt idx="15">
                  <c:v>146,65</c:v>
                </c:pt>
                <c:pt idx="16">
                  <c:v>149,19</c:v>
                </c:pt>
                <c:pt idx="17">
                  <c:v>154,27</c:v>
                </c:pt>
                <c:pt idx="18">
                  <c:v>159,35</c:v>
                </c:pt>
                <c:pt idx="19">
                  <c:v>161,89</c:v>
                </c:pt>
                <c:pt idx="20">
                  <c:v>164,43</c:v>
                </c:pt>
                <c:pt idx="21">
                  <c:v>169,51</c:v>
                </c:pt>
                <c:pt idx="22">
                  <c:v>174,59</c:v>
                </c:pt>
                <c:pt idx="23">
                  <c:v>177,13</c:v>
                </c:pt>
                <c:pt idx="24">
                  <c:v>179,67</c:v>
                </c:pt>
                <c:pt idx="25">
                  <c:v>184,76</c:v>
                </c:pt>
                <c:pt idx="26">
                  <c:v>189,84</c:v>
                </c:pt>
                <c:pt idx="27">
                  <c:v>192,38</c:v>
                </c:pt>
                <c:pt idx="28">
                  <c:v>194,92</c:v>
                </c:pt>
                <c:pt idx="29">
                  <c:v>200,00</c:v>
                </c:pt>
              </c:strCache>
            </c:strRef>
          </c:cat>
          <c:val>
            <c:numRef>
              <c:f>Tabelle3!$D$5:$D$35</c:f>
              <c:numCache>
                <c:formatCode>General</c:formatCode>
                <c:ptCount val="30"/>
                <c:pt idx="6">
                  <c:v>207.37492912511999</c:v>
                </c:pt>
                <c:pt idx="8">
                  <c:v>203.33179716605702</c:v>
                </c:pt>
                <c:pt idx="9">
                  <c:v>200.11159314420001</c:v>
                </c:pt>
                <c:pt idx="10">
                  <c:v>198.82326692922402</c:v>
                </c:pt>
                <c:pt idx="12">
                  <c:v>198.49677305588699</c:v>
                </c:pt>
                <c:pt idx="13">
                  <c:v>192.402333860493</c:v>
                </c:pt>
                <c:pt idx="14">
                  <c:v>196.26493430447698</c:v>
                </c:pt>
                <c:pt idx="16">
                  <c:v>191.79457483410101</c:v>
                </c:pt>
                <c:pt idx="17">
                  <c:v>189.63778271479902</c:v>
                </c:pt>
                <c:pt idx="18">
                  <c:v>176.44830946438509</c:v>
                </c:pt>
                <c:pt idx="20">
                  <c:v>181.5601381991182</c:v>
                </c:pt>
                <c:pt idx="21">
                  <c:v>186.46059801048801</c:v>
                </c:pt>
                <c:pt idx="22">
                  <c:v>205.37081493953301</c:v>
                </c:pt>
                <c:pt idx="24">
                  <c:v>206.09448828012398</c:v>
                </c:pt>
                <c:pt idx="25">
                  <c:v>186.18991783940101</c:v>
                </c:pt>
                <c:pt idx="26">
                  <c:v>186.05702795810402</c:v>
                </c:pt>
                <c:pt idx="28">
                  <c:v>185.0299998580262</c:v>
                </c:pt>
                <c:pt idx="29">
                  <c:v>182.17698946192519</c:v>
                </c:pt>
              </c:numCache>
            </c:numRef>
          </c:val>
          <c:smooth val="0"/>
        </c:ser>
        <c:ser>
          <c:idx val="3"/>
          <c:order val="3"/>
          <c:tx>
            <c:strRef>
              <c:f>Tabelle3!$E$3:$E$4</c:f>
              <c:strCache>
                <c:ptCount val="1"/>
                <c:pt idx="0">
                  <c:v>VP43_1_H400_V100_C45_MF_285</c:v>
                </c:pt>
              </c:strCache>
            </c:strRef>
          </c:tx>
          <c:spPr>
            <a:ln>
              <a:prstDash val="solid"/>
            </a:ln>
          </c:spPr>
          <c:marker>
            <c:spPr>
              <a:ln>
                <a:prstDash val="solid"/>
              </a:ln>
            </c:spPr>
          </c:marker>
          <c:cat>
            <c:strRef>
              <c:f>Tabelle3!$A$5:$A$35</c:f>
              <c:strCache>
                <c:ptCount val="30"/>
                <c:pt idx="0">
                  <c:v>70,43</c:v>
                </c:pt>
                <c:pt idx="1">
                  <c:v>78,05</c:v>
                </c:pt>
                <c:pt idx="2">
                  <c:v>85,67</c:v>
                </c:pt>
                <c:pt idx="3">
                  <c:v>93,29</c:v>
                </c:pt>
                <c:pt idx="4">
                  <c:v>100,91</c:v>
                </c:pt>
                <c:pt idx="5">
                  <c:v>108,54</c:v>
                </c:pt>
                <c:pt idx="6">
                  <c:v>113,62</c:v>
                </c:pt>
                <c:pt idx="7">
                  <c:v>116,16</c:v>
                </c:pt>
                <c:pt idx="8">
                  <c:v>118,70</c:v>
                </c:pt>
                <c:pt idx="9">
                  <c:v>123,78</c:v>
                </c:pt>
                <c:pt idx="10">
                  <c:v>128,86</c:v>
                </c:pt>
                <c:pt idx="11">
                  <c:v>131,40</c:v>
                </c:pt>
                <c:pt idx="12">
                  <c:v>133,94</c:v>
                </c:pt>
                <c:pt idx="13">
                  <c:v>139,02</c:v>
                </c:pt>
                <c:pt idx="14">
                  <c:v>144,11</c:v>
                </c:pt>
                <c:pt idx="15">
                  <c:v>146,65</c:v>
                </c:pt>
                <c:pt idx="16">
                  <c:v>149,19</c:v>
                </c:pt>
                <c:pt idx="17">
                  <c:v>154,27</c:v>
                </c:pt>
                <c:pt idx="18">
                  <c:v>159,35</c:v>
                </c:pt>
                <c:pt idx="19">
                  <c:v>161,89</c:v>
                </c:pt>
                <c:pt idx="20">
                  <c:v>164,43</c:v>
                </c:pt>
                <c:pt idx="21">
                  <c:v>169,51</c:v>
                </c:pt>
                <c:pt idx="22">
                  <c:v>174,59</c:v>
                </c:pt>
                <c:pt idx="23">
                  <c:v>177,13</c:v>
                </c:pt>
                <c:pt idx="24">
                  <c:v>179,67</c:v>
                </c:pt>
                <c:pt idx="25">
                  <c:v>184,76</c:v>
                </c:pt>
                <c:pt idx="26">
                  <c:v>189,84</c:v>
                </c:pt>
                <c:pt idx="27">
                  <c:v>192,38</c:v>
                </c:pt>
                <c:pt idx="28">
                  <c:v>194,92</c:v>
                </c:pt>
                <c:pt idx="29">
                  <c:v>200,00</c:v>
                </c:pt>
              </c:strCache>
            </c:strRef>
          </c:cat>
          <c:val>
            <c:numRef>
              <c:f>Tabelle3!$E$5:$E$35</c:f>
              <c:numCache>
                <c:formatCode>General</c:formatCode>
                <c:ptCount val="30"/>
                <c:pt idx="6">
                  <c:v>209.68651256375981</c:v>
                </c:pt>
                <c:pt idx="8">
                  <c:v>250.544685514056</c:v>
                </c:pt>
                <c:pt idx="9">
                  <c:v>273.56063217440101</c:v>
                </c:pt>
                <c:pt idx="10">
                  <c:v>232.74882373385128</c:v>
                </c:pt>
                <c:pt idx="12">
                  <c:v>251.46909418778898</c:v>
                </c:pt>
              </c:numCache>
            </c:numRef>
          </c:val>
          <c:smooth val="0"/>
        </c:ser>
        <c:ser>
          <c:idx val="4"/>
          <c:order val="4"/>
          <c:tx>
            <c:strRef>
              <c:f>Tabelle3!$F$3:$F$4</c:f>
              <c:strCache>
                <c:ptCount val="1"/>
                <c:pt idx="0">
                  <c:v>VP45_2_H200_V150_C45_MF_425</c:v>
                </c:pt>
              </c:strCache>
            </c:strRef>
          </c:tx>
          <c:spPr>
            <a:ln>
              <a:solidFill>
                <a:schemeClr val="accent4">
                  <a:lumMod val="60000"/>
                  <a:lumOff val="40000"/>
                </a:schemeClr>
              </a:solidFill>
              <a:prstDash val="dash"/>
            </a:ln>
          </c:spPr>
          <c:marker>
            <c:spPr>
              <a:ln>
                <a:solidFill>
                  <a:schemeClr val="accent4">
                    <a:lumMod val="60000"/>
                    <a:lumOff val="40000"/>
                  </a:schemeClr>
                </a:solidFill>
                <a:prstDash val="dash"/>
              </a:ln>
            </c:spPr>
          </c:marker>
          <c:cat>
            <c:strRef>
              <c:f>Tabelle3!$A$5:$A$35</c:f>
              <c:strCache>
                <c:ptCount val="30"/>
                <c:pt idx="0">
                  <c:v>70,43</c:v>
                </c:pt>
                <c:pt idx="1">
                  <c:v>78,05</c:v>
                </c:pt>
                <c:pt idx="2">
                  <c:v>85,67</c:v>
                </c:pt>
                <c:pt idx="3">
                  <c:v>93,29</c:v>
                </c:pt>
                <c:pt idx="4">
                  <c:v>100,91</c:v>
                </c:pt>
                <c:pt idx="5">
                  <c:v>108,54</c:v>
                </c:pt>
                <c:pt idx="6">
                  <c:v>113,62</c:v>
                </c:pt>
                <c:pt idx="7">
                  <c:v>116,16</c:v>
                </c:pt>
                <c:pt idx="8">
                  <c:v>118,70</c:v>
                </c:pt>
                <c:pt idx="9">
                  <c:v>123,78</c:v>
                </c:pt>
                <c:pt idx="10">
                  <c:v>128,86</c:v>
                </c:pt>
                <c:pt idx="11">
                  <c:v>131,40</c:v>
                </c:pt>
                <c:pt idx="12">
                  <c:v>133,94</c:v>
                </c:pt>
                <c:pt idx="13">
                  <c:v>139,02</c:v>
                </c:pt>
                <c:pt idx="14">
                  <c:v>144,11</c:v>
                </c:pt>
                <c:pt idx="15">
                  <c:v>146,65</c:v>
                </c:pt>
                <c:pt idx="16">
                  <c:v>149,19</c:v>
                </c:pt>
                <c:pt idx="17">
                  <c:v>154,27</c:v>
                </c:pt>
                <c:pt idx="18">
                  <c:v>159,35</c:v>
                </c:pt>
                <c:pt idx="19">
                  <c:v>161,89</c:v>
                </c:pt>
                <c:pt idx="20">
                  <c:v>164,43</c:v>
                </c:pt>
                <c:pt idx="21">
                  <c:v>169,51</c:v>
                </c:pt>
                <c:pt idx="22">
                  <c:v>174,59</c:v>
                </c:pt>
                <c:pt idx="23">
                  <c:v>177,13</c:v>
                </c:pt>
                <c:pt idx="24">
                  <c:v>179,67</c:v>
                </c:pt>
                <c:pt idx="25">
                  <c:v>184,76</c:v>
                </c:pt>
                <c:pt idx="26">
                  <c:v>189,84</c:v>
                </c:pt>
                <c:pt idx="27">
                  <c:v>192,38</c:v>
                </c:pt>
                <c:pt idx="28">
                  <c:v>194,92</c:v>
                </c:pt>
                <c:pt idx="29">
                  <c:v>200,00</c:v>
                </c:pt>
              </c:strCache>
            </c:strRef>
          </c:cat>
          <c:val>
            <c:numRef>
              <c:f>Tabelle3!$F$5:$F$35</c:f>
              <c:numCache>
                <c:formatCode>General</c:formatCode>
                <c:ptCount val="30"/>
                <c:pt idx="0">
                  <c:v>169.08341542802282</c:v>
                </c:pt>
                <c:pt idx="1">
                  <c:v>164.66897933023651</c:v>
                </c:pt>
                <c:pt idx="2">
                  <c:v>167.15942474716121</c:v>
                </c:pt>
                <c:pt idx="3">
                  <c:v>175.3946652824248</c:v>
                </c:pt>
                <c:pt idx="4">
                  <c:v>172.36573277823072</c:v>
                </c:pt>
                <c:pt idx="5">
                  <c:v>184.8235043534809</c:v>
                </c:pt>
                <c:pt idx="7">
                  <c:v>179.73752338186779</c:v>
                </c:pt>
                <c:pt idx="9">
                  <c:v>192.80263940530079</c:v>
                </c:pt>
                <c:pt idx="11">
                  <c:v>192.05764852624139</c:v>
                </c:pt>
                <c:pt idx="13">
                  <c:v>189.81440267445652</c:v>
                </c:pt>
                <c:pt idx="15">
                  <c:v>184.76557537467789</c:v>
                </c:pt>
                <c:pt idx="17">
                  <c:v>184.97645441148882</c:v>
                </c:pt>
                <c:pt idx="19">
                  <c:v>178.44838435937942</c:v>
                </c:pt>
                <c:pt idx="21">
                  <c:v>179.23796521386862</c:v>
                </c:pt>
                <c:pt idx="23">
                  <c:v>176.36862812326672</c:v>
                </c:pt>
                <c:pt idx="25">
                  <c:v>183.25836413395052</c:v>
                </c:pt>
                <c:pt idx="27">
                  <c:v>187.26330625809661</c:v>
                </c:pt>
                <c:pt idx="29">
                  <c:v>179.95384269817782</c:v>
                </c:pt>
              </c:numCache>
            </c:numRef>
          </c:val>
          <c:smooth val="0"/>
        </c:ser>
        <c:ser>
          <c:idx val="5"/>
          <c:order val="5"/>
          <c:tx>
            <c:strRef>
              <c:f>Tabelle3!$G$3:$G$4</c:f>
              <c:strCache>
                <c:ptCount val="1"/>
                <c:pt idx="0">
                  <c:v>VP46_1_H300_V150_C45_MF_285</c:v>
                </c:pt>
              </c:strCache>
            </c:strRef>
          </c:tx>
          <c:spPr>
            <a:ln>
              <a:solidFill>
                <a:schemeClr val="accent4">
                  <a:lumMod val="75000"/>
                </a:schemeClr>
              </a:solidFill>
              <a:prstDash val="dash"/>
            </a:ln>
          </c:spPr>
          <c:marker>
            <c:spPr>
              <a:solidFill>
                <a:schemeClr val="accent4">
                  <a:lumMod val="75000"/>
                </a:schemeClr>
              </a:solidFill>
              <a:ln>
                <a:solidFill>
                  <a:schemeClr val="accent4">
                    <a:lumMod val="75000"/>
                  </a:schemeClr>
                </a:solidFill>
                <a:prstDash val="dash"/>
              </a:ln>
            </c:spPr>
          </c:marker>
          <c:cat>
            <c:strRef>
              <c:f>Tabelle3!$A$5:$A$35</c:f>
              <c:strCache>
                <c:ptCount val="30"/>
                <c:pt idx="0">
                  <c:v>70,43</c:v>
                </c:pt>
                <c:pt idx="1">
                  <c:v>78,05</c:v>
                </c:pt>
                <c:pt idx="2">
                  <c:v>85,67</c:v>
                </c:pt>
                <c:pt idx="3">
                  <c:v>93,29</c:v>
                </c:pt>
                <c:pt idx="4">
                  <c:v>100,91</c:v>
                </c:pt>
                <c:pt idx="5">
                  <c:v>108,54</c:v>
                </c:pt>
                <c:pt idx="6">
                  <c:v>113,62</c:v>
                </c:pt>
                <c:pt idx="7">
                  <c:v>116,16</c:v>
                </c:pt>
                <c:pt idx="8">
                  <c:v>118,70</c:v>
                </c:pt>
                <c:pt idx="9">
                  <c:v>123,78</c:v>
                </c:pt>
                <c:pt idx="10">
                  <c:v>128,86</c:v>
                </c:pt>
                <c:pt idx="11">
                  <c:v>131,40</c:v>
                </c:pt>
                <c:pt idx="12">
                  <c:v>133,94</c:v>
                </c:pt>
                <c:pt idx="13">
                  <c:v>139,02</c:v>
                </c:pt>
                <c:pt idx="14">
                  <c:v>144,11</c:v>
                </c:pt>
                <c:pt idx="15">
                  <c:v>146,65</c:v>
                </c:pt>
                <c:pt idx="16">
                  <c:v>149,19</c:v>
                </c:pt>
                <c:pt idx="17">
                  <c:v>154,27</c:v>
                </c:pt>
                <c:pt idx="18">
                  <c:v>159,35</c:v>
                </c:pt>
                <c:pt idx="19">
                  <c:v>161,89</c:v>
                </c:pt>
                <c:pt idx="20">
                  <c:v>164,43</c:v>
                </c:pt>
                <c:pt idx="21">
                  <c:v>169,51</c:v>
                </c:pt>
                <c:pt idx="22">
                  <c:v>174,59</c:v>
                </c:pt>
                <c:pt idx="23">
                  <c:v>177,13</c:v>
                </c:pt>
                <c:pt idx="24">
                  <c:v>179,67</c:v>
                </c:pt>
                <c:pt idx="25">
                  <c:v>184,76</c:v>
                </c:pt>
                <c:pt idx="26">
                  <c:v>189,84</c:v>
                </c:pt>
                <c:pt idx="27">
                  <c:v>192,38</c:v>
                </c:pt>
                <c:pt idx="28">
                  <c:v>194,92</c:v>
                </c:pt>
                <c:pt idx="29">
                  <c:v>200,00</c:v>
                </c:pt>
              </c:strCache>
            </c:strRef>
          </c:cat>
          <c:val>
            <c:numRef>
              <c:f>Tabelle3!$G$5:$G$35</c:f>
              <c:numCache>
                <c:formatCode>General</c:formatCode>
                <c:ptCount val="30"/>
                <c:pt idx="0">
                  <c:v>215.51189615503401</c:v>
                </c:pt>
                <c:pt idx="1">
                  <c:v>232.66768307368</c:v>
                </c:pt>
                <c:pt idx="2">
                  <c:v>222.83315720741859</c:v>
                </c:pt>
                <c:pt idx="3">
                  <c:v>212.477092495444</c:v>
                </c:pt>
                <c:pt idx="4">
                  <c:v>221.42046976123152</c:v>
                </c:pt>
                <c:pt idx="5">
                  <c:v>223.6144955653493</c:v>
                </c:pt>
                <c:pt idx="7">
                  <c:v>228.66448947933401</c:v>
                </c:pt>
                <c:pt idx="9">
                  <c:v>233.19926516770499</c:v>
                </c:pt>
                <c:pt idx="11">
                  <c:v>238.60110227166601</c:v>
                </c:pt>
                <c:pt idx="13">
                  <c:v>237.31164282799602</c:v>
                </c:pt>
                <c:pt idx="15">
                  <c:v>246.79239867842102</c:v>
                </c:pt>
                <c:pt idx="17">
                  <c:v>233.890765856375</c:v>
                </c:pt>
                <c:pt idx="19">
                  <c:v>237.56634085995401</c:v>
                </c:pt>
                <c:pt idx="21">
                  <c:v>224.959109599398</c:v>
                </c:pt>
                <c:pt idx="23">
                  <c:v>222.32047151403401</c:v>
                </c:pt>
                <c:pt idx="25">
                  <c:v>227.883681359467</c:v>
                </c:pt>
                <c:pt idx="27">
                  <c:v>228.65237360854098</c:v>
                </c:pt>
                <c:pt idx="29">
                  <c:v>231.123502077013</c:v>
                </c:pt>
              </c:numCache>
            </c:numRef>
          </c:val>
          <c:smooth val="0"/>
        </c:ser>
        <c:ser>
          <c:idx val="6"/>
          <c:order val="6"/>
          <c:tx>
            <c:strRef>
              <c:f>Tabelle3!$H$3:$H$4</c:f>
              <c:strCache>
                <c:ptCount val="1"/>
                <c:pt idx="0">
                  <c:v>VP46_2_H300_V150_C45_MF_285</c:v>
                </c:pt>
              </c:strCache>
            </c:strRef>
          </c:tx>
          <c:spPr>
            <a:ln>
              <a:prstDash val="dash"/>
            </a:ln>
          </c:spPr>
          <c:marker>
            <c:spPr>
              <a:ln>
                <a:prstDash val="dash"/>
              </a:ln>
            </c:spPr>
          </c:marker>
          <c:cat>
            <c:strRef>
              <c:f>Tabelle3!$A$5:$A$35</c:f>
              <c:strCache>
                <c:ptCount val="30"/>
                <c:pt idx="0">
                  <c:v>70,43</c:v>
                </c:pt>
                <c:pt idx="1">
                  <c:v>78,05</c:v>
                </c:pt>
                <c:pt idx="2">
                  <c:v>85,67</c:v>
                </c:pt>
                <c:pt idx="3">
                  <c:v>93,29</c:v>
                </c:pt>
                <c:pt idx="4">
                  <c:v>100,91</c:v>
                </c:pt>
                <c:pt idx="5">
                  <c:v>108,54</c:v>
                </c:pt>
                <c:pt idx="6">
                  <c:v>113,62</c:v>
                </c:pt>
                <c:pt idx="7">
                  <c:v>116,16</c:v>
                </c:pt>
                <c:pt idx="8">
                  <c:v>118,70</c:v>
                </c:pt>
                <c:pt idx="9">
                  <c:v>123,78</c:v>
                </c:pt>
                <c:pt idx="10">
                  <c:v>128,86</c:v>
                </c:pt>
                <c:pt idx="11">
                  <c:v>131,40</c:v>
                </c:pt>
                <c:pt idx="12">
                  <c:v>133,94</c:v>
                </c:pt>
                <c:pt idx="13">
                  <c:v>139,02</c:v>
                </c:pt>
                <c:pt idx="14">
                  <c:v>144,11</c:v>
                </c:pt>
                <c:pt idx="15">
                  <c:v>146,65</c:v>
                </c:pt>
                <c:pt idx="16">
                  <c:v>149,19</c:v>
                </c:pt>
                <c:pt idx="17">
                  <c:v>154,27</c:v>
                </c:pt>
                <c:pt idx="18">
                  <c:v>159,35</c:v>
                </c:pt>
                <c:pt idx="19">
                  <c:v>161,89</c:v>
                </c:pt>
                <c:pt idx="20">
                  <c:v>164,43</c:v>
                </c:pt>
                <c:pt idx="21">
                  <c:v>169,51</c:v>
                </c:pt>
                <c:pt idx="22">
                  <c:v>174,59</c:v>
                </c:pt>
                <c:pt idx="23">
                  <c:v>177,13</c:v>
                </c:pt>
                <c:pt idx="24">
                  <c:v>179,67</c:v>
                </c:pt>
                <c:pt idx="25">
                  <c:v>184,76</c:v>
                </c:pt>
                <c:pt idx="26">
                  <c:v>189,84</c:v>
                </c:pt>
                <c:pt idx="27">
                  <c:v>192,38</c:v>
                </c:pt>
                <c:pt idx="28">
                  <c:v>194,92</c:v>
                </c:pt>
                <c:pt idx="29">
                  <c:v>200,00</c:v>
                </c:pt>
              </c:strCache>
            </c:strRef>
          </c:cat>
          <c:val>
            <c:numRef>
              <c:f>Tabelle3!$H$5:$H$35</c:f>
              <c:numCache>
                <c:formatCode>General</c:formatCode>
                <c:ptCount val="30"/>
                <c:pt idx="0">
                  <c:v>224.56800740974552</c:v>
                </c:pt>
                <c:pt idx="1">
                  <c:v>216.6442989292708</c:v>
                </c:pt>
                <c:pt idx="2">
                  <c:v>225.07659398402109</c:v>
                </c:pt>
                <c:pt idx="3">
                  <c:v>217.09721656683251</c:v>
                </c:pt>
                <c:pt idx="4">
                  <c:v>230.44972958833699</c:v>
                </c:pt>
                <c:pt idx="5">
                  <c:v>221.34526399672231</c:v>
                </c:pt>
                <c:pt idx="7">
                  <c:v>231.55371886496201</c:v>
                </c:pt>
                <c:pt idx="9">
                  <c:v>233.16254389530002</c:v>
                </c:pt>
                <c:pt idx="11">
                  <c:v>243.064308368398</c:v>
                </c:pt>
                <c:pt idx="13">
                  <c:v>240.64863456246599</c:v>
                </c:pt>
                <c:pt idx="15">
                  <c:v>235.500643631228</c:v>
                </c:pt>
                <c:pt idx="17">
                  <c:v>237.42865933653701</c:v>
                </c:pt>
                <c:pt idx="19">
                  <c:v>229.09943116978599</c:v>
                </c:pt>
                <c:pt idx="21">
                  <c:v>223.6800302930472</c:v>
                </c:pt>
                <c:pt idx="23">
                  <c:v>223.5468741642637</c:v>
                </c:pt>
                <c:pt idx="25">
                  <c:v>226.42137918351511</c:v>
                </c:pt>
                <c:pt idx="27">
                  <c:v>226.821746220888</c:v>
                </c:pt>
                <c:pt idx="29">
                  <c:v>226.02993414997951</c:v>
                </c:pt>
              </c:numCache>
            </c:numRef>
          </c:val>
          <c:smooth val="0"/>
        </c:ser>
        <c:ser>
          <c:idx val="7"/>
          <c:order val="7"/>
          <c:tx>
            <c:strRef>
              <c:f>Tabelle3!$I$3:$I$4</c:f>
              <c:strCache>
                <c:ptCount val="1"/>
                <c:pt idx="0">
                  <c:v>VP49_1_H400_V150_C45_MF_285</c:v>
                </c:pt>
              </c:strCache>
            </c:strRef>
          </c:tx>
          <c:spPr>
            <a:ln>
              <a:prstDash val="dash"/>
            </a:ln>
          </c:spPr>
          <c:marker>
            <c:spPr>
              <a:ln>
                <a:prstDash val="dash"/>
              </a:ln>
            </c:spPr>
          </c:marker>
          <c:cat>
            <c:strRef>
              <c:f>Tabelle3!$A$5:$A$35</c:f>
              <c:strCache>
                <c:ptCount val="30"/>
                <c:pt idx="0">
                  <c:v>70,43</c:v>
                </c:pt>
                <c:pt idx="1">
                  <c:v>78,05</c:v>
                </c:pt>
                <c:pt idx="2">
                  <c:v>85,67</c:v>
                </c:pt>
                <c:pt idx="3">
                  <c:v>93,29</c:v>
                </c:pt>
                <c:pt idx="4">
                  <c:v>100,91</c:v>
                </c:pt>
                <c:pt idx="5">
                  <c:v>108,54</c:v>
                </c:pt>
                <c:pt idx="6">
                  <c:v>113,62</c:v>
                </c:pt>
                <c:pt idx="7">
                  <c:v>116,16</c:v>
                </c:pt>
                <c:pt idx="8">
                  <c:v>118,70</c:v>
                </c:pt>
                <c:pt idx="9">
                  <c:v>123,78</c:v>
                </c:pt>
                <c:pt idx="10">
                  <c:v>128,86</c:v>
                </c:pt>
                <c:pt idx="11">
                  <c:v>131,40</c:v>
                </c:pt>
                <c:pt idx="12">
                  <c:v>133,94</c:v>
                </c:pt>
                <c:pt idx="13">
                  <c:v>139,02</c:v>
                </c:pt>
                <c:pt idx="14">
                  <c:v>144,11</c:v>
                </c:pt>
                <c:pt idx="15">
                  <c:v>146,65</c:v>
                </c:pt>
                <c:pt idx="16">
                  <c:v>149,19</c:v>
                </c:pt>
                <c:pt idx="17">
                  <c:v>154,27</c:v>
                </c:pt>
                <c:pt idx="18">
                  <c:v>159,35</c:v>
                </c:pt>
                <c:pt idx="19">
                  <c:v>161,89</c:v>
                </c:pt>
                <c:pt idx="20">
                  <c:v>164,43</c:v>
                </c:pt>
                <c:pt idx="21">
                  <c:v>169,51</c:v>
                </c:pt>
                <c:pt idx="22">
                  <c:v>174,59</c:v>
                </c:pt>
                <c:pt idx="23">
                  <c:v>177,13</c:v>
                </c:pt>
                <c:pt idx="24">
                  <c:v>179,67</c:v>
                </c:pt>
                <c:pt idx="25">
                  <c:v>184,76</c:v>
                </c:pt>
                <c:pt idx="26">
                  <c:v>189,84</c:v>
                </c:pt>
                <c:pt idx="27">
                  <c:v>192,38</c:v>
                </c:pt>
                <c:pt idx="28">
                  <c:v>194,92</c:v>
                </c:pt>
                <c:pt idx="29">
                  <c:v>200,00</c:v>
                </c:pt>
              </c:strCache>
            </c:strRef>
          </c:cat>
          <c:val>
            <c:numRef>
              <c:f>Tabelle3!$I$5:$I$35</c:f>
              <c:numCache>
                <c:formatCode>General</c:formatCode>
                <c:ptCount val="30"/>
                <c:pt idx="0">
                  <c:v>301.813182791185</c:v>
                </c:pt>
                <c:pt idx="1">
                  <c:v>301.84482909565799</c:v>
                </c:pt>
                <c:pt idx="2">
                  <c:v>296.71190660044397</c:v>
                </c:pt>
                <c:pt idx="3">
                  <c:v>292.01979204736</c:v>
                </c:pt>
                <c:pt idx="4">
                  <c:v>310.30827507228503</c:v>
                </c:pt>
                <c:pt idx="5">
                  <c:v>306.82312882624603</c:v>
                </c:pt>
                <c:pt idx="7">
                  <c:v>316.83163756007502</c:v>
                </c:pt>
                <c:pt idx="9">
                  <c:v>317.73449342399601</c:v>
                </c:pt>
                <c:pt idx="11">
                  <c:v>320.19016110274902</c:v>
                </c:pt>
                <c:pt idx="13">
                  <c:v>314.01348085935399</c:v>
                </c:pt>
                <c:pt idx="15">
                  <c:v>310.22120964766202</c:v>
                </c:pt>
                <c:pt idx="17">
                  <c:v>300.29324818592102</c:v>
                </c:pt>
                <c:pt idx="19">
                  <c:v>290.00563912495301</c:v>
                </c:pt>
                <c:pt idx="21">
                  <c:v>281.455150753314</c:v>
                </c:pt>
                <c:pt idx="23">
                  <c:v>277.63085752475899</c:v>
                </c:pt>
                <c:pt idx="25">
                  <c:v>278.19656531817498</c:v>
                </c:pt>
                <c:pt idx="27">
                  <c:v>283.86840697773499</c:v>
                </c:pt>
                <c:pt idx="29">
                  <c:v>268.52429209135096</c:v>
                </c:pt>
              </c:numCache>
            </c:numRef>
          </c:val>
          <c:smooth val="0"/>
        </c:ser>
        <c:ser>
          <c:idx val="8"/>
          <c:order val="8"/>
          <c:tx>
            <c:strRef>
              <c:f>Tabelle3!$J$3:$J$4</c:f>
              <c:strCache>
                <c:ptCount val="1"/>
                <c:pt idx="0">
                  <c:v>VP49_2_H400_V150_C45_MF_285</c:v>
                </c:pt>
              </c:strCache>
            </c:strRef>
          </c:tx>
          <c:spPr>
            <a:ln>
              <a:prstDash val="dash"/>
            </a:ln>
          </c:spPr>
          <c:marker>
            <c:spPr>
              <a:ln>
                <a:prstDash val="dash"/>
              </a:ln>
            </c:spPr>
          </c:marker>
          <c:cat>
            <c:strRef>
              <c:f>Tabelle3!$A$5:$A$35</c:f>
              <c:strCache>
                <c:ptCount val="30"/>
                <c:pt idx="0">
                  <c:v>70,43</c:v>
                </c:pt>
                <c:pt idx="1">
                  <c:v>78,05</c:v>
                </c:pt>
                <c:pt idx="2">
                  <c:v>85,67</c:v>
                </c:pt>
                <c:pt idx="3">
                  <c:v>93,29</c:v>
                </c:pt>
                <c:pt idx="4">
                  <c:v>100,91</c:v>
                </c:pt>
                <c:pt idx="5">
                  <c:v>108,54</c:v>
                </c:pt>
                <c:pt idx="6">
                  <c:v>113,62</c:v>
                </c:pt>
                <c:pt idx="7">
                  <c:v>116,16</c:v>
                </c:pt>
                <c:pt idx="8">
                  <c:v>118,70</c:v>
                </c:pt>
                <c:pt idx="9">
                  <c:v>123,78</c:v>
                </c:pt>
                <c:pt idx="10">
                  <c:v>128,86</c:v>
                </c:pt>
                <c:pt idx="11">
                  <c:v>131,40</c:v>
                </c:pt>
                <c:pt idx="12">
                  <c:v>133,94</c:v>
                </c:pt>
                <c:pt idx="13">
                  <c:v>139,02</c:v>
                </c:pt>
                <c:pt idx="14">
                  <c:v>144,11</c:v>
                </c:pt>
                <c:pt idx="15">
                  <c:v>146,65</c:v>
                </c:pt>
                <c:pt idx="16">
                  <c:v>149,19</c:v>
                </c:pt>
                <c:pt idx="17">
                  <c:v>154,27</c:v>
                </c:pt>
                <c:pt idx="18">
                  <c:v>159,35</c:v>
                </c:pt>
                <c:pt idx="19">
                  <c:v>161,89</c:v>
                </c:pt>
                <c:pt idx="20">
                  <c:v>164,43</c:v>
                </c:pt>
                <c:pt idx="21">
                  <c:v>169,51</c:v>
                </c:pt>
                <c:pt idx="22">
                  <c:v>174,59</c:v>
                </c:pt>
                <c:pt idx="23">
                  <c:v>177,13</c:v>
                </c:pt>
                <c:pt idx="24">
                  <c:v>179,67</c:v>
                </c:pt>
                <c:pt idx="25">
                  <c:v>184,76</c:v>
                </c:pt>
                <c:pt idx="26">
                  <c:v>189,84</c:v>
                </c:pt>
                <c:pt idx="27">
                  <c:v>192,38</c:v>
                </c:pt>
                <c:pt idx="28">
                  <c:v>194,92</c:v>
                </c:pt>
                <c:pt idx="29">
                  <c:v>200,00</c:v>
                </c:pt>
              </c:strCache>
            </c:strRef>
          </c:cat>
          <c:val>
            <c:numRef>
              <c:f>Tabelle3!$J$5:$J$35</c:f>
              <c:numCache>
                <c:formatCode>General</c:formatCode>
                <c:ptCount val="30"/>
                <c:pt idx="0">
                  <c:v>291.72484518992098</c:v>
                </c:pt>
                <c:pt idx="1">
                  <c:v>303.08378571348101</c:v>
                </c:pt>
                <c:pt idx="2">
                  <c:v>299.26620411363103</c:v>
                </c:pt>
                <c:pt idx="3">
                  <c:v>296.01866309786499</c:v>
                </c:pt>
                <c:pt idx="4">
                  <c:v>291.41254560756499</c:v>
                </c:pt>
                <c:pt idx="5">
                  <c:v>300.79047037112002</c:v>
                </c:pt>
                <c:pt idx="7">
                  <c:v>308.79285852913802</c:v>
                </c:pt>
                <c:pt idx="9">
                  <c:v>308.142251176885</c:v>
                </c:pt>
                <c:pt idx="11">
                  <c:v>313.58610249022797</c:v>
                </c:pt>
                <c:pt idx="13">
                  <c:v>308.00269330496997</c:v>
                </c:pt>
                <c:pt idx="15">
                  <c:v>300.36388543844396</c:v>
                </c:pt>
                <c:pt idx="17">
                  <c:v>290.43852450124899</c:v>
                </c:pt>
                <c:pt idx="19">
                  <c:v>281.085400821154</c:v>
                </c:pt>
                <c:pt idx="21">
                  <c:v>274.50458013631703</c:v>
                </c:pt>
                <c:pt idx="23">
                  <c:v>272.08303257122202</c:v>
                </c:pt>
                <c:pt idx="25">
                  <c:v>275.35970438223603</c:v>
                </c:pt>
                <c:pt idx="27">
                  <c:v>282.91383825982399</c:v>
                </c:pt>
                <c:pt idx="29">
                  <c:v>266.18938386359298</c:v>
                </c:pt>
              </c:numCache>
            </c:numRef>
          </c:val>
          <c:smooth val="0"/>
        </c:ser>
        <c:ser>
          <c:idx val="9"/>
          <c:order val="9"/>
          <c:tx>
            <c:strRef>
              <c:f>Tabelle3!$K$3:$K$4</c:f>
              <c:strCache>
                <c:ptCount val="1"/>
                <c:pt idx="0">
                  <c:v>VP50_1_H500_V150_C45_MF_285</c:v>
                </c:pt>
              </c:strCache>
            </c:strRef>
          </c:tx>
          <c:spPr>
            <a:ln>
              <a:prstDash val="dash"/>
            </a:ln>
          </c:spPr>
          <c:marker>
            <c:spPr>
              <a:ln>
                <a:prstDash val="dash"/>
              </a:ln>
            </c:spPr>
          </c:marker>
          <c:cat>
            <c:strRef>
              <c:f>Tabelle3!$A$5:$A$35</c:f>
              <c:strCache>
                <c:ptCount val="30"/>
                <c:pt idx="0">
                  <c:v>70,43</c:v>
                </c:pt>
                <c:pt idx="1">
                  <c:v>78,05</c:v>
                </c:pt>
                <c:pt idx="2">
                  <c:v>85,67</c:v>
                </c:pt>
                <c:pt idx="3">
                  <c:v>93,29</c:v>
                </c:pt>
                <c:pt idx="4">
                  <c:v>100,91</c:v>
                </c:pt>
                <c:pt idx="5">
                  <c:v>108,54</c:v>
                </c:pt>
                <c:pt idx="6">
                  <c:v>113,62</c:v>
                </c:pt>
                <c:pt idx="7">
                  <c:v>116,16</c:v>
                </c:pt>
                <c:pt idx="8">
                  <c:v>118,70</c:v>
                </c:pt>
                <c:pt idx="9">
                  <c:v>123,78</c:v>
                </c:pt>
                <c:pt idx="10">
                  <c:v>128,86</c:v>
                </c:pt>
                <c:pt idx="11">
                  <c:v>131,40</c:v>
                </c:pt>
                <c:pt idx="12">
                  <c:v>133,94</c:v>
                </c:pt>
                <c:pt idx="13">
                  <c:v>139,02</c:v>
                </c:pt>
                <c:pt idx="14">
                  <c:v>144,11</c:v>
                </c:pt>
                <c:pt idx="15">
                  <c:v>146,65</c:v>
                </c:pt>
                <c:pt idx="16">
                  <c:v>149,19</c:v>
                </c:pt>
                <c:pt idx="17">
                  <c:v>154,27</c:v>
                </c:pt>
                <c:pt idx="18">
                  <c:v>159,35</c:v>
                </c:pt>
                <c:pt idx="19">
                  <c:v>161,89</c:v>
                </c:pt>
                <c:pt idx="20">
                  <c:v>164,43</c:v>
                </c:pt>
                <c:pt idx="21">
                  <c:v>169,51</c:v>
                </c:pt>
                <c:pt idx="22">
                  <c:v>174,59</c:v>
                </c:pt>
                <c:pt idx="23">
                  <c:v>177,13</c:v>
                </c:pt>
                <c:pt idx="24">
                  <c:v>179,67</c:v>
                </c:pt>
                <c:pt idx="25">
                  <c:v>184,76</c:v>
                </c:pt>
                <c:pt idx="26">
                  <c:v>189,84</c:v>
                </c:pt>
                <c:pt idx="27">
                  <c:v>192,38</c:v>
                </c:pt>
                <c:pt idx="28">
                  <c:v>194,92</c:v>
                </c:pt>
                <c:pt idx="29">
                  <c:v>200,00</c:v>
                </c:pt>
              </c:strCache>
            </c:strRef>
          </c:cat>
          <c:val>
            <c:numRef>
              <c:f>Tabelle3!$K$5:$K$35</c:f>
              <c:numCache>
                <c:formatCode>General</c:formatCode>
                <c:ptCount val="30"/>
                <c:pt idx="0">
                  <c:v>336.91173454711702</c:v>
                </c:pt>
                <c:pt idx="1">
                  <c:v>333.21903320248498</c:v>
                </c:pt>
                <c:pt idx="2">
                  <c:v>352.84547176076899</c:v>
                </c:pt>
                <c:pt idx="3">
                  <c:v>338.41135041545601</c:v>
                </c:pt>
                <c:pt idx="4">
                  <c:v>331.29578628414902</c:v>
                </c:pt>
                <c:pt idx="5">
                  <c:v>325.10805991567202</c:v>
                </c:pt>
                <c:pt idx="7">
                  <c:v>326.12682509102098</c:v>
                </c:pt>
                <c:pt idx="9">
                  <c:v>322.85533335968699</c:v>
                </c:pt>
                <c:pt idx="11">
                  <c:v>326.43376506776201</c:v>
                </c:pt>
                <c:pt idx="13">
                  <c:v>328.961434571751</c:v>
                </c:pt>
                <c:pt idx="15">
                  <c:v>324.27657904876997</c:v>
                </c:pt>
                <c:pt idx="17">
                  <c:v>311.23543629579598</c:v>
                </c:pt>
                <c:pt idx="19">
                  <c:v>311.352035245656</c:v>
                </c:pt>
                <c:pt idx="21">
                  <c:v>305.63415983031098</c:v>
                </c:pt>
                <c:pt idx="23">
                  <c:v>302.460968857235</c:v>
                </c:pt>
                <c:pt idx="25">
                  <c:v>308.270231942951</c:v>
                </c:pt>
                <c:pt idx="27">
                  <c:v>309.18872091409997</c:v>
                </c:pt>
                <c:pt idx="29">
                  <c:v>287.45559215076196</c:v>
                </c:pt>
              </c:numCache>
            </c:numRef>
          </c:val>
          <c:smooth val="0"/>
        </c:ser>
        <c:ser>
          <c:idx val="10"/>
          <c:order val="10"/>
          <c:tx>
            <c:strRef>
              <c:f>Tabelle3!$L$3:$L$4</c:f>
              <c:strCache>
                <c:ptCount val="1"/>
                <c:pt idx="0">
                  <c:v>VP50_2_H500_V150_C45_MF_285</c:v>
                </c:pt>
              </c:strCache>
            </c:strRef>
          </c:tx>
          <c:spPr>
            <a:ln>
              <a:solidFill>
                <a:schemeClr val="accent4">
                  <a:lumMod val="50000"/>
                </a:schemeClr>
              </a:solidFill>
              <a:prstDash val="dash"/>
            </a:ln>
          </c:spPr>
          <c:marker>
            <c:symbol val="diamond"/>
            <c:size val="7"/>
            <c:spPr>
              <a:solidFill>
                <a:schemeClr val="accent4">
                  <a:lumMod val="50000"/>
                </a:schemeClr>
              </a:solidFill>
              <a:ln>
                <a:solidFill>
                  <a:schemeClr val="accent4">
                    <a:lumMod val="50000"/>
                  </a:schemeClr>
                </a:solidFill>
                <a:prstDash val="dash"/>
              </a:ln>
            </c:spPr>
          </c:marker>
          <c:cat>
            <c:strRef>
              <c:f>Tabelle3!$A$5:$A$35</c:f>
              <c:strCache>
                <c:ptCount val="30"/>
                <c:pt idx="0">
                  <c:v>70,43</c:v>
                </c:pt>
                <c:pt idx="1">
                  <c:v>78,05</c:v>
                </c:pt>
                <c:pt idx="2">
                  <c:v>85,67</c:v>
                </c:pt>
                <c:pt idx="3">
                  <c:v>93,29</c:v>
                </c:pt>
                <c:pt idx="4">
                  <c:v>100,91</c:v>
                </c:pt>
                <c:pt idx="5">
                  <c:v>108,54</c:v>
                </c:pt>
                <c:pt idx="6">
                  <c:v>113,62</c:v>
                </c:pt>
                <c:pt idx="7">
                  <c:v>116,16</c:v>
                </c:pt>
                <c:pt idx="8">
                  <c:v>118,70</c:v>
                </c:pt>
                <c:pt idx="9">
                  <c:v>123,78</c:v>
                </c:pt>
                <c:pt idx="10">
                  <c:v>128,86</c:v>
                </c:pt>
                <c:pt idx="11">
                  <c:v>131,40</c:v>
                </c:pt>
                <c:pt idx="12">
                  <c:v>133,94</c:v>
                </c:pt>
                <c:pt idx="13">
                  <c:v>139,02</c:v>
                </c:pt>
                <c:pt idx="14">
                  <c:v>144,11</c:v>
                </c:pt>
                <c:pt idx="15">
                  <c:v>146,65</c:v>
                </c:pt>
                <c:pt idx="16">
                  <c:v>149,19</c:v>
                </c:pt>
                <c:pt idx="17">
                  <c:v>154,27</c:v>
                </c:pt>
                <c:pt idx="18">
                  <c:v>159,35</c:v>
                </c:pt>
                <c:pt idx="19">
                  <c:v>161,89</c:v>
                </c:pt>
                <c:pt idx="20">
                  <c:v>164,43</c:v>
                </c:pt>
                <c:pt idx="21">
                  <c:v>169,51</c:v>
                </c:pt>
                <c:pt idx="22">
                  <c:v>174,59</c:v>
                </c:pt>
                <c:pt idx="23">
                  <c:v>177,13</c:v>
                </c:pt>
                <c:pt idx="24">
                  <c:v>179,67</c:v>
                </c:pt>
                <c:pt idx="25">
                  <c:v>184,76</c:v>
                </c:pt>
                <c:pt idx="26">
                  <c:v>189,84</c:v>
                </c:pt>
                <c:pt idx="27">
                  <c:v>192,38</c:v>
                </c:pt>
                <c:pt idx="28">
                  <c:v>194,92</c:v>
                </c:pt>
                <c:pt idx="29">
                  <c:v>200,00</c:v>
                </c:pt>
              </c:strCache>
            </c:strRef>
          </c:cat>
          <c:val>
            <c:numRef>
              <c:f>Tabelle3!$L$5:$L$35</c:f>
              <c:numCache>
                <c:formatCode>General</c:formatCode>
                <c:ptCount val="30"/>
                <c:pt idx="0">
                  <c:v>344.70639707862995</c:v>
                </c:pt>
                <c:pt idx="1">
                  <c:v>337.78150134436896</c:v>
                </c:pt>
                <c:pt idx="2">
                  <c:v>351.31596928524999</c:v>
                </c:pt>
                <c:pt idx="3">
                  <c:v>338.55514045944597</c:v>
                </c:pt>
                <c:pt idx="4">
                  <c:v>332.18937874972801</c:v>
                </c:pt>
                <c:pt idx="5">
                  <c:v>326.11441632879803</c:v>
                </c:pt>
                <c:pt idx="7">
                  <c:v>327.16848443263098</c:v>
                </c:pt>
                <c:pt idx="9">
                  <c:v>324.48650587511599</c:v>
                </c:pt>
                <c:pt idx="11">
                  <c:v>327.687211496136</c:v>
                </c:pt>
                <c:pt idx="13">
                  <c:v>330.31006191379498</c:v>
                </c:pt>
                <c:pt idx="15">
                  <c:v>327.17206634292495</c:v>
                </c:pt>
                <c:pt idx="17">
                  <c:v>313.68443830840897</c:v>
                </c:pt>
                <c:pt idx="19">
                  <c:v>304.75041866059996</c:v>
                </c:pt>
                <c:pt idx="21">
                  <c:v>308.178602370524</c:v>
                </c:pt>
                <c:pt idx="23">
                  <c:v>305.27956132497502</c:v>
                </c:pt>
                <c:pt idx="25">
                  <c:v>312.27107998456199</c:v>
                </c:pt>
                <c:pt idx="27">
                  <c:v>312.30946823265299</c:v>
                </c:pt>
                <c:pt idx="29">
                  <c:v>289.72482136099597</c:v>
                </c:pt>
              </c:numCache>
            </c:numRef>
          </c:val>
          <c:smooth val="0"/>
        </c:ser>
        <c:dLbls>
          <c:showLegendKey val="0"/>
          <c:showVal val="0"/>
          <c:showCatName val="0"/>
          <c:showSerName val="0"/>
          <c:showPercent val="0"/>
          <c:showBubbleSize val="0"/>
        </c:dLbls>
        <c:marker val="1"/>
        <c:smooth val="0"/>
        <c:axId val="253933824"/>
        <c:axId val="253944576"/>
      </c:lineChart>
      <c:catAx>
        <c:axId val="253933824"/>
        <c:scaling>
          <c:orientation val="minMax"/>
        </c:scaling>
        <c:delete val="0"/>
        <c:axPos val="b"/>
        <c:title>
          <c:tx>
            <c:rich>
              <a:bodyPr/>
              <a:lstStyle/>
              <a:p>
                <a:pPr>
                  <a:defRPr sz="1800" b="0"/>
                </a:pPr>
                <a:r>
                  <a:rPr lang="de-DE" sz="1800" b="0" dirty="0"/>
                  <a:t>Workpiece </a:t>
                </a:r>
                <a:r>
                  <a:rPr lang="de-DE" sz="1800" b="0" dirty="0" err="1"/>
                  <a:t>position</a:t>
                </a:r>
                <a:r>
                  <a:rPr lang="de-DE" sz="1800" b="0" dirty="0"/>
                  <a:t> [mm]</a:t>
                </a:r>
              </a:p>
            </c:rich>
          </c:tx>
          <c:layout/>
          <c:overlay val="0"/>
        </c:title>
        <c:majorTickMark val="none"/>
        <c:minorTickMark val="none"/>
        <c:tickLblPos val="nextTo"/>
        <c:txPr>
          <a:bodyPr/>
          <a:lstStyle/>
          <a:p>
            <a:pPr>
              <a:defRPr sz="1600"/>
            </a:pPr>
            <a:endParaRPr lang="de-DE"/>
          </a:p>
        </c:txPr>
        <c:crossAx val="253944576"/>
        <c:crosses val="autoZero"/>
        <c:auto val="1"/>
        <c:lblAlgn val="ctr"/>
        <c:lblOffset val="100"/>
        <c:tickLblSkip val="5"/>
        <c:tickMarkSkip val="5"/>
        <c:noMultiLvlLbl val="0"/>
      </c:catAx>
      <c:valAx>
        <c:axId val="253944576"/>
        <c:scaling>
          <c:orientation val="minMax"/>
        </c:scaling>
        <c:delete val="0"/>
        <c:axPos val="l"/>
        <c:majorGridlines/>
        <c:title>
          <c:tx>
            <c:rich>
              <a:bodyPr/>
              <a:lstStyle/>
              <a:p>
                <a:pPr>
                  <a:defRPr sz="1800" b="0"/>
                </a:pPr>
                <a:r>
                  <a:rPr lang="de-DE" sz="1800" b="0" i="0" baseline="0" dirty="0" smtClean="0">
                    <a:effectLst/>
                  </a:rPr>
                  <a:t>Heat </a:t>
                </a:r>
                <a:r>
                  <a:rPr lang="de-DE" sz="1800" b="0" i="0" baseline="0" dirty="0" err="1" smtClean="0">
                    <a:effectLst/>
                  </a:rPr>
                  <a:t>flow</a:t>
                </a:r>
                <a:r>
                  <a:rPr lang="de-DE" sz="1800" b="0" i="0" baseline="0" dirty="0" smtClean="0">
                    <a:effectLst/>
                  </a:rPr>
                  <a:t> </a:t>
                </a:r>
                <a:r>
                  <a:rPr lang="de-DE" sz="1800" b="0" i="0" baseline="0" dirty="0" err="1" smtClean="0">
                    <a:effectLst/>
                  </a:rPr>
                  <a:t>into</a:t>
                </a:r>
                <a:r>
                  <a:rPr lang="de-DE" sz="1800" b="0" i="0" baseline="0" dirty="0" smtClean="0">
                    <a:effectLst/>
                  </a:rPr>
                  <a:t> </a:t>
                </a:r>
                <a:r>
                  <a:rPr lang="de-DE" sz="1800" b="0" i="0" baseline="0" dirty="0" err="1" smtClean="0">
                    <a:effectLst/>
                  </a:rPr>
                  <a:t>the</a:t>
                </a:r>
                <a:r>
                  <a:rPr lang="de-DE" sz="1800" b="0" i="0" baseline="0" dirty="0" smtClean="0">
                    <a:effectLst/>
                  </a:rPr>
                  <a:t> </a:t>
                </a:r>
                <a:r>
                  <a:rPr lang="de-DE" sz="1800" b="0" i="0" baseline="0" dirty="0" err="1" smtClean="0">
                    <a:effectLst/>
                  </a:rPr>
                  <a:t>tool</a:t>
                </a:r>
                <a:r>
                  <a:rPr lang="de-DE" sz="1800" b="0" i="0" baseline="0" dirty="0" smtClean="0">
                    <a:effectLst/>
                  </a:rPr>
                  <a:t> [W]</a:t>
                </a:r>
                <a:endParaRPr lang="de-DE" dirty="0">
                  <a:effectLst/>
                </a:endParaRPr>
              </a:p>
            </c:rich>
          </c:tx>
          <c:layout/>
          <c:overlay val="0"/>
        </c:title>
        <c:numFmt formatCode="General" sourceLinked="1"/>
        <c:majorTickMark val="none"/>
        <c:minorTickMark val="none"/>
        <c:tickLblPos val="nextTo"/>
        <c:txPr>
          <a:bodyPr/>
          <a:lstStyle/>
          <a:p>
            <a:pPr>
              <a:defRPr sz="1600"/>
            </a:pPr>
            <a:endParaRPr lang="de-DE"/>
          </a:p>
        </c:txPr>
        <c:crossAx val="253933824"/>
        <c:crosses val="autoZero"/>
        <c:crossBetween val="between"/>
      </c:valAx>
    </c:plotArea>
    <c:legend>
      <c:legendPos val="r"/>
      <c:layout>
        <c:manualLayout>
          <c:xMode val="edge"/>
          <c:yMode val="edge"/>
          <c:x val="0.65581771829190572"/>
          <c:y val="0.53074846770391326"/>
          <c:w val="0.34302110673665792"/>
          <c:h val="0.32774056695598475"/>
        </c:manualLayout>
      </c:layout>
      <c:overlay val="0"/>
    </c:legend>
    <c:plotVisOnly val="1"/>
    <c:dispBlanksAs val="span"/>
    <c:showDLblsOverMax val="0"/>
  </c:chart>
  <c:externalData r:id="rId1">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Lst>
</c:chartSpace>
</file>

<file path=ppt/charts/chart70.xml><?xml version="1.0" encoding="utf-8"?>
<c:chartSpace xmlns:c="http://schemas.openxmlformats.org/drawingml/2006/chart" xmlns:a="http://schemas.openxmlformats.org/drawingml/2006/main" xmlns:r="http://schemas.openxmlformats.org/officeDocument/2006/relationships">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pivotSource>
    <c:name>[CuttingResults_AISI1045_AISI4140_ALL_E085_method1.xlsx]Tabelle3!PivotTable2</c:name>
    <c:fmtId val="174"/>
  </c:pivotSource>
  <c:chart>
    <c:autoTitleDeleted val="1"/>
    <c:pivotFmts>
      <c:pivotFmt>
        <c:idx val="0"/>
      </c:pivotFmt>
      <c:pivotFmt>
        <c:idx val="1"/>
      </c:pivotFmt>
      <c:pivotFmt>
        <c:idx val="2"/>
      </c:pivotFmt>
      <c:pivotFmt>
        <c:idx val="3"/>
      </c:pivotFmt>
      <c:pivotFmt>
        <c:idx val="4"/>
      </c:pivotFmt>
      <c:pivotFmt>
        <c:idx val="5"/>
      </c:pivotFmt>
      <c:pivotFmt>
        <c:idx val="6"/>
      </c:pivotFmt>
      <c:pivotFmt>
        <c:idx val="7"/>
      </c:pivotFmt>
      <c:pivotFmt>
        <c:idx val="8"/>
      </c:pivotFmt>
      <c:pivotFmt>
        <c:idx val="9"/>
      </c:pivotFmt>
      <c:pivotFmt>
        <c:idx val="10"/>
      </c:pivotFmt>
      <c:pivotFmt>
        <c:idx val="11"/>
      </c:pivotFmt>
      <c:pivotFmt>
        <c:idx val="12"/>
      </c:pivotFmt>
      <c:pivotFmt>
        <c:idx val="13"/>
      </c:pivotFmt>
      <c:pivotFmt>
        <c:idx val="14"/>
      </c:pivotFmt>
      <c:pivotFmt>
        <c:idx val="15"/>
      </c:pivotFmt>
      <c:pivotFmt>
        <c:idx val="16"/>
      </c:pivotFmt>
      <c:pivotFmt>
        <c:idx val="17"/>
      </c:pivotFmt>
      <c:pivotFmt>
        <c:idx val="18"/>
      </c:pivotFmt>
      <c:pivotFmt>
        <c:idx val="19"/>
      </c:pivotFmt>
      <c:pivotFmt>
        <c:idx val="20"/>
      </c:pivotFmt>
      <c:pivotFmt>
        <c:idx val="21"/>
      </c:pivotFmt>
      <c:pivotFmt>
        <c:idx val="22"/>
      </c:pivotFmt>
      <c:pivotFmt>
        <c:idx val="23"/>
      </c:pivotFmt>
      <c:pivotFmt>
        <c:idx val="24"/>
      </c:pivotFmt>
      <c:pivotFmt>
        <c:idx val="25"/>
      </c:pivotFmt>
      <c:pivotFmt>
        <c:idx val="26"/>
      </c:pivotFmt>
      <c:pivotFmt>
        <c:idx val="27"/>
      </c:pivotFmt>
      <c:pivotFmt>
        <c:idx val="28"/>
      </c:pivotFmt>
      <c:pivotFmt>
        <c:idx val="29"/>
      </c:pivotFmt>
      <c:pivotFmt>
        <c:idx val="30"/>
      </c:pivotFmt>
      <c:pivotFmt>
        <c:idx val="31"/>
      </c:pivotFmt>
      <c:pivotFmt>
        <c:idx val="32"/>
      </c:pivotFmt>
      <c:pivotFmt>
        <c:idx val="33"/>
      </c:pivotFmt>
      <c:pivotFmt>
        <c:idx val="34"/>
      </c:pivotFmt>
      <c:pivotFmt>
        <c:idx val="35"/>
      </c:pivotFmt>
      <c:pivotFmt>
        <c:idx val="36"/>
      </c:pivotFmt>
      <c:pivotFmt>
        <c:idx val="37"/>
      </c:pivotFmt>
      <c:pivotFmt>
        <c:idx val="38"/>
      </c:pivotFmt>
      <c:pivotFmt>
        <c:idx val="39"/>
      </c:pivotFmt>
      <c:pivotFmt>
        <c:idx val="40"/>
      </c:pivotFmt>
      <c:pivotFmt>
        <c:idx val="41"/>
      </c:pivotFmt>
      <c:pivotFmt>
        <c:idx val="42"/>
      </c:pivotFmt>
      <c:pivotFmt>
        <c:idx val="43"/>
      </c:pivotFmt>
      <c:pivotFmt>
        <c:idx val="44"/>
      </c:pivotFmt>
      <c:pivotFmt>
        <c:idx val="45"/>
      </c:pivotFmt>
      <c:pivotFmt>
        <c:idx val="46"/>
      </c:pivotFmt>
      <c:pivotFmt>
        <c:idx val="47"/>
      </c:pivotFmt>
      <c:pivotFmt>
        <c:idx val="48"/>
      </c:pivotFmt>
      <c:pivotFmt>
        <c:idx val="49"/>
      </c:pivotFmt>
      <c:pivotFmt>
        <c:idx val="50"/>
      </c:pivotFmt>
      <c:pivotFmt>
        <c:idx val="51"/>
      </c:pivotFmt>
      <c:pivotFmt>
        <c:idx val="52"/>
      </c:pivotFmt>
      <c:pivotFmt>
        <c:idx val="53"/>
      </c:pivotFmt>
      <c:pivotFmt>
        <c:idx val="54"/>
      </c:pivotFmt>
      <c:pivotFmt>
        <c:idx val="55"/>
      </c:pivotFmt>
      <c:pivotFmt>
        <c:idx val="56"/>
      </c:pivotFmt>
      <c:pivotFmt>
        <c:idx val="57"/>
      </c:pivotFmt>
      <c:pivotFmt>
        <c:idx val="58"/>
      </c:pivotFmt>
      <c:pivotFmt>
        <c:idx val="59"/>
      </c:pivotFmt>
      <c:pivotFmt>
        <c:idx val="60"/>
      </c:pivotFmt>
      <c:pivotFmt>
        <c:idx val="61"/>
      </c:pivotFmt>
      <c:pivotFmt>
        <c:idx val="62"/>
      </c:pivotFmt>
      <c:pivotFmt>
        <c:idx val="63"/>
      </c:pivotFmt>
      <c:pivotFmt>
        <c:idx val="64"/>
      </c:pivotFmt>
      <c:pivotFmt>
        <c:idx val="65"/>
      </c:pivotFmt>
      <c:pivotFmt>
        <c:idx val="66"/>
      </c:pivotFmt>
      <c:pivotFmt>
        <c:idx val="67"/>
      </c:pivotFmt>
      <c:pivotFmt>
        <c:idx val="68"/>
      </c:pivotFmt>
      <c:pivotFmt>
        <c:idx val="69"/>
      </c:pivotFmt>
      <c:pivotFmt>
        <c:idx val="70"/>
      </c:pivotFmt>
      <c:pivotFmt>
        <c:idx val="71"/>
      </c:pivotFmt>
      <c:pivotFmt>
        <c:idx val="72"/>
      </c:pivotFmt>
      <c:pivotFmt>
        <c:idx val="73"/>
      </c:pivotFmt>
      <c:pivotFmt>
        <c:idx val="74"/>
      </c:pivotFmt>
      <c:pivotFmt>
        <c:idx val="75"/>
      </c:pivotFmt>
      <c:pivotFmt>
        <c:idx val="76"/>
      </c:pivotFmt>
      <c:pivotFmt>
        <c:idx val="77"/>
      </c:pivotFmt>
      <c:pivotFmt>
        <c:idx val="78"/>
      </c:pivotFmt>
      <c:pivotFmt>
        <c:idx val="79"/>
      </c:pivotFmt>
      <c:pivotFmt>
        <c:idx val="80"/>
      </c:pivotFmt>
      <c:pivotFmt>
        <c:idx val="81"/>
      </c:pivotFmt>
      <c:pivotFmt>
        <c:idx val="82"/>
      </c:pivotFmt>
      <c:pivotFmt>
        <c:idx val="83"/>
      </c:pivotFmt>
      <c:pivotFmt>
        <c:idx val="84"/>
      </c:pivotFmt>
      <c:pivotFmt>
        <c:idx val="85"/>
      </c:pivotFmt>
    </c:pivotFmts>
    <c:plotArea>
      <c:layout>
        <c:manualLayout>
          <c:layoutTarget val="inner"/>
          <c:xMode val="edge"/>
          <c:yMode val="edge"/>
          <c:x val="0.26795734036424362"/>
          <c:y val="0.21046080350046575"/>
          <c:w val="0.70742519735600351"/>
          <c:h val="0.60237019057369023"/>
        </c:manualLayout>
      </c:layout>
      <c:lineChart>
        <c:grouping val="standard"/>
        <c:varyColors val="0"/>
        <c:ser>
          <c:idx val="0"/>
          <c:order val="0"/>
          <c:tx>
            <c:strRef>
              <c:f>Tabelle3!$B$4:$B$5</c:f>
              <c:strCache>
                <c:ptCount val="1"/>
                <c:pt idx="0">
                  <c:v>200,00</c:v>
                </c:pt>
              </c:strCache>
            </c:strRef>
          </c:tx>
          <c:cat>
            <c:strRef>
              <c:f>Tabelle3!$A$6:$A$8</c:f>
              <c:strCache>
                <c:ptCount val="2"/>
                <c:pt idx="0">
                  <c:v>100,00</c:v>
                </c:pt>
                <c:pt idx="1">
                  <c:v>150,00</c:v>
                </c:pt>
              </c:strCache>
            </c:strRef>
          </c:cat>
          <c:val>
            <c:numRef>
              <c:f>Tabelle3!$B$6:$B$8</c:f>
              <c:numCache>
                <c:formatCode>General</c:formatCode>
                <c:ptCount val="2"/>
                <c:pt idx="0">
                  <c:v>89.73636309546319</c:v>
                </c:pt>
                <c:pt idx="1">
                  <c:v>114.61725877645</c:v>
                </c:pt>
              </c:numCache>
            </c:numRef>
          </c:val>
          <c:smooth val="0"/>
        </c:ser>
        <c:ser>
          <c:idx val="1"/>
          <c:order val="1"/>
          <c:tx>
            <c:strRef>
              <c:f>Tabelle3!$C$4:$C$5</c:f>
              <c:strCache>
                <c:ptCount val="1"/>
                <c:pt idx="0">
                  <c:v>300,00</c:v>
                </c:pt>
              </c:strCache>
            </c:strRef>
          </c:tx>
          <c:cat>
            <c:strRef>
              <c:f>Tabelle3!$A$6:$A$8</c:f>
              <c:strCache>
                <c:ptCount val="2"/>
                <c:pt idx="0">
                  <c:v>100,00</c:v>
                </c:pt>
                <c:pt idx="1">
                  <c:v>150,00</c:v>
                </c:pt>
              </c:strCache>
            </c:strRef>
          </c:cat>
          <c:val>
            <c:numRef>
              <c:f>Tabelle3!$C$6:$C$8</c:f>
              <c:numCache>
                <c:formatCode>General</c:formatCode>
                <c:ptCount val="2"/>
                <c:pt idx="0">
                  <c:v>84.435109502020396</c:v>
                </c:pt>
                <c:pt idx="1">
                  <c:v>136.673819939488</c:v>
                </c:pt>
              </c:numCache>
            </c:numRef>
          </c:val>
          <c:smooth val="0"/>
        </c:ser>
        <c:dLbls>
          <c:showLegendKey val="0"/>
          <c:showVal val="0"/>
          <c:showCatName val="0"/>
          <c:showSerName val="0"/>
          <c:showPercent val="0"/>
          <c:showBubbleSize val="0"/>
        </c:dLbls>
        <c:marker val="1"/>
        <c:smooth val="0"/>
        <c:axId val="308344320"/>
        <c:axId val="308345856"/>
      </c:lineChart>
      <c:catAx>
        <c:axId val="308344320"/>
        <c:scaling>
          <c:orientation val="minMax"/>
        </c:scaling>
        <c:delete val="0"/>
        <c:axPos val="b"/>
        <c:numFmt formatCode="0.00" sourceLinked="1"/>
        <c:majorTickMark val="none"/>
        <c:minorTickMark val="none"/>
        <c:tickLblPos val="nextTo"/>
        <c:txPr>
          <a:bodyPr/>
          <a:lstStyle/>
          <a:p>
            <a:pPr>
              <a:defRPr sz="1200"/>
            </a:pPr>
            <a:endParaRPr lang="de-DE"/>
          </a:p>
        </c:txPr>
        <c:crossAx val="308345856"/>
        <c:crosses val="autoZero"/>
        <c:auto val="1"/>
        <c:lblAlgn val="ctr"/>
        <c:lblOffset val="100"/>
        <c:noMultiLvlLbl val="0"/>
      </c:catAx>
      <c:valAx>
        <c:axId val="308345856"/>
        <c:scaling>
          <c:orientation val="minMax"/>
          <c:max val="200"/>
        </c:scaling>
        <c:delete val="0"/>
        <c:axPos val="l"/>
        <c:majorGridlines/>
        <c:title>
          <c:tx>
            <c:rich>
              <a:bodyPr/>
              <a:lstStyle/>
              <a:p>
                <a:pPr>
                  <a:defRPr sz="1100"/>
                </a:pPr>
                <a:r>
                  <a:rPr lang="de-DE" sz="1100" dirty="0" smtClean="0"/>
                  <a:t>Heat </a:t>
                </a:r>
                <a:r>
                  <a:rPr lang="de-DE" sz="1100" dirty="0" err="1" smtClean="0"/>
                  <a:t>flow</a:t>
                </a:r>
                <a:r>
                  <a:rPr lang="de-DE" sz="1100" dirty="0" smtClean="0"/>
                  <a:t> (</a:t>
                </a:r>
                <a:r>
                  <a:rPr lang="de-DE" sz="1100" dirty="0" err="1" smtClean="0"/>
                  <a:t>tool</a:t>
                </a:r>
                <a:r>
                  <a:rPr lang="de-DE" sz="1100" dirty="0" smtClean="0"/>
                  <a:t>) </a:t>
                </a:r>
                <a:r>
                  <a:rPr lang="de-DE" sz="1100" b="1" i="0" u="none" strike="noStrike" baseline="0" dirty="0" smtClean="0">
                    <a:effectLst/>
                  </a:rPr>
                  <a:t>[W]</a:t>
                </a:r>
                <a:endParaRPr lang="de-DE" sz="1100" dirty="0"/>
              </a:p>
            </c:rich>
          </c:tx>
          <c:layout>
            <c:manualLayout>
              <c:xMode val="edge"/>
              <c:yMode val="edge"/>
              <c:x val="3.1037502133210857E-2"/>
              <c:y val="0.21497910488578192"/>
            </c:manualLayout>
          </c:layout>
          <c:overlay val="0"/>
        </c:title>
        <c:numFmt formatCode="General" sourceLinked="1"/>
        <c:majorTickMark val="none"/>
        <c:minorTickMark val="none"/>
        <c:tickLblPos val="nextTo"/>
        <c:txPr>
          <a:bodyPr/>
          <a:lstStyle/>
          <a:p>
            <a:pPr>
              <a:defRPr sz="1200"/>
            </a:pPr>
            <a:endParaRPr lang="de-DE"/>
          </a:p>
        </c:txPr>
        <c:crossAx val="308344320"/>
        <c:crosses val="autoZero"/>
        <c:crossBetween val="between"/>
      </c:valAx>
    </c:plotArea>
    <c:legend>
      <c:legendPos val="t"/>
      <c:layout>
        <c:manualLayout>
          <c:xMode val="edge"/>
          <c:yMode val="edge"/>
          <c:x val="0.25774554461269011"/>
          <c:y val="5.4063651047319534E-2"/>
          <c:w val="0.56175207218736489"/>
          <c:h val="6.7631269651905981E-2"/>
        </c:manualLayout>
      </c:layout>
      <c:overlay val="0"/>
    </c:legend>
    <c:plotVisOnly val="1"/>
    <c:dispBlanksAs val="gap"/>
    <c:showDLblsOverMax val="0"/>
  </c:chart>
  <c:externalData r:id="rId1">
    <c:autoUpdate val="0"/>
  </c:externalData>
  <c:extLst/>
</c:chartSpace>
</file>

<file path=ppt/charts/chart71.xml><?xml version="1.0" encoding="utf-8"?>
<c:chartSpace xmlns:c="http://schemas.openxmlformats.org/drawingml/2006/chart" xmlns:a="http://schemas.openxmlformats.org/drawingml/2006/main" xmlns:r="http://schemas.openxmlformats.org/officeDocument/2006/relationships">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pivotSource>
    <c:name>[CuttingResults_AISI1045_AISI4140_ALL_E085_method1.xlsx]Tabelle3!PivotTable2</c:name>
    <c:fmtId val="157"/>
  </c:pivotSource>
  <c:chart>
    <c:autoTitleDeleted val="1"/>
    <c:pivotFmts>
      <c:pivotFmt>
        <c:idx val="0"/>
      </c:pivotFmt>
      <c:pivotFmt>
        <c:idx val="1"/>
      </c:pivotFmt>
      <c:pivotFmt>
        <c:idx val="2"/>
      </c:pivotFmt>
      <c:pivotFmt>
        <c:idx val="3"/>
      </c:pivotFmt>
      <c:pivotFmt>
        <c:idx val="4"/>
      </c:pivotFmt>
      <c:pivotFmt>
        <c:idx val="5"/>
      </c:pivotFmt>
      <c:pivotFmt>
        <c:idx val="6"/>
      </c:pivotFmt>
      <c:pivotFmt>
        <c:idx val="7"/>
      </c:pivotFmt>
      <c:pivotFmt>
        <c:idx val="8"/>
      </c:pivotFmt>
      <c:pivotFmt>
        <c:idx val="9"/>
      </c:pivotFmt>
      <c:pivotFmt>
        <c:idx val="10"/>
      </c:pivotFmt>
      <c:pivotFmt>
        <c:idx val="11"/>
      </c:pivotFmt>
      <c:pivotFmt>
        <c:idx val="12"/>
      </c:pivotFmt>
      <c:pivotFmt>
        <c:idx val="13"/>
      </c:pivotFmt>
      <c:pivotFmt>
        <c:idx val="14"/>
      </c:pivotFmt>
      <c:pivotFmt>
        <c:idx val="15"/>
      </c:pivotFmt>
      <c:pivotFmt>
        <c:idx val="16"/>
      </c:pivotFmt>
      <c:pivotFmt>
        <c:idx val="17"/>
      </c:pivotFmt>
      <c:pivotFmt>
        <c:idx val="18"/>
      </c:pivotFmt>
      <c:pivotFmt>
        <c:idx val="19"/>
      </c:pivotFmt>
      <c:pivotFmt>
        <c:idx val="20"/>
      </c:pivotFmt>
      <c:pivotFmt>
        <c:idx val="21"/>
      </c:pivotFmt>
      <c:pivotFmt>
        <c:idx val="22"/>
      </c:pivotFmt>
      <c:pivotFmt>
        <c:idx val="23"/>
      </c:pivotFmt>
      <c:pivotFmt>
        <c:idx val="24"/>
      </c:pivotFmt>
      <c:pivotFmt>
        <c:idx val="25"/>
      </c:pivotFmt>
      <c:pivotFmt>
        <c:idx val="26"/>
      </c:pivotFmt>
      <c:pivotFmt>
        <c:idx val="27"/>
      </c:pivotFmt>
      <c:pivotFmt>
        <c:idx val="28"/>
      </c:pivotFmt>
      <c:pivotFmt>
        <c:idx val="29"/>
      </c:pivotFmt>
      <c:pivotFmt>
        <c:idx val="30"/>
      </c:pivotFmt>
      <c:pivotFmt>
        <c:idx val="31"/>
      </c:pivotFmt>
      <c:pivotFmt>
        <c:idx val="32"/>
      </c:pivotFmt>
      <c:pivotFmt>
        <c:idx val="33"/>
      </c:pivotFmt>
      <c:pivotFmt>
        <c:idx val="34"/>
      </c:pivotFmt>
      <c:pivotFmt>
        <c:idx val="35"/>
      </c:pivotFmt>
      <c:pivotFmt>
        <c:idx val="36"/>
      </c:pivotFmt>
      <c:pivotFmt>
        <c:idx val="37"/>
      </c:pivotFmt>
      <c:pivotFmt>
        <c:idx val="38"/>
      </c:pivotFmt>
      <c:pivotFmt>
        <c:idx val="39"/>
      </c:pivotFmt>
      <c:pivotFmt>
        <c:idx val="40"/>
      </c:pivotFmt>
      <c:pivotFmt>
        <c:idx val="41"/>
      </c:pivotFmt>
      <c:pivotFmt>
        <c:idx val="42"/>
      </c:pivotFmt>
      <c:pivotFmt>
        <c:idx val="43"/>
      </c:pivotFmt>
      <c:pivotFmt>
        <c:idx val="44"/>
      </c:pivotFmt>
      <c:pivotFmt>
        <c:idx val="45"/>
      </c:pivotFmt>
      <c:pivotFmt>
        <c:idx val="46"/>
      </c:pivotFmt>
      <c:pivotFmt>
        <c:idx val="47"/>
      </c:pivotFmt>
      <c:pivotFmt>
        <c:idx val="48"/>
      </c:pivotFmt>
      <c:pivotFmt>
        <c:idx val="49"/>
      </c:pivotFmt>
      <c:pivotFmt>
        <c:idx val="50"/>
      </c:pivotFmt>
      <c:pivotFmt>
        <c:idx val="51"/>
      </c:pivotFmt>
      <c:pivotFmt>
        <c:idx val="52"/>
      </c:pivotFmt>
      <c:pivotFmt>
        <c:idx val="53"/>
      </c:pivotFmt>
      <c:pivotFmt>
        <c:idx val="54"/>
      </c:pivotFmt>
      <c:pivotFmt>
        <c:idx val="55"/>
      </c:pivotFmt>
      <c:pivotFmt>
        <c:idx val="56"/>
      </c:pivotFmt>
      <c:pivotFmt>
        <c:idx val="57"/>
      </c:pivotFmt>
      <c:pivotFmt>
        <c:idx val="58"/>
      </c:pivotFmt>
      <c:pivotFmt>
        <c:idx val="59"/>
      </c:pivotFmt>
      <c:pivotFmt>
        <c:idx val="60"/>
      </c:pivotFmt>
      <c:pivotFmt>
        <c:idx val="61"/>
      </c:pivotFmt>
      <c:pivotFmt>
        <c:idx val="62"/>
      </c:pivotFmt>
      <c:pivotFmt>
        <c:idx val="63"/>
      </c:pivotFmt>
      <c:pivotFmt>
        <c:idx val="64"/>
      </c:pivotFmt>
      <c:pivotFmt>
        <c:idx val="65"/>
      </c:pivotFmt>
      <c:pivotFmt>
        <c:idx val="66"/>
      </c:pivotFmt>
      <c:pivotFmt>
        <c:idx val="67"/>
      </c:pivotFmt>
      <c:pivotFmt>
        <c:idx val="68"/>
      </c:pivotFmt>
      <c:pivotFmt>
        <c:idx val="69"/>
      </c:pivotFmt>
      <c:pivotFmt>
        <c:idx val="70"/>
      </c:pivotFmt>
      <c:pivotFmt>
        <c:idx val="71"/>
      </c:pivotFmt>
      <c:pivotFmt>
        <c:idx val="72"/>
      </c:pivotFmt>
      <c:pivotFmt>
        <c:idx val="73"/>
      </c:pivotFmt>
      <c:pivotFmt>
        <c:idx val="74"/>
      </c:pivotFmt>
      <c:pivotFmt>
        <c:idx val="75"/>
      </c:pivotFmt>
      <c:pivotFmt>
        <c:idx val="76"/>
      </c:pivotFmt>
      <c:pivotFmt>
        <c:idx val="77"/>
      </c:pivotFmt>
      <c:pivotFmt>
        <c:idx val="78"/>
      </c:pivotFmt>
      <c:pivotFmt>
        <c:idx val="79"/>
      </c:pivotFmt>
      <c:pivotFmt>
        <c:idx val="80"/>
      </c:pivotFmt>
      <c:pivotFmt>
        <c:idx val="81"/>
      </c:pivotFmt>
    </c:pivotFmts>
    <c:plotArea>
      <c:layout>
        <c:manualLayout>
          <c:layoutTarget val="inner"/>
          <c:xMode val="edge"/>
          <c:yMode val="edge"/>
          <c:x val="0.26795734036424362"/>
          <c:y val="0.21046080350046575"/>
          <c:w val="0.70742519735600351"/>
          <c:h val="0.60237019057369023"/>
        </c:manualLayout>
      </c:layout>
      <c:lineChart>
        <c:grouping val="standard"/>
        <c:varyColors val="0"/>
        <c:ser>
          <c:idx val="0"/>
          <c:order val="0"/>
          <c:tx>
            <c:strRef>
              <c:f>Tabelle3!$B$4:$B$5</c:f>
              <c:strCache>
                <c:ptCount val="1"/>
                <c:pt idx="0">
                  <c:v>200,00</c:v>
                </c:pt>
              </c:strCache>
            </c:strRef>
          </c:tx>
          <c:cat>
            <c:strRef>
              <c:f>Tabelle3!$A$6:$A$8</c:f>
              <c:strCache>
                <c:ptCount val="2"/>
                <c:pt idx="0">
                  <c:v>100,00</c:v>
                </c:pt>
                <c:pt idx="1">
                  <c:v>150,00</c:v>
                </c:pt>
              </c:strCache>
            </c:strRef>
          </c:cat>
          <c:val>
            <c:numRef>
              <c:f>Tabelle3!$B$6:$B$8</c:f>
              <c:numCache>
                <c:formatCode>General</c:formatCode>
                <c:ptCount val="2"/>
                <c:pt idx="0">
                  <c:v>879.77770001616307</c:v>
                </c:pt>
                <c:pt idx="1">
                  <c:v>971.1750106485249</c:v>
                </c:pt>
              </c:numCache>
            </c:numRef>
          </c:val>
          <c:smooth val="0"/>
        </c:ser>
        <c:ser>
          <c:idx val="1"/>
          <c:order val="1"/>
          <c:tx>
            <c:strRef>
              <c:f>Tabelle3!$C$4:$C$5</c:f>
              <c:strCache>
                <c:ptCount val="1"/>
                <c:pt idx="0">
                  <c:v>300,00</c:v>
                </c:pt>
              </c:strCache>
            </c:strRef>
          </c:tx>
          <c:cat>
            <c:strRef>
              <c:f>Tabelle3!$A$6:$A$8</c:f>
              <c:strCache>
                <c:ptCount val="2"/>
                <c:pt idx="0">
                  <c:v>100,00</c:v>
                </c:pt>
                <c:pt idx="1">
                  <c:v>150,00</c:v>
                </c:pt>
              </c:strCache>
            </c:strRef>
          </c:cat>
          <c:val>
            <c:numRef>
              <c:f>Tabelle3!$C$6:$C$8</c:f>
              <c:numCache>
                <c:formatCode>General</c:formatCode>
                <c:ptCount val="2"/>
                <c:pt idx="0">
                  <c:v>1194.7330210905593</c:v>
                </c:pt>
                <c:pt idx="1">
                  <c:v>1829.5884908155163</c:v>
                </c:pt>
              </c:numCache>
            </c:numRef>
          </c:val>
          <c:smooth val="0"/>
        </c:ser>
        <c:dLbls>
          <c:showLegendKey val="0"/>
          <c:showVal val="0"/>
          <c:showCatName val="0"/>
          <c:showSerName val="0"/>
          <c:showPercent val="0"/>
          <c:showBubbleSize val="0"/>
        </c:dLbls>
        <c:marker val="1"/>
        <c:smooth val="0"/>
        <c:axId val="309637504"/>
        <c:axId val="309639040"/>
      </c:lineChart>
      <c:catAx>
        <c:axId val="309637504"/>
        <c:scaling>
          <c:orientation val="minMax"/>
        </c:scaling>
        <c:delete val="0"/>
        <c:axPos val="b"/>
        <c:numFmt formatCode="0.00" sourceLinked="1"/>
        <c:majorTickMark val="none"/>
        <c:minorTickMark val="none"/>
        <c:tickLblPos val="nextTo"/>
        <c:txPr>
          <a:bodyPr/>
          <a:lstStyle/>
          <a:p>
            <a:pPr>
              <a:defRPr sz="1200"/>
            </a:pPr>
            <a:endParaRPr lang="de-DE"/>
          </a:p>
        </c:txPr>
        <c:crossAx val="309639040"/>
        <c:crosses val="autoZero"/>
        <c:auto val="1"/>
        <c:lblAlgn val="ctr"/>
        <c:lblOffset val="100"/>
        <c:noMultiLvlLbl val="0"/>
      </c:catAx>
      <c:valAx>
        <c:axId val="309639040"/>
        <c:scaling>
          <c:orientation val="minMax"/>
          <c:max val="2500"/>
        </c:scaling>
        <c:delete val="0"/>
        <c:axPos val="l"/>
        <c:majorGridlines/>
        <c:title>
          <c:tx>
            <c:rich>
              <a:bodyPr/>
              <a:lstStyle/>
              <a:p>
                <a:pPr>
                  <a:defRPr sz="1100"/>
                </a:pPr>
                <a:r>
                  <a:rPr lang="de-DE" sz="1100" dirty="0" smtClean="0"/>
                  <a:t>Heat </a:t>
                </a:r>
                <a:r>
                  <a:rPr lang="de-DE" sz="1100" dirty="0" err="1" smtClean="0"/>
                  <a:t>flow</a:t>
                </a:r>
                <a:r>
                  <a:rPr lang="de-DE" sz="1100" dirty="0" smtClean="0"/>
                  <a:t> (</a:t>
                </a:r>
                <a:r>
                  <a:rPr lang="de-DE" sz="1100" dirty="0" err="1" smtClean="0"/>
                  <a:t>workpiece</a:t>
                </a:r>
                <a:r>
                  <a:rPr lang="de-DE" sz="1100" dirty="0" smtClean="0"/>
                  <a:t>) [W]</a:t>
                </a:r>
                <a:endParaRPr lang="de-DE" sz="1100" dirty="0"/>
              </a:p>
            </c:rich>
          </c:tx>
          <c:layout>
            <c:manualLayout>
              <c:xMode val="edge"/>
              <c:yMode val="edge"/>
              <c:x val="3.1037401073083382E-2"/>
              <c:y val="0.12272439814379599"/>
            </c:manualLayout>
          </c:layout>
          <c:overlay val="0"/>
        </c:title>
        <c:numFmt formatCode="General" sourceLinked="1"/>
        <c:majorTickMark val="none"/>
        <c:minorTickMark val="none"/>
        <c:tickLblPos val="nextTo"/>
        <c:txPr>
          <a:bodyPr/>
          <a:lstStyle/>
          <a:p>
            <a:pPr>
              <a:defRPr sz="1200"/>
            </a:pPr>
            <a:endParaRPr lang="de-DE"/>
          </a:p>
        </c:txPr>
        <c:crossAx val="309637504"/>
        <c:crosses val="autoZero"/>
        <c:crossBetween val="between"/>
      </c:valAx>
    </c:plotArea>
    <c:plotVisOnly val="1"/>
    <c:dispBlanksAs val="gap"/>
    <c:showDLblsOverMax val="0"/>
  </c:chart>
  <c:externalData r:id="rId1">
    <c:autoUpdate val="0"/>
  </c:externalData>
  <c:extLst/>
</c:chartSpace>
</file>

<file path=ppt/charts/chart72.xml><?xml version="1.0" encoding="utf-8"?>
<c:chartSpace xmlns:c="http://schemas.openxmlformats.org/drawingml/2006/chart" xmlns:a="http://schemas.openxmlformats.org/drawingml/2006/main" xmlns:r="http://schemas.openxmlformats.org/officeDocument/2006/relationships">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pivotSource>
    <c:name>[CuttingResults_AISI1045_AISI4140_ALL_E085_method1.xlsx]Tabelle3!PivotTable2</c:name>
    <c:fmtId val="170"/>
  </c:pivotSource>
  <c:chart>
    <c:autoTitleDeleted val="1"/>
    <c:pivotFmts>
      <c:pivotFmt>
        <c:idx val="0"/>
      </c:pivotFmt>
      <c:pivotFmt>
        <c:idx val="1"/>
      </c:pivotFmt>
      <c:pivotFmt>
        <c:idx val="2"/>
      </c:pivotFmt>
      <c:pivotFmt>
        <c:idx val="3"/>
      </c:pivotFmt>
      <c:pivotFmt>
        <c:idx val="4"/>
      </c:pivotFmt>
      <c:pivotFmt>
        <c:idx val="5"/>
      </c:pivotFmt>
      <c:pivotFmt>
        <c:idx val="6"/>
      </c:pivotFmt>
      <c:pivotFmt>
        <c:idx val="7"/>
      </c:pivotFmt>
      <c:pivotFmt>
        <c:idx val="8"/>
      </c:pivotFmt>
      <c:pivotFmt>
        <c:idx val="9"/>
      </c:pivotFmt>
      <c:pivotFmt>
        <c:idx val="10"/>
      </c:pivotFmt>
      <c:pivotFmt>
        <c:idx val="11"/>
      </c:pivotFmt>
      <c:pivotFmt>
        <c:idx val="12"/>
      </c:pivotFmt>
      <c:pivotFmt>
        <c:idx val="13"/>
      </c:pivotFmt>
      <c:pivotFmt>
        <c:idx val="14"/>
      </c:pivotFmt>
      <c:pivotFmt>
        <c:idx val="15"/>
      </c:pivotFmt>
      <c:pivotFmt>
        <c:idx val="16"/>
      </c:pivotFmt>
      <c:pivotFmt>
        <c:idx val="17"/>
      </c:pivotFmt>
      <c:pivotFmt>
        <c:idx val="18"/>
      </c:pivotFmt>
      <c:pivotFmt>
        <c:idx val="19"/>
      </c:pivotFmt>
      <c:pivotFmt>
        <c:idx val="20"/>
      </c:pivotFmt>
      <c:pivotFmt>
        <c:idx val="21"/>
      </c:pivotFmt>
      <c:pivotFmt>
        <c:idx val="22"/>
      </c:pivotFmt>
      <c:pivotFmt>
        <c:idx val="23"/>
      </c:pivotFmt>
      <c:pivotFmt>
        <c:idx val="24"/>
      </c:pivotFmt>
      <c:pivotFmt>
        <c:idx val="25"/>
      </c:pivotFmt>
      <c:pivotFmt>
        <c:idx val="26"/>
      </c:pivotFmt>
      <c:pivotFmt>
        <c:idx val="27"/>
      </c:pivotFmt>
      <c:pivotFmt>
        <c:idx val="28"/>
      </c:pivotFmt>
      <c:pivotFmt>
        <c:idx val="29"/>
      </c:pivotFmt>
      <c:pivotFmt>
        <c:idx val="30"/>
      </c:pivotFmt>
      <c:pivotFmt>
        <c:idx val="31"/>
      </c:pivotFmt>
      <c:pivotFmt>
        <c:idx val="32"/>
      </c:pivotFmt>
      <c:pivotFmt>
        <c:idx val="33"/>
      </c:pivotFmt>
      <c:pivotFmt>
        <c:idx val="34"/>
      </c:pivotFmt>
      <c:pivotFmt>
        <c:idx val="35"/>
      </c:pivotFmt>
      <c:pivotFmt>
        <c:idx val="36"/>
      </c:pivotFmt>
      <c:pivotFmt>
        <c:idx val="37"/>
      </c:pivotFmt>
      <c:pivotFmt>
        <c:idx val="38"/>
      </c:pivotFmt>
      <c:pivotFmt>
        <c:idx val="39"/>
      </c:pivotFmt>
      <c:pivotFmt>
        <c:idx val="40"/>
      </c:pivotFmt>
      <c:pivotFmt>
        <c:idx val="41"/>
      </c:pivotFmt>
      <c:pivotFmt>
        <c:idx val="42"/>
      </c:pivotFmt>
      <c:pivotFmt>
        <c:idx val="43"/>
      </c:pivotFmt>
      <c:pivotFmt>
        <c:idx val="44"/>
      </c:pivotFmt>
      <c:pivotFmt>
        <c:idx val="45"/>
      </c:pivotFmt>
      <c:pivotFmt>
        <c:idx val="46"/>
      </c:pivotFmt>
      <c:pivotFmt>
        <c:idx val="47"/>
      </c:pivotFmt>
    </c:pivotFmts>
    <c:plotArea>
      <c:layout>
        <c:manualLayout>
          <c:layoutTarget val="inner"/>
          <c:xMode val="edge"/>
          <c:yMode val="edge"/>
          <c:x val="0.26795734036424362"/>
          <c:y val="0.21046080350046575"/>
          <c:w val="0.70742519735600351"/>
          <c:h val="0.60237019057369023"/>
        </c:manualLayout>
      </c:layout>
      <c:lineChart>
        <c:grouping val="standard"/>
        <c:varyColors val="0"/>
        <c:ser>
          <c:idx val="0"/>
          <c:order val="0"/>
          <c:tx>
            <c:strRef>
              <c:f>Tabelle3!$B$4:$B$5</c:f>
              <c:strCache>
                <c:ptCount val="1"/>
                <c:pt idx="0">
                  <c:v>200,00</c:v>
                </c:pt>
              </c:strCache>
            </c:strRef>
          </c:tx>
          <c:cat>
            <c:strRef>
              <c:f>Tabelle3!$A$6:$A$8</c:f>
              <c:strCache>
                <c:ptCount val="2"/>
                <c:pt idx="0">
                  <c:v>100,00</c:v>
                </c:pt>
                <c:pt idx="1">
                  <c:v>150,00</c:v>
                </c:pt>
              </c:strCache>
            </c:strRef>
          </c:cat>
          <c:val>
            <c:numRef>
              <c:f>Tabelle3!$B$6:$B$8</c:f>
              <c:numCache>
                <c:formatCode>General</c:formatCode>
                <c:ptCount val="2"/>
                <c:pt idx="0">
                  <c:v>4.6040482419166293E-2</c:v>
                </c:pt>
                <c:pt idx="1">
                  <c:v>4.1675969015747064E-2</c:v>
                </c:pt>
              </c:numCache>
            </c:numRef>
          </c:val>
          <c:smooth val="0"/>
        </c:ser>
        <c:ser>
          <c:idx val="1"/>
          <c:order val="1"/>
          <c:tx>
            <c:strRef>
              <c:f>Tabelle3!$C$4:$C$5</c:f>
              <c:strCache>
                <c:ptCount val="1"/>
                <c:pt idx="0">
                  <c:v>300,00</c:v>
                </c:pt>
              </c:strCache>
            </c:strRef>
          </c:tx>
          <c:cat>
            <c:strRef>
              <c:f>Tabelle3!$A$6:$A$8</c:f>
              <c:strCache>
                <c:ptCount val="2"/>
                <c:pt idx="0">
                  <c:v>100,00</c:v>
                </c:pt>
                <c:pt idx="1">
                  <c:v>150,00</c:v>
                </c:pt>
              </c:strCache>
            </c:strRef>
          </c:cat>
          <c:val>
            <c:numRef>
              <c:f>Tabelle3!$C$6:$C$8</c:f>
              <c:numCache>
                <c:formatCode>General</c:formatCode>
                <c:ptCount val="2"/>
                <c:pt idx="0">
                  <c:v>2.9589712082691087E-2</c:v>
                </c:pt>
                <c:pt idx="1">
                  <c:v>3.1059537322611418E-2</c:v>
                </c:pt>
              </c:numCache>
            </c:numRef>
          </c:val>
          <c:smooth val="0"/>
        </c:ser>
        <c:dLbls>
          <c:showLegendKey val="0"/>
          <c:showVal val="0"/>
          <c:showCatName val="0"/>
          <c:showSerName val="0"/>
          <c:showPercent val="0"/>
          <c:showBubbleSize val="0"/>
        </c:dLbls>
        <c:marker val="1"/>
        <c:smooth val="0"/>
        <c:axId val="310913280"/>
        <c:axId val="310935552"/>
      </c:lineChart>
      <c:catAx>
        <c:axId val="310913280"/>
        <c:scaling>
          <c:orientation val="minMax"/>
        </c:scaling>
        <c:delete val="0"/>
        <c:axPos val="b"/>
        <c:majorTickMark val="none"/>
        <c:minorTickMark val="none"/>
        <c:tickLblPos val="nextTo"/>
        <c:txPr>
          <a:bodyPr/>
          <a:lstStyle/>
          <a:p>
            <a:pPr>
              <a:defRPr sz="1200"/>
            </a:pPr>
            <a:endParaRPr lang="de-DE"/>
          </a:p>
        </c:txPr>
        <c:crossAx val="310935552"/>
        <c:crosses val="autoZero"/>
        <c:auto val="1"/>
        <c:lblAlgn val="ctr"/>
        <c:lblOffset val="100"/>
        <c:noMultiLvlLbl val="0"/>
      </c:catAx>
      <c:valAx>
        <c:axId val="310935552"/>
        <c:scaling>
          <c:orientation val="minMax"/>
          <c:max val="6.0000000000000012E-2"/>
        </c:scaling>
        <c:delete val="0"/>
        <c:axPos val="l"/>
        <c:majorGridlines/>
        <c:title>
          <c:tx>
            <c:rich>
              <a:bodyPr/>
              <a:lstStyle/>
              <a:p>
                <a:pPr>
                  <a:defRPr sz="900"/>
                </a:pPr>
                <a:r>
                  <a:rPr lang="de-DE" sz="1100" b="1" i="0" baseline="0" dirty="0" smtClean="0">
                    <a:effectLst/>
                  </a:rPr>
                  <a:t>Heat </a:t>
                </a:r>
                <a:r>
                  <a:rPr lang="de-DE" sz="1100" b="1" i="0" baseline="0" dirty="0" err="1" smtClean="0">
                    <a:effectLst/>
                  </a:rPr>
                  <a:t>partition</a:t>
                </a:r>
                <a:r>
                  <a:rPr lang="de-DE" sz="1100" b="1" i="0" baseline="0" dirty="0" smtClean="0">
                    <a:effectLst/>
                  </a:rPr>
                  <a:t> (</a:t>
                </a:r>
                <a:r>
                  <a:rPr lang="de-DE" sz="1100" b="1" i="0" baseline="0" dirty="0" err="1" smtClean="0">
                    <a:effectLst/>
                  </a:rPr>
                  <a:t>tool</a:t>
                </a:r>
                <a:r>
                  <a:rPr lang="de-DE" sz="1100" b="1" i="0" baseline="0" dirty="0" smtClean="0">
                    <a:effectLst/>
                  </a:rPr>
                  <a:t>)</a:t>
                </a:r>
                <a:endParaRPr lang="de-DE" sz="900" dirty="0">
                  <a:effectLst/>
                </a:endParaRPr>
              </a:p>
            </c:rich>
          </c:tx>
          <c:layout>
            <c:manualLayout>
              <c:xMode val="edge"/>
              <c:yMode val="edge"/>
              <c:x val="3.1037502133210857E-2"/>
              <c:y val="0.21497910488578192"/>
            </c:manualLayout>
          </c:layout>
          <c:overlay val="0"/>
        </c:title>
        <c:numFmt formatCode="General" sourceLinked="1"/>
        <c:majorTickMark val="none"/>
        <c:minorTickMark val="none"/>
        <c:tickLblPos val="nextTo"/>
        <c:txPr>
          <a:bodyPr/>
          <a:lstStyle/>
          <a:p>
            <a:pPr>
              <a:defRPr sz="1200"/>
            </a:pPr>
            <a:endParaRPr lang="de-DE"/>
          </a:p>
        </c:txPr>
        <c:crossAx val="310913280"/>
        <c:crosses val="autoZero"/>
        <c:crossBetween val="between"/>
      </c:valAx>
    </c:plotArea>
    <c:plotVisOnly val="1"/>
    <c:dispBlanksAs val="gap"/>
    <c:showDLblsOverMax val="0"/>
  </c:chart>
  <c:externalData r:id="rId1">
    <c:autoUpdate val="0"/>
  </c:externalData>
  <c:extLst>
    <c:ext xmlns:c14="http://schemas.microsoft.com/office/drawing/2007/8/2/chart" uri="{781A3756-C4B2-4CAC-9D66-4F8BD8637D16}">
      <c14:pivotOptions>
        <c14:dropZoneFilter val="1"/>
        <c14:dropZoneCategories val="1"/>
        <c14:dropZoneData val="1"/>
        <c14:dropZonesVisible val="1"/>
      </c14:pivotOptions>
    </c:ext>
  </c:extLst>
</c:chartSpace>
</file>

<file path=ppt/charts/chart73.xml><?xml version="1.0" encoding="utf-8"?>
<c:chartSpace xmlns:c="http://schemas.openxmlformats.org/drawingml/2006/chart" xmlns:a="http://schemas.openxmlformats.org/drawingml/2006/main" xmlns:r="http://schemas.openxmlformats.org/officeDocument/2006/relationships">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pivotSource>
    <c:name>[Struct_Results_v18_AISI1045_AISI4140_ALL_E85.xlsx]Tabelle3!PivotTable1</c:name>
    <c:fmtId val="-1"/>
  </c:pivotSource>
  <c:chart>
    <c:autoTitleDeleted val="1"/>
    <c:pivotFmts>
      <c:pivotFmt>
        <c:idx val="0"/>
      </c:pivotFmt>
      <c:pivotFmt>
        <c:idx val="1"/>
      </c:pivotFmt>
      <c:pivotFmt>
        <c:idx val="2"/>
      </c:pivotFmt>
      <c:pivotFmt>
        <c:idx val="3"/>
      </c:pivotFmt>
      <c:pivotFmt>
        <c:idx val="4"/>
      </c:pivotFmt>
      <c:pivotFmt>
        <c:idx val="5"/>
      </c:pivotFmt>
      <c:pivotFmt>
        <c:idx val="6"/>
      </c:pivotFmt>
      <c:pivotFmt>
        <c:idx val="7"/>
      </c:pivotFmt>
      <c:pivotFmt>
        <c:idx val="8"/>
      </c:pivotFmt>
      <c:pivotFmt>
        <c:idx val="9"/>
      </c:pivotFmt>
      <c:pivotFmt>
        <c:idx val="10"/>
      </c:pivotFmt>
      <c:pivotFmt>
        <c:idx val="11"/>
      </c:pivotFmt>
      <c:pivotFmt>
        <c:idx val="12"/>
      </c:pivotFmt>
      <c:pivotFmt>
        <c:idx val="13"/>
      </c:pivotFmt>
      <c:pivotFmt>
        <c:idx val="14"/>
      </c:pivotFmt>
      <c:pivotFmt>
        <c:idx val="15"/>
      </c:pivotFmt>
      <c:pivotFmt>
        <c:idx val="16"/>
      </c:pivotFmt>
      <c:pivotFmt>
        <c:idx val="17"/>
      </c:pivotFmt>
      <c:pivotFmt>
        <c:idx val="18"/>
      </c:pivotFmt>
      <c:pivotFmt>
        <c:idx val="19"/>
      </c:pivotFmt>
      <c:pivotFmt>
        <c:idx val="20"/>
      </c:pivotFmt>
      <c:pivotFmt>
        <c:idx val="21"/>
      </c:pivotFmt>
      <c:pivotFmt>
        <c:idx val="22"/>
      </c:pivotFmt>
      <c:pivotFmt>
        <c:idx val="23"/>
      </c:pivotFmt>
      <c:pivotFmt>
        <c:idx val="24"/>
      </c:pivotFmt>
      <c:pivotFmt>
        <c:idx val="25"/>
      </c:pivotFmt>
      <c:pivotFmt>
        <c:idx val="26"/>
      </c:pivotFmt>
      <c:pivotFmt>
        <c:idx val="27"/>
      </c:pivotFmt>
      <c:pivotFmt>
        <c:idx val="28"/>
      </c:pivotFmt>
      <c:pivotFmt>
        <c:idx val="29"/>
      </c:pivotFmt>
      <c:pivotFmt>
        <c:idx val="30"/>
      </c:pivotFmt>
      <c:pivotFmt>
        <c:idx val="31"/>
      </c:pivotFmt>
      <c:pivotFmt>
        <c:idx val="32"/>
      </c:pivotFmt>
      <c:pivotFmt>
        <c:idx val="33"/>
      </c:pivotFmt>
      <c:pivotFmt>
        <c:idx val="34"/>
      </c:pivotFmt>
      <c:pivotFmt>
        <c:idx val="35"/>
      </c:pivotFmt>
      <c:pivotFmt>
        <c:idx val="36"/>
      </c:pivotFmt>
      <c:pivotFmt>
        <c:idx val="37"/>
      </c:pivotFmt>
      <c:pivotFmt>
        <c:idx val="38"/>
      </c:pivotFmt>
      <c:pivotFmt>
        <c:idx val="39"/>
      </c:pivotFmt>
      <c:pivotFmt>
        <c:idx val="40"/>
      </c:pivotFmt>
    </c:pivotFmts>
    <c:plotArea>
      <c:layout>
        <c:manualLayout>
          <c:layoutTarget val="inner"/>
          <c:xMode val="edge"/>
          <c:yMode val="edge"/>
          <c:x val="0.26795734036424362"/>
          <c:y val="0.21046080350046575"/>
          <c:w val="0.70742519735600351"/>
          <c:h val="0.60237019057369023"/>
        </c:manualLayout>
      </c:layout>
      <c:lineChart>
        <c:grouping val="standard"/>
        <c:varyColors val="0"/>
        <c:ser>
          <c:idx val="0"/>
          <c:order val="0"/>
          <c:tx>
            <c:strRef>
              <c:f>Tabelle3!$B$4:$B$5</c:f>
              <c:strCache>
                <c:ptCount val="1"/>
                <c:pt idx="0">
                  <c:v>200,00</c:v>
                </c:pt>
              </c:strCache>
            </c:strRef>
          </c:tx>
          <c:cat>
            <c:strRef>
              <c:f>Tabelle3!$A$6:$A$8</c:f>
              <c:strCache>
                <c:ptCount val="2"/>
                <c:pt idx="0">
                  <c:v>100,00</c:v>
                </c:pt>
                <c:pt idx="1">
                  <c:v>150,00</c:v>
                </c:pt>
              </c:strCache>
            </c:strRef>
          </c:cat>
          <c:val>
            <c:numRef>
              <c:f>Tabelle3!$B$6:$B$8</c:f>
              <c:numCache>
                <c:formatCode>General</c:formatCode>
                <c:ptCount val="2"/>
                <c:pt idx="0">
                  <c:v>0.50257739852528049</c:v>
                </c:pt>
                <c:pt idx="1">
                  <c:v>0.60519519083638573</c:v>
                </c:pt>
              </c:numCache>
            </c:numRef>
          </c:val>
          <c:smooth val="0"/>
        </c:ser>
        <c:ser>
          <c:idx val="1"/>
          <c:order val="1"/>
          <c:tx>
            <c:strRef>
              <c:f>Tabelle3!$C$4:$C$5</c:f>
              <c:strCache>
                <c:ptCount val="1"/>
                <c:pt idx="0">
                  <c:v>300,00</c:v>
                </c:pt>
              </c:strCache>
            </c:strRef>
          </c:tx>
          <c:cat>
            <c:strRef>
              <c:f>Tabelle3!$A$6:$A$8</c:f>
              <c:strCache>
                <c:ptCount val="2"/>
                <c:pt idx="0">
                  <c:v>100,00</c:v>
                </c:pt>
                <c:pt idx="1">
                  <c:v>150,00</c:v>
                </c:pt>
              </c:strCache>
            </c:strRef>
          </c:cat>
          <c:val>
            <c:numRef>
              <c:f>Tabelle3!$C$6:$C$8</c:f>
              <c:numCache>
                <c:formatCode>General</c:formatCode>
                <c:ptCount val="2"/>
                <c:pt idx="0">
                  <c:v>0.5517241949134567</c:v>
                </c:pt>
                <c:pt idx="1">
                  <c:v>0.5531609663505539</c:v>
                </c:pt>
              </c:numCache>
            </c:numRef>
          </c:val>
          <c:smooth val="0"/>
        </c:ser>
        <c:dLbls>
          <c:showLegendKey val="0"/>
          <c:showVal val="0"/>
          <c:showCatName val="0"/>
          <c:showSerName val="0"/>
          <c:showPercent val="0"/>
          <c:showBubbleSize val="0"/>
        </c:dLbls>
        <c:marker val="1"/>
        <c:smooth val="0"/>
        <c:axId val="310653312"/>
        <c:axId val="310654848"/>
      </c:lineChart>
      <c:catAx>
        <c:axId val="310653312"/>
        <c:scaling>
          <c:orientation val="minMax"/>
        </c:scaling>
        <c:delete val="0"/>
        <c:axPos val="b"/>
        <c:majorTickMark val="none"/>
        <c:minorTickMark val="none"/>
        <c:tickLblPos val="nextTo"/>
        <c:txPr>
          <a:bodyPr/>
          <a:lstStyle/>
          <a:p>
            <a:pPr>
              <a:defRPr sz="1200"/>
            </a:pPr>
            <a:endParaRPr lang="de-DE"/>
          </a:p>
        </c:txPr>
        <c:crossAx val="310654848"/>
        <c:crosses val="autoZero"/>
        <c:auto val="1"/>
        <c:lblAlgn val="ctr"/>
        <c:lblOffset val="100"/>
        <c:noMultiLvlLbl val="0"/>
      </c:catAx>
      <c:valAx>
        <c:axId val="310654848"/>
        <c:scaling>
          <c:orientation val="minMax"/>
          <c:max val="0.8"/>
        </c:scaling>
        <c:delete val="0"/>
        <c:axPos val="l"/>
        <c:majorGridlines/>
        <c:title>
          <c:tx>
            <c:rich>
              <a:bodyPr/>
              <a:lstStyle/>
              <a:p>
                <a:pPr>
                  <a:defRPr sz="1100"/>
                </a:pPr>
                <a:r>
                  <a:rPr lang="de-DE" sz="1100" dirty="0" smtClean="0"/>
                  <a:t>Heat </a:t>
                </a:r>
                <a:r>
                  <a:rPr lang="de-DE" sz="1100" dirty="0" err="1" smtClean="0"/>
                  <a:t>partition</a:t>
                </a:r>
                <a:r>
                  <a:rPr lang="de-DE" sz="1100" dirty="0" smtClean="0"/>
                  <a:t> (</a:t>
                </a:r>
                <a:r>
                  <a:rPr lang="de-DE" sz="1100" dirty="0" err="1" smtClean="0"/>
                  <a:t>chip</a:t>
                </a:r>
                <a:r>
                  <a:rPr lang="de-DE" sz="1100" dirty="0" smtClean="0"/>
                  <a:t>)</a:t>
                </a:r>
                <a:endParaRPr lang="de-DE" sz="1100" dirty="0"/>
              </a:p>
            </c:rich>
          </c:tx>
          <c:layout>
            <c:manualLayout>
              <c:xMode val="edge"/>
              <c:yMode val="edge"/>
              <c:x val="3.1037502133210857E-2"/>
              <c:y val="0.21497910488578192"/>
            </c:manualLayout>
          </c:layout>
          <c:overlay val="0"/>
        </c:title>
        <c:numFmt formatCode="General" sourceLinked="1"/>
        <c:majorTickMark val="none"/>
        <c:minorTickMark val="none"/>
        <c:tickLblPos val="nextTo"/>
        <c:txPr>
          <a:bodyPr/>
          <a:lstStyle/>
          <a:p>
            <a:pPr>
              <a:defRPr sz="1200"/>
            </a:pPr>
            <a:endParaRPr lang="de-DE"/>
          </a:p>
        </c:txPr>
        <c:crossAx val="310653312"/>
        <c:crosses val="autoZero"/>
        <c:crossBetween val="between"/>
      </c:valAx>
    </c:plotArea>
    <c:plotVisOnly val="1"/>
    <c:dispBlanksAs val="gap"/>
    <c:showDLblsOverMax val="0"/>
  </c:chart>
  <c:externalData r:id="rId1">
    <c:autoUpdate val="0"/>
  </c:externalData>
  <c:extLst>
    <c:ext xmlns:c14="http://schemas.microsoft.com/office/drawing/2007/8/2/chart" uri="{781A3756-C4B2-4CAC-9D66-4F8BD8637D16}">
      <c14:pivotOptions>
        <c14:dropZoneFilter val="1"/>
        <c14:dropZoneCategories val="1"/>
        <c14:dropZoneData val="1"/>
        <c14:dropZonesVisible val="1"/>
      </c14:pivotOptions>
    </c:ext>
  </c:extLst>
</c:chartSpace>
</file>

<file path=ppt/charts/chart8.xml><?xml version="1.0" encoding="utf-8"?>
<c:chartSpace xmlns:c="http://schemas.openxmlformats.org/drawingml/2006/chart" xmlns:a="http://schemas.openxmlformats.org/drawingml/2006/main" xmlns:r="http://schemas.openxmlformats.org/officeDocument/2006/relationships">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pivotSource>
    <c:name>[Diagramm in Microsoft PowerPoint]Tabelle3!PivotTable1</c:name>
    <c:fmtId val="17"/>
  </c:pivotSource>
  <c:chart>
    <c:autoTitleDeleted val="1"/>
    <c:pivotFmts>
      <c:pivotFmt>
        <c:idx val="0"/>
      </c:pivotFmt>
      <c:pivotFmt>
        <c:idx val="1"/>
        <c:dLbl>
          <c:idx val="0"/>
          <c:delete val="1"/>
        </c:dLbl>
      </c:pivotFmt>
      <c:pivotFmt>
        <c:idx val="2"/>
        <c:dLbl>
          <c:idx val="0"/>
          <c:delete val="1"/>
        </c:dLbl>
      </c:pivotFmt>
      <c:pivotFmt>
        <c:idx val="3"/>
        <c:dLbl>
          <c:idx val="0"/>
          <c:delete val="1"/>
        </c:dLbl>
      </c:pivotFmt>
      <c:pivotFmt>
        <c:idx val="4"/>
        <c:dLbl>
          <c:idx val="0"/>
          <c:delete val="1"/>
        </c:dLbl>
      </c:pivotFmt>
      <c:pivotFmt>
        <c:idx val="5"/>
        <c:dLbl>
          <c:idx val="0"/>
          <c:delete val="1"/>
        </c:dLbl>
      </c:pivotFmt>
      <c:pivotFmt>
        <c:idx val="6"/>
        <c:dLbl>
          <c:idx val="0"/>
          <c:delete val="1"/>
        </c:dLbl>
      </c:pivotFmt>
      <c:pivotFmt>
        <c:idx val="7"/>
      </c:pivotFmt>
      <c:pivotFmt>
        <c:idx val="8"/>
      </c:pivotFmt>
      <c:pivotFmt>
        <c:idx val="9"/>
      </c:pivotFmt>
      <c:pivotFmt>
        <c:idx val="10"/>
      </c:pivotFmt>
      <c:pivotFmt>
        <c:idx val="11"/>
      </c:pivotFmt>
      <c:pivotFmt>
        <c:idx val="12"/>
      </c:pivotFmt>
      <c:pivotFmt>
        <c:idx val="13"/>
      </c:pivotFmt>
      <c:pivotFmt>
        <c:idx val="14"/>
      </c:pivotFmt>
      <c:pivotFmt>
        <c:idx val="15"/>
      </c:pivotFmt>
      <c:pivotFmt>
        <c:idx val="16"/>
      </c:pivotFmt>
      <c:pivotFmt>
        <c:idx val="17"/>
      </c:pivotFmt>
      <c:pivotFmt>
        <c:idx val="18"/>
      </c:pivotFmt>
      <c:pivotFmt>
        <c:idx val="19"/>
      </c:pivotFmt>
      <c:pivotFmt>
        <c:idx val="20"/>
      </c:pivotFmt>
      <c:pivotFmt>
        <c:idx val="21"/>
        <c:spPr>
          <a:ln>
            <a:prstDash val="solid"/>
          </a:ln>
        </c:spPr>
        <c:marker>
          <c:spPr>
            <a:ln>
              <a:prstDash val="solid"/>
            </a:ln>
          </c:spPr>
        </c:marker>
      </c:pivotFmt>
      <c:pivotFmt>
        <c:idx val="22"/>
        <c:spPr>
          <a:ln>
            <a:prstDash val="solid"/>
          </a:ln>
        </c:spPr>
        <c:marker>
          <c:spPr>
            <a:ln>
              <a:prstDash val="solid"/>
            </a:ln>
          </c:spPr>
        </c:marker>
      </c:pivotFmt>
      <c:pivotFmt>
        <c:idx val="23"/>
        <c:spPr>
          <a:ln>
            <a:prstDash val="solid"/>
          </a:ln>
        </c:spPr>
        <c:marker>
          <c:spPr>
            <a:ln>
              <a:prstDash val="solid"/>
            </a:ln>
          </c:spPr>
        </c:marker>
      </c:pivotFmt>
      <c:pivotFmt>
        <c:idx val="24"/>
        <c:spPr>
          <a:ln>
            <a:prstDash val="solid"/>
          </a:ln>
        </c:spPr>
        <c:marker>
          <c:spPr>
            <a:ln>
              <a:prstDash val="solid"/>
            </a:ln>
          </c:spPr>
        </c:marker>
      </c:pivotFmt>
      <c:pivotFmt>
        <c:idx val="25"/>
        <c:spPr>
          <a:ln>
            <a:prstDash val="solid"/>
          </a:ln>
        </c:spPr>
        <c:marker>
          <c:spPr>
            <a:ln>
              <a:prstDash val="solid"/>
            </a:ln>
          </c:spPr>
        </c:marker>
      </c:pivotFmt>
      <c:pivotFmt>
        <c:idx val="26"/>
        <c:spPr>
          <a:ln>
            <a:prstDash val="solid"/>
          </a:ln>
        </c:spPr>
        <c:marker>
          <c:spPr>
            <a:ln>
              <a:prstDash val="solid"/>
            </a:ln>
          </c:spPr>
        </c:marker>
      </c:pivotFmt>
      <c:pivotFmt>
        <c:idx val="27"/>
        <c:spPr>
          <a:ln>
            <a:prstDash val="solid"/>
          </a:ln>
        </c:spPr>
        <c:marker>
          <c:spPr>
            <a:ln>
              <a:prstDash val="solid"/>
            </a:ln>
          </c:spPr>
        </c:marker>
      </c:pivotFmt>
      <c:pivotFmt>
        <c:idx val="28"/>
        <c:spPr>
          <a:ln>
            <a:prstDash val="solid"/>
          </a:ln>
        </c:spPr>
        <c:marker>
          <c:spPr>
            <a:ln>
              <a:prstDash val="solid"/>
            </a:ln>
          </c:spPr>
        </c:marker>
      </c:pivotFmt>
      <c:pivotFmt>
        <c:idx val="29"/>
        <c:spPr>
          <a:ln>
            <a:prstDash val="solid"/>
          </a:ln>
        </c:spPr>
        <c:marker>
          <c:spPr>
            <a:ln>
              <a:prstDash val="solid"/>
            </a:ln>
          </c:spPr>
        </c:marker>
      </c:pivotFmt>
      <c:pivotFmt>
        <c:idx val="30"/>
        <c:spPr>
          <a:ln>
            <a:prstDash val="solid"/>
          </a:ln>
        </c:spPr>
        <c:marker>
          <c:spPr>
            <a:ln>
              <a:prstDash val="solid"/>
            </a:ln>
          </c:spPr>
        </c:marker>
      </c:pivotFmt>
      <c:pivotFmt>
        <c:idx val="31"/>
        <c:spPr>
          <a:ln>
            <a:prstDash val="solid"/>
          </a:ln>
        </c:spPr>
        <c:marker>
          <c:spPr>
            <a:ln>
              <a:prstDash val="solid"/>
            </a:ln>
          </c:spPr>
        </c:marker>
      </c:pivotFmt>
      <c:pivotFmt>
        <c:idx val="32"/>
        <c:spPr>
          <a:ln>
            <a:prstDash val="solid"/>
          </a:ln>
        </c:spPr>
        <c:marker>
          <c:spPr>
            <a:ln>
              <a:prstDash val="solid"/>
            </a:ln>
          </c:spPr>
        </c:marker>
      </c:pivotFmt>
      <c:pivotFmt>
        <c:idx val="33"/>
        <c:spPr>
          <a:ln>
            <a:prstDash val="solid"/>
          </a:ln>
        </c:spPr>
        <c:marker>
          <c:spPr>
            <a:ln>
              <a:prstDash val="solid"/>
            </a:ln>
          </c:spPr>
        </c:marker>
      </c:pivotFmt>
      <c:pivotFmt>
        <c:idx val="34"/>
        <c:spPr>
          <a:ln>
            <a:prstDash val="solid"/>
          </a:ln>
        </c:spPr>
        <c:marker>
          <c:spPr>
            <a:ln>
              <a:prstDash val="solid"/>
            </a:ln>
          </c:spPr>
        </c:marker>
      </c:pivotFmt>
      <c:pivotFmt>
        <c:idx val="35"/>
        <c:spPr>
          <a:ln>
            <a:prstDash val="solid"/>
          </a:ln>
        </c:spPr>
        <c:marker>
          <c:spPr>
            <a:ln>
              <a:prstDash val="solid"/>
            </a:ln>
          </c:spPr>
        </c:marker>
      </c:pivotFmt>
      <c:pivotFmt>
        <c:idx val="36"/>
        <c:spPr>
          <a:ln>
            <a:prstDash val="solid"/>
          </a:ln>
        </c:spPr>
        <c:marker>
          <c:spPr>
            <a:ln>
              <a:prstDash val="solid"/>
            </a:ln>
          </c:spPr>
        </c:marker>
      </c:pivotFmt>
      <c:pivotFmt>
        <c:idx val="37"/>
        <c:spPr>
          <a:ln>
            <a:prstDash val="solid"/>
          </a:ln>
        </c:spPr>
        <c:marker>
          <c:spPr>
            <a:ln>
              <a:prstDash val="solid"/>
            </a:ln>
          </c:spPr>
        </c:marker>
      </c:pivotFmt>
      <c:pivotFmt>
        <c:idx val="38"/>
        <c:spPr>
          <a:ln>
            <a:prstDash val="solid"/>
          </a:ln>
        </c:spPr>
        <c:marker>
          <c:spPr>
            <a:ln>
              <a:prstDash val="solid"/>
            </a:ln>
          </c:spPr>
        </c:marker>
      </c:pivotFmt>
      <c:pivotFmt>
        <c:idx val="39"/>
        <c:spPr>
          <a:ln>
            <a:prstDash val="dash"/>
          </a:ln>
        </c:spPr>
        <c:marker>
          <c:spPr>
            <a:ln>
              <a:prstDash val="dash"/>
            </a:ln>
          </c:spPr>
        </c:marker>
      </c:pivotFmt>
      <c:pivotFmt>
        <c:idx val="40"/>
        <c:spPr>
          <a:ln>
            <a:solidFill>
              <a:schemeClr val="accent4">
                <a:lumMod val="50000"/>
              </a:schemeClr>
            </a:solidFill>
            <a:prstDash val="dash"/>
          </a:ln>
        </c:spPr>
        <c:marker>
          <c:spPr>
            <a:ln>
              <a:solidFill>
                <a:schemeClr val="accent4">
                  <a:lumMod val="50000"/>
                </a:schemeClr>
              </a:solidFill>
              <a:prstDash val="dash"/>
            </a:ln>
          </c:spPr>
        </c:marker>
      </c:pivotFmt>
      <c:pivotFmt>
        <c:idx val="41"/>
        <c:spPr>
          <a:ln>
            <a:solidFill>
              <a:schemeClr val="accent3">
                <a:lumMod val="50000"/>
              </a:schemeClr>
            </a:solidFill>
            <a:prstDash val="dash"/>
          </a:ln>
        </c:spPr>
        <c:marker>
          <c:spPr>
            <a:solidFill>
              <a:schemeClr val="accent3">
                <a:lumMod val="50000"/>
              </a:schemeClr>
            </a:solidFill>
            <a:ln>
              <a:solidFill>
                <a:schemeClr val="accent3">
                  <a:lumMod val="50000"/>
                </a:schemeClr>
              </a:solidFill>
              <a:prstDash val="dash"/>
            </a:ln>
          </c:spPr>
        </c:marker>
      </c:pivotFmt>
      <c:pivotFmt>
        <c:idx val="42"/>
        <c:spPr>
          <a:ln>
            <a:prstDash val="dash"/>
          </a:ln>
        </c:spPr>
        <c:marker>
          <c:spPr>
            <a:ln>
              <a:prstDash val="dash"/>
            </a:ln>
          </c:spPr>
        </c:marker>
      </c:pivotFmt>
      <c:pivotFmt>
        <c:idx val="43"/>
        <c:spPr>
          <a:ln>
            <a:prstDash val="solid"/>
          </a:ln>
        </c:spPr>
        <c:marker>
          <c:spPr>
            <a:ln>
              <a:prstDash val="solid"/>
            </a:ln>
          </c:spPr>
        </c:marker>
      </c:pivotFmt>
      <c:pivotFmt>
        <c:idx val="44"/>
        <c:spPr>
          <a:ln>
            <a:prstDash val="solid"/>
          </a:ln>
        </c:spPr>
        <c:marker>
          <c:spPr>
            <a:ln>
              <a:prstDash val="solid"/>
            </a:ln>
          </c:spPr>
        </c:marker>
      </c:pivotFmt>
      <c:pivotFmt>
        <c:idx val="45"/>
        <c:spPr>
          <a:ln>
            <a:prstDash val="solid"/>
          </a:ln>
        </c:spPr>
        <c:marker>
          <c:spPr>
            <a:ln>
              <a:prstDash val="solid"/>
            </a:ln>
          </c:spPr>
        </c:marker>
      </c:pivotFmt>
      <c:pivotFmt>
        <c:idx val="46"/>
        <c:spPr>
          <a:ln>
            <a:prstDash val="dash"/>
          </a:ln>
        </c:spPr>
        <c:marker>
          <c:spPr>
            <a:ln>
              <a:prstDash val="dash"/>
            </a:ln>
          </c:spPr>
        </c:marker>
      </c:pivotFmt>
      <c:pivotFmt>
        <c:idx val="47"/>
        <c:spPr>
          <a:ln>
            <a:solidFill>
              <a:schemeClr val="accent4">
                <a:lumMod val="50000"/>
              </a:schemeClr>
            </a:solidFill>
            <a:prstDash val="dash"/>
          </a:ln>
        </c:spPr>
        <c:marker>
          <c:spPr>
            <a:ln>
              <a:solidFill>
                <a:schemeClr val="accent4">
                  <a:lumMod val="50000"/>
                </a:schemeClr>
              </a:solidFill>
              <a:prstDash val="dash"/>
            </a:ln>
          </c:spPr>
        </c:marker>
      </c:pivotFmt>
      <c:pivotFmt>
        <c:idx val="48"/>
        <c:spPr>
          <a:ln>
            <a:solidFill>
              <a:schemeClr val="accent3">
                <a:lumMod val="50000"/>
              </a:schemeClr>
            </a:solidFill>
            <a:prstDash val="dash"/>
          </a:ln>
        </c:spPr>
        <c:marker>
          <c:spPr>
            <a:solidFill>
              <a:schemeClr val="accent3">
                <a:lumMod val="50000"/>
              </a:schemeClr>
            </a:solidFill>
            <a:ln>
              <a:solidFill>
                <a:schemeClr val="accent3">
                  <a:lumMod val="50000"/>
                </a:schemeClr>
              </a:solidFill>
              <a:prstDash val="dash"/>
            </a:ln>
          </c:spPr>
        </c:marker>
      </c:pivotFmt>
      <c:pivotFmt>
        <c:idx val="49"/>
        <c:spPr>
          <a:ln>
            <a:prstDash val="dash"/>
          </a:ln>
        </c:spPr>
        <c:marker>
          <c:spPr>
            <a:ln>
              <a:prstDash val="dash"/>
            </a:ln>
          </c:spPr>
        </c:marker>
      </c:pivotFmt>
      <c:pivotFmt>
        <c:idx val="50"/>
        <c:spPr>
          <a:ln>
            <a:prstDash val="solid"/>
          </a:ln>
        </c:spPr>
        <c:marker>
          <c:spPr>
            <a:ln>
              <a:prstDash val="solid"/>
            </a:ln>
          </c:spPr>
        </c:marker>
      </c:pivotFmt>
      <c:pivotFmt>
        <c:idx val="51"/>
        <c:spPr>
          <a:ln>
            <a:prstDash val="solid"/>
          </a:ln>
        </c:spPr>
        <c:marker>
          <c:spPr>
            <a:ln>
              <a:prstDash val="solid"/>
            </a:ln>
          </c:spPr>
        </c:marker>
      </c:pivotFmt>
      <c:pivotFmt>
        <c:idx val="52"/>
        <c:spPr>
          <a:ln>
            <a:prstDash val="solid"/>
          </a:ln>
        </c:spPr>
        <c:marker>
          <c:spPr>
            <a:ln>
              <a:prstDash val="solid"/>
            </a:ln>
          </c:spPr>
        </c:marker>
      </c:pivotFmt>
      <c:pivotFmt>
        <c:idx val="53"/>
        <c:spPr>
          <a:ln>
            <a:prstDash val="dash"/>
          </a:ln>
        </c:spPr>
        <c:marker>
          <c:spPr>
            <a:ln>
              <a:prstDash val="dash"/>
            </a:ln>
          </c:spPr>
        </c:marker>
      </c:pivotFmt>
      <c:pivotFmt>
        <c:idx val="54"/>
        <c:spPr>
          <a:ln>
            <a:solidFill>
              <a:schemeClr val="accent4">
                <a:lumMod val="50000"/>
              </a:schemeClr>
            </a:solidFill>
            <a:prstDash val="dash"/>
          </a:ln>
        </c:spPr>
        <c:marker>
          <c:spPr>
            <a:ln>
              <a:solidFill>
                <a:schemeClr val="accent4">
                  <a:lumMod val="50000"/>
                </a:schemeClr>
              </a:solidFill>
              <a:prstDash val="dash"/>
            </a:ln>
          </c:spPr>
        </c:marker>
      </c:pivotFmt>
      <c:pivotFmt>
        <c:idx val="55"/>
        <c:spPr>
          <a:ln>
            <a:solidFill>
              <a:schemeClr val="accent3">
                <a:lumMod val="50000"/>
              </a:schemeClr>
            </a:solidFill>
            <a:prstDash val="dash"/>
          </a:ln>
        </c:spPr>
        <c:marker>
          <c:spPr>
            <a:solidFill>
              <a:schemeClr val="accent3">
                <a:lumMod val="50000"/>
              </a:schemeClr>
            </a:solidFill>
            <a:ln>
              <a:solidFill>
                <a:schemeClr val="accent3">
                  <a:lumMod val="50000"/>
                </a:schemeClr>
              </a:solidFill>
              <a:prstDash val="dash"/>
            </a:ln>
          </c:spPr>
        </c:marker>
      </c:pivotFmt>
      <c:pivotFmt>
        <c:idx val="56"/>
        <c:spPr>
          <a:ln>
            <a:prstDash val="dash"/>
          </a:ln>
        </c:spPr>
        <c:marker>
          <c:spPr>
            <a:ln>
              <a:prstDash val="dash"/>
            </a:ln>
          </c:spPr>
        </c:marker>
      </c:pivotFmt>
      <c:pivotFmt>
        <c:idx val="57"/>
        <c:spPr>
          <a:ln>
            <a:prstDash val="solid"/>
          </a:ln>
        </c:spPr>
        <c:marker>
          <c:spPr>
            <a:ln>
              <a:prstDash val="solid"/>
            </a:ln>
          </c:spPr>
        </c:marker>
      </c:pivotFmt>
      <c:pivotFmt>
        <c:idx val="58"/>
        <c:spPr>
          <a:ln>
            <a:prstDash val="solid"/>
          </a:ln>
        </c:spPr>
        <c:marker>
          <c:spPr>
            <a:ln>
              <a:prstDash val="solid"/>
            </a:ln>
          </c:spPr>
        </c:marker>
      </c:pivotFmt>
      <c:pivotFmt>
        <c:idx val="59"/>
        <c:spPr>
          <a:ln>
            <a:prstDash val="solid"/>
          </a:ln>
        </c:spPr>
        <c:marker>
          <c:spPr>
            <a:ln>
              <a:prstDash val="solid"/>
            </a:ln>
          </c:spPr>
        </c:marker>
      </c:pivotFmt>
      <c:pivotFmt>
        <c:idx val="60"/>
        <c:spPr>
          <a:ln>
            <a:prstDash val="dash"/>
          </a:ln>
        </c:spPr>
        <c:marker>
          <c:spPr>
            <a:ln>
              <a:prstDash val="dash"/>
            </a:ln>
          </c:spPr>
        </c:marker>
      </c:pivotFmt>
      <c:pivotFmt>
        <c:idx val="61"/>
        <c:spPr>
          <a:ln>
            <a:solidFill>
              <a:schemeClr val="accent4">
                <a:lumMod val="50000"/>
              </a:schemeClr>
            </a:solidFill>
            <a:prstDash val="dash"/>
          </a:ln>
        </c:spPr>
        <c:marker>
          <c:spPr>
            <a:ln>
              <a:solidFill>
                <a:schemeClr val="accent4">
                  <a:lumMod val="50000"/>
                </a:schemeClr>
              </a:solidFill>
              <a:prstDash val="dash"/>
            </a:ln>
          </c:spPr>
        </c:marker>
      </c:pivotFmt>
      <c:pivotFmt>
        <c:idx val="62"/>
        <c:spPr>
          <a:ln>
            <a:solidFill>
              <a:schemeClr val="accent3">
                <a:lumMod val="50000"/>
              </a:schemeClr>
            </a:solidFill>
            <a:prstDash val="dash"/>
          </a:ln>
        </c:spPr>
        <c:marker>
          <c:spPr>
            <a:solidFill>
              <a:schemeClr val="accent3">
                <a:lumMod val="50000"/>
              </a:schemeClr>
            </a:solidFill>
            <a:ln>
              <a:solidFill>
                <a:schemeClr val="accent3">
                  <a:lumMod val="50000"/>
                </a:schemeClr>
              </a:solidFill>
              <a:prstDash val="dash"/>
            </a:ln>
          </c:spPr>
        </c:marker>
      </c:pivotFmt>
      <c:pivotFmt>
        <c:idx val="63"/>
        <c:spPr>
          <a:ln>
            <a:prstDash val="dash"/>
          </a:ln>
        </c:spPr>
        <c:marker>
          <c:spPr>
            <a:ln>
              <a:prstDash val="dash"/>
            </a:ln>
          </c:spPr>
        </c:marker>
      </c:pivotFmt>
      <c:pivotFmt>
        <c:idx val="64"/>
        <c:spPr>
          <a:ln>
            <a:prstDash val="solid"/>
          </a:ln>
        </c:spPr>
        <c:marker>
          <c:spPr>
            <a:ln>
              <a:prstDash val="solid"/>
            </a:ln>
          </c:spPr>
        </c:marker>
      </c:pivotFmt>
      <c:pivotFmt>
        <c:idx val="65"/>
        <c:spPr>
          <a:ln>
            <a:prstDash val="solid"/>
          </a:ln>
        </c:spPr>
        <c:marker>
          <c:spPr>
            <a:ln>
              <a:prstDash val="solid"/>
            </a:ln>
          </c:spPr>
        </c:marker>
      </c:pivotFmt>
      <c:pivotFmt>
        <c:idx val="66"/>
        <c:spPr>
          <a:ln>
            <a:prstDash val="solid"/>
          </a:ln>
        </c:spPr>
        <c:marker>
          <c:spPr>
            <a:ln>
              <a:prstDash val="solid"/>
            </a:ln>
          </c:spPr>
        </c:marker>
      </c:pivotFmt>
      <c:pivotFmt>
        <c:idx val="67"/>
        <c:spPr>
          <a:ln>
            <a:prstDash val="dash"/>
          </a:ln>
        </c:spPr>
        <c:marker>
          <c:spPr>
            <a:ln>
              <a:prstDash val="dash"/>
            </a:ln>
          </c:spPr>
        </c:marker>
      </c:pivotFmt>
      <c:pivotFmt>
        <c:idx val="68"/>
        <c:spPr>
          <a:ln>
            <a:solidFill>
              <a:schemeClr val="accent4">
                <a:lumMod val="50000"/>
              </a:schemeClr>
            </a:solidFill>
            <a:prstDash val="dash"/>
          </a:ln>
        </c:spPr>
        <c:marker>
          <c:spPr>
            <a:ln>
              <a:solidFill>
                <a:schemeClr val="accent4">
                  <a:lumMod val="50000"/>
                </a:schemeClr>
              </a:solidFill>
              <a:prstDash val="dash"/>
            </a:ln>
          </c:spPr>
        </c:marker>
      </c:pivotFmt>
      <c:pivotFmt>
        <c:idx val="69"/>
        <c:spPr>
          <a:ln>
            <a:solidFill>
              <a:schemeClr val="accent3">
                <a:lumMod val="50000"/>
              </a:schemeClr>
            </a:solidFill>
            <a:prstDash val="dash"/>
          </a:ln>
        </c:spPr>
        <c:marker>
          <c:spPr>
            <a:solidFill>
              <a:schemeClr val="accent3">
                <a:lumMod val="50000"/>
              </a:schemeClr>
            </a:solidFill>
            <a:ln>
              <a:solidFill>
                <a:schemeClr val="accent3">
                  <a:lumMod val="50000"/>
                </a:schemeClr>
              </a:solidFill>
              <a:prstDash val="dash"/>
            </a:ln>
          </c:spPr>
        </c:marker>
      </c:pivotFmt>
      <c:pivotFmt>
        <c:idx val="70"/>
        <c:spPr>
          <a:ln>
            <a:prstDash val="dash"/>
          </a:ln>
        </c:spPr>
        <c:marker>
          <c:spPr>
            <a:ln>
              <a:prstDash val="dash"/>
            </a:ln>
          </c:spPr>
        </c:marker>
      </c:pivotFmt>
      <c:pivotFmt>
        <c:idx val="71"/>
        <c:spPr>
          <a:ln>
            <a:prstDash val="solid"/>
          </a:ln>
        </c:spPr>
        <c:marker>
          <c:spPr>
            <a:ln>
              <a:prstDash val="solid"/>
            </a:ln>
          </c:spPr>
        </c:marker>
      </c:pivotFmt>
      <c:pivotFmt>
        <c:idx val="72"/>
        <c:spPr>
          <a:ln>
            <a:prstDash val="solid"/>
          </a:ln>
        </c:spPr>
        <c:marker>
          <c:spPr>
            <a:ln>
              <a:prstDash val="solid"/>
            </a:ln>
          </c:spPr>
        </c:marker>
      </c:pivotFmt>
      <c:pivotFmt>
        <c:idx val="73"/>
        <c:spPr>
          <a:ln>
            <a:prstDash val="solid"/>
          </a:ln>
        </c:spPr>
        <c:marker>
          <c:spPr>
            <a:ln>
              <a:prstDash val="solid"/>
            </a:ln>
          </c:spPr>
        </c:marker>
      </c:pivotFmt>
      <c:pivotFmt>
        <c:idx val="74"/>
        <c:spPr>
          <a:ln>
            <a:prstDash val="dash"/>
          </a:ln>
        </c:spPr>
        <c:marker>
          <c:spPr>
            <a:ln>
              <a:prstDash val="dash"/>
            </a:ln>
          </c:spPr>
        </c:marker>
      </c:pivotFmt>
      <c:pivotFmt>
        <c:idx val="75"/>
        <c:spPr>
          <a:ln>
            <a:solidFill>
              <a:schemeClr val="accent4">
                <a:lumMod val="50000"/>
              </a:schemeClr>
            </a:solidFill>
            <a:prstDash val="dash"/>
          </a:ln>
        </c:spPr>
        <c:marker>
          <c:spPr>
            <a:ln>
              <a:solidFill>
                <a:schemeClr val="accent4">
                  <a:lumMod val="50000"/>
                </a:schemeClr>
              </a:solidFill>
              <a:prstDash val="dash"/>
            </a:ln>
          </c:spPr>
        </c:marker>
      </c:pivotFmt>
      <c:pivotFmt>
        <c:idx val="76"/>
        <c:spPr>
          <a:ln>
            <a:solidFill>
              <a:schemeClr val="accent3">
                <a:lumMod val="50000"/>
              </a:schemeClr>
            </a:solidFill>
            <a:prstDash val="dash"/>
          </a:ln>
        </c:spPr>
        <c:marker>
          <c:spPr>
            <a:solidFill>
              <a:schemeClr val="accent3">
                <a:lumMod val="50000"/>
              </a:schemeClr>
            </a:solidFill>
            <a:ln>
              <a:solidFill>
                <a:schemeClr val="accent3">
                  <a:lumMod val="50000"/>
                </a:schemeClr>
              </a:solidFill>
              <a:prstDash val="dash"/>
            </a:ln>
          </c:spPr>
        </c:marker>
      </c:pivotFmt>
      <c:pivotFmt>
        <c:idx val="77"/>
        <c:spPr>
          <a:ln>
            <a:prstDash val="dash"/>
          </a:ln>
        </c:spPr>
        <c:marker>
          <c:spPr>
            <a:ln>
              <a:prstDash val="dash"/>
            </a:ln>
          </c:spPr>
        </c:marker>
      </c:pivotFmt>
    </c:pivotFmts>
    <c:plotArea>
      <c:layout>
        <c:manualLayout>
          <c:layoutTarget val="inner"/>
          <c:xMode val="edge"/>
          <c:yMode val="edge"/>
          <c:x val="0.11581624562554681"/>
          <c:y val="2.0809956300219506E-2"/>
          <c:w val="0.86399592629046384"/>
          <c:h val="0.82556121661262927"/>
        </c:manualLayout>
      </c:layout>
      <c:lineChart>
        <c:grouping val="standard"/>
        <c:varyColors val="0"/>
        <c:ser>
          <c:idx val="0"/>
          <c:order val="0"/>
          <c:tx>
            <c:strRef>
              <c:f>Tabelle3!$B$3:$B$4</c:f>
              <c:strCache>
                <c:ptCount val="1"/>
                <c:pt idx="0">
                  <c:v>VP41_2_H200_V100_C45_MF_425</c:v>
                </c:pt>
              </c:strCache>
            </c:strRef>
          </c:tx>
          <c:spPr>
            <a:ln>
              <a:prstDash val="solid"/>
            </a:ln>
          </c:spPr>
          <c:marker>
            <c:spPr>
              <a:ln>
                <a:prstDash val="solid"/>
              </a:ln>
            </c:spPr>
          </c:marker>
          <c:cat>
            <c:strRef>
              <c:f>Tabelle3!$A$5:$A$35</c:f>
              <c:strCache>
                <c:ptCount val="30"/>
                <c:pt idx="0">
                  <c:v>70,43</c:v>
                </c:pt>
                <c:pt idx="1">
                  <c:v>78,05</c:v>
                </c:pt>
                <c:pt idx="2">
                  <c:v>85,67</c:v>
                </c:pt>
                <c:pt idx="3">
                  <c:v>93,29</c:v>
                </c:pt>
                <c:pt idx="4">
                  <c:v>100,91</c:v>
                </c:pt>
                <c:pt idx="5">
                  <c:v>108,54</c:v>
                </c:pt>
                <c:pt idx="6">
                  <c:v>113,62</c:v>
                </c:pt>
                <c:pt idx="7">
                  <c:v>116,16</c:v>
                </c:pt>
                <c:pt idx="8">
                  <c:v>118,70</c:v>
                </c:pt>
                <c:pt idx="9">
                  <c:v>123,78</c:v>
                </c:pt>
                <c:pt idx="10">
                  <c:v>128,86</c:v>
                </c:pt>
                <c:pt idx="11">
                  <c:v>131,40</c:v>
                </c:pt>
                <c:pt idx="12">
                  <c:v>133,94</c:v>
                </c:pt>
                <c:pt idx="13">
                  <c:v>139,02</c:v>
                </c:pt>
                <c:pt idx="14">
                  <c:v>144,11</c:v>
                </c:pt>
                <c:pt idx="15">
                  <c:v>146,65</c:v>
                </c:pt>
                <c:pt idx="16">
                  <c:v>149,19</c:v>
                </c:pt>
                <c:pt idx="17">
                  <c:v>154,27</c:v>
                </c:pt>
                <c:pt idx="18">
                  <c:v>159,35</c:v>
                </c:pt>
                <c:pt idx="19">
                  <c:v>161,89</c:v>
                </c:pt>
                <c:pt idx="20">
                  <c:v>164,43</c:v>
                </c:pt>
                <c:pt idx="21">
                  <c:v>169,51</c:v>
                </c:pt>
                <c:pt idx="22">
                  <c:v>174,59</c:v>
                </c:pt>
                <c:pt idx="23">
                  <c:v>177,13</c:v>
                </c:pt>
                <c:pt idx="24">
                  <c:v>179,67</c:v>
                </c:pt>
                <c:pt idx="25">
                  <c:v>184,76</c:v>
                </c:pt>
                <c:pt idx="26">
                  <c:v>189,84</c:v>
                </c:pt>
                <c:pt idx="27">
                  <c:v>192,38</c:v>
                </c:pt>
                <c:pt idx="28">
                  <c:v>194,92</c:v>
                </c:pt>
                <c:pt idx="29">
                  <c:v>200,00</c:v>
                </c:pt>
              </c:strCache>
            </c:strRef>
          </c:cat>
          <c:val>
            <c:numRef>
              <c:f>Tabelle3!$B$5:$B$35</c:f>
              <c:numCache>
                <c:formatCode>General</c:formatCode>
                <c:ptCount val="30"/>
                <c:pt idx="6">
                  <c:v>7.3403940847782956E-2</c:v>
                </c:pt>
                <c:pt idx="8">
                  <c:v>7.7782081516948001E-2</c:v>
                </c:pt>
                <c:pt idx="9">
                  <c:v>7.6738071113161443E-2</c:v>
                </c:pt>
                <c:pt idx="10">
                  <c:v>7.3266764836780379E-2</c:v>
                </c:pt>
                <c:pt idx="12">
                  <c:v>7.8721933675515832E-2</c:v>
                </c:pt>
                <c:pt idx="13">
                  <c:v>7.5466480580773612E-2</c:v>
                </c:pt>
                <c:pt idx="14">
                  <c:v>7.3668575652146726E-2</c:v>
                </c:pt>
                <c:pt idx="16">
                  <c:v>7.2825202480705203E-2</c:v>
                </c:pt>
                <c:pt idx="17">
                  <c:v>7.653180975568849E-2</c:v>
                </c:pt>
                <c:pt idx="18">
                  <c:v>7.2414673109958097E-2</c:v>
                </c:pt>
                <c:pt idx="20">
                  <c:v>7.2906549244344906E-2</c:v>
                </c:pt>
                <c:pt idx="21">
                  <c:v>7.2745780411500274E-2</c:v>
                </c:pt>
                <c:pt idx="22">
                  <c:v>7.081127725309623E-2</c:v>
                </c:pt>
                <c:pt idx="24">
                  <c:v>7.1859696162471468E-2</c:v>
                </c:pt>
                <c:pt idx="25">
                  <c:v>6.9284667757546339E-2</c:v>
                </c:pt>
                <c:pt idx="26">
                  <c:v>7.1500781014535011E-2</c:v>
                </c:pt>
                <c:pt idx="28">
                  <c:v>7.0613434262730257E-2</c:v>
                </c:pt>
                <c:pt idx="29">
                  <c:v>7.4455552455920615E-2</c:v>
                </c:pt>
              </c:numCache>
            </c:numRef>
          </c:val>
          <c:smooth val="0"/>
        </c:ser>
        <c:ser>
          <c:idx val="1"/>
          <c:order val="1"/>
          <c:tx>
            <c:strRef>
              <c:f>Tabelle3!$C$3:$C$4</c:f>
              <c:strCache>
                <c:ptCount val="1"/>
                <c:pt idx="0">
                  <c:v>VP42_1_H300_V100_C45_MF_425</c:v>
                </c:pt>
              </c:strCache>
            </c:strRef>
          </c:tx>
          <c:spPr>
            <a:ln>
              <a:prstDash val="solid"/>
            </a:ln>
          </c:spPr>
          <c:marker>
            <c:spPr>
              <a:ln>
                <a:prstDash val="solid"/>
              </a:ln>
            </c:spPr>
          </c:marker>
          <c:cat>
            <c:strRef>
              <c:f>Tabelle3!$A$5:$A$35</c:f>
              <c:strCache>
                <c:ptCount val="30"/>
                <c:pt idx="0">
                  <c:v>70,43</c:v>
                </c:pt>
                <c:pt idx="1">
                  <c:v>78,05</c:v>
                </c:pt>
                <c:pt idx="2">
                  <c:v>85,67</c:v>
                </c:pt>
                <c:pt idx="3">
                  <c:v>93,29</c:v>
                </c:pt>
                <c:pt idx="4">
                  <c:v>100,91</c:v>
                </c:pt>
                <c:pt idx="5">
                  <c:v>108,54</c:v>
                </c:pt>
                <c:pt idx="6">
                  <c:v>113,62</c:v>
                </c:pt>
                <c:pt idx="7">
                  <c:v>116,16</c:v>
                </c:pt>
                <c:pt idx="8">
                  <c:v>118,70</c:v>
                </c:pt>
                <c:pt idx="9">
                  <c:v>123,78</c:v>
                </c:pt>
                <c:pt idx="10">
                  <c:v>128,86</c:v>
                </c:pt>
                <c:pt idx="11">
                  <c:v>131,40</c:v>
                </c:pt>
                <c:pt idx="12">
                  <c:v>133,94</c:v>
                </c:pt>
                <c:pt idx="13">
                  <c:v>139,02</c:v>
                </c:pt>
                <c:pt idx="14">
                  <c:v>144,11</c:v>
                </c:pt>
                <c:pt idx="15">
                  <c:v>146,65</c:v>
                </c:pt>
                <c:pt idx="16">
                  <c:v>149,19</c:v>
                </c:pt>
                <c:pt idx="17">
                  <c:v>154,27</c:v>
                </c:pt>
                <c:pt idx="18">
                  <c:v>159,35</c:v>
                </c:pt>
                <c:pt idx="19">
                  <c:v>161,89</c:v>
                </c:pt>
                <c:pt idx="20">
                  <c:v>164,43</c:v>
                </c:pt>
                <c:pt idx="21">
                  <c:v>169,51</c:v>
                </c:pt>
                <c:pt idx="22">
                  <c:v>174,59</c:v>
                </c:pt>
                <c:pt idx="23">
                  <c:v>177,13</c:v>
                </c:pt>
                <c:pt idx="24">
                  <c:v>179,67</c:v>
                </c:pt>
                <c:pt idx="25">
                  <c:v>184,76</c:v>
                </c:pt>
                <c:pt idx="26">
                  <c:v>189,84</c:v>
                </c:pt>
                <c:pt idx="27">
                  <c:v>192,38</c:v>
                </c:pt>
                <c:pt idx="28">
                  <c:v>194,92</c:v>
                </c:pt>
                <c:pt idx="29">
                  <c:v>200,00</c:v>
                </c:pt>
              </c:strCache>
            </c:strRef>
          </c:cat>
          <c:val>
            <c:numRef>
              <c:f>Tabelle3!$C$5:$C$35</c:f>
              <c:numCache>
                <c:formatCode>General</c:formatCode>
                <c:ptCount val="30"/>
                <c:pt idx="6">
                  <c:v>6.0436647639250204E-2</c:v>
                </c:pt>
                <c:pt idx="8">
                  <c:v>5.9697513203162002E-2</c:v>
                </c:pt>
                <c:pt idx="9">
                  <c:v>5.8916126929010146E-2</c:v>
                </c:pt>
                <c:pt idx="10">
                  <c:v>5.8536822613778385E-2</c:v>
                </c:pt>
                <c:pt idx="12">
                  <c:v>5.8440697475894907E-2</c:v>
                </c:pt>
                <c:pt idx="13">
                  <c:v>5.6646394869257682E-2</c:v>
                </c:pt>
                <c:pt idx="14">
                  <c:v>5.7286373142233338E-2</c:v>
                </c:pt>
                <c:pt idx="16">
                  <c:v>5.6229944641389584E-2</c:v>
                </c:pt>
                <c:pt idx="17">
                  <c:v>5.5181239000224855E-2</c:v>
                </c:pt>
                <c:pt idx="18">
                  <c:v>5.1502239725674991E-2</c:v>
                </c:pt>
                <c:pt idx="20">
                  <c:v>5.3380354218268082E-2</c:v>
                </c:pt>
                <c:pt idx="21">
                  <c:v>5.4744187415556728E-2</c:v>
                </c:pt>
                <c:pt idx="22">
                  <c:v>5.9944223754708016E-2</c:v>
                </c:pt>
                <c:pt idx="24">
                  <c:v>6.0155451609388705E-2</c:v>
                </c:pt>
                <c:pt idx="25">
                  <c:v>5.4664716652436954E-2</c:v>
                </c:pt>
                <c:pt idx="26">
                  <c:v>5.4223830657589144E-2</c:v>
                </c:pt>
                <c:pt idx="28">
                  <c:v>5.3924517063309085E-2</c:v>
                </c:pt>
                <c:pt idx="29">
                  <c:v>5.3635886187510549E-2</c:v>
                </c:pt>
              </c:numCache>
            </c:numRef>
          </c:val>
          <c:smooth val="0"/>
        </c:ser>
        <c:ser>
          <c:idx val="2"/>
          <c:order val="2"/>
          <c:tx>
            <c:strRef>
              <c:f>Tabelle3!$D$3:$D$4</c:f>
              <c:strCache>
                <c:ptCount val="1"/>
                <c:pt idx="0">
                  <c:v>VP43_1_H400_V100_C45_MF_285</c:v>
                </c:pt>
              </c:strCache>
            </c:strRef>
          </c:tx>
          <c:spPr>
            <a:ln>
              <a:prstDash val="solid"/>
            </a:ln>
          </c:spPr>
          <c:marker>
            <c:spPr>
              <a:ln>
                <a:prstDash val="solid"/>
              </a:ln>
            </c:spPr>
          </c:marker>
          <c:cat>
            <c:strRef>
              <c:f>Tabelle3!$A$5:$A$35</c:f>
              <c:strCache>
                <c:ptCount val="30"/>
                <c:pt idx="0">
                  <c:v>70,43</c:v>
                </c:pt>
                <c:pt idx="1">
                  <c:v>78,05</c:v>
                </c:pt>
                <c:pt idx="2">
                  <c:v>85,67</c:v>
                </c:pt>
                <c:pt idx="3">
                  <c:v>93,29</c:v>
                </c:pt>
                <c:pt idx="4">
                  <c:v>100,91</c:v>
                </c:pt>
                <c:pt idx="5">
                  <c:v>108,54</c:v>
                </c:pt>
                <c:pt idx="6">
                  <c:v>113,62</c:v>
                </c:pt>
                <c:pt idx="7">
                  <c:v>116,16</c:v>
                </c:pt>
                <c:pt idx="8">
                  <c:v>118,70</c:v>
                </c:pt>
                <c:pt idx="9">
                  <c:v>123,78</c:v>
                </c:pt>
                <c:pt idx="10">
                  <c:v>128,86</c:v>
                </c:pt>
                <c:pt idx="11">
                  <c:v>131,40</c:v>
                </c:pt>
                <c:pt idx="12">
                  <c:v>133,94</c:v>
                </c:pt>
                <c:pt idx="13">
                  <c:v>139,02</c:v>
                </c:pt>
                <c:pt idx="14">
                  <c:v>144,11</c:v>
                </c:pt>
                <c:pt idx="15">
                  <c:v>146,65</c:v>
                </c:pt>
                <c:pt idx="16">
                  <c:v>149,19</c:v>
                </c:pt>
                <c:pt idx="17">
                  <c:v>154,27</c:v>
                </c:pt>
                <c:pt idx="18">
                  <c:v>159,35</c:v>
                </c:pt>
                <c:pt idx="19">
                  <c:v>161,89</c:v>
                </c:pt>
                <c:pt idx="20">
                  <c:v>164,43</c:v>
                </c:pt>
                <c:pt idx="21">
                  <c:v>169,51</c:v>
                </c:pt>
                <c:pt idx="22">
                  <c:v>174,59</c:v>
                </c:pt>
                <c:pt idx="23">
                  <c:v>177,13</c:v>
                </c:pt>
                <c:pt idx="24">
                  <c:v>179,67</c:v>
                </c:pt>
                <c:pt idx="25">
                  <c:v>184,76</c:v>
                </c:pt>
                <c:pt idx="26">
                  <c:v>189,84</c:v>
                </c:pt>
                <c:pt idx="27">
                  <c:v>192,38</c:v>
                </c:pt>
                <c:pt idx="28">
                  <c:v>194,92</c:v>
                </c:pt>
                <c:pt idx="29">
                  <c:v>200,00</c:v>
                </c:pt>
              </c:strCache>
            </c:strRef>
          </c:cat>
          <c:val>
            <c:numRef>
              <c:f>Tabelle3!$D$5:$D$35</c:f>
              <c:numCache>
                <c:formatCode>General</c:formatCode>
                <c:ptCount val="30"/>
                <c:pt idx="6">
                  <c:v>5.1209374486471011E-2</c:v>
                </c:pt>
                <c:pt idx="8">
                  <c:v>6.1335536681558313E-2</c:v>
                </c:pt>
                <c:pt idx="9">
                  <c:v>6.6808631067842031E-2</c:v>
                </c:pt>
                <c:pt idx="10">
                  <c:v>5.7046099989611326E-2</c:v>
                </c:pt>
                <c:pt idx="12">
                  <c:v>6.1181590973978961E-2</c:v>
                </c:pt>
              </c:numCache>
            </c:numRef>
          </c:val>
          <c:smooth val="0"/>
        </c:ser>
        <c:ser>
          <c:idx val="3"/>
          <c:order val="3"/>
          <c:tx>
            <c:strRef>
              <c:f>Tabelle3!$E$3:$E$4</c:f>
              <c:strCache>
                <c:ptCount val="1"/>
                <c:pt idx="0">
                  <c:v>VP45_2_H200_V150_C45_MF_425</c:v>
                </c:pt>
              </c:strCache>
            </c:strRef>
          </c:tx>
          <c:spPr>
            <a:ln>
              <a:prstDash val="dash"/>
            </a:ln>
          </c:spPr>
          <c:marker>
            <c:spPr>
              <a:ln>
                <a:prstDash val="dash"/>
              </a:ln>
            </c:spPr>
          </c:marker>
          <c:cat>
            <c:strRef>
              <c:f>Tabelle3!$A$5:$A$35</c:f>
              <c:strCache>
                <c:ptCount val="30"/>
                <c:pt idx="0">
                  <c:v>70,43</c:v>
                </c:pt>
                <c:pt idx="1">
                  <c:v>78,05</c:v>
                </c:pt>
                <c:pt idx="2">
                  <c:v>85,67</c:v>
                </c:pt>
                <c:pt idx="3">
                  <c:v>93,29</c:v>
                </c:pt>
                <c:pt idx="4">
                  <c:v>100,91</c:v>
                </c:pt>
                <c:pt idx="5">
                  <c:v>108,54</c:v>
                </c:pt>
                <c:pt idx="6">
                  <c:v>113,62</c:v>
                </c:pt>
                <c:pt idx="7">
                  <c:v>116,16</c:v>
                </c:pt>
                <c:pt idx="8">
                  <c:v>118,70</c:v>
                </c:pt>
                <c:pt idx="9">
                  <c:v>123,78</c:v>
                </c:pt>
                <c:pt idx="10">
                  <c:v>128,86</c:v>
                </c:pt>
                <c:pt idx="11">
                  <c:v>131,40</c:v>
                </c:pt>
                <c:pt idx="12">
                  <c:v>133,94</c:v>
                </c:pt>
                <c:pt idx="13">
                  <c:v>139,02</c:v>
                </c:pt>
                <c:pt idx="14">
                  <c:v>144,11</c:v>
                </c:pt>
                <c:pt idx="15">
                  <c:v>146,65</c:v>
                </c:pt>
                <c:pt idx="16">
                  <c:v>149,19</c:v>
                </c:pt>
                <c:pt idx="17">
                  <c:v>154,27</c:v>
                </c:pt>
                <c:pt idx="18">
                  <c:v>159,35</c:v>
                </c:pt>
                <c:pt idx="19">
                  <c:v>161,89</c:v>
                </c:pt>
                <c:pt idx="20">
                  <c:v>164,43</c:v>
                </c:pt>
                <c:pt idx="21">
                  <c:v>169,51</c:v>
                </c:pt>
                <c:pt idx="22">
                  <c:v>174,59</c:v>
                </c:pt>
                <c:pt idx="23">
                  <c:v>177,13</c:v>
                </c:pt>
                <c:pt idx="24">
                  <c:v>179,67</c:v>
                </c:pt>
                <c:pt idx="25">
                  <c:v>184,76</c:v>
                </c:pt>
                <c:pt idx="26">
                  <c:v>189,84</c:v>
                </c:pt>
                <c:pt idx="27">
                  <c:v>192,38</c:v>
                </c:pt>
                <c:pt idx="28">
                  <c:v>194,92</c:v>
                </c:pt>
                <c:pt idx="29">
                  <c:v>200,00</c:v>
                </c:pt>
              </c:strCache>
            </c:strRef>
          </c:cat>
          <c:val>
            <c:numRef>
              <c:f>Tabelle3!$E$5:$E$35</c:f>
              <c:numCache>
                <c:formatCode>General</c:formatCode>
                <c:ptCount val="30"/>
                <c:pt idx="0">
                  <c:v>5.1485147437489713E-2</c:v>
                </c:pt>
                <c:pt idx="1">
                  <c:v>5.0339579909195582E-2</c:v>
                </c:pt>
                <c:pt idx="2">
                  <c:v>5.1100913200898025E-2</c:v>
                </c:pt>
                <c:pt idx="3">
                  <c:v>5.3618439881894624E-2</c:v>
                </c:pt>
                <c:pt idx="4">
                  <c:v>5.2413250760581627E-2</c:v>
                </c:pt>
                <c:pt idx="5">
                  <c:v>5.6500851613593625E-2</c:v>
                </c:pt>
                <c:pt idx="7">
                  <c:v>5.4729275889887477E-2</c:v>
                </c:pt>
                <c:pt idx="9">
                  <c:v>5.8380352471820336E-2</c:v>
                </c:pt>
                <c:pt idx="11">
                  <c:v>5.8238319117711608E-2</c:v>
                </c:pt>
                <c:pt idx="13">
                  <c:v>5.7639247521779964E-2</c:v>
                </c:pt>
                <c:pt idx="15">
                  <c:v>5.6183814949436507E-2</c:v>
                </c:pt>
                <c:pt idx="17">
                  <c:v>5.6324507070852702E-2</c:v>
                </c:pt>
                <c:pt idx="19">
                  <c:v>5.4336738795269297E-2</c:v>
                </c:pt>
                <c:pt idx="21">
                  <c:v>5.4272989300320922E-2</c:v>
                </c:pt>
                <c:pt idx="23">
                  <c:v>5.3404158296624607E-2</c:v>
                </c:pt>
                <c:pt idx="25">
                  <c:v>5.5409184950867788E-2</c:v>
                </c:pt>
                <c:pt idx="27">
                  <c:v>5.7172460605584473E-2</c:v>
                </c:pt>
                <c:pt idx="29">
                  <c:v>5.5012187974425357E-2</c:v>
                </c:pt>
              </c:numCache>
            </c:numRef>
          </c:val>
          <c:smooth val="0"/>
        </c:ser>
        <c:ser>
          <c:idx val="4"/>
          <c:order val="4"/>
          <c:tx>
            <c:strRef>
              <c:f>Tabelle3!$F$3:$F$4</c:f>
              <c:strCache>
                <c:ptCount val="1"/>
                <c:pt idx="0">
                  <c:v>VP46_1_H300_V150_C45_MF_285</c:v>
                </c:pt>
              </c:strCache>
            </c:strRef>
          </c:tx>
          <c:spPr>
            <a:ln>
              <a:solidFill>
                <a:schemeClr val="accent4">
                  <a:lumMod val="50000"/>
                </a:schemeClr>
              </a:solidFill>
              <a:prstDash val="dash"/>
            </a:ln>
          </c:spPr>
          <c:marker>
            <c:spPr>
              <a:ln>
                <a:solidFill>
                  <a:schemeClr val="accent4">
                    <a:lumMod val="50000"/>
                  </a:schemeClr>
                </a:solidFill>
                <a:prstDash val="dash"/>
              </a:ln>
            </c:spPr>
          </c:marker>
          <c:cat>
            <c:strRef>
              <c:f>Tabelle3!$A$5:$A$35</c:f>
              <c:strCache>
                <c:ptCount val="30"/>
                <c:pt idx="0">
                  <c:v>70,43</c:v>
                </c:pt>
                <c:pt idx="1">
                  <c:v>78,05</c:v>
                </c:pt>
                <c:pt idx="2">
                  <c:v>85,67</c:v>
                </c:pt>
                <c:pt idx="3">
                  <c:v>93,29</c:v>
                </c:pt>
                <c:pt idx="4">
                  <c:v>100,91</c:v>
                </c:pt>
                <c:pt idx="5">
                  <c:v>108,54</c:v>
                </c:pt>
                <c:pt idx="6">
                  <c:v>113,62</c:v>
                </c:pt>
                <c:pt idx="7">
                  <c:v>116,16</c:v>
                </c:pt>
                <c:pt idx="8">
                  <c:v>118,70</c:v>
                </c:pt>
                <c:pt idx="9">
                  <c:v>123,78</c:v>
                </c:pt>
                <c:pt idx="10">
                  <c:v>128,86</c:v>
                </c:pt>
                <c:pt idx="11">
                  <c:v>131,40</c:v>
                </c:pt>
                <c:pt idx="12">
                  <c:v>133,94</c:v>
                </c:pt>
                <c:pt idx="13">
                  <c:v>139,02</c:v>
                </c:pt>
                <c:pt idx="14">
                  <c:v>144,11</c:v>
                </c:pt>
                <c:pt idx="15">
                  <c:v>146,65</c:v>
                </c:pt>
                <c:pt idx="16">
                  <c:v>149,19</c:v>
                </c:pt>
                <c:pt idx="17">
                  <c:v>154,27</c:v>
                </c:pt>
                <c:pt idx="18">
                  <c:v>159,35</c:v>
                </c:pt>
                <c:pt idx="19">
                  <c:v>161,89</c:v>
                </c:pt>
                <c:pt idx="20">
                  <c:v>164,43</c:v>
                </c:pt>
                <c:pt idx="21">
                  <c:v>169,51</c:v>
                </c:pt>
                <c:pt idx="22">
                  <c:v>174,59</c:v>
                </c:pt>
                <c:pt idx="23">
                  <c:v>177,13</c:v>
                </c:pt>
                <c:pt idx="24">
                  <c:v>179,67</c:v>
                </c:pt>
                <c:pt idx="25">
                  <c:v>184,76</c:v>
                </c:pt>
                <c:pt idx="26">
                  <c:v>189,84</c:v>
                </c:pt>
                <c:pt idx="27">
                  <c:v>192,38</c:v>
                </c:pt>
                <c:pt idx="28">
                  <c:v>194,92</c:v>
                </c:pt>
                <c:pt idx="29">
                  <c:v>200,00</c:v>
                </c:pt>
              </c:strCache>
            </c:strRef>
          </c:cat>
          <c:val>
            <c:numRef>
              <c:f>Tabelle3!$F$5:$F$35</c:f>
              <c:numCache>
                <c:formatCode>General</c:formatCode>
                <c:ptCount val="30"/>
                <c:pt idx="0">
                  <c:v>4.7767810652659219E-2</c:v>
                </c:pt>
                <c:pt idx="1">
                  <c:v>5.145271940127677E-2</c:v>
                </c:pt>
                <c:pt idx="2">
                  <c:v>4.9334615218912484E-2</c:v>
                </c:pt>
                <c:pt idx="3">
                  <c:v>4.6820427220331577E-2</c:v>
                </c:pt>
                <c:pt idx="4">
                  <c:v>4.8731100320538373E-2</c:v>
                </c:pt>
                <c:pt idx="5">
                  <c:v>4.9392904556493575E-2</c:v>
                </c:pt>
                <c:pt idx="7">
                  <c:v>5.0197985669920113E-2</c:v>
                </c:pt>
                <c:pt idx="9">
                  <c:v>5.1688183072997398E-2</c:v>
                </c:pt>
                <c:pt idx="11">
                  <c:v>5.2379338566877501E-2</c:v>
                </c:pt>
                <c:pt idx="13">
                  <c:v>5.259968392707412E-2</c:v>
                </c:pt>
                <c:pt idx="15">
                  <c:v>5.4315055655482808E-2</c:v>
                </c:pt>
                <c:pt idx="17">
                  <c:v>5.1723195018651656E-2</c:v>
                </c:pt>
                <c:pt idx="19">
                  <c:v>5.2656137271790748E-2</c:v>
                </c:pt>
                <c:pt idx="21">
                  <c:v>4.9861767928600045E-2</c:v>
                </c:pt>
                <c:pt idx="23">
                  <c:v>4.904874619568856E-2</c:v>
                </c:pt>
                <c:pt idx="25">
                  <c:v>5.0026577355051081E-2</c:v>
                </c:pt>
                <c:pt idx="27">
                  <c:v>5.0445701935546351E-2</c:v>
                </c:pt>
                <c:pt idx="29">
                  <c:v>5.0866582381901802E-2</c:v>
                </c:pt>
              </c:numCache>
            </c:numRef>
          </c:val>
          <c:smooth val="0"/>
        </c:ser>
        <c:ser>
          <c:idx val="5"/>
          <c:order val="5"/>
          <c:tx>
            <c:strRef>
              <c:f>Tabelle3!$G$3:$G$4</c:f>
              <c:strCache>
                <c:ptCount val="1"/>
                <c:pt idx="0">
                  <c:v>VP49_1_H400_V150_C45_MF_285</c:v>
                </c:pt>
              </c:strCache>
            </c:strRef>
          </c:tx>
          <c:spPr>
            <a:ln>
              <a:solidFill>
                <a:schemeClr val="accent3">
                  <a:lumMod val="50000"/>
                </a:schemeClr>
              </a:solidFill>
              <a:prstDash val="dash"/>
            </a:ln>
          </c:spPr>
          <c:marker>
            <c:spPr>
              <a:solidFill>
                <a:schemeClr val="accent3">
                  <a:lumMod val="50000"/>
                </a:schemeClr>
              </a:solidFill>
              <a:ln>
                <a:solidFill>
                  <a:schemeClr val="accent3">
                    <a:lumMod val="50000"/>
                  </a:schemeClr>
                </a:solidFill>
                <a:prstDash val="dash"/>
              </a:ln>
            </c:spPr>
          </c:marker>
          <c:cat>
            <c:strRef>
              <c:f>Tabelle3!$A$5:$A$35</c:f>
              <c:strCache>
                <c:ptCount val="30"/>
                <c:pt idx="0">
                  <c:v>70,43</c:v>
                </c:pt>
                <c:pt idx="1">
                  <c:v>78,05</c:v>
                </c:pt>
                <c:pt idx="2">
                  <c:v>85,67</c:v>
                </c:pt>
                <c:pt idx="3">
                  <c:v>93,29</c:v>
                </c:pt>
                <c:pt idx="4">
                  <c:v>100,91</c:v>
                </c:pt>
                <c:pt idx="5">
                  <c:v>108,54</c:v>
                </c:pt>
                <c:pt idx="6">
                  <c:v>113,62</c:v>
                </c:pt>
                <c:pt idx="7">
                  <c:v>116,16</c:v>
                </c:pt>
                <c:pt idx="8">
                  <c:v>118,70</c:v>
                </c:pt>
                <c:pt idx="9">
                  <c:v>123,78</c:v>
                </c:pt>
                <c:pt idx="10">
                  <c:v>128,86</c:v>
                </c:pt>
                <c:pt idx="11">
                  <c:v>131,40</c:v>
                </c:pt>
                <c:pt idx="12">
                  <c:v>133,94</c:v>
                </c:pt>
                <c:pt idx="13">
                  <c:v>139,02</c:v>
                </c:pt>
                <c:pt idx="14">
                  <c:v>144,11</c:v>
                </c:pt>
                <c:pt idx="15">
                  <c:v>146,65</c:v>
                </c:pt>
                <c:pt idx="16">
                  <c:v>149,19</c:v>
                </c:pt>
                <c:pt idx="17">
                  <c:v>154,27</c:v>
                </c:pt>
                <c:pt idx="18">
                  <c:v>159,35</c:v>
                </c:pt>
                <c:pt idx="19">
                  <c:v>161,89</c:v>
                </c:pt>
                <c:pt idx="20">
                  <c:v>164,43</c:v>
                </c:pt>
                <c:pt idx="21">
                  <c:v>169,51</c:v>
                </c:pt>
                <c:pt idx="22">
                  <c:v>174,59</c:v>
                </c:pt>
                <c:pt idx="23">
                  <c:v>177,13</c:v>
                </c:pt>
                <c:pt idx="24">
                  <c:v>179,67</c:v>
                </c:pt>
                <c:pt idx="25">
                  <c:v>184,76</c:v>
                </c:pt>
                <c:pt idx="26">
                  <c:v>189,84</c:v>
                </c:pt>
                <c:pt idx="27">
                  <c:v>192,38</c:v>
                </c:pt>
                <c:pt idx="28">
                  <c:v>194,92</c:v>
                </c:pt>
                <c:pt idx="29">
                  <c:v>200,00</c:v>
                </c:pt>
              </c:strCache>
            </c:strRef>
          </c:cat>
          <c:val>
            <c:numRef>
              <c:f>Tabelle3!$G$5:$G$35</c:f>
              <c:numCache>
                <c:formatCode>General</c:formatCode>
                <c:ptCount val="30"/>
                <c:pt idx="0">
                  <c:v>4.9780258724563799E-2</c:v>
                </c:pt>
                <c:pt idx="1">
                  <c:v>4.9907456068038064E-2</c:v>
                </c:pt>
                <c:pt idx="2">
                  <c:v>4.8938867880558685E-2</c:v>
                </c:pt>
                <c:pt idx="3">
                  <c:v>4.8224489154950263E-2</c:v>
                </c:pt>
                <c:pt idx="4">
                  <c:v>5.1545553771363301E-2</c:v>
                </c:pt>
                <c:pt idx="5">
                  <c:v>5.1023502845342308E-2</c:v>
                </c:pt>
                <c:pt idx="7">
                  <c:v>5.2257362465111014E-2</c:v>
                </c:pt>
                <c:pt idx="9">
                  <c:v>5.2471044941344532E-2</c:v>
                </c:pt>
                <c:pt idx="11">
                  <c:v>5.2876576766814024E-2</c:v>
                </c:pt>
                <c:pt idx="13">
                  <c:v>5.2042102404021295E-2</c:v>
                </c:pt>
                <c:pt idx="15">
                  <c:v>5.1353501005820153E-2</c:v>
                </c:pt>
                <c:pt idx="17">
                  <c:v>4.9768219920238346E-2</c:v>
                </c:pt>
                <c:pt idx="19">
                  <c:v>4.8007049219527885E-2</c:v>
                </c:pt>
                <c:pt idx="21">
                  <c:v>4.6699833691812818E-2</c:v>
                </c:pt>
                <c:pt idx="23">
                  <c:v>4.6065296156137102E-2</c:v>
                </c:pt>
                <c:pt idx="25">
                  <c:v>4.5884997036081218E-2</c:v>
                </c:pt>
                <c:pt idx="27">
                  <c:v>4.6991102058458308E-2</c:v>
                </c:pt>
                <c:pt idx="29">
                  <c:v>4.4451062903346078E-2</c:v>
                </c:pt>
              </c:numCache>
            </c:numRef>
          </c:val>
          <c:smooth val="0"/>
        </c:ser>
        <c:ser>
          <c:idx val="6"/>
          <c:order val="6"/>
          <c:tx>
            <c:strRef>
              <c:f>Tabelle3!$H$3:$H$4</c:f>
              <c:strCache>
                <c:ptCount val="1"/>
                <c:pt idx="0">
                  <c:v>VP50_1_H500_V150_C45_MF_285</c:v>
                </c:pt>
              </c:strCache>
            </c:strRef>
          </c:tx>
          <c:spPr>
            <a:ln>
              <a:prstDash val="dash"/>
            </a:ln>
          </c:spPr>
          <c:marker>
            <c:spPr>
              <a:ln>
                <a:prstDash val="dash"/>
              </a:ln>
            </c:spPr>
          </c:marker>
          <c:cat>
            <c:strRef>
              <c:f>Tabelle3!$A$5:$A$35</c:f>
              <c:strCache>
                <c:ptCount val="30"/>
                <c:pt idx="0">
                  <c:v>70,43</c:v>
                </c:pt>
                <c:pt idx="1">
                  <c:v>78,05</c:v>
                </c:pt>
                <c:pt idx="2">
                  <c:v>85,67</c:v>
                </c:pt>
                <c:pt idx="3">
                  <c:v>93,29</c:v>
                </c:pt>
                <c:pt idx="4">
                  <c:v>100,91</c:v>
                </c:pt>
                <c:pt idx="5">
                  <c:v>108,54</c:v>
                </c:pt>
                <c:pt idx="6">
                  <c:v>113,62</c:v>
                </c:pt>
                <c:pt idx="7">
                  <c:v>116,16</c:v>
                </c:pt>
                <c:pt idx="8">
                  <c:v>118,70</c:v>
                </c:pt>
                <c:pt idx="9">
                  <c:v>123,78</c:v>
                </c:pt>
                <c:pt idx="10">
                  <c:v>128,86</c:v>
                </c:pt>
                <c:pt idx="11">
                  <c:v>131,40</c:v>
                </c:pt>
                <c:pt idx="12">
                  <c:v>133,94</c:v>
                </c:pt>
                <c:pt idx="13">
                  <c:v>139,02</c:v>
                </c:pt>
                <c:pt idx="14">
                  <c:v>144,11</c:v>
                </c:pt>
                <c:pt idx="15">
                  <c:v>146,65</c:v>
                </c:pt>
                <c:pt idx="16">
                  <c:v>149,19</c:v>
                </c:pt>
                <c:pt idx="17">
                  <c:v>154,27</c:v>
                </c:pt>
                <c:pt idx="18">
                  <c:v>159,35</c:v>
                </c:pt>
                <c:pt idx="19">
                  <c:v>161,89</c:v>
                </c:pt>
                <c:pt idx="20">
                  <c:v>164,43</c:v>
                </c:pt>
                <c:pt idx="21">
                  <c:v>169,51</c:v>
                </c:pt>
                <c:pt idx="22">
                  <c:v>174,59</c:v>
                </c:pt>
                <c:pt idx="23">
                  <c:v>177,13</c:v>
                </c:pt>
                <c:pt idx="24">
                  <c:v>179,67</c:v>
                </c:pt>
                <c:pt idx="25">
                  <c:v>184,76</c:v>
                </c:pt>
                <c:pt idx="26">
                  <c:v>189,84</c:v>
                </c:pt>
                <c:pt idx="27">
                  <c:v>192,38</c:v>
                </c:pt>
                <c:pt idx="28">
                  <c:v>194,92</c:v>
                </c:pt>
                <c:pt idx="29">
                  <c:v>200,00</c:v>
                </c:pt>
              </c:strCache>
            </c:strRef>
          </c:cat>
          <c:val>
            <c:numRef>
              <c:f>Tabelle3!$H$5:$H$35</c:f>
              <c:numCache>
                <c:formatCode>General</c:formatCode>
                <c:ptCount val="30"/>
                <c:pt idx="0">
                  <c:v>4.6467946781121969E-2</c:v>
                </c:pt>
                <c:pt idx="1">
                  <c:v>4.615119818553963E-2</c:v>
                </c:pt>
                <c:pt idx="2">
                  <c:v>4.8869481252609426E-2</c:v>
                </c:pt>
                <c:pt idx="3">
                  <c:v>4.6870339761682429E-2</c:v>
                </c:pt>
                <c:pt idx="4">
                  <c:v>4.5592981132976967E-2</c:v>
                </c:pt>
                <c:pt idx="5">
                  <c:v>4.4791108111994271E-2</c:v>
                </c:pt>
                <c:pt idx="7">
                  <c:v>4.4980457485687513E-2</c:v>
                </c:pt>
                <c:pt idx="9">
                  <c:v>4.4715814495767711E-2</c:v>
                </c:pt>
                <c:pt idx="11">
                  <c:v>4.5071031049043482E-2</c:v>
                </c:pt>
                <c:pt idx="13">
                  <c:v>4.5561516148733272E-2</c:v>
                </c:pt>
                <c:pt idx="15">
                  <c:v>4.4912658568079009E-2</c:v>
                </c:pt>
                <c:pt idx="17">
                  <c:v>4.273451346983892E-2</c:v>
                </c:pt>
                <c:pt idx="19">
                  <c:v>4.2848318802623908E-2</c:v>
                </c:pt>
                <c:pt idx="21">
                  <c:v>4.201387262610639E-2</c:v>
                </c:pt>
                <c:pt idx="23">
                  <c:v>4.1577671249155776E-2</c:v>
                </c:pt>
                <c:pt idx="25">
                  <c:v>4.260802140565817E-2</c:v>
                </c:pt>
                <c:pt idx="27">
                  <c:v>4.2453487031818261E-2</c:v>
                </c:pt>
                <c:pt idx="29">
                  <c:v>3.9559686334970666E-2</c:v>
                </c:pt>
              </c:numCache>
            </c:numRef>
          </c:val>
          <c:smooth val="0"/>
        </c:ser>
        <c:dLbls>
          <c:showLegendKey val="0"/>
          <c:showVal val="0"/>
          <c:showCatName val="0"/>
          <c:showSerName val="0"/>
          <c:showPercent val="0"/>
          <c:showBubbleSize val="0"/>
        </c:dLbls>
        <c:marker val="1"/>
        <c:smooth val="0"/>
        <c:axId val="254640128"/>
        <c:axId val="254642432"/>
      </c:lineChart>
      <c:catAx>
        <c:axId val="254640128"/>
        <c:scaling>
          <c:orientation val="minMax"/>
        </c:scaling>
        <c:delete val="0"/>
        <c:axPos val="b"/>
        <c:title>
          <c:tx>
            <c:rich>
              <a:bodyPr/>
              <a:lstStyle/>
              <a:p>
                <a:pPr>
                  <a:defRPr sz="1800" b="0"/>
                </a:pPr>
                <a:r>
                  <a:rPr lang="de-DE" sz="1800" b="0" dirty="0"/>
                  <a:t>Workpiece </a:t>
                </a:r>
                <a:r>
                  <a:rPr lang="de-DE" sz="1800" b="0" dirty="0" err="1"/>
                  <a:t>position</a:t>
                </a:r>
                <a:r>
                  <a:rPr lang="de-DE" sz="1800" b="0" dirty="0"/>
                  <a:t> [mm]</a:t>
                </a:r>
              </a:p>
            </c:rich>
          </c:tx>
          <c:layout/>
          <c:overlay val="0"/>
        </c:title>
        <c:majorTickMark val="none"/>
        <c:minorTickMark val="none"/>
        <c:tickLblPos val="nextTo"/>
        <c:txPr>
          <a:bodyPr/>
          <a:lstStyle/>
          <a:p>
            <a:pPr>
              <a:defRPr sz="1600"/>
            </a:pPr>
            <a:endParaRPr lang="de-DE"/>
          </a:p>
        </c:txPr>
        <c:crossAx val="254642432"/>
        <c:crosses val="autoZero"/>
        <c:auto val="1"/>
        <c:lblAlgn val="ctr"/>
        <c:lblOffset val="100"/>
        <c:tickLblSkip val="5"/>
        <c:tickMarkSkip val="5"/>
        <c:noMultiLvlLbl val="0"/>
      </c:catAx>
      <c:valAx>
        <c:axId val="254642432"/>
        <c:scaling>
          <c:orientation val="minMax"/>
        </c:scaling>
        <c:delete val="0"/>
        <c:axPos val="l"/>
        <c:majorGridlines/>
        <c:title>
          <c:tx>
            <c:rich>
              <a:bodyPr/>
              <a:lstStyle/>
              <a:p>
                <a:pPr>
                  <a:defRPr sz="1800" b="0"/>
                </a:pPr>
                <a:r>
                  <a:rPr lang="de-DE" sz="1800" b="0" dirty="0" smtClean="0"/>
                  <a:t>Heat </a:t>
                </a:r>
                <a:r>
                  <a:rPr lang="de-DE" sz="1800" b="0" dirty="0" err="1" smtClean="0"/>
                  <a:t>partition</a:t>
                </a:r>
                <a:r>
                  <a:rPr lang="de-DE" sz="1800" b="0" dirty="0" smtClean="0"/>
                  <a:t> </a:t>
                </a:r>
                <a:r>
                  <a:rPr lang="de-DE" sz="1800" b="0" dirty="0" err="1" smtClean="0"/>
                  <a:t>to</a:t>
                </a:r>
                <a:r>
                  <a:rPr lang="de-DE" sz="1800" b="0" dirty="0" smtClean="0"/>
                  <a:t> </a:t>
                </a:r>
                <a:r>
                  <a:rPr lang="de-DE" sz="1800" b="0" dirty="0" err="1" smtClean="0"/>
                  <a:t>the</a:t>
                </a:r>
                <a:r>
                  <a:rPr lang="de-DE" sz="1800" b="0" dirty="0" smtClean="0"/>
                  <a:t> </a:t>
                </a:r>
                <a:r>
                  <a:rPr lang="de-DE" sz="1800" b="0" dirty="0" err="1" smtClean="0"/>
                  <a:t>tool</a:t>
                </a:r>
                <a:endParaRPr lang="de-DE" sz="1800" b="0" dirty="0"/>
              </a:p>
            </c:rich>
          </c:tx>
          <c:layout/>
          <c:overlay val="0"/>
        </c:title>
        <c:numFmt formatCode="General" sourceLinked="1"/>
        <c:majorTickMark val="none"/>
        <c:minorTickMark val="none"/>
        <c:tickLblPos val="nextTo"/>
        <c:txPr>
          <a:bodyPr/>
          <a:lstStyle/>
          <a:p>
            <a:pPr>
              <a:defRPr sz="1600"/>
            </a:pPr>
            <a:endParaRPr lang="de-DE"/>
          </a:p>
        </c:txPr>
        <c:crossAx val="254640128"/>
        <c:crosses val="autoZero"/>
        <c:crossBetween val="between"/>
      </c:valAx>
    </c:plotArea>
    <c:legend>
      <c:legendPos val="r"/>
      <c:layout>
        <c:manualLayout>
          <c:xMode val="edge"/>
          <c:yMode val="edge"/>
          <c:x val="0.67065731888676439"/>
          <c:y val="0.59948275184661326"/>
          <c:w val="0.32394646271510519"/>
          <c:h val="0.23856239195348106"/>
        </c:manualLayout>
      </c:layout>
      <c:overlay val="0"/>
    </c:legend>
    <c:plotVisOnly val="1"/>
    <c:dispBlanksAs val="span"/>
    <c:showDLblsOverMax val="0"/>
  </c:chart>
  <c:externalData r:id="rId1">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Lst>
</c:chartSpace>
</file>

<file path=ppt/charts/chart9.xml><?xml version="1.0" encoding="utf-8"?>
<c:chartSpace xmlns:c="http://schemas.openxmlformats.org/drawingml/2006/chart" xmlns:a="http://schemas.openxmlformats.org/drawingml/2006/main" xmlns:r="http://schemas.openxmlformats.org/officeDocument/2006/relationships">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pivotSource>
    <c:name>[Diagramm in Microsoft PowerPoint]Tabelle3!PivotTable1</c:name>
    <c:fmtId val="21"/>
  </c:pivotSource>
  <c:chart>
    <c:autoTitleDeleted val="0"/>
    <c:pivotFmts>
      <c:pivotFmt>
        <c:idx val="0"/>
      </c:pivotFmt>
      <c:pivotFmt>
        <c:idx val="1"/>
        <c:dLbl>
          <c:idx val="0"/>
          <c:delete val="1"/>
        </c:dLbl>
      </c:pivotFmt>
      <c:pivotFmt>
        <c:idx val="2"/>
        <c:dLbl>
          <c:idx val="0"/>
          <c:delete val="1"/>
        </c:dLbl>
      </c:pivotFmt>
      <c:pivotFmt>
        <c:idx val="3"/>
        <c:dLbl>
          <c:idx val="0"/>
          <c:delete val="1"/>
        </c:dLbl>
      </c:pivotFmt>
      <c:pivotFmt>
        <c:idx val="4"/>
        <c:dLbl>
          <c:idx val="0"/>
          <c:delete val="1"/>
        </c:dLbl>
      </c:pivotFmt>
      <c:pivotFmt>
        <c:idx val="5"/>
        <c:dLbl>
          <c:idx val="0"/>
          <c:delete val="1"/>
        </c:dLbl>
      </c:pivotFmt>
      <c:pivotFmt>
        <c:idx val="6"/>
        <c:dLbl>
          <c:idx val="0"/>
          <c:delete val="1"/>
        </c:dLbl>
      </c:pivotFmt>
      <c:pivotFmt>
        <c:idx val="7"/>
      </c:pivotFmt>
      <c:pivotFmt>
        <c:idx val="8"/>
      </c:pivotFmt>
      <c:pivotFmt>
        <c:idx val="9"/>
      </c:pivotFmt>
      <c:pivotFmt>
        <c:idx val="10"/>
      </c:pivotFmt>
      <c:pivotFmt>
        <c:idx val="11"/>
      </c:pivotFmt>
      <c:pivotFmt>
        <c:idx val="12"/>
      </c:pivotFmt>
      <c:pivotFmt>
        <c:idx val="13"/>
      </c:pivotFmt>
      <c:pivotFmt>
        <c:idx val="14"/>
      </c:pivotFmt>
      <c:pivotFmt>
        <c:idx val="15"/>
      </c:pivotFmt>
      <c:pivotFmt>
        <c:idx val="16"/>
      </c:pivotFmt>
      <c:pivotFmt>
        <c:idx val="17"/>
      </c:pivotFmt>
      <c:pivotFmt>
        <c:idx val="18"/>
      </c:pivotFmt>
      <c:pivotFmt>
        <c:idx val="19"/>
      </c:pivotFmt>
      <c:pivotFmt>
        <c:idx val="20"/>
      </c:pivotFmt>
      <c:pivotFmt>
        <c:idx val="21"/>
        <c:spPr>
          <a:ln>
            <a:prstDash val="solid"/>
          </a:ln>
        </c:spPr>
        <c:marker>
          <c:spPr>
            <a:ln>
              <a:prstDash val="solid"/>
            </a:ln>
          </c:spPr>
        </c:marker>
      </c:pivotFmt>
      <c:pivotFmt>
        <c:idx val="22"/>
        <c:spPr>
          <a:ln>
            <a:prstDash val="solid"/>
          </a:ln>
        </c:spPr>
        <c:marker>
          <c:spPr>
            <a:ln>
              <a:prstDash val="solid"/>
            </a:ln>
          </c:spPr>
        </c:marker>
      </c:pivotFmt>
      <c:pivotFmt>
        <c:idx val="23"/>
        <c:spPr>
          <a:ln>
            <a:prstDash val="solid"/>
          </a:ln>
        </c:spPr>
        <c:marker>
          <c:spPr>
            <a:ln>
              <a:prstDash val="solid"/>
            </a:ln>
          </c:spPr>
        </c:marker>
      </c:pivotFmt>
      <c:pivotFmt>
        <c:idx val="24"/>
        <c:spPr>
          <a:ln>
            <a:prstDash val="dash"/>
          </a:ln>
        </c:spPr>
        <c:marker>
          <c:spPr>
            <a:ln>
              <a:prstDash val="dash"/>
            </a:ln>
          </c:spPr>
        </c:marker>
      </c:pivotFmt>
      <c:pivotFmt>
        <c:idx val="25"/>
        <c:spPr>
          <a:ln>
            <a:solidFill>
              <a:schemeClr val="accent4">
                <a:lumMod val="50000"/>
              </a:schemeClr>
            </a:solidFill>
            <a:prstDash val="dash"/>
          </a:ln>
        </c:spPr>
        <c:marker>
          <c:spPr>
            <a:ln>
              <a:solidFill>
                <a:schemeClr val="accent4">
                  <a:lumMod val="50000"/>
                </a:schemeClr>
              </a:solidFill>
              <a:prstDash val="dash"/>
            </a:ln>
          </c:spPr>
        </c:marker>
      </c:pivotFmt>
      <c:pivotFmt>
        <c:idx val="26"/>
        <c:spPr>
          <a:ln>
            <a:solidFill>
              <a:schemeClr val="accent3">
                <a:lumMod val="50000"/>
              </a:schemeClr>
            </a:solidFill>
            <a:prstDash val="dash"/>
          </a:ln>
        </c:spPr>
        <c:marker>
          <c:spPr>
            <a:solidFill>
              <a:schemeClr val="accent3">
                <a:lumMod val="50000"/>
              </a:schemeClr>
            </a:solidFill>
            <a:ln>
              <a:solidFill>
                <a:schemeClr val="accent3">
                  <a:lumMod val="50000"/>
                </a:schemeClr>
              </a:solidFill>
              <a:prstDash val="dash"/>
            </a:ln>
          </c:spPr>
        </c:marker>
      </c:pivotFmt>
      <c:pivotFmt>
        <c:idx val="27"/>
        <c:spPr>
          <a:ln>
            <a:prstDash val="dash"/>
          </a:ln>
        </c:spPr>
        <c:marker>
          <c:spPr>
            <a:ln>
              <a:prstDash val="dash"/>
            </a:ln>
          </c:spPr>
        </c:marker>
      </c:pivotFmt>
      <c:pivotFmt>
        <c:idx val="28"/>
        <c:spPr>
          <a:ln>
            <a:prstDash val="solid"/>
          </a:ln>
        </c:spPr>
        <c:marker>
          <c:spPr>
            <a:ln>
              <a:prstDash val="solid"/>
            </a:ln>
          </c:spPr>
        </c:marker>
      </c:pivotFmt>
      <c:pivotFmt>
        <c:idx val="29"/>
        <c:spPr>
          <a:ln>
            <a:prstDash val="solid"/>
          </a:ln>
        </c:spPr>
        <c:marker>
          <c:spPr>
            <a:ln>
              <a:prstDash val="solid"/>
            </a:ln>
          </c:spPr>
        </c:marker>
      </c:pivotFmt>
      <c:pivotFmt>
        <c:idx val="30"/>
        <c:spPr>
          <a:ln>
            <a:prstDash val="solid"/>
          </a:ln>
        </c:spPr>
        <c:marker>
          <c:spPr>
            <a:ln>
              <a:prstDash val="solid"/>
            </a:ln>
          </c:spPr>
        </c:marker>
      </c:pivotFmt>
      <c:pivotFmt>
        <c:idx val="31"/>
        <c:spPr>
          <a:ln>
            <a:prstDash val="dash"/>
          </a:ln>
        </c:spPr>
        <c:marker>
          <c:spPr>
            <a:ln>
              <a:prstDash val="dash"/>
            </a:ln>
          </c:spPr>
        </c:marker>
      </c:pivotFmt>
      <c:pivotFmt>
        <c:idx val="32"/>
        <c:spPr>
          <a:ln>
            <a:solidFill>
              <a:schemeClr val="accent4">
                <a:lumMod val="50000"/>
              </a:schemeClr>
            </a:solidFill>
            <a:prstDash val="dash"/>
          </a:ln>
        </c:spPr>
        <c:marker>
          <c:spPr>
            <a:ln>
              <a:solidFill>
                <a:schemeClr val="accent4">
                  <a:lumMod val="50000"/>
                </a:schemeClr>
              </a:solidFill>
              <a:prstDash val="dash"/>
            </a:ln>
          </c:spPr>
        </c:marker>
      </c:pivotFmt>
      <c:pivotFmt>
        <c:idx val="33"/>
        <c:spPr>
          <a:ln>
            <a:solidFill>
              <a:schemeClr val="accent3">
                <a:lumMod val="50000"/>
              </a:schemeClr>
            </a:solidFill>
            <a:prstDash val="dash"/>
          </a:ln>
        </c:spPr>
        <c:marker>
          <c:spPr>
            <a:solidFill>
              <a:schemeClr val="accent3">
                <a:lumMod val="50000"/>
              </a:schemeClr>
            </a:solidFill>
            <a:ln>
              <a:solidFill>
                <a:schemeClr val="accent3">
                  <a:lumMod val="50000"/>
                </a:schemeClr>
              </a:solidFill>
              <a:prstDash val="dash"/>
            </a:ln>
          </c:spPr>
        </c:marker>
      </c:pivotFmt>
      <c:pivotFmt>
        <c:idx val="34"/>
        <c:spPr>
          <a:ln>
            <a:prstDash val="dash"/>
          </a:ln>
        </c:spPr>
        <c:marker>
          <c:spPr>
            <a:ln>
              <a:prstDash val="dash"/>
            </a:ln>
          </c:spPr>
        </c:marker>
      </c:pivotFmt>
      <c:pivotFmt>
        <c:idx val="35"/>
        <c:spPr>
          <a:ln>
            <a:prstDash val="solid"/>
          </a:ln>
        </c:spPr>
        <c:marker>
          <c:spPr>
            <a:ln>
              <a:prstDash val="solid"/>
            </a:ln>
          </c:spPr>
        </c:marker>
      </c:pivotFmt>
      <c:pivotFmt>
        <c:idx val="36"/>
        <c:spPr>
          <a:ln>
            <a:prstDash val="solid"/>
          </a:ln>
        </c:spPr>
        <c:marker>
          <c:spPr>
            <a:ln>
              <a:prstDash val="solid"/>
            </a:ln>
          </c:spPr>
        </c:marker>
      </c:pivotFmt>
      <c:pivotFmt>
        <c:idx val="37"/>
        <c:spPr>
          <a:ln>
            <a:prstDash val="solid"/>
          </a:ln>
        </c:spPr>
        <c:marker>
          <c:spPr>
            <a:ln>
              <a:prstDash val="solid"/>
            </a:ln>
          </c:spPr>
        </c:marker>
      </c:pivotFmt>
      <c:pivotFmt>
        <c:idx val="38"/>
        <c:spPr>
          <a:ln>
            <a:prstDash val="dash"/>
          </a:ln>
        </c:spPr>
        <c:marker>
          <c:spPr>
            <a:ln>
              <a:prstDash val="dash"/>
            </a:ln>
          </c:spPr>
        </c:marker>
      </c:pivotFmt>
      <c:pivotFmt>
        <c:idx val="39"/>
        <c:spPr>
          <a:ln>
            <a:solidFill>
              <a:schemeClr val="accent4">
                <a:lumMod val="50000"/>
              </a:schemeClr>
            </a:solidFill>
            <a:prstDash val="dash"/>
          </a:ln>
        </c:spPr>
        <c:marker>
          <c:spPr>
            <a:ln>
              <a:solidFill>
                <a:schemeClr val="accent4">
                  <a:lumMod val="50000"/>
                </a:schemeClr>
              </a:solidFill>
              <a:prstDash val="dash"/>
            </a:ln>
          </c:spPr>
        </c:marker>
      </c:pivotFmt>
      <c:pivotFmt>
        <c:idx val="40"/>
        <c:spPr>
          <a:ln>
            <a:solidFill>
              <a:schemeClr val="accent3">
                <a:lumMod val="50000"/>
              </a:schemeClr>
            </a:solidFill>
            <a:prstDash val="dash"/>
          </a:ln>
        </c:spPr>
        <c:marker>
          <c:spPr>
            <a:solidFill>
              <a:schemeClr val="accent3">
                <a:lumMod val="50000"/>
              </a:schemeClr>
            </a:solidFill>
            <a:ln>
              <a:solidFill>
                <a:schemeClr val="accent3">
                  <a:lumMod val="50000"/>
                </a:schemeClr>
              </a:solidFill>
              <a:prstDash val="dash"/>
            </a:ln>
          </c:spPr>
        </c:marker>
      </c:pivotFmt>
      <c:pivotFmt>
        <c:idx val="41"/>
        <c:spPr>
          <a:ln>
            <a:prstDash val="dash"/>
          </a:ln>
        </c:spPr>
        <c:marker>
          <c:spPr>
            <a:ln>
              <a:prstDash val="dash"/>
            </a:ln>
          </c:spPr>
        </c:marker>
      </c:pivotFmt>
      <c:pivotFmt>
        <c:idx val="42"/>
        <c:spPr>
          <a:ln>
            <a:prstDash val="solid"/>
          </a:ln>
        </c:spPr>
        <c:marker>
          <c:spPr>
            <a:ln>
              <a:prstDash val="solid"/>
            </a:ln>
          </c:spPr>
        </c:marker>
      </c:pivotFmt>
      <c:pivotFmt>
        <c:idx val="43"/>
        <c:spPr>
          <a:ln>
            <a:prstDash val="solid"/>
          </a:ln>
        </c:spPr>
        <c:marker>
          <c:spPr>
            <a:ln>
              <a:prstDash val="solid"/>
            </a:ln>
          </c:spPr>
        </c:marker>
      </c:pivotFmt>
      <c:pivotFmt>
        <c:idx val="44"/>
        <c:spPr>
          <a:ln>
            <a:prstDash val="solid"/>
          </a:ln>
        </c:spPr>
        <c:marker>
          <c:spPr>
            <a:ln>
              <a:prstDash val="solid"/>
            </a:ln>
          </c:spPr>
        </c:marker>
      </c:pivotFmt>
      <c:pivotFmt>
        <c:idx val="45"/>
        <c:spPr>
          <a:ln>
            <a:prstDash val="dash"/>
          </a:ln>
        </c:spPr>
        <c:marker>
          <c:spPr>
            <a:ln>
              <a:prstDash val="dash"/>
            </a:ln>
          </c:spPr>
        </c:marker>
      </c:pivotFmt>
      <c:pivotFmt>
        <c:idx val="46"/>
        <c:spPr>
          <a:ln>
            <a:solidFill>
              <a:schemeClr val="accent4">
                <a:lumMod val="50000"/>
              </a:schemeClr>
            </a:solidFill>
            <a:prstDash val="dash"/>
          </a:ln>
        </c:spPr>
        <c:marker>
          <c:spPr>
            <a:ln>
              <a:solidFill>
                <a:schemeClr val="accent4">
                  <a:lumMod val="50000"/>
                </a:schemeClr>
              </a:solidFill>
              <a:prstDash val="dash"/>
            </a:ln>
          </c:spPr>
        </c:marker>
      </c:pivotFmt>
      <c:pivotFmt>
        <c:idx val="47"/>
        <c:spPr>
          <a:ln>
            <a:solidFill>
              <a:schemeClr val="accent3">
                <a:lumMod val="50000"/>
              </a:schemeClr>
            </a:solidFill>
            <a:prstDash val="dash"/>
          </a:ln>
        </c:spPr>
        <c:marker>
          <c:spPr>
            <a:solidFill>
              <a:schemeClr val="accent3">
                <a:lumMod val="50000"/>
              </a:schemeClr>
            </a:solidFill>
            <a:ln>
              <a:solidFill>
                <a:schemeClr val="accent3">
                  <a:lumMod val="50000"/>
                </a:schemeClr>
              </a:solidFill>
              <a:prstDash val="dash"/>
            </a:ln>
          </c:spPr>
        </c:marker>
      </c:pivotFmt>
      <c:pivotFmt>
        <c:idx val="48"/>
        <c:spPr>
          <a:ln>
            <a:prstDash val="dash"/>
          </a:ln>
        </c:spPr>
        <c:marker>
          <c:spPr>
            <a:ln>
              <a:prstDash val="dash"/>
            </a:ln>
          </c:spPr>
        </c:marker>
      </c:pivotFmt>
      <c:pivotFmt>
        <c:idx val="49"/>
        <c:spPr>
          <a:ln>
            <a:prstDash val="solid"/>
          </a:ln>
        </c:spPr>
        <c:marker>
          <c:spPr>
            <a:ln>
              <a:prstDash val="solid"/>
            </a:ln>
          </c:spPr>
        </c:marker>
      </c:pivotFmt>
      <c:pivotFmt>
        <c:idx val="50"/>
        <c:spPr>
          <a:ln>
            <a:prstDash val="solid"/>
          </a:ln>
        </c:spPr>
        <c:marker>
          <c:spPr>
            <a:ln>
              <a:prstDash val="solid"/>
            </a:ln>
          </c:spPr>
        </c:marker>
      </c:pivotFmt>
      <c:pivotFmt>
        <c:idx val="51"/>
        <c:spPr>
          <a:ln>
            <a:prstDash val="solid"/>
          </a:ln>
        </c:spPr>
        <c:marker>
          <c:spPr>
            <a:ln>
              <a:prstDash val="solid"/>
            </a:ln>
          </c:spPr>
        </c:marker>
      </c:pivotFmt>
      <c:pivotFmt>
        <c:idx val="52"/>
        <c:spPr>
          <a:ln>
            <a:prstDash val="dash"/>
          </a:ln>
        </c:spPr>
        <c:marker>
          <c:spPr>
            <a:ln>
              <a:prstDash val="dash"/>
            </a:ln>
          </c:spPr>
        </c:marker>
      </c:pivotFmt>
      <c:pivotFmt>
        <c:idx val="53"/>
        <c:spPr>
          <a:ln>
            <a:solidFill>
              <a:schemeClr val="accent4">
                <a:lumMod val="50000"/>
              </a:schemeClr>
            </a:solidFill>
            <a:prstDash val="dash"/>
          </a:ln>
        </c:spPr>
        <c:marker>
          <c:spPr>
            <a:ln>
              <a:solidFill>
                <a:schemeClr val="accent4">
                  <a:lumMod val="50000"/>
                </a:schemeClr>
              </a:solidFill>
              <a:prstDash val="dash"/>
            </a:ln>
          </c:spPr>
        </c:marker>
      </c:pivotFmt>
      <c:pivotFmt>
        <c:idx val="54"/>
        <c:spPr>
          <a:ln>
            <a:solidFill>
              <a:schemeClr val="accent3">
                <a:lumMod val="50000"/>
              </a:schemeClr>
            </a:solidFill>
            <a:prstDash val="dash"/>
          </a:ln>
        </c:spPr>
        <c:marker>
          <c:spPr>
            <a:solidFill>
              <a:schemeClr val="accent3">
                <a:lumMod val="50000"/>
              </a:schemeClr>
            </a:solidFill>
            <a:ln>
              <a:solidFill>
                <a:schemeClr val="accent3">
                  <a:lumMod val="50000"/>
                </a:schemeClr>
              </a:solidFill>
              <a:prstDash val="dash"/>
            </a:ln>
          </c:spPr>
        </c:marker>
      </c:pivotFmt>
      <c:pivotFmt>
        <c:idx val="55"/>
        <c:spPr>
          <a:ln>
            <a:prstDash val="dash"/>
          </a:ln>
        </c:spPr>
        <c:marker>
          <c:spPr>
            <a:ln>
              <a:prstDash val="dash"/>
            </a:ln>
          </c:spPr>
        </c:marker>
      </c:pivotFmt>
      <c:pivotFmt>
        <c:idx val="56"/>
        <c:spPr>
          <a:ln>
            <a:prstDash val="solid"/>
          </a:ln>
        </c:spPr>
        <c:marker>
          <c:spPr>
            <a:ln>
              <a:prstDash val="solid"/>
            </a:ln>
          </c:spPr>
        </c:marker>
      </c:pivotFmt>
      <c:pivotFmt>
        <c:idx val="57"/>
        <c:spPr>
          <a:ln>
            <a:prstDash val="solid"/>
          </a:ln>
        </c:spPr>
        <c:marker>
          <c:spPr>
            <a:ln>
              <a:prstDash val="solid"/>
            </a:ln>
          </c:spPr>
        </c:marker>
      </c:pivotFmt>
      <c:pivotFmt>
        <c:idx val="58"/>
        <c:spPr>
          <a:ln>
            <a:prstDash val="solid"/>
          </a:ln>
        </c:spPr>
        <c:marker>
          <c:spPr>
            <a:ln>
              <a:prstDash val="solid"/>
            </a:ln>
          </c:spPr>
        </c:marker>
      </c:pivotFmt>
      <c:pivotFmt>
        <c:idx val="59"/>
        <c:spPr>
          <a:ln>
            <a:prstDash val="dash"/>
          </a:ln>
        </c:spPr>
        <c:marker>
          <c:spPr>
            <a:ln>
              <a:prstDash val="dash"/>
            </a:ln>
          </c:spPr>
        </c:marker>
      </c:pivotFmt>
      <c:pivotFmt>
        <c:idx val="60"/>
        <c:spPr>
          <a:ln>
            <a:solidFill>
              <a:schemeClr val="accent4">
                <a:lumMod val="50000"/>
              </a:schemeClr>
            </a:solidFill>
            <a:prstDash val="dash"/>
          </a:ln>
        </c:spPr>
        <c:marker>
          <c:spPr>
            <a:ln>
              <a:solidFill>
                <a:schemeClr val="accent4">
                  <a:lumMod val="50000"/>
                </a:schemeClr>
              </a:solidFill>
              <a:prstDash val="dash"/>
            </a:ln>
          </c:spPr>
        </c:marker>
      </c:pivotFmt>
      <c:pivotFmt>
        <c:idx val="61"/>
        <c:spPr>
          <a:ln>
            <a:solidFill>
              <a:schemeClr val="accent3">
                <a:lumMod val="50000"/>
              </a:schemeClr>
            </a:solidFill>
            <a:prstDash val="dash"/>
          </a:ln>
        </c:spPr>
        <c:marker>
          <c:spPr>
            <a:solidFill>
              <a:schemeClr val="accent3">
                <a:lumMod val="50000"/>
              </a:schemeClr>
            </a:solidFill>
            <a:ln>
              <a:solidFill>
                <a:schemeClr val="accent3">
                  <a:lumMod val="50000"/>
                </a:schemeClr>
              </a:solidFill>
              <a:prstDash val="dash"/>
            </a:ln>
          </c:spPr>
        </c:marker>
      </c:pivotFmt>
      <c:pivotFmt>
        <c:idx val="62"/>
        <c:spPr>
          <a:ln>
            <a:prstDash val="dash"/>
          </a:ln>
        </c:spPr>
        <c:marker>
          <c:spPr>
            <a:ln>
              <a:prstDash val="dash"/>
            </a:ln>
          </c:spPr>
        </c:marker>
      </c:pivotFmt>
    </c:pivotFmts>
    <c:plotArea>
      <c:layout>
        <c:manualLayout>
          <c:layoutTarget val="inner"/>
          <c:xMode val="edge"/>
          <c:yMode val="edge"/>
          <c:x val="0.11581624562554681"/>
          <c:y val="2.0809956300219506E-2"/>
          <c:w val="0.86399592629046384"/>
          <c:h val="0.82556121661262927"/>
        </c:manualLayout>
      </c:layout>
      <c:lineChart>
        <c:grouping val="standard"/>
        <c:varyColors val="0"/>
        <c:ser>
          <c:idx val="0"/>
          <c:order val="0"/>
          <c:tx>
            <c:strRef>
              <c:f>Tabelle3!$B$3:$B$4</c:f>
              <c:strCache>
                <c:ptCount val="1"/>
                <c:pt idx="0">
                  <c:v>VP41_2_H200_V100_C45_MF_425</c:v>
                </c:pt>
              </c:strCache>
            </c:strRef>
          </c:tx>
          <c:spPr>
            <a:ln>
              <a:prstDash val="solid"/>
            </a:ln>
          </c:spPr>
          <c:marker>
            <c:spPr>
              <a:ln>
                <a:prstDash val="solid"/>
              </a:ln>
            </c:spPr>
          </c:marker>
          <c:cat>
            <c:strRef>
              <c:f>Tabelle3!$A$5:$A$35</c:f>
              <c:strCache>
                <c:ptCount val="30"/>
                <c:pt idx="0">
                  <c:v>70,43</c:v>
                </c:pt>
                <c:pt idx="1">
                  <c:v>78,05</c:v>
                </c:pt>
                <c:pt idx="2">
                  <c:v>85,67</c:v>
                </c:pt>
                <c:pt idx="3">
                  <c:v>93,29</c:v>
                </c:pt>
                <c:pt idx="4">
                  <c:v>100,91</c:v>
                </c:pt>
                <c:pt idx="5">
                  <c:v>108,54</c:v>
                </c:pt>
                <c:pt idx="6">
                  <c:v>113,62</c:v>
                </c:pt>
                <c:pt idx="7">
                  <c:v>116,16</c:v>
                </c:pt>
                <c:pt idx="8">
                  <c:v>118,70</c:v>
                </c:pt>
                <c:pt idx="9">
                  <c:v>123,78</c:v>
                </c:pt>
                <c:pt idx="10">
                  <c:v>128,86</c:v>
                </c:pt>
                <c:pt idx="11">
                  <c:v>131,40</c:v>
                </c:pt>
                <c:pt idx="12">
                  <c:v>133,94</c:v>
                </c:pt>
                <c:pt idx="13">
                  <c:v>139,02</c:v>
                </c:pt>
                <c:pt idx="14">
                  <c:v>144,11</c:v>
                </c:pt>
                <c:pt idx="15">
                  <c:v>146,65</c:v>
                </c:pt>
                <c:pt idx="16">
                  <c:v>149,19</c:v>
                </c:pt>
                <c:pt idx="17">
                  <c:v>154,27</c:v>
                </c:pt>
                <c:pt idx="18">
                  <c:v>159,35</c:v>
                </c:pt>
                <c:pt idx="19">
                  <c:v>161,89</c:v>
                </c:pt>
                <c:pt idx="20">
                  <c:v>164,43</c:v>
                </c:pt>
                <c:pt idx="21">
                  <c:v>169,51</c:v>
                </c:pt>
                <c:pt idx="22">
                  <c:v>174,59</c:v>
                </c:pt>
                <c:pt idx="23">
                  <c:v>177,13</c:v>
                </c:pt>
                <c:pt idx="24">
                  <c:v>179,67</c:v>
                </c:pt>
                <c:pt idx="25">
                  <c:v>184,76</c:v>
                </c:pt>
                <c:pt idx="26">
                  <c:v>189,84</c:v>
                </c:pt>
                <c:pt idx="27">
                  <c:v>192,38</c:v>
                </c:pt>
                <c:pt idx="28">
                  <c:v>194,92</c:v>
                </c:pt>
                <c:pt idx="29">
                  <c:v>200,00</c:v>
                </c:pt>
              </c:strCache>
            </c:strRef>
          </c:cat>
          <c:val>
            <c:numRef>
              <c:f>Tabelle3!$B$5:$B$35</c:f>
              <c:numCache>
                <c:formatCode>General</c:formatCode>
                <c:ptCount val="30"/>
                <c:pt idx="6">
                  <c:v>762.03627241749177</c:v>
                </c:pt>
                <c:pt idx="8">
                  <c:v>697.78885418986988</c:v>
                </c:pt>
                <c:pt idx="9">
                  <c:v>757.08727380257983</c:v>
                </c:pt>
                <c:pt idx="10">
                  <c:v>758.54950602650842</c:v>
                </c:pt>
                <c:pt idx="12">
                  <c:v>672.96102108282867</c:v>
                </c:pt>
                <c:pt idx="13">
                  <c:v>692.30355620242381</c:v>
                </c:pt>
                <c:pt idx="14">
                  <c:v>842.98305918642473</c:v>
                </c:pt>
                <c:pt idx="16">
                  <c:v>736.43635410632965</c:v>
                </c:pt>
                <c:pt idx="17">
                  <c:v>618.72223584965718</c:v>
                </c:pt>
                <c:pt idx="18">
                  <c:v>806.68407384585635</c:v>
                </c:pt>
                <c:pt idx="20">
                  <c:v>666.67419773515689</c:v>
                </c:pt>
                <c:pt idx="21">
                  <c:v>615.48640169829287</c:v>
                </c:pt>
                <c:pt idx="22">
                  <c:v>591.08350052576907</c:v>
                </c:pt>
                <c:pt idx="24">
                  <c:v>577.5524247204005</c:v>
                </c:pt>
                <c:pt idx="25">
                  <c:v>629.52946628223867</c:v>
                </c:pt>
                <c:pt idx="26">
                  <c:v>485.61575083735715</c:v>
                </c:pt>
                <c:pt idx="28">
                  <c:v>385.98334842704708</c:v>
                </c:pt>
                <c:pt idx="29">
                  <c:v>497.82547016782701</c:v>
                </c:pt>
              </c:numCache>
            </c:numRef>
          </c:val>
          <c:smooth val="0"/>
        </c:ser>
        <c:ser>
          <c:idx val="1"/>
          <c:order val="1"/>
          <c:tx>
            <c:strRef>
              <c:f>Tabelle3!$C$3:$C$4</c:f>
              <c:strCache>
                <c:ptCount val="1"/>
                <c:pt idx="0">
                  <c:v>VP42_1_H300_V100_C45_MF_425</c:v>
                </c:pt>
              </c:strCache>
            </c:strRef>
          </c:tx>
          <c:spPr>
            <a:ln>
              <a:prstDash val="solid"/>
            </a:ln>
          </c:spPr>
          <c:marker>
            <c:spPr>
              <a:ln>
                <a:prstDash val="solid"/>
              </a:ln>
            </c:spPr>
          </c:marker>
          <c:cat>
            <c:strRef>
              <c:f>Tabelle3!$A$5:$A$35</c:f>
              <c:strCache>
                <c:ptCount val="30"/>
                <c:pt idx="0">
                  <c:v>70,43</c:v>
                </c:pt>
                <c:pt idx="1">
                  <c:v>78,05</c:v>
                </c:pt>
                <c:pt idx="2">
                  <c:v>85,67</c:v>
                </c:pt>
                <c:pt idx="3">
                  <c:v>93,29</c:v>
                </c:pt>
                <c:pt idx="4">
                  <c:v>100,91</c:v>
                </c:pt>
                <c:pt idx="5">
                  <c:v>108,54</c:v>
                </c:pt>
                <c:pt idx="6">
                  <c:v>113,62</c:v>
                </c:pt>
                <c:pt idx="7">
                  <c:v>116,16</c:v>
                </c:pt>
                <c:pt idx="8">
                  <c:v>118,70</c:v>
                </c:pt>
                <c:pt idx="9">
                  <c:v>123,78</c:v>
                </c:pt>
                <c:pt idx="10">
                  <c:v>128,86</c:v>
                </c:pt>
                <c:pt idx="11">
                  <c:v>131,40</c:v>
                </c:pt>
                <c:pt idx="12">
                  <c:v>133,94</c:v>
                </c:pt>
                <c:pt idx="13">
                  <c:v>139,02</c:v>
                </c:pt>
                <c:pt idx="14">
                  <c:v>144,11</c:v>
                </c:pt>
                <c:pt idx="15">
                  <c:v>146,65</c:v>
                </c:pt>
                <c:pt idx="16">
                  <c:v>149,19</c:v>
                </c:pt>
                <c:pt idx="17">
                  <c:v>154,27</c:v>
                </c:pt>
                <c:pt idx="18">
                  <c:v>159,35</c:v>
                </c:pt>
                <c:pt idx="19">
                  <c:v>161,89</c:v>
                </c:pt>
                <c:pt idx="20">
                  <c:v>164,43</c:v>
                </c:pt>
                <c:pt idx="21">
                  <c:v>169,51</c:v>
                </c:pt>
                <c:pt idx="22">
                  <c:v>174,59</c:v>
                </c:pt>
                <c:pt idx="23">
                  <c:v>177,13</c:v>
                </c:pt>
                <c:pt idx="24">
                  <c:v>179,67</c:v>
                </c:pt>
                <c:pt idx="25">
                  <c:v>184,76</c:v>
                </c:pt>
                <c:pt idx="26">
                  <c:v>189,84</c:v>
                </c:pt>
                <c:pt idx="27">
                  <c:v>192,38</c:v>
                </c:pt>
                <c:pt idx="28">
                  <c:v>194,92</c:v>
                </c:pt>
                <c:pt idx="29">
                  <c:v>200,00</c:v>
                </c:pt>
              </c:strCache>
            </c:strRef>
          </c:cat>
          <c:val>
            <c:numRef>
              <c:f>Tabelle3!$C$5:$C$35</c:f>
              <c:numCache>
                <c:formatCode>General</c:formatCode>
                <c:ptCount val="30"/>
                <c:pt idx="6">
                  <c:v>996.49109509088976</c:v>
                </c:pt>
                <c:pt idx="8">
                  <c:v>1037.2954764439728</c:v>
                </c:pt>
                <c:pt idx="9">
                  <c:v>988.4179173852599</c:v>
                </c:pt>
                <c:pt idx="10">
                  <c:v>997.84212819449613</c:v>
                </c:pt>
                <c:pt idx="12">
                  <c:v>936.66923923057266</c:v>
                </c:pt>
                <c:pt idx="13">
                  <c:v>1000.3581825269066</c:v>
                </c:pt>
                <c:pt idx="14">
                  <c:v>1034.5262913774932</c:v>
                </c:pt>
                <c:pt idx="16">
                  <c:v>996.70261514543927</c:v>
                </c:pt>
                <c:pt idx="17">
                  <c:v>1009.7597545226408</c:v>
                </c:pt>
                <c:pt idx="18">
                  <c:v>1005.0113827356045</c:v>
                </c:pt>
                <c:pt idx="20">
                  <c:v>973.49607785522176</c:v>
                </c:pt>
                <c:pt idx="21">
                  <c:v>946.19558754363197</c:v>
                </c:pt>
                <c:pt idx="22">
                  <c:v>961.86655845310679</c:v>
                </c:pt>
                <c:pt idx="24">
                  <c:v>876.58462758782571</c:v>
                </c:pt>
                <c:pt idx="25">
                  <c:v>854.13797150073879</c:v>
                </c:pt>
                <c:pt idx="26">
                  <c:v>864.4373873660561</c:v>
                </c:pt>
                <c:pt idx="28">
                  <c:v>702.70345578442402</c:v>
                </c:pt>
                <c:pt idx="29">
                  <c:v>688.13139231331479</c:v>
                </c:pt>
              </c:numCache>
            </c:numRef>
          </c:val>
          <c:smooth val="0"/>
        </c:ser>
        <c:ser>
          <c:idx val="2"/>
          <c:order val="2"/>
          <c:tx>
            <c:strRef>
              <c:f>Tabelle3!$D$3:$D$4</c:f>
              <c:strCache>
                <c:ptCount val="1"/>
                <c:pt idx="0">
                  <c:v>VP43_1_H400_V100_C45_MF_285</c:v>
                </c:pt>
              </c:strCache>
            </c:strRef>
          </c:tx>
          <c:spPr>
            <a:ln>
              <a:prstDash val="solid"/>
            </a:ln>
          </c:spPr>
          <c:marker>
            <c:spPr>
              <a:ln>
                <a:prstDash val="solid"/>
              </a:ln>
            </c:spPr>
          </c:marker>
          <c:cat>
            <c:strRef>
              <c:f>Tabelle3!$A$5:$A$35</c:f>
              <c:strCache>
                <c:ptCount val="30"/>
                <c:pt idx="0">
                  <c:v>70,43</c:v>
                </c:pt>
                <c:pt idx="1">
                  <c:v>78,05</c:v>
                </c:pt>
                <c:pt idx="2">
                  <c:v>85,67</c:v>
                </c:pt>
                <c:pt idx="3">
                  <c:v>93,29</c:v>
                </c:pt>
                <c:pt idx="4">
                  <c:v>100,91</c:v>
                </c:pt>
                <c:pt idx="5">
                  <c:v>108,54</c:v>
                </c:pt>
                <c:pt idx="6">
                  <c:v>113,62</c:v>
                </c:pt>
                <c:pt idx="7">
                  <c:v>116,16</c:v>
                </c:pt>
                <c:pt idx="8">
                  <c:v>118,70</c:v>
                </c:pt>
                <c:pt idx="9">
                  <c:v>123,78</c:v>
                </c:pt>
                <c:pt idx="10">
                  <c:v>128,86</c:v>
                </c:pt>
                <c:pt idx="11">
                  <c:v>131,40</c:v>
                </c:pt>
                <c:pt idx="12">
                  <c:v>133,94</c:v>
                </c:pt>
                <c:pt idx="13">
                  <c:v>139,02</c:v>
                </c:pt>
                <c:pt idx="14">
                  <c:v>144,11</c:v>
                </c:pt>
                <c:pt idx="15">
                  <c:v>146,65</c:v>
                </c:pt>
                <c:pt idx="16">
                  <c:v>149,19</c:v>
                </c:pt>
                <c:pt idx="17">
                  <c:v>154,27</c:v>
                </c:pt>
                <c:pt idx="18">
                  <c:v>159,35</c:v>
                </c:pt>
                <c:pt idx="19">
                  <c:v>161,89</c:v>
                </c:pt>
                <c:pt idx="20">
                  <c:v>164,43</c:v>
                </c:pt>
                <c:pt idx="21">
                  <c:v>169,51</c:v>
                </c:pt>
                <c:pt idx="22">
                  <c:v>174,59</c:v>
                </c:pt>
                <c:pt idx="23">
                  <c:v>177,13</c:v>
                </c:pt>
                <c:pt idx="24">
                  <c:v>179,67</c:v>
                </c:pt>
                <c:pt idx="25">
                  <c:v>184,76</c:v>
                </c:pt>
                <c:pt idx="26">
                  <c:v>189,84</c:v>
                </c:pt>
                <c:pt idx="27">
                  <c:v>192,38</c:v>
                </c:pt>
                <c:pt idx="28">
                  <c:v>194,92</c:v>
                </c:pt>
                <c:pt idx="29">
                  <c:v>200,00</c:v>
                </c:pt>
              </c:strCache>
            </c:strRef>
          </c:cat>
          <c:val>
            <c:numRef>
              <c:f>Tabelle3!$D$5:$D$35</c:f>
              <c:numCache>
                <c:formatCode>General</c:formatCode>
                <c:ptCount val="30"/>
                <c:pt idx="6">
                  <c:v>1204.5997062714905</c:v>
                </c:pt>
                <c:pt idx="8">
                  <c:v>1142.5779673288644</c:v>
                </c:pt>
                <c:pt idx="9">
                  <c:v>1064.3315055780486</c:v>
                </c:pt>
                <c:pt idx="10">
                  <c:v>1112.947202537719</c:v>
                </c:pt>
                <c:pt idx="12">
                  <c:v>1079.6535040829308</c:v>
                </c:pt>
              </c:numCache>
            </c:numRef>
          </c:val>
          <c:smooth val="0"/>
        </c:ser>
        <c:ser>
          <c:idx val="3"/>
          <c:order val="3"/>
          <c:tx>
            <c:strRef>
              <c:f>Tabelle3!$E$3:$E$4</c:f>
              <c:strCache>
                <c:ptCount val="1"/>
                <c:pt idx="0">
                  <c:v>VP45_2_H200_V150_C45_MF_425</c:v>
                </c:pt>
              </c:strCache>
            </c:strRef>
          </c:tx>
          <c:spPr>
            <a:ln>
              <a:prstDash val="dash"/>
            </a:ln>
          </c:spPr>
          <c:marker>
            <c:spPr>
              <a:ln>
                <a:prstDash val="dash"/>
              </a:ln>
            </c:spPr>
          </c:marker>
          <c:cat>
            <c:strRef>
              <c:f>Tabelle3!$A$5:$A$35</c:f>
              <c:strCache>
                <c:ptCount val="30"/>
                <c:pt idx="0">
                  <c:v>70,43</c:v>
                </c:pt>
                <c:pt idx="1">
                  <c:v>78,05</c:v>
                </c:pt>
                <c:pt idx="2">
                  <c:v>85,67</c:v>
                </c:pt>
                <c:pt idx="3">
                  <c:v>93,29</c:v>
                </c:pt>
                <c:pt idx="4">
                  <c:v>100,91</c:v>
                </c:pt>
                <c:pt idx="5">
                  <c:v>108,54</c:v>
                </c:pt>
                <c:pt idx="6">
                  <c:v>113,62</c:v>
                </c:pt>
                <c:pt idx="7">
                  <c:v>116,16</c:v>
                </c:pt>
                <c:pt idx="8">
                  <c:v>118,70</c:v>
                </c:pt>
                <c:pt idx="9">
                  <c:v>123,78</c:v>
                </c:pt>
                <c:pt idx="10">
                  <c:v>128,86</c:v>
                </c:pt>
                <c:pt idx="11">
                  <c:v>131,40</c:v>
                </c:pt>
                <c:pt idx="12">
                  <c:v>133,94</c:v>
                </c:pt>
                <c:pt idx="13">
                  <c:v>139,02</c:v>
                </c:pt>
                <c:pt idx="14">
                  <c:v>144,11</c:v>
                </c:pt>
                <c:pt idx="15">
                  <c:v>146,65</c:v>
                </c:pt>
                <c:pt idx="16">
                  <c:v>149,19</c:v>
                </c:pt>
                <c:pt idx="17">
                  <c:v>154,27</c:v>
                </c:pt>
                <c:pt idx="18">
                  <c:v>159,35</c:v>
                </c:pt>
                <c:pt idx="19">
                  <c:v>161,89</c:v>
                </c:pt>
                <c:pt idx="20">
                  <c:v>164,43</c:v>
                </c:pt>
                <c:pt idx="21">
                  <c:v>169,51</c:v>
                </c:pt>
                <c:pt idx="22">
                  <c:v>174,59</c:v>
                </c:pt>
                <c:pt idx="23">
                  <c:v>177,13</c:v>
                </c:pt>
                <c:pt idx="24">
                  <c:v>179,67</c:v>
                </c:pt>
                <c:pt idx="25">
                  <c:v>184,76</c:v>
                </c:pt>
                <c:pt idx="26">
                  <c:v>189,84</c:v>
                </c:pt>
                <c:pt idx="27">
                  <c:v>192,38</c:v>
                </c:pt>
                <c:pt idx="28">
                  <c:v>194,92</c:v>
                </c:pt>
                <c:pt idx="29">
                  <c:v>200,00</c:v>
                </c:pt>
              </c:strCache>
            </c:strRef>
          </c:cat>
          <c:val>
            <c:numRef>
              <c:f>Tabelle3!$E$5:$E$35</c:f>
              <c:numCache>
                <c:formatCode>General</c:formatCode>
                <c:ptCount val="30"/>
                <c:pt idx="0">
                  <c:v>903.87027137089717</c:v>
                </c:pt>
                <c:pt idx="1">
                  <c:v>974.89586814159338</c:v>
                </c:pt>
                <c:pt idx="2">
                  <c:v>968.92969933226914</c:v>
                </c:pt>
                <c:pt idx="3">
                  <c:v>954.01948501174547</c:v>
                </c:pt>
                <c:pt idx="4">
                  <c:v>907.50075284614923</c:v>
                </c:pt>
                <c:pt idx="5">
                  <c:v>870.42059903753943</c:v>
                </c:pt>
                <c:pt idx="7">
                  <c:v>908.95419069481204</c:v>
                </c:pt>
                <c:pt idx="9">
                  <c:v>900.15058587574913</c:v>
                </c:pt>
                <c:pt idx="11">
                  <c:v>897.29527541821835</c:v>
                </c:pt>
                <c:pt idx="13">
                  <c:v>935.69763717824344</c:v>
                </c:pt>
                <c:pt idx="15">
                  <c:v>937.37045717193178</c:v>
                </c:pt>
                <c:pt idx="17">
                  <c:v>981.76397827884102</c:v>
                </c:pt>
                <c:pt idx="19">
                  <c:v>911.12228738338035</c:v>
                </c:pt>
                <c:pt idx="21">
                  <c:v>858.97659072799161</c:v>
                </c:pt>
                <c:pt idx="23">
                  <c:v>858.76031958282329</c:v>
                </c:pt>
                <c:pt idx="25">
                  <c:v>806.95521999879929</c:v>
                </c:pt>
                <c:pt idx="27">
                  <c:v>673.50971511317312</c:v>
                </c:pt>
                <c:pt idx="29">
                  <c:v>665.45782790095245</c:v>
                </c:pt>
              </c:numCache>
            </c:numRef>
          </c:val>
          <c:smooth val="0"/>
        </c:ser>
        <c:ser>
          <c:idx val="4"/>
          <c:order val="4"/>
          <c:tx>
            <c:strRef>
              <c:f>Tabelle3!$F$3:$F$4</c:f>
              <c:strCache>
                <c:ptCount val="1"/>
                <c:pt idx="0">
                  <c:v>VP46_1_H300_V150_C45_MF_285</c:v>
                </c:pt>
              </c:strCache>
            </c:strRef>
          </c:tx>
          <c:spPr>
            <a:ln>
              <a:solidFill>
                <a:schemeClr val="accent4">
                  <a:lumMod val="50000"/>
                </a:schemeClr>
              </a:solidFill>
              <a:prstDash val="dash"/>
            </a:ln>
          </c:spPr>
          <c:marker>
            <c:spPr>
              <a:ln>
                <a:solidFill>
                  <a:schemeClr val="accent4">
                    <a:lumMod val="50000"/>
                  </a:schemeClr>
                </a:solidFill>
                <a:prstDash val="dash"/>
              </a:ln>
            </c:spPr>
          </c:marker>
          <c:cat>
            <c:strRef>
              <c:f>Tabelle3!$A$5:$A$35</c:f>
              <c:strCache>
                <c:ptCount val="30"/>
                <c:pt idx="0">
                  <c:v>70,43</c:v>
                </c:pt>
                <c:pt idx="1">
                  <c:v>78,05</c:v>
                </c:pt>
                <c:pt idx="2">
                  <c:v>85,67</c:v>
                </c:pt>
                <c:pt idx="3">
                  <c:v>93,29</c:v>
                </c:pt>
                <c:pt idx="4">
                  <c:v>100,91</c:v>
                </c:pt>
                <c:pt idx="5">
                  <c:v>108,54</c:v>
                </c:pt>
                <c:pt idx="6">
                  <c:v>113,62</c:v>
                </c:pt>
                <c:pt idx="7">
                  <c:v>116,16</c:v>
                </c:pt>
                <c:pt idx="8">
                  <c:v>118,70</c:v>
                </c:pt>
                <c:pt idx="9">
                  <c:v>123,78</c:v>
                </c:pt>
                <c:pt idx="10">
                  <c:v>128,86</c:v>
                </c:pt>
                <c:pt idx="11">
                  <c:v>131,40</c:v>
                </c:pt>
                <c:pt idx="12">
                  <c:v>133,94</c:v>
                </c:pt>
                <c:pt idx="13">
                  <c:v>139,02</c:v>
                </c:pt>
                <c:pt idx="14">
                  <c:v>144,11</c:v>
                </c:pt>
                <c:pt idx="15">
                  <c:v>146,65</c:v>
                </c:pt>
                <c:pt idx="16">
                  <c:v>149,19</c:v>
                </c:pt>
                <c:pt idx="17">
                  <c:v>154,27</c:v>
                </c:pt>
                <c:pt idx="18">
                  <c:v>159,35</c:v>
                </c:pt>
                <c:pt idx="19">
                  <c:v>161,89</c:v>
                </c:pt>
                <c:pt idx="20">
                  <c:v>164,43</c:v>
                </c:pt>
                <c:pt idx="21">
                  <c:v>169,51</c:v>
                </c:pt>
                <c:pt idx="22">
                  <c:v>174,59</c:v>
                </c:pt>
                <c:pt idx="23">
                  <c:v>177,13</c:v>
                </c:pt>
                <c:pt idx="24">
                  <c:v>179,67</c:v>
                </c:pt>
                <c:pt idx="25">
                  <c:v>184,76</c:v>
                </c:pt>
                <c:pt idx="26">
                  <c:v>189,84</c:v>
                </c:pt>
                <c:pt idx="27">
                  <c:v>192,38</c:v>
                </c:pt>
                <c:pt idx="28">
                  <c:v>194,92</c:v>
                </c:pt>
                <c:pt idx="29">
                  <c:v>200,00</c:v>
                </c:pt>
              </c:strCache>
            </c:strRef>
          </c:cat>
          <c:val>
            <c:numRef>
              <c:f>Tabelle3!$F$5:$F$35</c:f>
              <c:numCache>
                <c:formatCode>General</c:formatCode>
                <c:ptCount val="30"/>
                <c:pt idx="0">
                  <c:v>1273.4139019133859</c:v>
                </c:pt>
                <c:pt idx="1">
                  <c:v>1273.8125475511902</c:v>
                </c:pt>
                <c:pt idx="2">
                  <c:v>1215.2539200673318</c:v>
                </c:pt>
                <c:pt idx="3">
                  <c:v>1305.2105645487563</c:v>
                </c:pt>
                <c:pt idx="4">
                  <c:v>1262.0425821855388</c:v>
                </c:pt>
                <c:pt idx="5">
                  <c:v>1234.8873456509114</c:v>
                </c:pt>
                <c:pt idx="7">
                  <c:v>1346.8062239057954</c:v>
                </c:pt>
                <c:pt idx="9">
                  <c:v>1277.6225436255954</c:v>
                </c:pt>
                <c:pt idx="11">
                  <c:v>1320.6844398423741</c:v>
                </c:pt>
                <c:pt idx="13">
                  <c:v>1249.3847914276639</c:v>
                </c:pt>
                <c:pt idx="15">
                  <c:v>1289.317204455569</c:v>
                </c:pt>
                <c:pt idx="17">
                  <c:v>1241.223167446195</c:v>
                </c:pt>
                <c:pt idx="19">
                  <c:v>1192.4842537057361</c:v>
                </c:pt>
                <c:pt idx="21">
                  <c:v>1193.4312819848419</c:v>
                </c:pt>
                <c:pt idx="23">
                  <c:v>1204.8848478563664</c:v>
                </c:pt>
                <c:pt idx="25">
                  <c:v>1156.3669689233025</c:v>
                </c:pt>
                <c:pt idx="27">
                  <c:v>972.93922617637918</c:v>
                </c:pt>
                <c:pt idx="29">
                  <c:v>1070.588163351727</c:v>
                </c:pt>
              </c:numCache>
            </c:numRef>
          </c:val>
          <c:smooth val="0"/>
        </c:ser>
        <c:ser>
          <c:idx val="5"/>
          <c:order val="5"/>
          <c:tx>
            <c:strRef>
              <c:f>Tabelle3!$G$3:$G$4</c:f>
              <c:strCache>
                <c:ptCount val="1"/>
                <c:pt idx="0">
                  <c:v>VP49_1_H400_V150_C45_MF_285</c:v>
                </c:pt>
              </c:strCache>
            </c:strRef>
          </c:tx>
          <c:spPr>
            <a:ln>
              <a:solidFill>
                <a:schemeClr val="accent3">
                  <a:lumMod val="50000"/>
                </a:schemeClr>
              </a:solidFill>
              <a:prstDash val="dash"/>
            </a:ln>
          </c:spPr>
          <c:marker>
            <c:spPr>
              <a:solidFill>
                <a:schemeClr val="accent3">
                  <a:lumMod val="50000"/>
                </a:schemeClr>
              </a:solidFill>
              <a:ln>
                <a:solidFill>
                  <a:schemeClr val="accent3">
                    <a:lumMod val="50000"/>
                  </a:schemeClr>
                </a:solidFill>
                <a:prstDash val="dash"/>
              </a:ln>
            </c:spPr>
          </c:marker>
          <c:cat>
            <c:strRef>
              <c:f>Tabelle3!$A$5:$A$35</c:f>
              <c:strCache>
                <c:ptCount val="30"/>
                <c:pt idx="0">
                  <c:v>70,43</c:v>
                </c:pt>
                <c:pt idx="1">
                  <c:v>78,05</c:v>
                </c:pt>
                <c:pt idx="2">
                  <c:v>85,67</c:v>
                </c:pt>
                <c:pt idx="3">
                  <c:v>93,29</c:v>
                </c:pt>
                <c:pt idx="4">
                  <c:v>100,91</c:v>
                </c:pt>
                <c:pt idx="5">
                  <c:v>108,54</c:v>
                </c:pt>
                <c:pt idx="6">
                  <c:v>113,62</c:v>
                </c:pt>
                <c:pt idx="7">
                  <c:v>116,16</c:v>
                </c:pt>
                <c:pt idx="8">
                  <c:v>118,70</c:v>
                </c:pt>
                <c:pt idx="9">
                  <c:v>123,78</c:v>
                </c:pt>
                <c:pt idx="10">
                  <c:v>128,86</c:v>
                </c:pt>
                <c:pt idx="11">
                  <c:v>131,40</c:v>
                </c:pt>
                <c:pt idx="12">
                  <c:v>133,94</c:v>
                </c:pt>
                <c:pt idx="13">
                  <c:v>139,02</c:v>
                </c:pt>
                <c:pt idx="14">
                  <c:v>144,11</c:v>
                </c:pt>
                <c:pt idx="15">
                  <c:v>146,65</c:v>
                </c:pt>
                <c:pt idx="16">
                  <c:v>149,19</c:v>
                </c:pt>
                <c:pt idx="17">
                  <c:v>154,27</c:v>
                </c:pt>
                <c:pt idx="18">
                  <c:v>159,35</c:v>
                </c:pt>
                <c:pt idx="19">
                  <c:v>161,89</c:v>
                </c:pt>
                <c:pt idx="20">
                  <c:v>164,43</c:v>
                </c:pt>
                <c:pt idx="21">
                  <c:v>169,51</c:v>
                </c:pt>
                <c:pt idx="22">
                  <c:v>174,59</c:v>
                </c:pt>
                <c:pt idx="23">
                  <c:v>177,13</c:v>
                </c:pt>
                <c:pt idx="24">
                  <c:v>179,67</c:v>
                </c:pt>
                <c:pt idx="25">
                  <c:v>184,76</c:v>
                </c:pt>
                <c:pt idx="26">
                  <c:v>189,84</c:v>
                </c:pt>
                <c:pt idx="27">
                  <c:v>192,38</c:v>
                </c:pt>
                <c:pt idx="28">
                  <c:v>194,92</c:v>
                </c:pt>
                <c:pt idx="29">
                  <c:v>200,00</c:v>
                </c:pt>
              </c:strCache>
            </c:strRef>
          </c:cat>
          <c:val>
            <c:numRef>
              <c:f>Tabelle3!$G$5:$G$35</c:f>
              <c:numCache>
                <c:formatCode>General</c:formatCode>
                <c:ptCount val="30"/>
                <c:pt idx="0">
                  <c:v>2057.4481384321853</c:v>
                </c:pt>
                <c:pt idx="1">
                  <c:v>2109.9064808320527</c:v>
                </c:pt>
                <c:pt idx="2">
                  <c:v>1991.8796024079656</c:v>
                </c:pt>
                <c:pt idx="3">
                  <c:v>1965.2193866662897</c:v>
                </c:pt>
                <c:pt idx="4">
                  <c:v>1789.509994878435</c:v>
                </c:pt>
                <c:pt idx="5">
                  <c:v>1639.8245085471544</c:v>
                </c:pt>
                <c:pt idx="7">
                  <c:v>1770.1252787229446</c:v>
                </c:pt>
                <c:pt idx="9">
                  <c:v>1731.0660816771137</c:v>
                </c:pt>
                <c:pt idx="11">
                  <c:v>1879.449854871601</c:v>
                </c:pt>
                <c:pt idx="13">
                  <c:v>1831.1529813476063</c:v>
                </c:pt>
                <c:pt idx="15">
                  <c:v>1758.0323340614273</c:v>
                </c:pt>
                <c:pt idx="17">
                  <c:v>1814.1679168800692</c:v>
                </c:pt>
                <c:pt idx="19">
                  <c:v>1769.7835836676672</c:v>
                </c:pt>
                <c:pt idx="21">
                  <c:v>1818.5969963075358</c:v>
                </c:pt>
                <c:pt idx="23">
                  <c:v>1786.1664968363511</c:v>
                </c:pt>
                <c:pt idx="25">
                  <c:v>1796.3354653210549</c:v>
                </c:pt>
                <c:pt idx="27">
                  <c:v>1664.3710751283452</c:v>
                </c:pt>
                <c:pt idx="29">
                  <c:v>1731.241953054729</c:v>
                </c:pt>
              </c:numCache>
            </c:numRef>
          </c:val>
          <c:smooth val="0"/>
        </c:ser>
        <c:ser>
          <c:idx val="6"/>
          <c:order val="6"/>
          <c:tx>
            <c:strRef>
              <c:f>Tabelle3!$H$3:$H$4</c:f>
              <c:strCache>
                <c:ptCount val="1"/>
                <c:pt idx="0">
                  <c:v>VP50_1_H500_V150_C45_MF_285</c:v>
                </c:pt>
              </c:strCache>
            </c:strRef>
          </c:tx>
          <c:spPr>
            <a:ln>
              <a:prstDash val="dash"/>
            </a:ln>
          </c:spPr>
          <c:marker>
            <c:spPr>
              <a:ln>
                <a:prstDash val="dash"/>
              </a:ln>
            </c:spPr>
          </c:marker>
          <c:cat>
            <c:strRef>
              <c:f>Tabelle3!$A$5:$A$35</c:f>
              <c:strCache>
                <c:ptCount val="30"/>
                <c:pt idx="0">
                  <c:v>70,43</c:v>
                </c:pt>
                <c:pt idx="1">
                  <c:v>78,05</c:v>
                </c:pt>
                <c:pt idx="2">
                  <c:v>85,67</c:v>
                </c:pt>
                <c:pt idx="3">
                  <c:v>93,29</c:v>
                </c:pt>
                <c:pt idx="4">
                  <c:v>100,91</c:v>
                </c:pt>
                <c:pt idx="5">
                  <c:v>108,54</c:v>
                </c:pt>
                <c:pt idx="6">
                  <c:v>113,62</c:v>
                </c:pt>
                <c:pt idx="7">
                  <c:v>116,16</c:v>
                </c:pt>
                <c:pt idx="8">
                  <c:v>118,70</c:v>
                </c:pt>
                <c:pt idx="9">
                  <c:v>123,78</c:v>
                </c:pt>
                <c:pt idx="10">
                  <c:v>128,86</c:v>
                </c:pt>
                <c:pt idx="11">
                  <c:v>131,40</c:v>
                </c:pt>
                <c:pt idx="12">
                  <c:v>133,94</c:v>
                </c:pt>
                <c:pt idx="13">
                  <c:v>139,02</c:v>
                </c:pt>
                <c:pt idx="14">
                  <c:v>144,11</c:v>
                </c:pt>
                <c:pt idx="15">
                  <c:v>146,65</c:v>
                </c:pt>
                <c:pt idx="16">
                  <c:v>149,19</c:v>
                </c:pt>
                <c:pt idx="17">
                  <c:v>154,27</c:v>
                </c:pt>
                <c:pt idx="18">
                  <c:v>159,35</c:v>
                </c:pt>
                <c:pt idx="19">
                  <c:v>161,89</c:v>
                </c:pt>
                <c:pt idx="20">
                  <c:v>164,43</c:v>
                </c:pt>
                <c:pt idx="21">
                  <c:v>169,51</c:v>
                </c:pt>
                <c:pt idx="22">
                  <c:v>174,59</c:v>
                </c:pt>
                <c:pt idx="23">
                  <c:v>177,13</c:v>
                </c:pt>
                <c:pt idx="24">
                  <c:v>179,67</c:v>
                </c:pt>
                <c:pt idx="25">
                  <c:v>184,76</c:v>
                </c:pt>
                <c:pt idx="26">
                  <c:v>189,84</c:v>
                </c:pt>
                <c:pt idx="27">
                  <c:v>192,38</c:v>
                </c:pt>
                <c:pt idx="28">
                  <c:v>194,92</c:v>
                </c:pt>
                <c:pt idx="29">
                  <c:v>200,00</c:v>
                </c:pt>
              </c:strCache>
            </c:strRef>
          </c:cat>
          <c:val>
            <c:numRef>
              <c:f>Tabelle3!$H$5:$H$35</c:f>
              <c:numCache>
                <c:formatCode>General</c:formatCode>
                <c:ptCount val="30"/>
                <c:pt idx="0">
                  <c:v>2361.0922750113032</c:v>
                </c:pt>
                <c:pt idx="1">
                  <c:v>2235.4639760055852</c:v>
                </c:pt>
                <c:pt idx="2">
                  <c:v>2087.8004664053115</c:v>
                </c:pt>
                <c:pt idx="3">
                  <c:v>1984.6683886737947</c:v>
                </c:pt>
                <c:pt idx="4">
                  <c:v>1798.4485521639108</c:v>
                </c:pt>
                <c:pt idx="5">
                  <c:v>1806.7478668825579</c:v>
                </c:pt>
                <c:pt idx="7">
                  <c:v>1923.6313254361794</c:v>
                </c:pt>
                <c:pt idx="9">
                  <c:v>1976.5320402785028</c:v>
                </c:pt>
                <c:pt idx="11">
                  <c:v>2039.8328141564389</c:v>
                </c:pt>
                <c:pt idx="13">
                  <c:v>2049.1615664026995</c:v>
                </c:pt>
                <c:pt idx="15">
                  <c:v>2078.4851793607304</c:v>
                </c:pt>
                <c:pt idx="17">
                  <c:v>2103.4773017004636</c:v>
                </c:pt>
                <c:pt idx="19">
                  <c:v>2084.2130495236834</c:v>
                </c:pt>
                <c:pt idx="21">
                  <c:v>2057.2102280558202</c:v>
                </c:pt>
                <c:pt idx="23">
                  <c:v>1943.1505274718447</c:v>
                </c:pt>
                <c:pt idx="25">
                  <c:v>1853.9536652221295</c:v>
                </c:pt>
                <c:pt idx="27">
                  <c:v>1834.7515197237899</c:v>
                </c:pt>
                <c:pt idx="29">
                  <c:v>1822.4747148335482</c:v>
                </c:pt>
              </c:numCache>
            </c:numRef>
          </c:val>
          <c:smooth val="0"/>
        </c:ser>
        <c:dLbls>
          <c:showLegendKey val="0"/>
          <c:showVal val="0"/>
          <c:showCatName val="0"/>
          <c:showSerName val="0"/>
          <c:showPercent val="0"/>
          <c:showBubbleSize val="0"/>
        </c:dLbls>
        <c:marker val="1"/>
        <c:smooth val="0"/>
        <c:axId val="255462400"/>
        <c:axId val="255477248"/>
      </c:lineChart>
      <c:catAx>
        <c:axId val="255462400"/>
        <c:scaling>
          <c:orientation val="minMax"/>
        </c:scaling>
        <c:delete val="0"/>
        <c:axPos val="b"/>
        <c:title>
          <c:tx>
            <c:rich>
              <a:bodyPr/>
              <a:lstStyle/>
              <a:p>
                <a:pPr>
                  <a:defRPr sz="1800" b="0"/>
                </a:pPr>
                <a:r>
                  <a:rPr lang="de-DE" sz="1800" b="0" dirty="0"/>
                  <a:t>Workpiece </a:t>
                </a:r>
                <a:r>
                  <a:rPr lang="de-DE" sz="1800" b="0" dirty="0" err="1"/>
                  <a:t>position</a:t>
                </a:r>
                <a:r>
                  <a:rPr lang="de-DE" sz="1800" b="0" dirty="0"/>
                  <a:t> [mm]</a:t>
                </a:r>
              </a:p>
            </c:rich>
          </c:tx>
          <c:layout/>
          <c:overlay val="0"/>
        </c:title>
        <c:majorTickMark val="none"/>
        <c:minorTickMark val="none"/>
        <c:tickLblPos val="nextTo"/>
        <c:txPr>
          <a:bodyPr/>
          <a:lstStyle/>
          <a:p>
            <a:pPr>
              <a:defRPr sz="1600"/>
            </a:pPr>
            <a:endParaRPr lang="de-DE"/>
          </a:p>
        </c:txPr>
        <c:crossAx val="255477248"/>
        <c:crosses val="autoZero"/>
        <c:auto val="1"/>
        <c:lblAlgn val="ctr"/>
        <c:lblOffset val="100"/>
        <c:tickLblSkip val="5"/>
        <c:tickMarkSkip val="5"/>
        <c:noMultiLvlLbl val="0"/>
      </c:catAx>
      <c:valAx>
        <c:axId val="255477248"/>
        <c:scaling>
          <c:orientation val="minMax"/>
        </c:scaling>
        <c:delete val="0"/>
        <c:axPos val="l"/>
        <c:majorGridlines/>
        <c:title>
          <c:tx>
            <c:rich>
              <a:bodyPr/>
              <a:lstStyle/>
              <a:p>
                <a:pPr>
                  <a:defRPr sz="1800" b="0"/>
                </a:pPr>
                <a:r>
                  <a:rPr lang="de-DE" sz="1800" b="0" dirty="0" smtClean="0"/>
                  <a:t>Heat </a:t>
                </a:r>
                <a:r>
                  <a:rPr lang="de-DE" sz="1800" b="0" dirty="0" err="1" smtClean="0"/>
                  <a:t>flow</a:t>
                </a:r>
                <a:r>
                  <a:rPr lang="de-DE" sz="1800" b="0" dirty="0" smtClean="0"/>
                  <a:t> </a:t>
                </a:r>
                <a:r>
                  <a:rPr lang="de-DE" sz="1800" b="0" dirty="0" err="1" smtClean="0"/>
                  <a:t>into</a:t>
                </a:r>
                <a:r>
                  <a:rPr lang="de-DE" sz="1800" b="0" dirty="0" smtClean="0"/>
                  <a:t> </a:t>
                </a:r>
                <a:r>
                  <a:rPr lang="de-DE" sz="1800" b="0" dirty="0" err="1" smtClean="0"/>
                  <a:t>the</a:t>
                </a:r>
                <a:r>
                  <a:rPr lang="de-DE" sz="1800" b="0" dirty="0" smtClean="0"/>
                  <a:t> </a:t>
                </a:r>
                <a:r>
                  <a:rPr lang="de-DE" sz="1800" b="0" dirty="0" err="1" smtClean="0"/>
                  <a:t>workpiece</a:t>
                </a:r>
                <a:r>
                  <a:rPr lang="de-DE" sz="1800" b="0" dirty="0" smtClean="0"/>
                  <a:t> [W]</a:t>
                </a:r>
                <a:endParaRPr lang="de-DE" sz="1800" b="0" dirty="0"/>
              </a:p>
            </c:rich>
          </c:tx>
          <c:layout/>
          <c:overlay val="0"/>
        </c:title>
        <c:numFmt formatCode="General" sourceLinked="1"/>
        <c:majorTickMark val="none"/>
        <c:minorTickMark val="none"/>
        <c:tickLblPos val="nextTo"/>
        <c:txPr>
          <a:bodyPr/>
          <a:lstStyle/>
          <a:p>
            <a:pPr>
              <a:defRPr sz="1600"/>
            </a:pPr>
            <a:endParaRPr lang="de-DE"/>
          </a:p>
        </c:txPr>
        <c:crossAx val="255462400"/>
        <c:crosses val="autoZero"/>
        <c:crossBetween val="between"/>
      </c:valAx>
    </c:plotArea>
    <c:legend>
      <c:legendPos val="r"/>
      <c:layout>
        <c:manualLayout>
          <c:xMode val="edge"/>
          <c:yMode val="edge"/>
          <c:x val="0.6558176997106131"/>
          <c:y val="2.335629208587178E-3"/>
          <c:w val="0.34302110673665792"/>
          <c:h val="0.24790409398082666"/>
        </c:manualLayout>
      </c:layout>
      <c:overlay val="0"/>
    </c:legend>
    <c:plotVisOnly val="1"/>
    <c:dispBlanksAs val="span"/>
    <c:showDLblsOverMax val="0"/>
  </c:chart>
  <c:externalData r:id="rId1">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Lst>
</c:chartSpace>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45659" cy="496332"/>
          </a:xfrm>
          <a:prstGeom prst="rect">
            <a:avLst/>
          </a:prstGeom>
        </p:spPr>
        <p:txBody>
          <a:bodyPr vert="horz" lIns="91440" tIns="45720" rIns="91440" bIns="45720" rtlCol="0"/>
          <a:lstStyle>
            <a:lvl1pPr algn="l">
              <a:defRPr sz="1200"/>
            </a:lvl1pPr>
          </a:lstStyle>
          <a:p>
            <a:endParaRPr lang="en-US" dirty="0"/>
          </a:p>
        </p:txBody>
      </p:sp>
      <p:sp>
        <p:nvSpPr>
          <p:cNvPr id="3" name="Datumsplatzhalter 2"/>
          <p:cNvSpPr>
            <a:spLocks noGrp="1"/>
          </p:cNvSpPr>
          <p:nvPr>
            <p:ph type="dt" idx="1"/>
          </p:nvPr>
        </p:nvSpPr>
        <p:spPr>
          <a:xfrm>
            <a:off x="3850443" y="0"/>
            <a:ext cx="2945659" cy="496332"/>
          </a:xfrm>
          <a:prstGeom prst="rect">
            <a:avLst/>
          </a:prstGeom>
        </p:spPr>
        <p:txBody>
          <a:bodyPr vert="horz" lIns="91440" tIns="45720" rIns="91440" bIns="45720" rtlCol="0"/>
          <a:lstStyle>
            <a:lvl1pPr algn="r">
              <a:defRPr sz="1200"/>
            </a:lvl1pPr>
          </a:lstStyle>
          <a:p>
            <a:fld id="{995221F1-FC01-48EA-98A5-7C83F209DBDC}" type="datetimeFigureOut">
              <a:rPr lang="en-US" smtClean="0"/>
              <a:t>5/12/2016</a:t>
            </a:fld>
            <a:endParaRPr lang="en-US" dirty="0"/>
          </a:p>
        </p:txBody>
      </p:sp>
      <p:sp>
        <p:nvSpPr>
          <p:cNvPr id="4" name="Folienbildplatzhalter 3"/>
          <p:cNvSpPr>
            <a:spLocks noGrp="1" noRot="1" noChangeAspect="1"/>
          </p:cNvSpPr>
          <p:nvPr>
            <p:ph type="sldImg" idx="2"/>
          </p:nvPr>
        </p:nvSpPr>
        <p:spPr>
          <a:xfrm>
            <a:off x="711200" y="744538"/>
            <a:ext cx="5375275" cy="3722687"/>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79768" y="4715153"/>
            <a:ext cx="5438140" cy="4466987"/>
          </a:xfrm>
          <a:prstGeom prst="rect">
            <a:avLst/>
          </a:prstGeom>
        </p:spPr>
        <p:txBody>
          <a:bodyPr vert="horz" lIns="91440" tIns="45720" rIns="91440" bIns="45720" rtlCol="0"/>
          <a:lstStyle/>
          <a:p>
            <a:pPr lvl="0"/>
            <a:r>
              <a:rPr lang="en-US" dirty="0" err="1" smtClean="0"/>
              <a:t>Textmasterformat</a:t>
            </a:r>
            <a:r>
              <a:rPr lang="en-US" dirty="0" smtClean="0"/>
              <a:t> </a:t>
            </a:r>
            <a:r>
              <a:rPr lang="en-US" dirty="0" err="1" smtClean="0"/>
              <a:t>bearbeiten</a:t>
            </a:r>
            <a:endParaRPr lang="en-US" dirty="0" smtClean="0"/>
          </a:p>
          <a:p>
            <a:pPr lvl="1"/>
            <a:r>
              <a:rPr lang="en-US" dirty="0" err="1" smtClean="0"/>
              <a:t>Zweite</a:t>
            </a:r>
            <a:r>
              <a:rPr lang="en-US" dirty="0" smtClean="0"/>
              <a:t> </a:t>
            </a:r>
            <a:r>
              <a:rPr lang="en-US" dirty="0" err="1" smtClean="0"/>
              <a:t>Ebene</a:t>
            </a:r>
            <a:endParaRPr lang="en-US" dirty="0" smtClean="0"/>
          </a:p>
          <a:p>
            <a:pPr lvl="2"/>
            <a:r>
              <a:rPr lang="en-US" dirty="0" err="1" smtClean="0"/>
              <a:t>Dritte</a:t>
            </a:r>
            <a:r>
              <a:rPr lang="en-US" dirty="0" smtClean="0"/>
              <a:t> </a:t>
            </a:r>
            <a:r>
              <a:rPr lang="en-US" dirty="0" err="1" smtClean="0"/>
              <a:t>Ebene</a:t>
            </a:r>
            <a:endParaRPr lang="en-US" dirty="0" smtClean="0"/>
          </a:p>
          <a:p>
            <a:pPr lvl="3"/>
            <a:r>
              <a:rPr lang="en-US" dirty="0" err="1" smtClean="0"/>
              <a:t>Vierte</a:t>
            </a:r>
            <a:r>
              <a:rPr lang="en-US" dirty="0" smtClean="0"/>
              <a:t> </a:t>
            </a:r>
            <a:r>
              <a:rPr lang="en-US" dirty="0" err="1" smtClean="0"/>
              <a:t>Ebene</a:t>
            </a:r>
            <a:endParaRPr lang="en-US" dirty="0" smtClean="0"/>
          </a:p>
          <a:p>
            <a:pPr lvl="4"/>
            <a:r>
              <a:rPr lang="en-US" dirty="0" err="1" smtClean="0"/>
              <a:t>Fünfte</a:t>
            </a:r>
            <a:r>
              <a:rPr lang="en-US" dirty="0" smtClean="0"/>
              <a:t> </a:t>
            </a:r>
            <a:r>
              <a:rPr lang="en-US" dirty="0" err="1" smtClean="0"/>
              <a:t>Ebene</a:t>
            </a:r>
            <a:endParaRPr lang="en-US" dirty="0"/>
          </a:p>
        </p:txBody>
      </p:sp>
      <p:sp>
        <p:nvSpPr>
          <p:cNvPr id="6" name="Fußzeilenplatzhalter 5"/>
          <p:cNvSpPr>
            <a:spLocks noGrp="1"/>
          </p:cNvSpPr>
          <p:nvPr>
            <p:ph type="ftr" sz="quarter" idx="4"/>
          </p:nvPr>
        </p:nvSpPr>
        <p:spPr>
          <a:xfrm>
            <a:off x="0" y="9428583"/>
            <a:ext cx="2945659" cy="496332"/>
          </a:xfrm>
          <a:prstGeom prst="rect">
            <a:avLst/>
          </a:prstGeom>
        </p:spPr>
        <p:txBody>
          <a:bodyPr vert="horz" lIns="91440" tIns="45720" rIns="91440" bIns="45720" rtlCol="0" anchor="b"/>
          <a:lstStyle>
            <a:lvl1pPr algn="l">
              <a:defRPr sz="1200"/>
            </a:lvl1pPr>
          </a:lstStyle>
          <a:p>
            <a:endParaRPr lang="en-US" dirty="0"/>
          </a:p>
        </p:txBody>
      </p:sp>
      <p:sp>
        <p:nvSpPr>
          <p:cNvPr id="7" name="Foliennummernplatzhalter 6"/>
          <p:cNvSpPr>
            <a:spLocks noGrp="1"/>
          </p:cNvSpPr>
          <p:nvPr>
            <p:ph type="sldNum" sz="quarter" idx="5"/>
          </p:nvPr>
        </p:nvSpPr>
        <p:spPr>
          <a:xfrm>
            <a:off x="3850443" y="9428583"/>
            <a:ext cx="2945659" cy="496332"/>
          </a:xfrm>
          <a:prstGeom prst="rect">
            <a:avLst/>
          </a:prstGeom>
        </p:spPr>
        <p:txBody>
          <a:bodyPr vert="horz" lIns="91440" tIns="45720" rIns="91440" bIns="45720" rtlCol="0" anchor="b"/>
          <a:lstStyle>
            <a:lvl1pPr algn="r">
              <a:defRPr sz="1200"/>
            </a:lvl1pPr>
          </a:lstStyle>
          <a:p>
            <a:fld id="{ECC2F875-FC4D-49DD-BEE6-48EEBE4FE60E}" type="slidenum">
              <a:rPr lang="en-US" smtClean="0"/>
              <a:t>‹Nr.›</a:t>
            </a:fld>
            <a:endParaRPr lang="en-US" dirty="0"/>
          </a:p>
        </p:txBody>
      </p:sp>
    </p:spTree>
    <p:extLst>
      <p:ext uri="{BB962C8B-B14F-4D97-AF65-F5344CB8AC3E}">
        <p14:creationId xmlns:p14="http://schemas.microsoft.com/office/powerpoint/2010/main" val="1310518161"/>
      </p:ext>
    </p:extLst>
  </p:cSld>
  <p:clrMap bg1="lt1" tx1="dk1" bg2="lt2" tx2="dk2" accent1="accent1" accent2="accent2" accent3="accent3" accent4="accent4" accent5="accent5" accent6="accent6" hlink="hlink" folHlink="folHlink"/>
  <p:notesStyle>
    <a:lvl1pPr marL="0" algn="l" defTabSz="913740" rtl="0" eaLnBrk="1" latinLnBrk="0" hangingPunct="1">
      <a:defRPr sz="1200" kern="1200">
        <a:solidFill>
          <a:schemeClr val="tx1"/>
        </a:solidFill>
        <a:latin typeface="+mn-lt"/>
        <a:ea typeface="+mn-ea"/>
        <a:cs typeface="+mn-cs"/>
      </a:defRPr>
    </a:lvl1pPr>
    <a:lvl2pPr marL="456870" algn="l" defTabSz="913740" rtl="0" eaLnBrk="1" latinLnBrk="0" hangingPunct="1">
      <a:defRPr sz="1200" kern="1200">
        <a:solidFill>
          <a:schemeClr val="tx1"/>
        </a:solidFill>
        <a:latin typeface="+mn-lt"/>
        <a:ea typeface="+mn-ea"/>
        <a:cs typeface="+mn-cs"/>
      </a:defRPr>
    </a:lvl2pPr>
    <a:lvl3pPr marL="913740" algn="l" defTabSz="913740" rtl="0" eaLnBrk="1" latinLnBrk="0" hangingPunct="1">
      <a:defRPr sz="1200" kern="1200">
        <a:solidFill>
          <a:schemeClr val="tx1"/>
        </a:solidFill>
        <a:latin typeface="+mn-lt"/>
        <a:ea typeface="+mn-ea"/>
        <a:cs typeface="+mn-cs"/>
      </a:defRPr>
    </a:lvl3pPr>
    <a:lvl4pPr marL="1370612" algn="l" defTabSz="913740" rtl="0" eaLnBrk="1" latinLnBrk="0" hangingPunct="1">
      <a:defRPr sz="1200" kern="1200">
        <a:solidFill>
          <a:schemeClr val="tx1"/>
        </a:solidFill>
        <a:latin typeface="+mn-lt"/>
        <a:ea typeface="+mn-ea"/>
        <a:cs typeface="+mn-cs"/>
      </a:defRPr>
    </a:lvl4pPr>
    <a:lvl5pPr marL="1827481" algn="l" defTabSz="913740" rtl="0" eaLnBrk="1" latinLnBrk="0" hangingPunct="1">
      <a:defRPr sz="1200" kern="1200">
        <a:solidFill>
          <a:schemeClr val="tx1"/>
        </a:solidFill>
        <a:latin typeface="+mn-lt"/>
        <a:ea typeface="+mn-ea"/>
        <a:cs typeface="+mn-cs"/>
      </a:defRPr>
    </a:lvl5pPr>
    <a:lvl6pPr marL="2284352" algn="l" defTabSz="913740" rtl="0" eaLnBrk="1" latinLnBrk="0" hangingPunct="1">
      <a:defRPr sz="1200" kern="1200">
        <a:solidFill>
          <a:schemeClr val="tx1"/>
        </a:solidFill>
        <a:latin typeface="+mn-lt"/>
        <a:ea typeface="+mn-ea"/>
        <a:cs typeface="+mn-cs"/>
      </a:defRPr>
    </a:lvl6pPr>
    <a:lvl7pPr marL="2741222" algn="l" defTabSz="913740" rtl="0" eaLnBrk="1" latinLnBrk="0" hangingPunct="1">
      <a:defRPr sz="1200" kern="1200">
        <a:solidFill>
          <a:schemeClr val="tx1"/>
        </a:solidFill>
        <a:latin typeface="+mn-lt"/>
        <a:ea typeface="+mn-ea"/>
        <a:cs typeface="+mn-cs"/>
      </a:defRPr>
    </a:lvl7pPr>
    <a:lvl8pPr marL="3198092" algn="l" defTabSz="913740" rtl="0" eaLnBrk="1" latinLnBrk="0" hangingPunct="1">
      <a:defRPr sz="1200" kern="1200">
        <a:solidFill>
          <a:schemeClr val="tx1"/>
        </a:solidFill>
        <a:latin typeface="+mn-lt"/>
        <a:ea typeface="+mn-ea"/>
        <a:cs typeface="+mn-cs"/>
      </a:defRPr>
    </a:lvl8pPr>
    <a:lvl9pPr marL="3654961" algn="l" defTabSz="91374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noProof="0" dirty="0"/>
          </a:p>
        </p:txBody>
      </p:sp>
      <p:sp>
        <p:nvSpPr>
          <p:cNvPr id="4" name="Foliennummernplatzhalter 3"/>
          <p:cNvSpPr>
            <a:spLocks noGrp="1"/>
          </p:cNvSpPr>
          <p:nvPr>
            <p:ph type="sldNum" sz="quarter" idx="10"/>
          </p:nvPr>
        </p:nvSpPr>
        <p:spPr/>
        <p:txBody>
          <a:bodyPr/>
          <a:lstStyle/>
          <a:p>
            <a:fld id="{ECC2F875-FC4D-49DD-BEE6-48EEBE4FE60E}" type="slidenum">
              <a:rPr lang="en-US" smtClean="0"/>
              <a:t>1</a:t>
            </a:fld>
            <a:endParaRPr lang="en-US" dirty="0"/>
          </a:p>
        </p:txBody>
      </p:sp>
    </p:spTree>
    <p:extLst>
      <p:ext uri="{BB962C8B-B14F-4D97-AF65-F5344CB8AC3E}">
        <p14:creationId xmlns:p14="http://schemas.microsoft.com/office/powerpoint/2010/main" val="14425873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b="1" dirty="0" smtClean="0"/>
              <a:t>Heating rate rises with chip thickness</a:t>
            </a:r>
          </a:p>
          <a:p>
            <a:pPr marL="0" marR="0" indent="0" algn="l" defTabSz="913740" rtl="0" eaLnBrk="1" fontAlgn="auto" latinLnBrk="0" hangingPunct="1">
              <a:lnSpc>
                <a:spcPct val="100000"/>
              </a:lnSpc>
              <a:spcBef>
                <a:spcPts val="0"/>
              </a:spcBef>
              <a:spcAft>
                <a:spcPts val="0"/>
              </a:spcAft>
              <a:buClrTx/>
              <a:buSzTx/>
              <a:buFontTx/>
              <a:buNone/>
              <a:tabLst/>
              <a:defRPr/>
            </a:pPr>
            <a:r>
              <a:rPr lang="en-US" b="1" dirty="0" smtClean="0"/>
              <a:t>Heating rate</a:t>
            </a:r>
            <a:r>
              <a:rPr lang="en-US" b="1" baseline="0" dirty="0" smtClean="0"/>
              <a:t> decreases with cutting speed</a:t>
            </a:r>
            <a:endParaRPr lang="en-US" b="1" dirty="0" smtClean="0"/>
          </a:p>
          <a:p>
            <a:r>
              <a:rPr lang="en-US" dirty="0" smtClean="0"/>
              <a:t>H/v </a:t>
            </a:r>
            <a:r>
              <a:rPr lang="en-US" dirty="0" smtClean="0">
                <a:sym typeface="Wingdings" panose="05000000000000000000" pitchFamily="2" charset="2"/>
              </a:rPr>
              <a:t> Heating rate</a:t>
            </a:r>
          </a:p>
          <a:p>
            <a:r>
              <a:rPr lang="en-US" dirty="0" smtClean="0">
                <a:sym typeface="Wingdings" panose="05000000000000000000" pitchFamily="2" charset="2"/>
              </a:rPr>
              <a:t>1,33</a:t>
            </a:r>
          </a:p>
          <a:p>
            <a:r>
              <a:rPr lang="en-US" dirty="0" smtClean="0">
                <a:sym typeface="Wingdings" panose="05000000000000000000" pitchFamily="2" charset="2"/>
              </a:rPr>
              <a:t>2</a:t>
            </a:r>
          </a:p>
          <a:p>
            <a:r>
              <a:rPr lang="en-US" i="1" dirty="0" smtClean="0">
                <a:solidFill>
                  <a:srgbClr val="FF0000"/>
                </a:solidFill>
                <a:sym typeface="Wingdings" panose="05000000000000000000" pitchFamily="2" charset="2"/>
              </a:rPr>
              <a:t>4</a:t>
            </a:r>
          </a:p>
          <a:p>
            <a:r>
              <a:rPr lang="en-US" dirty="0" smtClean="0">
                <a:sym typeface="Wingdings" panose="05000000000000000000" pitchFamily="2" charset="2"/>
              </a:rPr>
              <a:t>2</a:t>
            </a:r>
          </a:p>
          <a:p>
            <a:r>
              <a:rPr lang="en-US" dirty="0" smtClean="0"/>
              <a:t>3</a:t>
            </a:r>
          </a:p>
          <a:p>
            <a:r>
              <a:rPr lang="en-US" dirty="0" smtClean="0"/>
              <a:t>2,66</a:t>
            </a:r>
          </a:p>
          <a:p>
            <a:r>
              <a:rPr lang="en-US" dirty="0" smtClean="0"/>
              <a:t>3,333</a:t>
            </a:r>
            <a:endParaRPr lang="en-US" dirty="0"/>
          </a:p>
        </p:txBody>
      </p:sp>
      <p:sp>
        <p:nvSpPr>
          <p:cNvPr id="4" name="Foliennummernplatzhalter 3"/>
          <p:cNvSpPr>
            <a:spLocks noGrp="1"/>
          </p:cNvSpPr>
          <p:nvPr>
            <p:ph type="sldNum" sz="quarter" idx="10"/>
          </p:nvPr>
        </p:nvSpPr>
        <p:spPr/>
        <p:txBody>
          <a:bodyPr/>
          <a:lstStyle/>
          <a:p>
            <a:fld id="{ECC2F875-FC4D-49DD-BEE6-48EEBE4FE60E}" type="slidenum">
              <a:rPr lang="en-US" smtClean="0"/>
              <a:t>19</a:t>
            </a:fld>
            <a:endParaRPr lang="en-US" dirty="0"/>
          </a:p>
        </p:txBody>
      </p:sp>
    </p:spTree>
    <p:extLst>
      <p:ext uri="{BB962C8B-B14F-4D97-AF65-F5344CB8AC3E}">
        <p14:creationId xmlns:p14="http://schemas.microsoft.com/office/powerpoint/2010/main" val="18666193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izenplatzhalter 2"/>
              <p:cNvSpPr>
                <a:spLocks noGrp="1"/>
              </p:cNvSpPr>
              <p:nvPr>
                <p:ph type="body" idx="1"/>
              </p:nvPr>
            </p:nvSpPr>
            <p:spPr/>
            <p:txBody>
              <a:bodyPr/>
              <a:lstStyle/>
              <a:p>
                <a:pPr marL="0" marR="0" indent="0" algn="l" defTabSz="913740" rtl="0" eaLnBrk="1" fontAlgn="auto" latinLnBrk="0" hangingPunct="1">
                  <a:lnSpc>
                    <a:spcPct val="100000"/>
                  </a:lnSpc>
                  <a:spcBef>
                    <a:spcPts val="0"/>
                  </a:spcBef>
                  <a:spcAft>
                    <a:spcPts val="0"/>
                  </a:spcAft>
                  <a:buClrTx/>
                  <a:buSzTx/>
                  <a:buFontTx/>
                  <a:buNone/>
                  <a:tabLst/>
                  <a:defRPr/>
                </a:pPr>
                <a:r>
                  <a:rPr lang="en-US" b="1" dirty="0" smtClean="0">
                    <a:solidFill>
                      <a:srgbClr val="FF0000"/>
                    </a:solidFill>
                  </a:rPr>
                  <a:t>Heat</a:t>
                </a:r>
                <a:r>
                  <a:rPr lang="en-US" b="1" baseline="0" dirty="0" smtClean="0">
                    <a:solidFill>
                      <a:srgbClr val="FF0000"/>
                    </a:solidFill>
                  </a:rPr>
                  <a:t> carried away by chip rises with </a:t>
                </a:r>
                <a:r>
                  <a:rPr lang="en-US" b="1" baseline="0" dirty="0" err="1" smtClean="0">
                    <a:solidFill>
                      <a:srgbClr val="FF0000"/>
                    </a:solidFill>
                  </a:rPr>
                  <a:t>hsp</a:t>
                </a:r>
                <a:r>
                  <a:rPr lang="en-US" b="1" baseline="0" dirty="0" smtClean="0">
                    <a:solidFill>
                      <a:srgbClr val="FF0000"/>
                    </a:solidFill>
                  </a:rPr>
                  <a:t>*</a:t>
                </a:r>
                <a:r>
                  <a:rPr lang="en-US" b="1" baseline="0" dirty="0" err="1" smtClean="0">
                    <a:solidFill>
                      <a:srgbClr val="FF0000"/>
                    </a:solidFill>
                  </a:rPr>
                  <a:t>vc</a:t>
                </a:r>
                <a:endParaRPr lang="en-US" b="1" baseline="0" dirty="0" smtClean="0">
                  <a:solidFill>
                    <a:srgbClr val="FF0000"/>
                  </a:solidFill>
                </a:endParaRPr>
              </a:p>
              <a:p>
                <a:pPr marL="0" marR="0" indent="0" algn="l" defTabSz="913740" rtl="0" eaLnBrk="1" fontAlgn="auto" latinLnBrk="0" hangingPunct="1">
                  <a:lnSpc>
                    <a:spcPct val="100000"/>
                  </a:lnSpc>
                  <a:spcBef>
                    <a:spcPts val="0"/>
                  </a:spcBef>
                  <a:spcAft>
                    <a:spcPts val="0"/>
                  </a:spcAft>
                  <a:buClrTx/>
                  <a:buSzTx/>
                  <a:buFontTx/>
                  <a:buNone/>
                  <a:tabLst/>
                  <a:defRPr/>
                </a:pPr>
                <a:r>
                  <a:rPr lang="en-US" b="1" baseline="0" dirty="0" smtClean="0">
                    <a:solidFill>
                      <a:srgbClr val="FF0000"/>
                    </a:solidFill>
                  </a:rPr>
                  <a:t>Heat carried away by chip increases with cutting length for small chip thickness  </a:t>
                </a:r>
              </a:p>
              <a:p>
                <a:pPr marL="0" marR="0" indent="0" algn="l" defTabSz="913740" rtl="0" eaLnBrk="1" fontAlgn="auto" latinLnBrk="0" hangingPunct="1">
                  <a:lnSpc>
                    <a:spcPct val="100000"/>
                  </a:lnSpc>
                  <a:spcBef>
                    <a:spcPts val="0"/>
                  </a:spcBef>
                  <a:spcAft>
                    <a:spcPts val="0"/>
                  </a:spcAft>
                  <a:buClrTx/>
                  <a:buSzTx/>
                  <a:buFontTx/>
                  <a:buNone/>
                  <a:tabLst/>
                  <a:defRPr/>
                </a:pPr>
                <a:r>
                  <a:rPr lang="en-US" b="1" baseline="0" dirty="0" smtClean="0">
                    <a:solidFill>
                      <a:srgbClr val="FF0000"/>
                    </a:solidFill>
                  </a:rPr>
                  <a:t>Why?????</a:t>
                </a:r>
                <a:endParaRPr lang="en-US" b="1" dirty="0" smtClean="0">
                  <a:solidFill>
                    <a:srgbClr val="FF0000"/>
                  </a:solidFill>
                </a:endParaRPr>
              </a:p>
              <a:p>
                <a:pPr marL="0" marR="0" indent="0" algn="l" defTabSz="913740" rtl="0" eaLnBrk="1" fontAlgn="auto" latinLnBrk="0" hangingPunct="1">
                  <a:lnSpc>
                    <a:spcPct val="100000"/>
                  </a:lnSpc>
                  <a:spcBef>
                    <a:spcPts val="0"/>
                  </a:spcBef>
                  <a:spcAft>
                    <a:spcPts val="0"/>
                  </a:spcAft>
                  <a:buClrTx/>
                  <a:buSzTx/>
                  <a:buFontTx/>
                  <a:buNone/>
                  <a:tabLst/>
                  <a:defRPr/>
                </a:pPr>
                <a:endParaRPr lang="en-US" b="0" dirty="0" smtClean="0">
                  <a:solidFill>
                    <a:schemeClr val="accent6"/>
                  </a:solidFill>
                </a:endParaRPr>
              </a:p>
              <a:p>
                <a:pPr marL="0" marR="0" indent="0" algn="l" defTabSz="913740" rtl="0" eaLnBrk="1" fontAlgn="auto" latinLnBrk="0" hangingPunct="1">
                  <a:lnSpc>
                    <a:spcPct val="100000"/>
                  </a:lnSpc>
                  <a:spcBef>
                    <a:spcPts val="0"/>
                  </a:spcBef>
                  <a:spcAft>
                    <a:spcPts val="0"/>
                  </a:spcAft>
                  <a:buClrTx/>
                  <a:buSzTx/>
                  <a:buFontTx/>
                  <a:buNone/>
                  <a:tabLst/>
                  <a:defRPr/>
                </a:pPr>
                <a:r>
                  <a:rPr lang="en-US" b="0" dirty="0" err="1" smtClean="0">
                    <a:solidFill>
                      <a:schemeClr val="accent6"/>
                    </a:solidFill>
                  </a:rPr>
                  <a:t>v</a:t>
                </a:r>
                <a:r>
                  <a:rPr lang="en-US" b="0" baseline="-25000" dirty="0" err="1" smtClean="0">
                    <a:solidFill>
                      <a:schemeClr val="accent6"/>
                    </a:solidFill>
                  </a:rPr>
                  <a:t>c</a:t>
                </a:r>
                <a:r>
                  <a:rPr lang="en-US" b="0" baseline="-25000" dirty="0" smtClean="0">
                    <a:solidFill>
                      <a:schemeClr val="accent6"/>
                    </a:solidFill>
                  </a:rPr>
                  <a:t>* </a:t>
                </a:r>
                <a:r>
                  <a:rPr lang="en-US" b="0" dirty="0" smtClean="0">
                    <a:solidFill>
                      <a:schemeClr val="accent6"/>
                    </a:solidFill>
                  </a:rPr>
                  <a:t>h</a:t>
                </a:r>
                <a:r>
                  <a:rPr lang="en-US" b="0" baseline="-25000" dirty="0" smtClean="0">
                    <a:solidFill>
                      <a:schemeClr val="accent6"/>
                    </a:solidFill>
                  </a:rPr>
                  <a:t>sp</a:t>
                </a:r>
                <a:r>
                  <a:rPr lang="en-US" b="0" dirty="0" smtClean="0">
                    <a:solidFill>
                      <a:schemeClr val="accent6"/>
                    </a:solidFill>
                  </a:rPr>
                  <a:t> ~ </a:t>
                </a:r>
                <a14:m>
                  <m:oMath xmlns:m="http://schemas.openxmlformats.org/officeDocument/2006/math">
                    <m:sSup>
                      <m:sSupPr>
                        <m:ctrlPr>
                          <a:rPr lang="en-US" b="0" i="1">
                            <a:solidFill>
                              <a:schemeClr val="accent6"/>
                            </a:solidFill>
                            <a:latin typeface="Cambria Math"/>
                          </a:rPr>
                        </m:ctrlPr>
                      </m:sSupPr>
                      <m:e>
                        <m:acc>
                          <m:accPr>
                            <m:chr m:val="̇"/>
                            <m:ctrlPr>
                              <a:rPr lang="en-US" b="0" i="1">
                                <a:solidFill>
                                  <a:schemeClr val="accent6"/>
                                </a:solidFill>
                                <a:latin typeface="Cambria Math"/>
                              </a:rPr>
                            </m:ctrlPr>
                          </m:accPr>
                          <m:e>
                            <m:r>
                              <a:rPr lang="en-US" b="0" i="1">
                                <a:solidFill>
                                  <a:schemeClr val="accent6"/>
                                </a:solidFill>
                                <a:latin typeface="Cambria Math"/>
                              </a:rPr>
                              <m:t> </m:t>
                            </m:r>
                            <m:r>
                              <a:rPr lang="en-US" b="0" i="1">
                                <a:solidFill>
                                  <a:schemeClr val="accent6"/>
                                </a:solidFill>
                                <a:latin typeface="Cambria Math"/>
                              </a:rPr>
                              <m:t>𝑞</m:t>
                            </m:r>
                          </m:e>
                        </m:acc>
                      </m:e>
                      <m:sup>
                        <m:r>
                          <a:rPr lang="en-US" b="0" i="1">
                            <a:solidFill>
                              <a:schemeClr val="accent6"/>
                            </a:solidFill>
                            <a:latin typeface="Cambria Math"/>
                          </a:rPr>
                          <m:t>´</m:t>
                        </m:r>
                      </m:sup>
                    </m:sSup>
                  </m:oMath>
                </a14:m>
                <a:r>
                  <a:rPr lang="en-US" b="0" baseline="-25000" dirty="0" smtClean="0">
                    <a:solidFill>
                      <a:schemeClr val="accent6"/>
                    </a:solidFill>
                  </a:rPr>
                  <a:t>chip </a:t>
                </a:r>
                <a:r>
                  <a:rPr lang="en-US" b="0" dirty="0" smtClean="0">
                    <a:solidFill>
                      <a:schemeClr val="accent6"/>
                    </a:solidFill>
                  </a:rPr>
                  <a:t>; </a:t>
                </a:r>
                <a:r>
                  <a:rPr lang="en-US" b="0" dirty="0" err="1" smtClean="0">
                    <a:solidFill>
                      <a:schemeClr val="accent6"/>
                    </a:solidFill>
                  </a:rPr>
                  <a:t>l</a:t>
                </a:r>
                <a:r>
                  <a:rPr lang="en-US" b="0" baseline="-25000" dirty="0" err="1" smtClean="0">
                    <a:solidFill>
                      <a:schemeClr val="accent6"/>
                    </a:solidFill>
                  </a:rPr>
                  <a:t>c</a:t>
                </a:r>
                <a:r>
                  <a:rPr lang="en-US" b="0" baseline="-25000" dirty="0" smtClean="0">
                    <a:solidFill>
                      <a:schemeClr val="accent6"/>
                    </a:solidFill>
                  </a:rPr>
                  <a:t> </a:t>
                </a:r>
                <a:r>
                  <a:rPr lang="en-US" b="0" dirty="0" smtClean="0">
                    <a:solidFill>
                      <a:schemeClr val="accent6"/>
                    </a:solidFill>
                  </a:rPr>
                  <a:t>↑ → </a:t>
                </a:r>
                <a14:m>
                  <m:oMath xmlns:m="http://schemas.openxmlformats.org/officeDocument/2006/math">
                    <m:sSup>
                      <m:sSupPr>
                        <m:ctrlPr>
                          <a:rPr lang="en-US" b="0" i="1">
                            <a:solidFill>
                              <a:schemeClr val="accent6"/>
                            </a:solidFill>
                            <a:latin typeface="Cambria Math"/>
                          </a:rPr>
                        </m:ctrlPr>
                      </m:sSupPr>
                      <m:e>
                        <m:acc>
                          <m:accPr>
                            <m:chr m:val="̇"/>
                            <m:ctrlPr>
                              <a:rPr lang="en-US" b="0" i="1">
                                <a:solidFill>
                                  <a:schemeClr val="accent6"/>
                                </a:solidFill>
                                <a:latin typeface="Cambria Math"/>
                              </a:rPr>
                            </m:ctrlPr>
                          </m:accPr>
                          <m:e>
                            <m:r>
                              <a:rPr lang="en-US" b="0" i="1">
                                <a:solidFill>
                                  <a:schemeClr val="accent6"/>
                                </a:solidFill>
                                <a:latin typeface="Cambria Math"/>
                              </a:rPr>
                              <m:t> </m:t>
                            </m:r>
                            <m:r>
                              <a:rPr lang="en-US" b="0" i="1">
                                <a:solidFill>
                                  <a:schemeClr val="accent6"/>
                                </a:solidFill>
                                <a:latin typeface="Cambria Math"/>
                              </a:rPr>
                              <m:t>𝑞</m:t>
                            </m:r>
                          </m:e>
                        </m:acc>
                      </m:e>
                      <m:sup>
                        <m:r>
                          <a:rPr lang="en-US" b="0" i="1">
                            <a:solidFill>
                              <a:schemeClr val="accent6"/>
                            </a:solidFill>
                            <a:latin typeface="Cambria Math"/>
                          </a:rPr>
                          <m:t>´</m:t>
                        </m:r>
                      </m:sup>
                    </m:sSup>
                  </m:oMath>
                </a14:m>
                <a:r>
                  <a:rPr lang="en-US" b="0" baseline="-25000" dirty="0" smtClean="0">
                    <a:solidFill>
                      <a:schemeClr val="accent6"/>
                    </a:solidFill>
                  </a:rPr>
                  <a:t>chip</a:t>
                </a:r>
                <a:r>
                  <a:rPr lang="en-US" b="0" dirty="0" smtClean="0">
                    <a:solidFill>
                      <a:schemeClr val="accent6"/>
                    </a:solidFill>
                  </a:rPr>
                  <a:t> = const.   (gilt </a:t>
                </a:r>
                <a:r>
                  <a:rPr lang="en-US" b="0" dirty="0" err="1" smtClean="0">
                    <a:solidFill>
                      <a:schemeClr val="accent6"/>
                    </a:solidFill>
                  </a:rPr>
                  <a:t>nicht</a:t>
                </a:r>
                <a:r>
                  <a:rPr lang="en-US" b="0" dirty="0" smtClean="0">
                    <a:solidFill>
                      <a:schemeClr val="accent6"/>
                    </a:solidFill>
                  </a:rPr>
                  <a:t> </a:t>
                </a:r>
                <a:r>
                  <a:rPr lang="en-US" b="0" dirty="0" err="1" smtClean="0">
                    <a:solidFill>
                      <a:schemeClr val="accent6"/>
                    </a:solidFill>
                  </a:rPr>
                  <a:t>für</a:t>
                </a:r>
                <a:r>
                  <a:rPr lang="en-US" b="0" dirty="0" smtClean="0">
                    <a:solidFill>
                      <a:schemeClr val="accent6"/>
                    </a:solidFill>
                  </a:rPr>
                  <a:t> Vp41 , VP42)</a:t>
                </a:r>
              </a:p>
              <a:p>
                <a:pPr marL="0" marR="0" indent="0" algn="l" defTabSz="913740" rtl="0" eaLnBrk="1" fontAlgn="auto" latinLnBrk="0" hangingPunct="1">
                  <a:lnSpc>
                    <a:spcPct val="100000"/>
                  </a:lnSpc>
                  <a:spcBef>
                    <a:spcPts val="0"/>
                  </a:spcBef>
                  <a:spcAft>
                    <a:spcPts val="0"/>
                  </a:spcAft>
                  <a:buClrTx/>
                  <a:buSzTx/>
                  <a:buFontTx/>
                  <a:buNone/>
                  <a:tabLst/>
                  <a:defRPr/>
                </a:pPr>
                <a:endParaRPr lang="en-US" b="0" dirty="0" smtClean="0">
                  <a:solidFill>
                    <a:schemeClr val="accent6"/>
                  </a:solidFill>
                </a:endParaRPr>
              </a:p>
              <a:p>
                <a:pPr marL="0" marR="0" indent="0" algn="l" defTabSz="913740" rtl="0" eaLnBrk="1" fontAlgn="auto" latinLnBrk="0" hangingPunct="1">
                  <a:lnSpc>
                    <a:spcPct val="100000"/>
                  </a:lnSpc>
                  <a:spcBef>
                    <a:spcPts val="0"/>
                  </a:spcBef>
                  <a:spcAft>
                    <a:spcPts val="0"/>
                  </a:spcAft>
                  <a:buClrTx/>
                  <a:buSzTx/>
                  <a:buFontTx/>
                  <a:buNone/>
                  <a:tabLst/>
                  <a:defRPr/>
                </a:pPr>
                <a14:m>
                  <m:oMath xmlns:m="http://schemas.openxmlformats.org/officeDocument/2006/math">
                    <m:sSup>
                      <m:sSupPr>
                        <m:ctrlPr>
                          <a:rPr lang="en-US" b="0" i="1" smtClean="0">
                            <a:solidFill>
                              <a:schemeClr val="accent6"/>
                            </a:solidFill>
                            <a:latin typeface="Cambria Math"/>
                          </a:rPr>
                        </m:ctrlPr>
                      </m:sSupPr>
                      <m:e>
                        <m:acc>
                          <m:accPr>
                            <m:chr m:val="̇"/>
                            <m:ctrlPr>
                              <a:rPr lang="en-US" b="0" i="1">
                                <a:solidFill>
                                  <a:schemeClr val="accent6"/>
                                </a:solidFill>
                                <a:latin typeface="Cambria Math"/>
                              </a:rPr>
                            </m:ctrlPr>
                          </m:accPr>
                          <m:e>
                            <m:r>
                              <a:rPr lang="en-US" b="0" i="1">
                                <a:solidFill>
                                  <a:schemeClr val="accent6"/>
                                </a:solidFill>
                                <a:latin typeface="Cambria Math"/>
                              </a:rPr>
                              <m:t> </m:t>
                            </m:r>
                            <m:r>
                              <a:rPr lang="en-US" b="0" i="1">
                                <a:solidFill>
                                  <a:schemeClr val="accent6"/>
                                </a:solidFill>
                                <a:latin typeface="Cambria Math"/>
                              </a:rPr>
                              <m:t>𝑞</m:t>
                            </m:r>
                          </m:e>
                        </m:acc>
                      </m:e>
                      <m:sup>
                        <m:r>
                          <a:rPr lang="en-US" b="0" i="1">
                            <a:solidFill>
                              <a:schemeClr val="accent6"/>
                            </a:solidFill>
                            <a:latin typeface="Cambria Math"/>
                          </a:rPr>
                          <m:t>´</m:t>
                        </m:r>
                      </m:sup>
                    </m:sSup>
                  </m:oMath>
                </a14:m>
                <a:r>
                  <a:rPr lang="en-US" b="0" baseline="-25000" dirty="0" smtClean="0">
                    <a:solidFill>
                      <a:schemeClr val="accent6"/>
                    </a:solidFill>
                  </a:rPr>
                  <a:t>chip</a:t>
                </a:r>
                <a:r>
                  <a:rPr lang="en-US" b="0" dirty="0" smtClean="0">
                    <a:solidFill>
                      <a:schemeClr val="accent6"/>
                    </a:solidFill>
                  </a:rPr>
                  <a:t> ↑ → </a:t>
                </a:r>
                <a:r>
                  <a:rPr lang="en-US" b="0" dirty="0" err="1" smtClean="0"/>
                  <a:t>B</a:t>
                </a:r>
                <a:r>
                  <a:rPr lang="en-US" b="0" baseline="-25000" dirty="0" err="1" smtClean="0"/>
                  <a:t>chip</a:t>
                </a:r>
                <a:r>
                  <a:rPr lang="en-US" b="0" baseline="-25000" dirty="0" smtClean="0"/>
                  <a:t> </a:t>
                </a:r>
                <a:r>
                  <a:rPr lang="en-US" b="0" baseline="0" dirty="0" smtClean="0"/>
                  <a:t>↑ </a:t>
                </a:r>
                <a:r>
                  <a:rPr lang="en-US" b="0" dirty="0" smtClean="0">
                    <a:solidFill>
                      <a:schemeClr val="accent6"/>
                    </a:solidFill>
                  </a:rPr>
                  <a:t>(</a:t>
                </a:r>
                <a:r>
                  <a:rPr lang="en-US" b="0" dirty="0" err="1" smtClean="0">
                    <a:solidFill>
                      <a:schemeClr val="accent6"/>
                    </a:solidFill>
                  </a:rPr>
                  <a:t>für</a:t>
                </a:r>
                <a:r>
                  <a:rPr lang="en-US" b="0" dirty="0" smtClean="0">
                    <a:solidFill>
                      <a:schemeClr val="accent6"/>
                    </a:solidFill>
                  </a:rPr>
                  <a:t> Vp41 , VP42)</a:t>
                </a:r>
              </a:p>
              <a:p>
                <a:pPr marL="0" marR="0" indent="0" algn="l" defTabSz="913740" rtl="0" eaLnBrk="1" fontAlgn="auto" latinLnBrk="0" hangingPunct="1">
                  <a:lnSpc>
                    <a:spcPct val="100000"/>
                  </a:lnSpc>
                  <a:spcBef>
                    <a:spcPts val="0"/>
                  </a:spcBef>
                  <a:spcAft>
                    <a:spcPts val="0"/>
                  </a:spcAft>
                  <a:buClrTx/>
                  <a:buSzTx/>
                  <a:buFontTx/>
                  <a:buNone/>
                  <a:tabLst/>
                  <a:defRPr/>
                </a:pPr>
                <a:endParaRPr lang="en-US" dirty="0">
                  <a:solidFill>
                    <a:schemeClr val="accent6"/>
                  </a:solidFill>
                </a:endParaRPr>
              </a:p>
              <a:p>
                <a:endParaRPr lang="en-US" dirty="0"/>
              </a:p>
            </p:txBody>
          </p:sp>
        </mc:Choice>
        <mc:Fallback xmlns="">
          <p:sp>
            <p:nvSpPr>
              <p:cNvPr id="3" name="Notizenplatzhalter 2"/>
              <p:cNvSpPr>
                <a:spLocks noGrp="1"/>
              </p:cNvSpPr>
              <p:nvPr>
                <p:ph type="body" idx="1"/>
              </p:nvPr>
            </p:nvSpPr>
            <p:spPr/>
            <p:txBody>
              <a:bodyPr/>
              <a:lstStyle/>
              <a:p>
                <a:pPr marL="0" marR="0" indent="0" algn="l" defTabSz="913740" rtl="0" eaLnBrk="1" fontAlgn="auto" latinLnBrk="0" hangingPunct="1">
                  <a:lnSpc>
                    <a:spcPct val="100000"/>
                  </a:lnSpc>
                  <a:spcBef>
                    <a:spcPts val="0"/>
                  </a:spcBef>
                  <a:spcAft>
                    <a:spcPts val="0"/>
                  </a:spcAft>
                  <a:buClrTx/>
                  <a:buSzTx/>
                  <a:buFontTx/>
                  <a:buNone/>
                  <a:tabLst/>
                  <a:defRPr/>
                </a:pPr>
                <a:r>
                  <a:rPr lang="en-US" b="1" dirty="0" smtClean="0">
                    <a:solidFill>
                      <a:schemeClr val="accent6"/>
                    </a:solidFill>
                  </a:rPr>
                  <a:t>v</a:t>
                </a:r>
                <a:r>
                  <a:rPr lang="en-US" b="1" baseline="-25000" dirty="0" err="1" smtClean="0">
                    <a:solidFill>
                      <a:schemeClr val="accent6"/>
                    </a:solidFill>
                  </a:rPr>
                  <a:t>c</a:t>
                </a:r>
                <a:r>
                  <a:rPr lang="en-US" b="1" baseline="-25000" dirty="0" smtClean="0">
                    <a:solidFill>
                      <a:schemeClr val="accent6"/>
                    </a:solidFill>
                  </a:rPr>
                  <a:t>* </a:t>
                </a:r>
                <a:r>
                  <a:rPr lang="en-US" b="1" dirty="0" err="1" smtClean="0">
                    <a:solidFill>
                      <a:schemeClr val="accent6"/>
                    </a:solidFill>
                  </a:rPr>
                  <a:t>h</a:t>
                </a:r>
                <a:r>
                  <a:rPr lang="en-US" b="1" baseline="-25000" dirty="0" err="1" smtClean="0">
                    <a:solidFill>
                      <a:schemeClr val="accent6"/>
                    </a:solidFill>
                  </a:rPr>
                  <a:t>sp</a:t>
                </a:r>
                <a:r>
                  <a:rPr lang="en-US" b="1" dirty="0" smtClean="0">
                    <a:solidFill>
                      <a:schemeClr val="accent6"/>
                    </a:solidFill>
                  </a:rPr>
                  <a:t> ~ </a:t>
                </a:r>
                <a:r>
                  <a:rPr lang="en-US" b="1" i="0">
                    <a:solidFill>
                      <a:schemeClr val="accent6"/>
                    </a:solidFill>
                    <a:latin typeface="Cambria Math"/>
                  </a:rPr>
                  <a:t>( 𝒒) ̇^´</a:t>
                </a:r>
                <a:r>
                  <a:rPr lang="en-US" baseline="-25000" dirty="0" smtClean="0">
                    <a:solidFill>
                      <a:schemeClr val="accent6"/>
                    </a:solidFill>
                  </a:rPr>
                  <a:t>chip </a:t>
                </a:r>
                <a:r>
                  <a:rPr lang="en-US" b="1" dirty="0" smtClean="0">
                    <a:solidFill>
                      <a:schemeClr val="accent6"/>
                    </a:solidFill>
                  </a:rPr>
                  <a:t>; </a:t>
                </a:r>
                <a:r>
                  <a:rPr lang="en-US" b="1" dirty="0" err="1" smtClean="0">
                    <a:solidFill>
                      <a:schemeClr val="accent6"/>
                    </a:solidFill>
                  </a:rPr>
                  <a:t>l</a:t>
                </a:r>
                <a:r>
                  <a:rPr lang="en-US" b="1" baseline="-25000" dirty="0" err="1" smtClean="0">
                    <a:solidFill>
                      <a:schemeClr val="accent6"/>
                    </a:solidFill>
                  </a:rPr>
                  <a:t>c</a:t>
                </a:r>
                <a:r>
                  <a:rPr lang="en-US" b="1" baseline="-25000" dirty="0" smtClean="0">
                    <a:solidFill>
                      <a:schemeClr val="accent6"/>
                    </a:solidFill>
                  </a:rPr>
                  <a:t> </a:t>
                </a:r>
                <a:r>
                  <a:rPr lang="en-US" b="1" dirty="0" smtClean="0">
                    <a:solidFill>
                      <a:schemeClr val="accent6"/>
                    </a:solidFill>
                  </a:rPr>
                  <a:t>↑ → </a:t>
                </a:r>
                <a:r>
                  <a:rPr lang="en-US" b="1" i="0">
                    <a:solidFill>
                      <a:schemeClr val="accent6"/>
                    </a:solidFill>
                    <a:latin typeface="Cambria Math"/>
                  </a:rPr>
                  <a:t>( 𝒒) ̇^´</a:t>
                </a:r>
                <a:r>
                  <a:rPr lang="en-US" baseline="-25000" dirty="0" smtClean="0">
                    <a:solidFill>
                      <a:schemeClr val="accent6"/>
                    </a:solidFill>
                  </a:rPr>
                  <a:t>chip</a:t>
                </a:r>
                <a:r>
                  <a:rPr lang="en-US" dirty="0" smtClean="0">
                    <a:solidFill>
                      <a:schemeClr val="accent6"/>
                    </a:solidFill>
                  </a:rPr>
                  <a:t> = const.</a:t>
                </a:r>
                <a:r>
                  <a:rPr lang="en-US" b="1" dirty="0" smtClean="0">
                    <a:solidFill>
                      <a:schemeClr val="accent6"/>
                    </a:solidFill>
                  </a:rPr>
                  <a:t>  </a:t>
                </a:r>
                <a:r>
                  <a:rPr lang="en-US" b="1" dirty="0" smtClean="0">
                    <a:solidFill>
                      <a:schemeClr val="accent6"/>
                    </a:solidFill>
                  </a:rPr>
                  <a:t> (gilt </a:t>
                </a:r>
                <a:r>
                  <a:rPr lang="en-US" b="1" dirty="0" err="1" smtClean="0">
                    <a:solidFill>
                      <a:schemeClr val="accent6"/>
                    </a:solidFill>
                  </a:rPr>
                  <a:t>nicht</a:t>
                </a:r>
                <a:r>
                  <a:rPr lang="en-US" b="1" dirty="0" smtClean="0">
                    <a:solidFill>
                      <a:schemeClr val="accent6"/>
                    </a:solidFill>
                  </a:rPr>
                  <a:t> </a:t>
                </a:r>
                <a:r>
                  <a:rPr lang="en-US" b="1" dirty="0" err="1" smtClean="0">
                    <a:solidFill>
                      <a:schemeClr val="accent6"/>
                    </a:solidFill>
                  </a:rPr>
                  <a:t>für</a:t>
                </a:r>
                <a:r>
                  <a:rPr lang="en-US" b="1" dirty="0" smtClean="0">
                    <a:solidFill>
                      <a:schemeClr val="accent6"/>
                    </a:solidFill>
                  </a:rPr>
                  <a:t> Vp41 , VP42)</a:t>
                </a:r>
              </a:p>
              <a:p>
                <a:pPr marL="0" marR="0" indent="0" algn="l" defTabSz="913740" rtl="0" eaLnBrk="1" fontAlgn="auto" latinLnBrk="0" hangingPunct="1">
                  <a:lnSpc>
                    <a:spcPct val="100000"/>
                  </a:lnSpc>
                  <a:spcBef>
                    <a:spcPts val="0"/>
                  </a:spcBef>
                  <a:spcAft>
                    <a:spcPts val="0"/>
                  </a:spcAft>
                  <a:buClrTx/>
                  <a:buSzTx/>
                  <a:buFontTx/>
                  <a:buNone/>
                  <a:tabLst/>
                  <a:defRPr/>
                </a:pPr>
                <a:endParaRPr lang="en-US" b="1" dirty="0" smtClean="0">
                  <a:solidFill>
                    <a:schemeClr val="accent6"/>
                  </a:solidFill>
                </a:endParaRPr>
              </a:p>
              <a:p>
                <a:pPr marL="0" marR="0" indent="0" algn="l" defTabSz="913740" rtl="0" eaLnBrk="1" fontAlgn="auto" latinLnBrk="0" hangingPunct="1">
                  <a:lnSpc>
                    <a:spcPct val="100000"/>
                  </a:lnSpc>
                  <a:spcBef>
                    <a:spcPts val="0"/>
                  </a:spcBef>
                  <a:spcAft>
                    <a:spcPts val="0"/>
                  </a:spcAft>
                  <a:buClrTx/>
                  <a:buSzTx/>
                  <a:buFontTx/>
                  <a:buNone/>
                  <a:tabLst/>
                  <a:defRPr/>
                </a:pPr>
                <a:r>
                  <a:rPr lang="en-US" b="1" i="0">
                    <a:solidFill>
                      <a:schemeClr val="accent6"/>
                    </a:solidFill>
                    <a:latin typeface="Cambria Math"/>
                  </a:rPr>
                  <a:t>( 𝒒) ̇</a:t>
                </a:r>
                <a:r>
                  <a:rPr lang="en-US" b="1" i="0" smtClean="0">
                    <a:solidFill>
                      <a:schemeClr val="accent6"/>
                    </a:solidFill>
                    <a:latin typeface="Cambria Math"/>
                  </a:rPr>
                  <a:t>^</a:t>
                </a:r>
                <a:r>
                  <a:rPr lang="en-US" b="1" i="0">
                    <a:solidFill>
                      <a:schemeClr val="accent6"/>
                    </a:solidFill>
                    <a:latin typeface="Cambria Math"/>
                  </a:rPr>
                  <a:t>´</a:t>
                </a:r>
                <a:r>
                  <a:rPr lang="en-US" baseline="-25000" dirty="0" smtClean="0">
                    <a:solidFill>
                      <a:schemeClr val="accent6"/>
                    </a:solidFill>
                  </a:rPr>
                  <a:t>chip</a:t>
                </a:r>
                <a:r>
                  <a:rPr lang="en-US" dirty="0" smtClean="0">
                    <a:solidFill>
                      <a:schemeClr val="accent6"/>
                    </a:solidFill>
                  </a:rPr>
                  <a:t> </a:t>
                </a:r>
                <a:r>
                  <a:rPr lang="en-US" dirty="0" smtClean="0">
                    <a:solidFill>
                      <a:schemeClr val="accent6"/>
                    </a:solidFill>
                  </a:rPr>
                  <a:t>↑ → </a:t>
                </a:r>
                <a:r>
                  <a:rPr lang="en-US" dirty="0" err="1" smtClean="0"/>
                  <a:t>B</a:t>
                </a:r>
                <a:r>
                  <a:rPr lang="en-US" baseline="-25000" dirty="0" err="1" smtClean="0"/>
                  <a:t>chip</a:t>
                </a:r>
                <a:r>
                  <a:rPr lang="en-US" baseline="-25000" dirty="0" smtClean="0"/>
                  <a:t> </a:t>
                </a:r>
                <a:r>
                  <a:rPr lang="en-US" baseline="0" dirty="0" smtClean="0"/>
                  <a:t>↑ </a:t>
                </a:r>
                <a:r>
                  <a:rPr lang="en-US" b="1" dirty="0" smtClean="0">
                    <a:solidFill>
                      <a:schemeClr val="accent6"/>
                    </a:solidFill>
                  </a:rPr>
                  <a:t>(</a:t>
                </a:r>
                <a:r>
                  <a:rPr lang="en-US" b="1" dirty="0" err="1" smtClean="0">
                    <a:solidFill>
                      <a:schemeClr val="accent6"/>
                    </a:solidFill>
                  </a:rPr>
                  <a:t>für</a:t>
                </a:r>
                <a:r>
                  <a:rPr lang="en-US" b="1" dirty="0" smtClean="0">
                    <a:solidFill>
                      <a:schemeClr val="accent6"/>
                    </a:solidFill>
                  </a:rPr>
                  <a:t> Vp41 , VP42)</a:t>
                </a:r>
              </a:p>
              <a:p>
                <a:pPr marL="0" marR="0" indent="0" algn="l" defTabSz="913740" rtl="0" eaLnBrk="1" fontAlgn="auto" latinLnBrk="0" hangingPunct="1">
                  <a:lnSpc>
                    <a:spcPct val="100000"/>
                  </a:lnSpc>
                  <a:spcBef>
                    <a:spcPts val="0"/>
                  </a:spcBef>
                  <a:spcAft>
                    <a:spcPts val="0"/>
                  </a:spcAft>
                  <a:buClrTx/>
                  <a:buSzTx/>
                  <a:buFontTx/>
                  <a:buNone/>
                  <a:tabLst/>
                  <a:defRPr/>
                </a:pPr>
                <a:endParaRPr lang="en-US" dirty="0">
                  <a:solidFill>
                    <a:schemeClr val="accent6"/>
                  </a:solidFill>
                </a:endParaRPr>
              </a:p>
              <a:p>
                <a:endParaRPr lang="en-US" dirty="0"/>
              </a:p>
            </p:txBody>
          </p:sp>
        </mc:Fallback>
      </mc:AlternateContent>
      <p:sp>
        <p:nvSpPr>
          <p:cNvPr id="4" name="Foliennummernplatzhalter 3"/>
          <p:cNvSpPr>
            <a:spLocks noGrp="1"/>
          </p:cNvSpPr>
          <p:nvPr>
            <p:ph type="sldNum" sz="quarter" idx="10"/>
          </p:nvPr>
        </p:nvSpPr>
        <p:spPr/>
        <p:txBody>
          <a:bodyPr/>
          <a:lstStyle/>
          <a:p>
            <a:fld id="{ECC2F875-FC4D-49DD-BEE6-48EEBE4FE60E}" type="slidenum">
              <a:rPr lang="en-US" smtClean="0"/>
              <a:t>20</a:t>
            </a:fld>
            <a:endParaRPr lang="en-US" dirty="0"/>
          </a:p>
        </p:txBody>
      </p:sp>
    </p:spTree>
    <p:extLst>
      <p:ext uri="{BB962C8B-B14F-4D97-AF65-F5344CB8AC3E}">
        <p14:creationId xmlns:p14="http://schemas.microsoft.com/office/powerpoint/2010/main" val="32922877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b="1" dirty="0" smtClean="0"/>
              <a:t>No influence</a:t>
            </a:r>
            <a:r>
              <a:rPr lang="en-US" b="1" baseline="0" dirty="0" smtClean="0"/>
              <a:t> of level of h</a:t>
            </a:r>
            <a:r>
              <a:rPr lang="en-US" b="1" dirty="0" smtClean="0"/>
              <a:t>eat partition inside the</a:t>
            </a:r>
            <a:r>
              <a:rPr lang="en-US" b="1" baseline="0" dirty="0" smtClean="0"/>
              <a:t> chip by chip thickness</a:t>
            </a:r>
          </a:p>
          <a:p>
            <a:r>
              <a:rPr lang="en-US" b="1" baseline="0" dirty="0" smtClean="0"/>
              <a:t>Rising heat partition inside the chip, especially for lower chip thickness </a:t>
            </a:r>
            <a:r>
              <a:rPr lang="en-US" baseline="0" dirty="0" smtClean="0">
                <a:sym typeface="Wingdings" panose="05000000000000000000" pitchFamily="2" charset="2"/>
              </a:rPr>
              <a:t> Hypo: tool is heating up and is conducts less heat away</a:t>
            </a:r>
          </a:p>
          <a:p>
            <a:r>
              <a:rPr lang="en-US" baseline="0" dirty="0" smtClean="0">
                <a:sym typeface="Wingdings" panose="05000000000000000000" pitchFamily="2" charset="2"/>
              </a:rPr>
              <a:t>Hypo: The lower the chip thickness the lower the influence of friction at the rake face</a:t>
            </a:r>
            <a:endParaRPr lang="en-US" baseline="0" dirty="0" smtClean="0"/>
          </a:p>
          <a:p>
            <a:endParaRPr lang="en-US" dirty="0" smtClean="0"/>
          </a:p>
          <a:p>
            <a:endParaRPr lang="en-US" dirty="0" smtClean="0"/>
          </a:p>
          <a:p>
            <a:r>
              <a:rPr lang="en-US" dirty="0" smtClean="0"/>
              <a:t>1 = </a:t>
            </a:r>
            <a:r>
              <a:rPr lang="en-US" dirty="0" err="1" smtClean="0"/>
              <a:t>B</a:t>
            </a:r>
            <a:r>
              <a:rPr lang="en-US" baseline="-25000" dirty="0" err="1" smtClean="0"/>
              <a:t>chip</a:t>
            </a:r>
            <a:r>
              <a:rPr lang="en-US" baseline="0" dirty="0" smtClean="0"/>
              <a:t> + </a:t>
            </a:r>
            <a:r>
              <a:rPr lang="en-US" baseline="0" dirty="0" err="1" smtClean="0"/>
              <a:t>B</a:t>
            </a:r>
            <a:r>
              <a:rPr lang="en-US" baseline="-25000" dirty="0" err="1" smtClean="0"/>
              <a:t>tool</a:t>
            </a:r>
            <a:r>
              <a:rPr lang="en-US" baseline="0" dirty="0" smtClean="0"/>
              <a:t> + B</a:t>
            </a:r>
            <a:r>
              <a:rPr lang="en-US" baseline="-25000" dirty="0" smtClean="0"/>
              <a:t>WP</a:t>
            </a:r>
          </a:p>
          <a:p>
            <a:endParaRPr lang="en-US" baseline="-25000" dirty="0" smtClean="0"/>
          </a:p>
          <a:p>
            <a:pPr marL="0" marR="0" indent="0" algn="l" defTabSz="913740" rtl="0" eaLnBrk="1" fontAlgn="auto" latinLnBrk="0" hangingPunct="1">
              <a:lnSpc>
                <a:spcPct val="100000"/>
              </a:lnSpc>
              <a:spcBef>
                <a:spcPts val="0"/>
              </a:spcBef>
              <a:spcAft>
                <a:spcPts val="0"/>
              </a:spcAft>
              <a:buClrTx/>
              <a:buSzTx/>
              <a:buFontTx/>
              <a:buNone/>
              <a:tabLst/>
              <a:defRPr/>
            </a:pPr>
            <a:r>
              <a:rPr lang="en-US" dirty="0" err="1" smtClean="0"/>
              <a:t>B</a:t>
            </a:r>
            <a:r>
              <a:rPr lang="en-US" baseline="-25000" dirty="0" err="1" smtClean="0"/>
              <a:t>tool</a:t>
            </a:r>
            <a:r>
              <a:rPr lang="en-US" baseline="-25000" dirty="0" smtClean="0"/>
              <a:t> </a:t>
            </a:r>
            <a:r>
              <a:rPr lang="en-US" baseline="0" dirty="0" smtClean="0"/>
              <a:t> = </a:t>
            </a:r>
            <a:r>
              <a:rPr lang="en-US" baseline="0" dirty="0" err="1" smtClean="0"/>
              <a:t>konst</a:t>
            </a:r>
            <a:r>
              <a:rPr lang="en-US" baseline="0" dirty="0" smtClean="0"/>
              <a:t>. ; </a:t>
            </a:r>
            <a:r>
              <a:rPr lang="en-US" dirty="0" err="1" smtClean="0"/>
              <a:t>B</a:t>
            </a:r>
            <a:r>
              <a:rPr lang="en-US" baseline="-25000" dirty="0" err="1" smtClean="0"/>
              <a:t>chip</a:t>
            </a:r>
            <a:r>
              <a:rPr lang="en-US" baseline="-25000" dirty="0" smtClean="0"/>
              <a:t> </a:t>
            </a:r>
            <a:r>
              <a:rPr lang="en-US" baseline="0" dirty="0" smtClean="0"/>
              <a:t>↑ → B</a:t>
            </a:r>
            <a:r>
              <a:rPr lang="en-US" baseline="-25000" dirty="0" smtClean="0"/>
              <a:t>WP </a:t>
            </a:r>
            <a:r>
              <a:rPr lang="en-US" baseline="0" dirty="0" smtClean="0"/>
              <a:t>↓</a:t>
            </a:r>
            <a:endParaRPr lang="en-US" baseline="-25000" dirty="0" smtClean="0"/>
          </a:p>
          <a:p>
            <a:pPr marL="0" marR="0" indent="0" algn="l" defTabSz="91374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3740" rtl="0" eaLnBrk="1" fontAlgn="auto" latinLnBrk="0" hangingPunct="1">
              <a:lnSpc>
                <a:spcPct val="100000"/>
              </a:lnSpc>
              <a:spcBef>
                <a:spcPts val="0"/>
              </a:spcBef>
              <a:spcAft>
                <a:spcPts val="0"/>
              </a:spcAft>
              <a:buClrTx/>
              <a:buSzTx/>
              <a:buFontTx/>
              <a:buNone/>
              <a:tabLst/>
              <a:defRPr/>
            </a:pPr>
            <a:endParaRPr lang="en-US" baseline="0" dirty="0" smtClean="0"/>
          </a:p>
          <a:p>
            <a:endParaRPr lang="en-US" dirty="0"/>
          </a:p>
        </p:txBody>
      </p:sp>
      <p:sp>
        <p:nvSpPr>
          <p:cNvPr id="4" name="Foliennummernplatzhalter 3"/>
          <p:cNvSpPr>
            <a:spLocks noGrp="1"/>
          </p:cNvSpPr>
          <p:nvPr>
            <p:ph type="sldNum" sz="quarter" idx="10"/>
          </p:nvPr>
        </p:nvSpPr>
        <p:spPr/>
        <p:txBody>
          <a:bodyPr/>
          <a:lstStyle/>
          <a:p>
            <a:fld id="{ECC2F875-FC4D-49DD-BEE6-48EEBE4FE60E}" type="slidenum">
              <a:rPr lang="en-US" smtClean="0"/>
              <a:t>21</a:t>
            </a:fld>
            <a:endParaRPr lang="en-US" dirty="0"/>
          </a:p>
        </p:txBody>
      </p:sp>
    </p:spTree>
    <p:extLst>
      <p:ext uri="{BB962C8B-B14F-4D97-AF65-F5344CB8AC3E}">
        <p14:creationId xmlns:p14="http://schemas.microsoft.com/office/powerpoint/2010/main" val="6014058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ECC2F875-FC4D-49DD-BEE6-48EEBE4FE60E}" type="slidenum">
              <a:rPr lang="en-US" smtClean="0"/>
              <a:t>22</a:t>
            </a:fld>
            <a:endParaRPr lang="en-US" dirty="0"/>
          </a:p>
        </p:txBody>
      </p:sp>
    </p:spTree>
    <p:extLst>
      <p:ext uri="{BB962C8B-B14F-4D97-AF65-F5344CB8AC3E}">
        <p14:creationId xmlns:p14="http://schemas.microsoft.com/office/powerpoint/2010/main" val="571403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indent="0" algn="l" defTabSz="913740" rtl="0" eaLnBrk="1" fontAlgn="auto" latinLnBrk="0" hangingPunct="1">
              <a:lnSpc>
                <a:spcPct val="100000"/>
              </a:lnSpc>
              <a:spcBef>
                <a:spcPts val="0"/>
              </a:spcBef>
              <a:spcAft>
                <a:spcPts val="0"/>
              </a:spcAft>
              <a:buClrTx/>
              <a:buSzTx/>
              <a:buFontTx/>
              <a:buNone/>
              <a:tabLst/>
              <a:defRPr/>
            </a:pPr>
            <a:r>
              <a:rPr lang="en-US" b="1" baseline="0" dirty="0" smtClean="0"/>
              <a:t>For small chip thickness no influence of cutting speed</a:t>
            </a:r>
          </a:p>
          <a:p>
            <a:r>
              <a:rPr lang="en-US" b="1" dirty="0" smtClean="0"/>
              <a:t>Heat flux into the tool rises with chip thickness decreasingly,</a:t>
            </a:r>
            <a:r>
              <a:rPr lang="en-US" b="1" baseline="0" dirty="0" smtClean="0"/>
              <a:t> </a:t>
            </a:r>
          </a:p>
          <a:p>
            <a:r>
              <a:rPr lang="en-US" b="1" baseline="0" dirty="0" smtClean="0"/>
              <a:t>Less rise for smaller cutting speeds</a:t>
            </a:r>
          </a:p>
          <a:p>
            <a:r>
              <a:rPr lang="en-US" b="1" baseline="0" dirty="0" smtClean="0"/>
              <a:t>Decreases for higher chip thickness over time constant for small chip thickness    hypo: tool gets to hot to carry heat away</a:t>
            </a:r>
          </a:p>
          <a:p>
            <a:r>
              <a:rPr lang="en-US" baseline="0" dirty="0" smtClean="0"/>
              <a:t>Hypo: The higher the chip thickness the higher the frictional influence</a:t>
            </a:r>
          </a:p>
          <a:p>
            <a:r>
              <a:rPr lang="en-US" baseline="0" dirty="0" smtClean="0"/>
              <a:t>Thermal number? Vc *hsp??</a:t>
            </a:r>
            <a:endParaRPr lang="en-US" dirty="0"/>
          </a:p>
        </p:txBody>
      </p:sp>
      <p:sp>
        <p:nvSpPr>
          <p:cNvPr id="4" name="Foliennummernplatzhalter 3"/>
          <p:cNvSpPr>
            <a:spLocks noGrp="1"/>
          </p:cNvSpPr>
          <p:nvPr>
            <p:ph type="sldNum" sz="quarter" idx="10"/>
          </p:nvPr>
        </p:nvSpPr>
        <p:spPr/>
        <p:txBody>
          <a:bodyPr/>
          <a:lstStyle/>
          <a:p>
            <a:fld id="{ECC2F875-FC4D-49DD-BEE6-48EEBE4FE60E}" type="slidenum">
              <a:rPr lang="en-US" smtClean="0"/>
              <a:t>23</a:t>
            </a:fld>
            <a:endParaRPr lang="en-US" dirty="0"/>
          </a:p>
        </p:txBody>
      </p:sp>
    </p:spTree>
    <p:extLst>
      <p:ext uri="{BB962C8B-B14F-4D97-AF65-F5344CB8AC3E}">
        <p14:creationId xmlns:p14="http://schemas.microsoft.com/office/powerpoint/2010/main" val="571403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b="1" dirty="0" smtClean="0"/>
              <a:t>Heat</a:t>
            </a:r>
            <a:r>
              <a:rPr lang="en-US" b="1" baseline="0" dirty="0" smtClean="0"/>
              <a:t> partition inside tool higher for low cutting speed </a:t>
            </a:r>
            <a:r>
              <a:rPr lang="en-US" b="1" baseline="0" dirty="0" smtClean="0">
                <a:sym typeface="Wingdings" panose="05000000000000000000" pitchFamily="2" charset="2"/>
              </a:rPr>
              <a:t> </a:t>
            </a:r>
            <a:r>
              <a:rPr lang="en-US" b="1" baseline="0" dirty="0" err="1" smtClean="0">
                <a:sym typeface="Wingdings" panose="05000000000000000000" pitchFamily="2" charset="2"/>
              </a:rPr>
              <a:t>Puls</a:t>
            </a:r>
            <a:endParaRPr lang="en-US" b="0" baseline="0" dirty="0" smtClean="0"/>
          </a:p>
          <a:p>
            <a:r>
              <a:rPr lang="en-US" b="1" baseline="0" dirty="0" smtClean="0"/>
              <a:t>No influence of chip thickness </a:t>
            </a:r>
            <a:r>
              <a:rPr lang="en-US" b="1" baseline="0" dirty="0" smtClean="0">
                <a:sym typeface="Wingdings" panose="05000000000000000000" pitchFamily="2" charset="2"/>
              </a:rPr>
              <a:t> </a:t>
            </a:r>
            <a:r>
              <a:rPr lang="en-US" b="1" baseline="0" dirty="0" err="1" smtClean="0">
                <a:sym typeface="Wingdings" panose="05000000000000000000" pitchFamily="2" charset="2"/>
              </a:rPr>
              <a:t>Puls</a:t>
            </a:r>
            <a:endParaRPr lang="en-US" b="1" baseline="0" dirty="0" smtClean="0">
              <a:sym typeface="Wingdings" panose="05000000000000000000" pitchFamily="2" charset="2"/>
            </a:endParaRPr>
          </a:p>
          <a:p>
            <a:r>
              <a:rPr lang="en-US" b="1" baseline="0" dirty="0" smtClean="0">
                <a:sym typeface="Wingdings" panose="05000000000000000000" pitchFamily="2" charset="2"/>
              </a:rPr>
              <a:t>Remains constant over time </a:t>
            </a:r>
            <a:endParaRPr lang="en-US" b="1" dirty="0"/>
          </a:p>
        </p:txBody>
      </p:sp>
      <p:sp>
        <p:nvSpPr>
          <p:cNvPr id="4" name="Foliennummernplatzhalter 3"/>
          <p:cNvSpPr>
            <a:spLocks noGrp="1"/>
          </p:cNvSpPr>
          <p:nvPr>
            <p:ph type="sldNum" sz="quarter" idx="10"/>
          </p:nvPr>
        </p:nvSpPr>
        <p:spPr/>
        <p:txBody>
          <a:bodyPr/>
          <a:lstStyle/>
          <a:p>
            <a:fld id="{ECC2F875-FC4D-49DD-BEE6-48EEBE4FE60E}" type="slidenum">
              <a:rPr lang="en-US" smtClean="0"/>
              <a:t>24</a:t>
            </a:fld>
            <a:endParaRPr lang="en-US" dirty="0"/>
          </a:p>
        </p:txBody>
      </p:sp>
    </p:spTree>
    <p:extLst>
      <p:ext uri="{BB962C8B-B14F-4D97-AF65-F5344CB8AC3E}">
        <p14:creationId xmlns:p14="http://schemas.microsoft.com/office/powerpoint/2010/main" val="5902988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indent="0" algn="l" defTabSz="913740" rtl="0" eaLnBrk="1" fontAlgn="auto" latinLnBrk="0" hangingPunct="1">
              <a:lnSpc>
                <a:spcPct val="100000"/>
              </a:lnSpc>
              <a:spcBef>
                <a:spcPts val="0"/>
              </a:spcBef>
              <a:spcAft>
                <a:spcPts val="0"/>
              </a:spcAft>
              <a:buClrTx/>
              <a:buSzTx/>
              <a:buFontTx/>
              <a:buNone/>
              <a:tabLst/>
              <a:defRPr/>
            </a:pPr>
            <a:r>
              <a:rPr lang="en-US" b="1" dirty="0" smtClean="0"/>
              <a:t>Heat flux inside work</a:t>
            </a:r>
            <a:r>
              <a:rPr lang="en-US" b="1" baseline="0" dirty="0" smtClean="0"/>
              <a:t> piece decreases with  cutting speed and chip thickness</a:t>
            </a:r>
          </a:p>
          <a:p>
            <a:pPr marL="0" marR="0" indent="0" algn="l" defTabSz="913740" rtl="0" eaLnBrk="1" fontAlgn="auto" latinLnBrk="0" hangingPunct="1">
              <a:lnSpc>
                <a:spcPct val="100000"/>
              </a:lnSpc>
              <a:spcBef>
                <a:spcPts val="0"/>
              </a:spcBef>
              <a:spcAft>
                <a:spcPts val="0"/>
              </a:spcAft>
              <a:buClrTx/>
              <a:buSzTx/>
              <a:buFontTx/>
              <a:buNone/>
              <a:tabLst/>
              <a:defRPr/>
            </a:pPr>
            <a:r>
              <a:rPr lang="en-US" b="1" baseline="0" dirty="0" smtClean="0"/>
              <a:t>Heat flux into workpiece decreases over cutting length for small chip thickness</a:t>
            </a:r>
          </a:p>
          <a:p>
            <a:pPr marL="0" marR="0" indent="0" algn="l" defTabSz="913740" rtl="0" eaLnBrk="1" fontAlgn="auto" latinLnBrk="0" hangingPunct="1">
              <a:lnSpc>
                <a:spcPct val="100000"/>
              </a:lnSpc>
              <a:spcBef>
                <a:spcPts val="0"/>
              </a:spcBef>
              <a:spcAft>
                <a:spcPts val="0"/>
              </a:spcAft>
              <a:buClrTx/>
              <a:buSzTx/>
              <a:buFontTx/>
              <a:buNone/>
              <a:tabLst/>
              <a:defRPr/>
            </a:pPr>
            <a:endParaRPr lang="en-US" b="1" i="1" baseline="0" dirty="0" smtClean="0"/>
          </a:p>
          <a:p>
            <a:pPr marL="0" marR="0" indent="0" algn="l" defTabSz="913740" rtl="0" eaLnBrk="1" fontAlgn="auto" latinLnBrk="0" hangingPunct="1">
              <a:lnSpc>
                <a:spcPct val="100000"/>
              </a:lnSpc>
              <a:spcBef>
                <a:spcPts val="0"/>
              </a:spcBef>
              <a:spcAft>
                <a:spcPts val="0"/>
              </a:spcAft>
              <a:buClrTx/>
              <a:buSzTx/>
              <a:buFontTx/>
              <a:buNone/>
              <a:tabLst/>
              <a:defRPr/>
            </a:pPr>
            <a:r>
              <a:rPr lang="en-US" b="1" i="1" baseline="0" dirty="0" smtClean="0"/>
              <a:t>How over time?</a:t>
            </a:r>
          </a:p>
          <a:p>
            <a:pPr marL="0" marR="0" indent="0" algn="l" defTabSz="913740" rtl="0" eaLnBrk="1" fontAlgn="auto" latinLnBrk="0" hangingPunct="1">
              <a:lnSpc>
                <a:spcPct val="100000"/>
              </a:lnSpc>
              <a:spcBef>
                <a:spcPts val="0"/>
              </a:spcBef>
              <a:spcAft>
                <a:spcPts val="0"/>
              </a:spcAft>
              <a:buClrTx/>
              <a:buSzTx/>
              <a:buFontTx/>
              <a:buNone/>
              <a:tabLst/>
              <a:defRPr/>
            </a:pPr>
            <a:r>
              <a:rPr lang="en-US" b="1" i="1" baseline="0" dirty="0" smtClean="0"/>
              <a:t>How is this possible?</a:t>
            </a:r>
          </a:p>
          <a:p>
            <a:endParaRPr lang="en-US" dirty="0"/>
          </a:p>
        </p:txBody>
      </p:sp>
      <p:sp>
        <p:nvSpPr>
          <p:cNvPr id="4" name="Foliennummernplatzhalter 3"/>
          <p:cNvSpPr>
            <a:spLocks noGrp="1"/>
          </p:cNvSpPr>
          <p:nvPr>
            <p:ph type="sldNum" sz="quarter" idx="10"/>
          </p:nvPr>
        </p:nvSpPr>
        <p:spPr/>
        <p:txBody>
          <a:bodyPr/>
          <a:lstStyle/>
          <a:p>
            <a:fld id="{ECC2F875-FC4D-49DD-BEE6-48EEBE4FE60E}" type="slidenum">
              <a:rPr lang="en-US" smtClean="0"/>
              <a:t>25</a:t>
            </a:fld>
            <a:endParaRPr lang="en-US" dirty="0"/>
          </a:p>
        </p:txBody>
      </p:sp>
    </p:spTree>
    <p:extLst>
      <p:ext uri="{BB962C8B-B14F-4D97-AF65-F5344CB8AC3E}">
        <p14:creationId xmlns:p14="http://schemas.microsoft.com/office/powerpoint/2010/main" val="36962805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b="1" dirty="0" smtClean="0"/>
              <a:t>Heat partition into workpiece independent</a:t>
            </a:r>
            <a:r>
              <a:rPr lang="en-US" b="1" baseline="0" dirty="0" smtClean="0"/>
              <a:t> from </a:t>
            </a:r>
            <a:r>
              <a:rPr lang="en-US" b="1" baseline="0" dirty="0" err="1" smtClean="0"/>
              <a:t>vc</a:t>
            </a:r>
            <a:r>
              <a:rPr lang="en-US" b="1" baseline="0" dirty="0" smtClean="0"/>
              <a:t> and hsp       does not fit to K&amp;H</a:t>
            </a:r>
          </a:p>
          <a:p>
            <a:r>
              <a:rPr lang="en-US" b="1" baseline="0" dirty="0" smtClean="0"/>
              <a:t>Decreases for small chip thickness</a:t>
            </a:r>
            <a:endParaRPr lang="en-US" b="1" dirty="0"/>
          </a:p>
        </p:txBody>
      </p:sp>
      <p:sp>
        <p:nvSpPr>
          <p:cNvPr id="4" name="Foliennummernplatzhalter 3"/>
          <p:cNvSpPr>
            <a:spLocks noGrp="1"/>
          </p:cNvSpPr>
          <p:nvPr>
            <p:ph type="sldNum" sz="quarter" idx="10"/>
          </p:nvPr>
        </p:nvSpPr>
        <p:spPr/>
        <p:txBody>
          <a:bodyPr/>
          <a:lstStyle/>
          <a:p>
            <a:fld id="{ECC2F875-FC4D-49DD-BEE6-48EEBE4FE60E}" type="slidenum">
              <a:rPr lang="en-US" smtClean="0"/>
              <a:t>26</a:t>
            </a:fld>
            <a:endParaRPr lang="en-US" dirty="0"/>
          </a:p>
        </p:txBody>
      </p:sp>
    </p:spTree>
    <p:extLst>
      <p:ext uri="{BB962C8B-B14F-4D97-AF65-F5344CB8AC3E}">
        <p14:creationId xmlns:p14="http://schemas.microsoft.com/office/powerpoint/2010/main" val="28195971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ECC2F875-FC4D-49DD-BEE6-48EEBE4FE60E}" type="slidenum">
              <a:rPr lang="en-US" smtClean="0"/>
              <a:t>27</a:t>
            </a:fld>
            <a:endParaRPr lang="en-US" dirty="0"/>
          </a:p>
        </p:txBody>
      </p:sp>
    </p:spTree>
    <p:extLst>
      <p:ext uri="{BB962C8B-B14F-4D97-AF65-F5344CB8AC3E}">
        <p14:creationId xmlns:p14="http://schemas.microsoft.com/office/powerpoint/2010/main" val="30480306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ECC2F875-FC4D-49DD-BEE6-48EEBE4FE60E}" type="slidenum">
              <a:rPr lang="en-US" smtClean="0"/>
              <a:t>28</a:t>
            </a:fld>
            <a:endParaRPr lang="en-US" dirty="0"/>
          </a:p>
        </p:txBody>
      </p:sp>
    </p:spTree>
    <p:extLst>
      <p:ext uri="{BB962C8B-B14F-4D97-AF65-F5344CB8AC3E}">
        <p14:creationId xmlns:p14="http://schemas.microsoft.com/office/powerpoint/2010/main" val="24121809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ECC2F875-FC4D-49DD-BEE6-48EEBE4FE60E}" type="slidenum">
              <a:rPr lang="en-US" smtClean="0"/>
              <a:t>3</a:t>
            </a:fld>
            <a:endParaRPr lang="en-US" dirty="0"/>
          </a:p>
        </p:txBody>
      </p:sp>
    </p:spTree>
    <p:extLst>
      <p:ext uri="{BB962C8B-B14F-4D97-AF65-F5344CB8AC3E}">
        <p14:creationId xmlns:p14="http://schemas.microsoft.com/office/powerpoint/2010/main" val="18309497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ECC2F875-FC4D-49DD-BEE6-48EEBE4FE60E}" type="slidenum">
              <a:rPr lang="en-US" smtClean="0"/>
              <a:t>30</a:t>
            </a:fld>
            <a:endParaRPr lang="en-US" dirty="0"/>
          </a:p>
        </p:txBody>
      </p:sp>
    </p:spTree>
    <p:extLst>
      <p:ext uri="{BB962C8B-B14F-4D97-AF65-F5344CB8AC3E}">
        <p14:creationId xmlns:p14="http://schemas.microsoft.com/office/powerpoint/2010/main" val="32075109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b="1" dirty="0" smtClean="0"/>
              <a:t>With higher cutting speed and lower chip</a:t>
            </a:r>
            <a:r>
              <a:rPr lang="en-US" b="1" baseline="0" dirty="0" smtClean="0"/>
              <a:t> thickness more heat is transferred over tip</a:t>
            </a:r>
            <a:endParaRPr lang="en-US" b="1" dirty="0"/>
          </a:p>
        </p:txBody>
      </p:sp>
      <p:sp>
        <p:nvSpPr>
          <p:cNvPr id="4" name="Foliennummernplatzhalter 3"/>
          <p:cNvSpPr>
            <a:spLocks noGrp="1"/>
          </p:cNvSpPr>
          <p:nvPr>
            <p:ph type="sldNum" sz="quarter" idx="10"/>
          </p:nvPr>
        </p:nvSpPr>
        <p:spPr/>
        <p:txBody>
          <a:bodyPr/>
          <a:lstStyle/>
          <a:p>
            <a:fld id="{ECC2F875-FC4D-49DD-BEE6-48EEBE4FE60E}" type="slidenum">
              <a:rPr lang="en-US" smtClean="0"/>
              <a:t>31</a:t>
            </a:fld>
            <a:endParaRPr lang="en-US" dirty="0"/>
          </a:p>
        </p:txBody>
      </p:sp>
    </p:spTree>
    <p:extLst>
      <p:ext uri="{BB962C8B-B14F-4D97-AF65-F5344CB8AC3E}">
        <p14:creationId xmlns:p14="http://schemas.microsoft.com/office/powerpoint/2010/main" val="155869358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ECC2F875-FC4D-49DD-BEE6-48EEBE4FE60E}" type="slidenum">
              <a:rPr lang="en-US" smtClean="0"/>
              <a:t>32</a:t>
            </a:fld>
            <a:endParaRPr lang="en-US" dirty="0"/>
          </a:p>
        </p:txBody>
      </p:sp>
    </p:spTree>
    <p:extLst>
      <p:ext uri="{BB962C8B-B14F-4D97-AF65-F5344CB8AC3E}">
        <p14:creationId xmlns:p14="http://schemas.microsoft.com/office/powerpoint/2010/main" val="375613366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ECC2F875-FC4D-49DD-BEE6-48EEBE4FE60E}" type="slidenum">
              <a:rPr lang="en-US" smtClean="0"/>
              <a:t>34</a:t>
            </a:fld>
            <a:endParaRPr lang="en-US" dirty="0"/>
          </a:p>
        </p:txBody>
      </p:sp>
    </p:spTree>
    <p:extLst>
      <p:ext uri="{BB962C8B-B14F-4D97-AF65-F5344CB8AC3E}">
        <p14:creationId xmlns:p14="http://schemas.microsoft.com/office/powerpoint/2010/main" val="40155537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ECC2F875-FC4D-49DD-BEE6-48EEBE4FE60E}" type="slidenum">
              <a:rPr lang="en-US" smtClean="0"/>
              <a:t>35</a:t>
            </a:fld>
            <a:endParaRPr lang="en-US" dirty="0"/>
          </a:p>
        </p:txBody>
      </p:sp>
    </p:spTree>
    <p:extLst>
      <p:ext uri="{BB962C8B-B14F-4D97-AF65-F5344CB8AC3E}">
        <p14:creationId xmlns:p14="http://schemas.microsoft.com/office/powerpoint/2010/main" val="85563627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ECC2F875-FC4D-49DD-BEE6-48EEBE4FE60E}" type="slidenum">
              <a:rPr lang="en-US" smtClean="0"/>
              <a:t>36</a:t>
            </a:fld>
            <a:endParaRPr lang="en-US" dirty="0"/>
          </a:p>
        </p:txBody>
      </p:sp>
    </p:spTree>
    <p:extLst>
      <p:ext uri="{BB962C8B-B14F-4D97-AF65-F5344CB8AC3E}">
        <p14:creationId xmlns:p14="http://schemas.microsoft.com/office/powerpoint/2010/main" val="410719372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ECC2F875-FC4D-49DD-BEE6-48EEBE4FE60E}" type="slidenum">
              <a:rPr lang="en-US" smtClean="0"/>
              <a:t>37</a:t>
            </a:fld>
            <a:endParaRPr lang="en-US" dirty="0"/>
          </a:p>
        </p:txBody>
      </p:sp>
    </p:spTree>
    <p:extLst>
      <p:ext uri="{BB962C8B-B14F-4D97-AF65-F5344CB8AC3E}">
        <p14:creationId xmlns:p14="http://schemas.microsoft.com/office/powerpoint/2010/main" val="251559076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ECC2F875-FC4D-49DD-BEE6-48EEBE4FE60E}" type="slidenum">
              <a:rPr lang="en-US" smtClean="0"/>
              <a:t>40</a:t>
            </a:fld>
            <a:endParaRPr lang="en-US" dirty="0"/>
          </a:p>
        </p:txBody>
      </p:sp>
    </p:spTree>
    <p:extLst>
      <p:ext uri="{BB962C8B-B14F-4D97-AF65-F5344CB8AC3E}">
        <p14:creationId xmlns:p14="http://schemas.microsoft.com/office/powerpoint/2010/main" val="304803069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ECC2F875-FC4D-49DD-BEE6-48EEBE4FE60E}" type="slidenum">
              <a:rPr lang="en-US" smtClean="0"/>
              <a:t>42</a:t>
            </a:fld>
            <a:endParaRPr lang="en-US" dirty="0"/>
          </a:p>
        </p:txBody>
      </p:sp>
    </p:spTree>
    <p:extLst>
      <p:ext uri="{BB962C8B-B14F-4D97-AF65-F5344CB8AC3E}">
        <p14:creationId xmlns:p14="http://schemas.microsoft.com/office/powerpoint/2010/main" val="18083050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ECC2F875-FC4D-49DD-BEE6-48EEBE4FE60E}" type="slidenum">
              <a:rPr lang="en-US" smtClean="0"/>
              <a:t>43</a:t>
            </a:fld>
            <a:endParaRPr lang="en-US" dirty="0"/>
          </a:p>
        </p:txBody>
      </p:sp>
    </p:spTree>
    <p:extLst>
      <p:ext uri="{BB962C8B-B14F-4D97-AF65-F5344CB8AC3E}">
        <p14:creationId xmlns:p14="http://schemas.microsoft.com/office/powerpoint/2010/main" val="1808305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ECC2F875-FC4D-49DD-BEE6-48EEBE4FE60E}" type="slidenum">
              <a:rPr lang="en-US" smtClean="0"/>
              <a:t>8</a:t>
            </a:fld>
            <a:endParaRPr lang="en-US" dirty="0"/>
          </a:p>
        </p:txBody>
      </p:sp>
    </p:spTree>
    <p:extLst>
      <p:ext uri="{BB962C8B-B14F-4D97-AF65-F5344CB8AC3E}">
        <p14:creationId xmlns:p14="http://schemas.microsoft.com/office/powerpoint/2010/main" val="376987025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ECC2F875-FC4D-49DD-BEE6-48EEBE4FE60E}" type="slidenum">
              <a:rPr lang="en-US" smtClean="0"/>
              <a:t>47</a:t>
            </a:fld>
            <a:endParaRPr lang="en-US" dirty="0"/>
          </a:p>
        </p:txBody>
      </p:sp>
    </p:spTree>
    <p:extLst>
      <p:ext uri="{BB962C8B-B14F-4D97-AF65-F5344CB8AC3E}">
        <p14:creationId xmlns:p14="http://schemas.microsoft.com/office/powerpoint/2010/main" val="36630353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ECC2F875-FC4D-49DD-BEE6-48EEBE4FE60E}" type="slidenum">
              <a:rPr lang="en-US" smtClean="0"/>
              <a:t>10</a:t>
            </a:fld>
            <a:endParaRPr lang="en-US" dirty="0"/>
          </a:p>
        </p:txBody>
      </p:sp>
    </p:spTree>
    <p:extLst>
      <p:ext uri="{BB962C8B-B14F-4D97-AF65-F5344CB8AC3E}">
        <p14:creationId xmlns:p14="http://schemas.microsoft.com/office/powerpoint/2010/main" val="17503363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In this analysis, the energy flows considered for the volume control are listed above. Then, with the temperature field of the Infrared camera frames, this analysis is able to calculate the heat flow through the tool and the chip and, consequently, the heat partition of the total power produced during the process. About 90% of the deformation energy is converted in heat and the heat flow through the workpiece is calculated by the total balance.</a:t>
            </a:r>
          </a:p>
          <a:p>
            <a:endParaRPr lang="de-DE" dirty="0"/>
          </a:p>
        </p:txBody>
      </p:sp>
      <p:sp>
        <p:nvSpPr>
          <p:cNvPr id="4" name="Foliennummernplatzhalter 3"/>
          <p:cNvSpPr>
            <a:spLocks noGrp="1"/>
          </p:cNvSpPr>
          <p:nvPr>
            <p:ph type="sldNum" sz="quarter" idx="10"/>
          </p:nvPr>
        </p:nvSpPr>
        <p:spPr/>
        <p:txBody>
          <a:bodyPr/>
          <a:lstStyle/>
          <a:p>
            <a:fld id="{64F96CF1-60CD-4D46-B9B2-E69F25715FBB}" type="slidenum">
              <a:rPr lang="de-DE" smtClean="0"/>
              <a:t>11</a:t>
            </a:fld>
            <a:endParaRPr lang="de-DE"/>
          </a:p>
        </p:txBody>
      </p:sp>
    </p:spTree>
    <p:extLst>
      <p:ext uri="{BB962C8B-B14F-4D97-AF65-F5344CB8AC3E}">
        <p14:creationId xmlns:p14="http://schemas.microsoft.com/office/powerpoint/2010/main" val="4952646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64F96CF1-60CD-4D46-B9B2-E69F25715FBB}" type="slidenum">
              <a:rPr lang="de-DE" smtClean="0"/>
              <a:t>12</a:t>
            </a:fld>
            <a:endParaRPr lang="de-DE"/>
          </a:p>
        </p:txBody>
      </p:sp>
    </p:spTree>
    <p:extLst>
      <p:ext uri="{BB962C8B-B14F-4D97-AF65-F5344CB8AC3E}">
        <p14:creationId xmlns:p14="http://schemas.microsoft.com/office/powerpoint/2010/main" val="11813369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ECC2F875-FC4D-49DD-BEE6-48EEBE4FE60E}" type="slidenum">
              <a:rPr lang="en-US" smtClean="0"/>
              <a:t>16</a:t>
            </a:fld>
            <a:endParaRPr lang="en-US" dirty="0"/>
          </a:p>
        </p:txBody>
      </p:sp>
    </p:spTree>
    <p:extLst>
      <p:ext uri="{BB962C8B-B14F-4D97-AF65-F5344CB8AC3E}">
        <p14:creationId xmlns:p14="http://schemas.microsoft.com/office/powerpoint/2010/main" val="29088683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ECC2F875-FC4D-49DD-BEE6-48EEBE4FE60E}" type="slidenum">
              <a:rPr lang="en-US" smtClean="0"/>
              <a:t>17</a:t>
            </a:fld>
            <a:endParaRPr lang="en-US" dirty="0"/>
          </a:p>
        </p:txBody>
      </p:sp>
    </p:spTree>
    <p:extLst>
      <p:ext uri="{BB962C8B-B14F-4D97-AF65-F5344CB8AC3E}">
        <p14:creationId xmlns:p14="http://schemas.microsoft.com/office/powerpoint/2010/main" val="18666193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b="1" baseline="0" dirty="0" smtClean="0"/>
              <a:t>The higher the chip thickness the higher the internal energy/heat rate</a:t>
            </a:r>
          </a:p>
          <a:p>
            <a:r>
              <a:rPr lang="en-US" b="1" baseline="0" dirty="0" smtClean="0"/>
              <a:t>The lower the cutting speed the higher the internal energy in the tool    </a:t>
            </a:r>
            <a:r>
              <a:rPr lang="en-US" b="1" baseline="0" dirty="0" smtClean="0">
                <a:sym typeface="Wingdings" panose="05000000000000000000" pitchFamily="2" charset="2"/>
              </a:rPr>
              <a:t> High Speed cutting</a:t>
            </a:r>
            <a:endParaRPr lang="en-US" b="1" baseline="0" dirty="0" smtClean="0"/>
          </a:p>
        </p:txBody>
      </p:sp>
      <p:sp>
        <p:nvSpPr>
          <p:cNvPr id="4" name="Foliennummernplatzhalter 3"/>
          <p:cNvSpPr>
            <a:spLocks noGrp="1"/>
          </p:cNvSpPr>
          <p:nvPr>
            <p:ph type="sldNum" sz="quarter" idx="10"/>
          </p:nvPr>
        </p:nvSpPr>
        <p:spPr/>
        <p:txBody>
          <a:bodyPr/>
          <a:lstStyle/>
          <a:p>
            <a:fld id="{ECC2F875-FC4D-49DD-BEE6-48EEBE4FE60E}" type="slidenum">
              <a:rPr lang="en-US" smtClean="0"/>
              <a:t>18</a:t>
            </a:fld>
            <a:endParaRPr lang="en-US" dirty="0"/>
          </a:p>
        </p:txBody>
      </p:sp>
    </p:spTree>
    <p:extLst>
      <p:ext uri="{BB962C8B-B14F-4D97-AF65-F5344CB8AC3E}">
        <p14:creationId xmlns:p14="http://schemas.microsoft.com/office/powerpoint/2010/main" val="186661935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elfolie">
    <p:spTree>
      <p:nvGrpSpPr>
        <p:cNvPr id="1" name=""/>
        <p:cNvGrpSpPr/>
        <p:nvPr/>
      </p:nvGrpSpPr>
      <p:grpSpPr>
        <a:xfrm>
          <a:off x="0" y="0"/>
          <a:ext cx="0" cy="0"/>
          <a:chOff x="0" y="0"/>
          <a:chExt cx="0" cy="0"/>
        </a:xfrm>
      </p:grpSpPr>
      <p:sp>
        <p:nvSpPr>
          <p:cNvPr id="84994" name="Rectangle 2"/>
          <p:cNvSpPr>
            <a:spLocks noGrp="1" noChangeArrowheads="1"/>
          </p:cNvSpPr>
          <p:nvPr>
            <p:ph type="ctrTitle"/>
          </p:nvPr>
        </p:nvSpPr>
        <p:spPr>
          <a:xfrm>
            <a:off x="3371850" y="1119188"/>
            <a:ext cx="6311900" cy="1400175"/>
          </a:xfrm>
        </p:spPr>
        <p:txBody>
          <a:bodyPr rIns="468000" bIns="72000"/>
          <a:lstStyle>
            <a:lvl1pPr>
              <a:defRPr sz="2600"/>
            </a:lvl1pPr>
          </a:lstStyle>
          <a:p>
            <a:pPr lvl="0"/>
            <a:r>
              <a:rPr lang="de-DE" noProof="0" smtClean="0"/>
              <a:t>Titelmasterformat durch Klicken bearbeiten</a:t>
            </a:r>
          </a:p>
        </p:txBody>
      </p:sp>
      <p:sp>
        <p:nvSpPr>
          <p:cNvPr id="84995" name="Rectangle 3"/>
          <p:cNvSpPr>
            <a:spLocks noGrp="1" noChangeArrowheads="1"/>
          </p:cNvSpPr>
          <p:nvPr>
            <p:ph type="subTitle" idx="1"/>
          </p:nvPr>
        </p:nvSpPr>
        <p:spPr>
          <a:xfrm>
            <a:off x="3371850" y="2646363"/>
            <a:ext cx="6311900" cy="3203575"/>
          </a:xfrm>
          <a:extLst>
            <a:ext uri="{91240B29-F687-4F45-9708-019B960494DF}">
              <a14:hiddenLine xmlns:a14="http://schemas.microsoft.com/office/drawing/2010/main" w="9525">
                <a:solidFill>
                  <a:schemeClr val="tx1"/>
                </a:solidFill>
                <a:miter lim="800000"/>
                <a:headEnd/>
                <a:tailEnd/>
              </a14:hiddenLine>
            </a:ext>
          </a:extLst>
        </p:spPr>
        <p:txBody>
          <a:bodyPr tIns="72000" rIns="342000"/>
          <a:lstStyle>
            <a:lvl1pPr marL="0" indent="0">
              <a:buFont typeface="Wingdings" pitchFamily="2" charset="2"/>
              <a:buNone/>
              <a:defRPr/>
            </a:lvl1pPr>
          </a:lstStyle>
          <a:p>
            <a:pPr lvl="0"/>
            <a:r>
              <a:rPr lang="de-DE" noProof="0" smtClean="0"/>
              <a:t>Formatvorlage des Untertitelmasters durch Klicken bearbeiten</a:t>
            </a:r>
          </a:p>
        </p:txBody>
      </p:sp>
      <p:sp>
        <p:nvSpPr>
          <p:cNvPr id="84996" name="Line 4"/>
          <p:cNvSpPr>
            <a:spLocks noChangeShapeType="1"/>
          </p:cNvSpPr>
          <p:nvPr/>
        </p:nvSpPr>
        <p:spPr bwMode="auto">
          <a:xfrm>
            <a:off x="3371850" y="2578100"/>
            <a:ext cx="6311900" cy="0"/>
          </a:xfrm>
          <a:prstGeom prst="line">
            <a:avLst/>
          </a:prstGeom>
          <a:noFill/>
          <a:ln w="1079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85003" name="Line 11"/>
          <p:cNvSpPr>
            <a:spLocks noChangeShapeType="1"/>
          </p:cNvSpPr>
          <p:nvPr/>
        </p:nvSpPr>
        <p:spPr bwMode="auto">
          <a:xfrm flipH="1">
            <a:off x="217488" y="773113"/>
            <a:ext cx="9466262" cy="0"/>
          </a:xfrm>
          <a:prstGeom prst="line">
            <a:avLst/>
          </a:prstGeom>
          <a:noFill/>
          <a:ln w="1079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85009" name="Line 17"/>
          <p:cNvSpPr>
            <a:spLocks noChangeShapeType="1"/>
          </p:cNvSpPr>
          <p:nvPr/>
        </p:nvSpPr>
        <p:spPr bwMode="auto">
          <a:xfrm flipH="1">
            <a:off x="217488" y="5930900"/>
            <a:ext cx="9466262" cy="0"/>
          </a:xfrm>
          <a:prstGeom prst="line">
            <a:avLst/>
          </a:prstGeom>
          <a:noFill/>
          <a:ln w="1079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85098" name="Text Box 106"/>
          <p:cNvSpPr txBox="1">
            <a:spLocks noChangeArrowheads="1"/>
          </p:cNvSpPr>
          <p:nvPr/>
        </p:nvSpPr>
        <p:spPr bwMode="auto">
          <a:xfrm>
            <a:off x="217488" y="5991225"/>
            <a:ext cx="1454150" cy="315913"/>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38100">
                <a:solidFill>
                  <a:schemeClr val="accent2"/>
                </a:solidFill>
                <a:miter lim="800000"/>
                <a:headEnd/>
                <a:tailEnd type="none" w="med"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36000" rIns="36000" bIns="0"/>
          <a:lstStyle>
            <a:lvl1pPr defTabSz="1042988">
              <a:defRPr>
                <a:solidFill>
                  <a:schemeClr val="tx1"/>
                </a:solidFill>
                <a:latin typeface="Arial" charset="0"/>
              </a:defRPr>
            </a:lvl1pPr>
            <a:lvl2pPr marL="522288" defTabSz="1042988">
              <a:defRPr>
                <a:solidFill>
                  <a:schemeClr val="tx1"/>
                </a:solidFill>
                <a:latin typeface="Arial" charset="0"/>
              </a:defRPr>
            </a:lvl2pPr>
            <a:lvl3pPr marL="1042988" defTabSz="1042988">
              <a:defRPr>
                <a:solidFill>
                  <a:schemeClr val="tx1"/>
                </a:solidFill>
                <a:latin typeface="Arial" charset="0"/>
              </a:defRPr>
            </a:lvl3pPr>
            <a:lvl4pPr marL="1565275" defTabSz="1042988">
              <a:defRPr>
                <a:solidFill>
                  <a:schemeClr val="tx1"/>
                </a:solidFill>
                <a:latin typeface="Arial" charset="0"/>
              </a:defRPr>
            </a:lvl4pPr>
            <a:lvl5pPr marL="2085975" defTabSz="1042988">
              <a:defRPr>
                <a:solidFill>
                  <a:schemeClr val="tx1"/>
                </a:solidFill>
                <a:latin typeface="Arial" charset="0"/>
              </a:defRPr>
            </a:lvl5pPr>
            <a:lvl6pPr marL="2543175" defTabSz="1042988" fontAlgn="base">
              <a:spcBef>
                <a:spcPct val="0"/>
              </a:spcBef>
              <a:spcAft>
                <a:spcPct val="0"/>
              </a:spcAft>
              <a:defRPr>
                <a:solidFill>
                  <a:schemeClr val="tx1"/>
                </a:solidFill>
                <a:latin typeface="Arial" charset="0"/>
              </a:defRPr>
            </a:lvl6pPr>
            <a:lvl7pPr marL="3000375" defTabSz="1042988" fontAlgn="base">
              <a:spcBef>
                <a:spcPct val="0"/>
              </a:spcBef>
              <a:spcAft>
                <a:spcPct val="0"/>
              </a:spcAft>
              <a:defRPr>
                <a:solidFill>
                  <a:schemeClr val="tx1"/>
                </a:solidFill>
                <a:latin typeface="Arial" charset="0"/>
              </a:defRPr>
            </a:lvl7pPr>
            <a:lvl8pPr marL="3457575" defTabSz="1042988" fontAlgn="base">
              <a:spcBef>
                <a:spcPct val="0"/>
              </a:spcBef>
              <a:spcAft>
                <a:spcPct val="0"/>
              </a:spcAft>
              <a:defRPr>
                <a:solidFill>
                  <a:schemeClr val="tx1"/>
                </a:solidFill>
                <a:latin typeface="Arial" charset="0"/>
              </a:defRPr>
            </a:lvl8pPr>
            <a:lvl9pPr marL="3914775" defTabSz="1042988" fontAlgn="base">
              <a:spcBef>
                <a:spcPct val="0"/>
              </a:spcBef>
              <a:spcAft>
                <a:spcPct val="0"/>
              </a:spcAft>
              <a:defRPr>
                <a:solidFill>
                  <a:schemeClr val="tx1"/>
                </a:solidFill>
                <a:latin typeface="Arial" charset="0"/>
              </a:defRPr>
            </a:lvl9pPr>
          </a:lstStyle>
          <a:p>
            <a:pPr eaLnBrk="0" hangingPunct="0"/>
            <a:r>
              <a:rPr lang="en-US" sz="1000" b="1">
                <a:cs typeface="Arial" charset="0"/>
              </a:rPr>
              <a:t>©</a:t>
            </a:r>
            <a:r>
              <a:rPr lang="en-US" sz="1000" b="1"/>
              <a:t> </a:t>
            </a:r>
            <a:r>
              <a:rPr lang="en-US" sz="1000"/>
              <a:t>WZL/Fraunhofer IPT</a:t>
            </a:r>
            <a:endParaRPr lang="de-DE" sz="1000"/>
          </a:p>
        </p:txBody>
      </p:sp>
      <p:pic>
        <p:nvPicPr>
          <p:cNvPr id="85099" name="Picture 107" descr="ipt_59mm_rgb_foli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75025" y="6030000"/>
            <a:ext cx="2143125" cy="588963"/>
          </a:xfrm>
          <a:prstGeom prst="rect">
            <a:avLst/>
          </a:prstGeom>
          <a:noFill/>
          <a:extLst>
            <a:ext uri="{909E8E84-426E-40DD-AFC4-6F175D3DCCD1}">
              <a14:hiddenFill xmlns:a14="http://schemas.microsoft.com/office/drawing/2010/main">
                <a:solidFill>
                  <a:srgbClr val="FFFFFF"/>
                </a:solidFill>
              </a14:hiddenFill>
            </a:ext>
          </a:extLst>
        </p:spPr>
      </p:pic>
      <p:pic>
        <p:nvPicPr>
          <p:cNvPr id="2" name="Grafik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46400" y="5918400"/>
            <a:ext cx="3232877" cy="813600"/>
          </a:xfrm>
          <a:prstGeom prst="rect">
            <a:avLst/>
          </a:prstGeom>
        </p:spPr>
      </p:pic>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Inhaltsplatzhalter 2"/>
          <p:cNvSpPr>
            <a:spLocks noGrp="1"/>
          </p:cNvSpPr>
          <p:nvPr>
            <p:ph idx="1"/>
          </p:nvPr>
        </p:nvSpPr>
        <p:spPr/>
        <p:txBody>
          <a:bodyPr/>
          <a:lstStyle>
            <a:lvl1pPr marL="228600" indent="-228600">
              <a:defRPr/>
            </a:lvl1pPr>
            <a:lvl2pPr marL="457200" indent="-228600">
              <a:defRPr/>
            </a:lvl2pPr>
            <a:lvl3pPr marL="685800" indent="-228600">
              <a:defRPr/>
            </a:lvl3pPr>
            <a:lvl4pPr marL="914400" indent="-228600">
              <a:defRPr/>
            </a:lvl4pPr>
            <a:lvl5pPr marL="1143000" indent="-228600">
              <a:defRPr/>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dirty="0"/>
          </a:p>
        </p:txBody>
      </p:sp>
    </p:spTree>
    <p:extLst>
      <p:ext uri="{BB962C8B-B14F-4D97-AF65-F5344CB8AC3E}">
        <p14:creationId xmlns:p14="http://schemas.microsoft.com/office/powerpoint/2010/main" val="4129484988"/>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Inhaltsplatzhalter 2"/>
          <p:cNvSpPr>
            <a:spLocks noGrp="1"/>
          </p:cNvSpPr>
          <p:nvPr>
            <p:ph sz="half" idx="1"/>
          </p:nvPr>
        </p:nvSpPr>
        <p:spPr>
          <a:xfrm>
            <a:off x="3371850" y="863600"/>
            <a:ext cx="3079750" cy="4976813"/>
          </a:xfrm>
        </p:spPr>
        <p:txBody>
          <a:bodyPr/>
          <a:lstStyle>
            <a:lvl1pPr marL="228600" indent="-228600">
              <a:defRPr sz="1800"/>
            </a:lvl1pPr>
            <a:lvl2pPr marL="457200" indent="-228600">
              <a:defRPr sz="1600"/>
            </a:lvl2pPr>
            <a:lvl3pPr marL="685800" indent="-228600">
              <a:defRPr sz="1600"/>
            </a:lvl3pPr>
            <a:lvl4pPr marL="914400" indent="-228600">
              <a:defRPr sz="1600"/>
            </a:lvl4pPr>
            <a:lvl5pPr marL="1143000" indent="-228600">
              <a:defRPr sz="1600"/>
            </a:lvl5pPr>
            <a:lvl6pPr>
              <a:defRPr sz="1800"/>
            </a:lvl6pPr>
            <a:lvl7pPr>
              <a:defRPr sz="1800"/>
            </a:lvl7pPr>
            <a:lvl8pPr>
              <a:defRPr sz="1800"/>
            </a:lvl8pPr>
            <a:lvl9pPr>
              <a:defRPr sz="1800"/>
            </a:lvl9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dirty="0"/>
          </a:p>
        </p:txBody>
      </p:sp>
      <p:sp>
        <p:nvSpPr>
          <p:cNvPr id="4" name="Inhaltsplatzhalter 3"/>
          <p:cNvSpPr>
            <a:spLocks noGrp="1"/>
          </p:cNvSpPr>
          <p:nvPr>
            <p:ph sz="half" idx="2"/>
          </p:nvPr>
        </p:nvSpPr>
        <p:spPr>
          <a:xfrm>
            <a:off x="6604000" y="863600"/>
            <a:ext cx="3079750" cy="4976813"/>
          </a:xfrm>
        </p:spPr>
        <p:txBody>
          <a:bodyPr/>
          <a:lstStyle>
            <a:lvl1pPr marL="228600" indent="-228600">
              <a:defRPr sz="1800"/>
            </a:lvl1pPr>
            <a:lvl2pPr marL="457200" indent="-228600">
              <a:defRPr sz="1600"/>
            </a:lvl2pPr>
            <a:lvl3pPr marL="685800" indent="-228600">
              <a:defRPr sz="1600"/>
            </a:lvl3pPr>
            <a:lvl4pPr marL="914400" indent="-228600">
              <a:defRPr sz="1600"/>
            </a:lvl4pPr>
            <a:lvl5pPr marL="1143000" indent="-228600">
              <a:defRPr sz="1600"/>
            </a:lvl5pPr>
            <a:lvl6pPr>
              <a:defRPr sz="1800"/>
            </a:lvl6pPr>
            <a:lvl7pPr>
              <a:defRPr sz="1800"/>
            </a:lvl7pPr>
            <a:lvl8pPr>
              <a:defRPr sz="1800"/>
            </a:lvl8pPr>
            <a:lvl9pPr>
              <a:defRPr sz="1800"/>
            </a:lvl9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dirty="0"/>
          </a:p>
        </p:txBody>
      </p:sp>
    </p:spTree>
    <p:extLst>
      <p:ext uri="{BB962C8B-B14F-4D97-AF65-F5344CB8AC3E}">
        <p14:creationId xmlns:p14="http://schemas.microsoft.com/office/powerpoint/2010/main" val="27991535"/>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Tree>
    <p:extLst>
      <p:ext uri="{BB962C8B-B14F-4D97-AF65-F5344CB8AC3E}">
        <p14:creationId xmlns:p14="http://schemas.microsoft.com/office/powerpoint/2010/main" val="77108096"/>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Tree>
    <p:extLst>
      <p:ext uri="{BB962C8B-B14F-4D97-AF65-F5344CB8AC3E}">
        <p14:creationId xmlns:p14="http://schemas.microsoft.com/office/powerpoint/2010/main" val="15490225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ags" Target="../tags/tag2.xml"/><Relationship Id="rId3" Type="http://schemas.openxmlformats.org/officeDocument/2006/relationships/slideLayout" Target="../slideLayouts/slideLayout3.xml"/><Relationship Id="rId7" Type="http://schemas.openxmlformats.org/officeDocument/2006/relationships/vmlDrawing" Target="../drawings/vmlDrawing1.vml"/><Relationship Id="rId12"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11" Type="http://schemas.openxmlformats.org/officeDocument/2006/relationships/image" Target="../media/image2.png"/><Relationship Id="rId5" Type="http://schemas.openxmlformats.org/officeDocument/2006/relationships/slideLayout" Target="../slideLayouts/slideLayout5.xml"/><Relationship Id="rId10"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oleObject" Target="../embeddings/oleObject1.bin"/></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3" name="Objekt 2" hidden="1"/>
          <p:cNvGraphicFramePr>
            <a:graphicFrameLocks noChangeAspect="1"/>
          </p:cNvGraphicFramePr>
          <p:nvPr userDrawn="1">
            <p:custDataLst>
              <p:tags r:id="rId8"/>
            </p:custDataLst>
            <p:extLst>
              <p:ext uri="{D42A27DB-BD31-4B8C-83A1-F6EECF244321}">
                <p14:modId xmlns:p14="http://schemas.microsoft.com/office/powerpoint/2010/main" val="1329934972"/>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78983" name="think-cell Folie" r:id="rId9" imgW="270" imgH="270" progId="TCLayout.ActiveDocument.1">
                  <p:embed/>
                </p:oleObj>
              </mc:Choice>
              <mc:Fallback>
                <p:oleObj name="think-cell Folie" r:id="rId9" imgW="270" imgH="270" progId="TCLayout.ActiveDocument.1">
                  <p:embed/>
                  <p:pic>
                    <p:nvPicPr>
                      <p:cNvPr id="0" name=""/>
                      <p:cNvPicPr/>
                      <p:nvPr/>
                    </p:nvPicPr>
                    <p:blipFill>
                      <a:blip r:embed="rId10"/>
                      <a:stretch>
                        <a:fillRect/>
                      </a:stretch>
                    </p:blipFill>
                    <p:spPr>
                      <a:xfrm>
                        <a:off x="1588" y="1588"/>
                        <a:ext cx="1587" cy="1587"/>
                      </a:xfrm>
                      <a:prstGeom prst="rect">
                        <a:avLst/>
                      </a:prstGeom>
                    </p:spPr>
                  </p:pic>
                </p:oleObj>
              </mc:Fallback>
            </mc:AlternateContent>
          </a:graphicData>
        </a:graphic>
      </p:graphicFrame>
      <p:sp>
        <p:nvSpPr>
          <p:cNvPr id="83970" name="Rectangle 2"/>
          <p:cNvSpPr>
            <a:spLocks noGrp="1" noChangeArrowheads="1"/>
          </p:cNvSpPr>
          <p:nvPr>
            <p:ph type="title"/>
          </p:nvPr>
        </p:nvSpPr>
        <p:spPr bwMode="auto">
          <a:xfrm>
            <a:off x="217488" y="0"/>
            <a:ext cx="9467850" cy="719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287354" bIns="0" numCol="1" anchor="b" anchorCtr="0" compatLnSpc="1">
            <a:prstTxWarp prst="textNoShape">
              <a:avLst/>
            </a:prstTxWarp>
          </a:bodyPr>
          <a:lstStyle/>
          <a:p>
            <a:pPr lvl="0"/>
            <a:endParaRPr lang="en-US" dirty="0" smtClean="0"/>
          </a:p>
        </p:txBody>
      </p:sp>
      <p:sp>
        <p:nvSpPr>
          <p:cNvPr id="83971" name="Rectangle 3"/>
          <p:cNvSpPr>
            <a:spLocks noGrp="1" noChangeArrowheads="1"/>
          </p:cNvSpPr>
          <p:nvPr>
            <p:ph type="body" idx="1"/>
          </p:nvPr>
        </p:nvSpPr>
        <p:spPr bwMode="auto">
          <a:xfrm>
            <a:off x="3371850" y="863600"/>
            <a:ext cx="6311900" cy="4976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180000" bIns="0" numCol="1" anchor="t" anchorCtr="0" compatLnSpc="1">
            <a:prstTxWarp prst="textNoShape">
              <a:avLst/>
            </a:prstTxWarp>
          </a:bodyPr>
          <a:lstStyle/>
          <a:p>
            <a:pPr lvl="0"/>
            <a:r>
              <a:rPr lang="de-DE" dirty="0" smtClean="0"/>
              <a:t>Textmasterformate durch Klicken bearbeiten</a:t>
            </a:r>
          </a:p>
          <a:p>
            <a:pPr lvl="1"/>
            <a:r>
              <a:rPr lang="de-DE" dirty="0" smtClean="0"/>
              <a:t>Zweite Ebene</a:t>
            </a:r>
          </a:p>
          <a:p>
            <a:pPr lvl="2"/>
            <a:r>
              <a:rPr lang="de-DE" dirty="0" smtClean="0"/>
              <a:t>Dritte Ebene</a:t>
            </a:r>
          </a:p>
        </p:txBody>
      </p:sp>
      <p:sp>
        <p:nvSpPr>
          <p:cNvPr id="83981" name="Line 13"/>
          <p:cNvSpPr>
            <a:spLocks noChangeShapeType="1"/>
          </p:cNvSpPr>
          <p:nvPr/>
        </p:nvSpPr>
        <p:spPr bwMode="auto">
          <a:xfrm flipH="1">
            <a:off x="217488" y="773113"/>
            <a:ext cx="9466262" cy="0"/>
          </a:xfrm>
          <a:prstGeom prst="line">
            <a:avLst/>
          </a:prstGeom>
          <a:noFill/>
          <a:ln w="1079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83983" name="Line 15"/>
          <p:cNvSpPr>
            <a:spLocks noChangeShapeType="1"/>
          </p:cNvSpPr>
          <p:nvPr/>
        </p:nvSpPr>
        <p:spPr bwMode="auto">
          <a:xfrm flipH="1">
            <a:off x="215900" y="5930900"/>
            <a:ext cx="9464675" cy="0"/>
          </a:xfrm>
          <a:prstGeom prst="line">
            <a:avLst/>
          </a:prstGeom>
          <a:noFill/>
          <a:ln w="1079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84089" name="Text Box 121"/>
          <p:cNvSpPr txBox="1">
            <a:spLocks noChangeArrowheads="1"/>
          </p:cNvSpPr>
          <p:nvPr/>
        </p:nvSpPr>
        <p:spPr bwMode="auto">
          <a:xfrm>
            <a:off x="8361363" y="5991225"/>
            <a:ext cx="1322387" cy="315913"/>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38100">
                <a:solidFill>
                  <a:schemeClr val="accent2"/>
                </a:solidFill>
                <a:miter lim="800000"/>
                <a:headEnd/>
                <a:tailEnd type="none" w="med"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36000" rIns="36000" bIns="0"/>
          <a:lstStyle>
            <a:lvl1pPr defTabSz="1042988">
              <a:defRPr>
                <a:solidFill>
                  <a:schemeClr val="tx1"/>
                </a:solidFill>
                <a:latin typeface="Arial" charset="0"/>
              </a:defRPr>
            </a:lvl1pPr>
            <a:lvl2pPr marL="522288" defTabSz="1042988">
              <a:defRPr>
                <a:solidFill>
                  <a:schemeClr val="tx1"/>
                </a:solidFill>
                <a:latin typeface="Arial" charset="0"/>
              </a:defRPr>
            </a:lvl2pPr>
            <a:lvl3pPr marL="1042988" defTabSz="1042988">
              <a:defRPr>
                <a:solidFill>
                  <a:schemeClr val="tx1"/>
                </a:solidFill>
                <a:latin typeface="Arial" charset="0"/>
              </a:defRPr>
            </a:lvl3pPr>
            <a:lvl4pPr marL="1565275" defTabSz="1042988">
              <a:defRPr>
                <a:solidFill>
                  <a:schemeClr val="tx1"/>
                </a:solidFill>
                <a:latin typeface="Arial" charset="0"/>
              </a:defRPr>
            </a:lvl4pPr>
            <a:lvl5pPr marL="2085975" defTabSz="1042988">
              <a:defRPr>
                <a:solidFill>
                  <a:schemeClr val="tx1"/>
                </a:solidFill>
                <a:latin typeface="Arial" charset="0"/>
              </a:defRPr>
            </a:lvl5pPr>
            <a:lvl6pPr marL="2543175" defTabSz="1042988" fontAlgn="base">
              <a:spcBef>
                <a:spcPct val="0"/>
              </a:spcBef>
              <a:spcAft>
                <a:spcPct val="0"/>
              </a:spcAft>
              <a:defRPr>
                <a:solidFill>
                  <a:schemeClr val="tx1"/>
                </a:solidFill>
                <a:latin typeface="Arial" charset="0"/>
              </a:defRPr>
            </a:lvl6pPr>
            <a:lvl7pPr marL="3000375" defTabSz="1042988" fontAlgn="base">
              <a:spcBef>
                <a:spcPct val="0"/>
              </a:spcBef>
              <a:spcAft>
                <a:spcPct val="0"/>
              </a:spcAft>
              <a:defRPr>
                <a:solidFill>
                  <a:schemeClr val="tx1"/>
                </a:solidFill>
                <a:latin typeface="Arial" charset="0"/>
              </a:defRPr>
            </a:lvl7pPr>
            <a:lvl8pPr marL="3457575" defTabSz="1042988" fontAlgn="base">
              <a:spcBef>
                <a:spcPct val="0"/>
              </a:spcBef>
              <a:spcAft>
                <a:spcPct val="0"/>
              </a:spcAft>
              <a:defRPr>
                <a:solidFill>
                  <a:schemeClr val="tx1"/>
                </a:solidFill>
                <a:latin typeface="Arial" charset="0"/>
              </a:defRPr>
            </a:lvl8pPr>
            <a:lvl9pPr marL="3914775" defTabSz="1042988" fontAlgn="base">
              <a:spcBef>
                <a:spcPct val="0"/>
              </a:spcBef>
              <a:spcAft>
                <a:spcPct val="0"/>
              </a:spcAft>
              <a:defRPr>
                <a:solidFill>
                  <a:schemeClr val="tx1"/>
                </a:solidFill>
                <a:latin typeface="Arial" charset="0"/>
              </a:defRPr>
            </a:lvl9pPr>
          </a:lstStyle>
          <a:p>
            <a:pPr algn="r">
              <a:spcAft>
                <a:spcPct val="30000"/>
              </a:spcAft>
            </a:pPr>
            <a:r>
              <a:rPr lang="de-DE" sz="1000"/>
              <a:t>Seite </a:t>
            </a:r>
            <a:fld id="{00C3FF0A-3B1C-460E-B60F-EC504E0555AB}" type="slidenum">
              <a:rPr lang="de-DE" sz="1000"/>
              <a:pPr algn="r">
                <a:spcAft>
                  <a:spcPct val="30000"/>
                </a:spcAft>
              </a:pPr>
              <a:t>‹Nr.›</a:t>
            </a:fld>
            <a:endParaRPr lang="de-DE" sz="1000"/>
          </a:p>
        </p:txBody>
      </p:sp>
      <p:sp>
        <p:nvSpPr>
          <p:cNvPr id="84092" name="Text Box 124"/>
          <p:cNvSpPr txBox="1">
            <a:spLocks noChangeArrowheads="1"/>
          </p:cNvSpPr>
          <p:nvPr/>
        </p:nvSpPr>
        <p:spPr bwMode="auto">
          <a:xfrm>
            <a:off x="217488" y="5991225"/>
            <a:ext cx="1454150" cy="315913"/>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38100">
                <a:solidFill>
                  <a:schemeClr val="accent2"/>
                </a:solidFill>
                <a:miter lim="800000"/>
                <a:headEnd/>
                <a:tailEnd type="none" w="med"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36000" rIns="36000" bIns="0"/>
          <a:lstStyle>
            <a:lvl1pPr defTabSz="1042988">
              <a:defRPr>
                <a:solidFill>
                  <a:schemeClr val="tx1"/>
                </a:solidFill>
                <a:latin typeface="Arial" charset="0"/>
              </a:defRPr>
            </a:lvl1pPr>
            <a:lvl2pPr marL="522288" defTabSz="1042988">
              <a:defRPr>
                <a:solidFill>
                  <a:schemeClr val="tx1"/>
                </a:solidFill>
                <a:latin typeface="Arial" charset="0"/>
              </a:defRPr>
            </a:lvl2pPr>
            <a:lvl3pPr marL="1042988" defTabSz="1042988">
              <a:defRPr>
                <a:solidFill>
                  <a:schemeClr val="tx1"/>
                </a:solidFill>
                <a:latin typeface="Arial" charset="0"/>
              </a:defRPr>
            </a:lvl3pPr>
            <a:lvl4pPr marL="1565275" defTabSz="1042988">
              <a:defRPr>
                <a:solidFill>
                  <a:schemeClr val="tx1"/>
                </a:solidFill>
                <a:latin typeface="Arial" charset="0"/>
              </a:defRPr>
            </a:lvl4pPr>
            <a:lvl5pPr marL="2085975" defTabSz="1042988">
              <a:defRPr>
                <a:solidFill>
                  <a:schemeClr val="tx1"/>
                </a:solidFill>
                <a:latin typeface="Arial" charset="0"/>
              </a:defRPr>
            </a:lvl5pPr>
            <a:lvl6pPr marL="2543175" defTabSz="1042988" fontAlgn="base">
              <a:spcBef>
                <a:spcPct val="0"/>
              </a:spcBef>
              <a:spcAft>
                <a:spcPct val="0"/>
              </a:spcAft>
              <a:defRPr>
                <a:solidFill>
                  <a:schemeClr val="tx1"/>
                </a:solidFill>
                <a:latin typeface="Arial" charset="0"/>
              </a:defRPr>
            </a:lvl6pPr>
            <a:lvl7pPr marL="3000375" defTabSz="1042988" fontAlgn="base">
              <a:spcBef>
                <a:spcPct val="0"/>
              </a:spcBef>
              <a:spcAft>
                <a:spcPct val="0"/>
              </a:spcAft>
              <a:defRPr>
                <a:solidFill>
                  <a:schemeClr val="tx1"/>
                </a:solidFill>
                <a:latin typeface="Arial" charset="0"/>
              </a:defRPr>
            </a:lvl7pPr>
            <a:lvl8pPr marL="3457575" defTabSz="1042988" fontAlgn="base">
              <a:spcBef>
                <a:spcPct val="0"/>
              </a:spcBef>
              <a:spcAft>
                <a:spcPct val="0"/>
              </a:spcAft>
              <a:defRPr>
                <a:solidFill>
                  <a:schemeClr val="tx1"/>
                </a:solidFill>
                <a:latin typeface="Arial" charset="0"/>
              </a:defRPr>
            </a:lvl8pPr>
            <a:lvl9pPr marL="3914775" defTabSz="1042988" fontAlgn="base">
              <a:spcBef>
                <a:spcPct val="0"/>
              </a:spcBef>
              <a:spcAft>
                <a:spcPct val="0"/>
              </a:spcAft>
              <a:defRPr>
                <a:solidFill>
                  <a:schemeClr val="tx1"/>
                </a:solidFill>
                <a:latin typeface="Arial" charset="0"/>
              </a:defRPr>
            </a:lvl9pPr>
          </a:lstStyle>
          <a:p>
            <a:pPr eaLnBrk="0" hangingPunct="0"/>
            <a:r>
              <a:rPr lang="en-US" sz="1000" b="1">
                <a:cs typeface="Arial" charset="0"/>
              </a:rPr>
              <a:t>©</a:t>
            </a:r>
            <a:r>
              <a:rPr lang="en-US" sz="1000" b="1"/>
              <a:t> </a:t>
            </a:r>
            <a:r>
              <a:rPr lang="en-US" sz="1000"/>
              <a:t>WZL/Fraunhofer IPT</a:t>
            </a:r>
            <a:endParaRPr lang="de-DE" sz="1000"/>
          </a:p>
        </p:txBody>
      </p:sp>
      <p:pic>
        <p:nvPicPr>
          <p:cNvPr id="84093" name="Picture 125" descr="ipt_59mm_rgb_folie"/>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3375025" y="6030000"/>
            <a:ext cx="2143125" cy="588963"/>
          </a:xfrm>
          <a:prstGeom prst="rect">
            <a:avLst/>
          </a:prstGeom>
          <a:noFill/>
          <a:extLst>
            <a:ext uri="{909E8E84-426E-40DD-AFC4-6F175D3DCCD1}">
              <a14:hiddenFill xmlns:a14="http://schemas.microsoft.com/office/drawing/2010/main">
                <a:solidFill>
                  <a:srgbClr val="FFFFFF"/>
                </a:solidFill>
              </a14:hiddenFill>
            </a:ext>
          </a:extLst>
        </p:spPr>
      </p:pic>
      <p:pic>
        <p:nvPicPr>
          <p:cNvPr id="2" name="Grafik 1"/>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5846400" y="5918400"/>
            <a:ext cx="3232877" cy="813600"/>
          </a:xfrm>
          <a:prstGeom prst="rect">
            <a:avLst/>
          </a:prstGeom>
        </p:spPr>
      </p:pic>
    </p:spTree>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Lst>
  <p:timing>
    <p:tnLst>
      <p:par>
        <p:cTn id="1" dur="indefinite" restart="never" nodeType="tmRoot"/>
      </p:par>
    </p:tnLst>
  </p:timing>
  <p:txStyles>
    <p:titleStyle>
      <a:lvl1pPr algn="l" defTabSz="1042988" rtl="0" eaLnBrk="1" fontAlgn="base" hangingPunct="1">
        <a:spcBef>
          <a:spcPct val="0"/>
        </a:spcBef>
        <a:spcAft>
          <a:spcPct val="0"/>
        </a:spcAft>
        <a:defRPr sz="2200" b="1">
          <a:solidFill>
            <a:schemeClr val="tx2"/>
          </a:solidFill>
          <a:latin typeface="+mj-lt"/>
          <a:ea typeface="+mj-ea"/>
          <a:cs typeface="+mj-cs"/>
        </a:defRPr>
      </a:lvl1pPr>
      <a:lvl2pPr algn="l" defTabSz="1042988" rtl="0" eaLnBrk="1" fontAlgn="base" hangingPunct="1">
        <a:spcBef>
          <a:spcPct val="0"/>
        </a:spcBef>
        <a:spcAft>
          <a:spcPct val="0"/>
        </a:spcAft>
        <a:defRPr sz="2200" b="1">
          <a:solidFill>
            <a:schemeClr val="tx2"/>
          </a:solidFill>
          <a:latin typeface="Arial" charset="0"/>
        </a:defRPr>
      </a:lvl2pPr>
      <a:lvl3pPr algn="l" defTabSz="1042988" rtl="0" eaLnBrk="1" fontAlgn="base" hangingPunct="1">
        <a:spcBef>
          <a:spcPct val="0"/>
        </a:spcBef>
        <a:spcAft>
          <a:spcPct val="0"/>
        </a:spcAft>
        <a:defRPr sz="2200" b="1">
          <a:solidFill>
            <a:schemeClr val="tx2"/>
          </a:solidFill>
          <a:latin typeface="Arial" charset="0"/>
        </a:defRPr>
      </a:lvl3pPr>
      <a:lvl4pPr algn="l" defTabSz="1042988" rtl="0" eaLnBrk="1" fontAlgn="base" hangingPunct="1">
        <a:spcBef>
          <a:spcPct val="0"/>
        </a:spcBef>
        <a:spcAft>
          <a:spcPct val="0"/>
        </a:spcAft>
        <a:defRPr sz="2200" b="1">
          <a:solidFill>
            <a:schemeClr val="tx2"/>
          </a:solidFill>
          <a:latin typeface="Arial" charset="0"/>
        </a:defRPr>
      </a:lvl4pPr>
      <a:lvl5pPr algn="l" defTabSz="1042988" rtl="0" eaLnBrk="1" fontAlgn="base" hangingPunct="1">
        <a:spcBef>
          <a:spcPct val="0"/>
        </a:spcBef>
        <a:spcAft>
          <a:spcPct val="0"/>
        </a:spcAft>
        <a:defRPr sz="2200" b="1">
          <a:solidFill>
            <a:schemeClr val="tx2"/>
          </a:solidFill>
          <a:latin typeface="Arial" charset="0"/>
        </a:defRPr>
      </a:lvl5pPr>
      <a:lvl6pPr marL="457200" algn="l" defTabSz="1042988" rtl="0" eaLnBrk="1" fontAlgn="base" hangingPunct="1">
        <a:spcBef>
          <a:spcPct val="0"/>
        </a:spcBef>
        <a:spcAft>
          <a:spcPct val="0"/>
        </a:spcAft>
        <a:defRPr sz="2200" b="1">
          <a:solidFill>
            <a:schemeClr val="tx2"/>
          </a:solidFill>
          <a:latin typeface="Arial" charset="0"/>
        </a:defRPr>
      </a:lvl6pPr>
      <a:lvl7pPr marL="914400" algn="l" defTabSz="1042988" rtl="0" eaLnBrk="1" fontAlgn="base" hangingPunct="1">
        <a:spcBef>
          <a:spcPct val="0"/>
        </a:spcBef>
        <a:spcAft>
          <a:spcPct val="0"/>
        </a:spcAft>
        <a:defRPr sz="2200" b="1">
          <a:solidFill>
            <a:schemeClr val="tx2"/>
          </a:solidFill>
          <a:latin typeface="Arial" charset="0"/>
        </a:defRPr>
      </a:lvl7pPr>
      <a:lvl8pPr marL="1371600" algn="l" defTabSz="1042988" rtl="0" eaLnBrk="1" fontAlgn="base" hangingPunct="1">
        <a:spcBef>
          <a:spcPct val="0"/>
        </a:spcBef>
        <a:spcAft>
          <a:spcPct val="0"/>
        </a:spcAft>
        <a:defRPr sz="2200" b="1">
          <a:solidFill>
            <a:schemeClr val="tx2"/>
          </a:solidFill>
          <a:latin typeface="Arial" charset="0"/>
        </a:defRPr>
      </a:lvl8pPr>
      <a:lvl9pPr marL="1828800" algn="l" defTabSz="1042988" rtl="0" eaLnBrk="1" fontAlgn="base" hangingPunct="1">
        <a:spcBef>
          <a:spcPct val="0"/>
        </a:spcBef>
        <a:spcAft>
          <a:spcPct val="0"/>
        </a:spcAft>
        <a:defRPr sz="2200" b="1">
          <a:solidFill>
            <a:schemeClr val="tx2"/>
          </a:solidFill>
          <a:latin typeface="Arial" charset="0"/>
        </a:defRPr>
      </a:lvl9pPr>
    </p:titleStyle>
    <p:bodyStyle>
      <a:lvl1pPr marL="228600" indent="-228600" algn="l" rtl="0" eaLnBrk="1" fontAlgn="base" hangingPunct="1">
        <a:spcBef>
          <a:spcPct val="30000"/>
        </a:spcBef>
        <a:spcAft>
          <a:spcPct val="20000"/>
        </a:spcAft>
        <a:buClr>
          <a:schemeClr val="accent2"/>
        </a:buClr>
        <a:buSzPct val="90000"/>
        <a:buFont typeface="Wingdings" pitchFamily="2" charset="2"/>
        <a:buChar char="n"/>
        <a:tabLst>
          <a:tab pos="266700" algn="l"/>
          <a:tab pos="631825" algn="l"/>
          <a:tab pos="981075" algn="l"/>
        </a:tabLst>
        <a:defRPr>
          <a:solidFill>
            <a:schemeClr val="tx1"/>
          </a:solidFill>
          <a:latin typeface="+mn-lt"/>
          <a:ea typeface="+mn-ea"/>
          <a:cs typeface="+mn-cs"/>
        </a:defRPr>
      </a:lvl1pPr>
      <a:lvl2pPr marL="457200" indent="-228600" algn="l" rtl="0" eaLnBrk="1" fontAlgn="base" hangingPunct="1">
        <a:spcBef>
          <a:spcPct val="0"/>
        </a:spcBef>
        <a:spcAft>
          <a:spcPct val="20000"/>
        </a:spcAft>
        <a:buClr>
          <a:schemeClr val="tx1"/>
        </a:buClr>
        <a:buFont typeface="Arial" charset="0"/>
        <a:buChar char="–"/>
        <a:tabLst>
          <a:tab pos="266700" algn="l"/>
          <a:tab pos="631825" algn="l"/>
          <a:tab pos="981075" algn="l"/>
        </a:tabLst>
        <a:defRPr sz="1600">
          <a:solidFill>
            <a:schemeClr val="tx1"/>
          </a:solidFill>
          <a:latin typeface="+mn-lt"/>
        </a:defRPr>
      </a:lvl2pPr>
      <a:lvl3pPr marL="685800" indent="-228600" algn="l" rtl="0" eaLnBrk="1" fontAlgn="base" hangingPunct="1">
        <a:spcBef>
          <a:spcPct val="0"/>
        </a:spcBef>
        <a:spcAft>
          <a:spcPct val="20000"/>
        </a:spcAft>
        <a:buClr>
          <a:schemeClr val="tx1"/>
        </a:buClr>
        <a:buFont typeface="Wingdings" pitchFamily="2" charset="2"/>
        <a:buChar char="§"/>
        <a:tabLst>
          <a:tab pos="266700" algn="l"/>
          <a:tab pos="631825" algn="l"/>
          <a:tab pos="981075" algn="l"/>
        </a:tabLst>
        <a:defRPr sz="1600">
          <a:solidFill>
            <a:schemeClr val="tx1"/>
          </a:solidFill>
          <a:latin typeface="+mn-lt"/>
        </a:defRPr>
      </a:lvl3pPr>
      <a:lvl4pPr marL="1431925" indent="-173038" algn="l" rtl="0" eaLnBrk="1" fontAlgn="base" hangingPunct="1">
        <a:spcBef>
          <a:spcPct val="0"/>
        </a:spcBef>
        <a:spcAft>
          <a:spcPct val="20000"/>
        </a:spcAft>
        <a:buClr>
          <a:schemeClr val="tx1"/>
        </a:buClr>
        <a:buFont typeface="Wingdings" pitchFamily="2" charset="2"/>
        <a:buChar char="§"/>
        <a:tabLst>
          <a:tab pos="266700" algn="l"/>
          <a:tab pos="631825" algn="l"/>
          <a:tab pos="981075" algn="l"/>
        </a:tabLst>
        <a:defRPr sz="1600">
          <a:solidFill>
            <a:schemeClr val="tx1"/>
          </a:solidFill>
          <a:latin typeface="+mn-lt"/>
        </a:defRPr>
      </a:lvl4pPr>
      <a:lvl5pPr marL="1793875" indent="-180975" algn="l" rtl="0" eaLnBrk="1" fontAlgn="base" hangingPunct="1">
        <a:spcBef>
          <a:spcPct val="0"/>
        </a:spcBef>
        <a:spcAft>
          <a:spcPct val="20000"/>
        </a:spcAft>
        <a:buClr>
          <a:schemeClr val="tx1"/>
        </a:buClr>
        <a:buFont typeface="Wingdings" pitchFamily="2" charset="2"/>
        <a:buChar char="§"/>
        <a:tabLst>
          <a:tab pos="266700" algn="l"/>
          <a:tab pos="631825" algn="l"/>
          <a:tab pos="981075" algn="l"/>
        </a:tabLst>
        <a:defRPr sz="1600">
          <a:solidFill>
            <a:schemeClr val="tx1"/>
          </a:solidFill>
          <a:latin typeface="+mn-lt"/>
        </a:defRPr>
      </a:lvl5pPr>
      <a:lvl6pPr marL="2251075" indent="-180975" algn="l" rtl="0" eaLnBrk="1" fontAlgn="base" hangingPunct="1">
        <a:spcBef>
          <a:spcPct val="0"/>
        </a:spcBef>
        <a:spcAft>
          <a:spcPct val="20000"/>
        </a:spcAft>
        <a:buClr>
          <a:schemeClr val="tx1"/>
        </a:buClr>
        <a:buFont typeface="Wingdings" pitchFamily="2" charset="2"/>
        <a:buChar char="§"/>
        <a:tabLst>
          <a:tab pos="266700" algn="l"/>
          <a:tab pos="631825" algn="l"/>
          <a:tab pos="981075" algn="l"/>
        </a:tabLst>
        <a:defRPr sz="1600">
          <a:solidFill>
            <a:schemeClr val="tx1"/>
          </a:solidFill>
          <a:latin typeface="+mn-lt"/>
        </a:defRPr>
      </a:lvl6pPr>
      <a:lvl7pPr marL="2708275" indent="-180975" algn="l" rtl="0" eaLnBrk="1" fontAlgn="base" hangingPunct="1">
        <a:spcBef>
          <a:spcPct val="0"/>
        </a:spcBef>
        <a:spcAft>
          <a:spcPct val="20000"/>
        </a:spcAft>
        <a:buClr>
          <a:schemeClr val="tx1"/>
        </a:buClr>
        <a:buFont typeface="Wingdings" pitchFamily="2" charset="2"/>
        <a:buChar char="§"/>
        <a:tabLst>
          <a:tab pos="266700" algn="l"/>
          <a:tab pos="631825" algn="l"/>
          <a:tab pos="981075" algn="l"/>
        </a:tabLst>
        <a:defRPr sz="1600">
          <a:solidFill>
            <a:schemeClr val="tx1"/>
          </a:solidFill>
          <a:latin typeface="+mn-lt"/>
        </a:defRPr>
      </a:lvl7pPr>
      <a:lvl8pPr marL="3165475" indent="-180975" algn="l" rtl="0" eaLnBrk="1" fontAlgn="base" hangingPunct="1">
        <a:spcBef>
          <a:spcPct val="0"/>
        </a:spcBef>
        <a:spcAft>
          <a:spcPct val="20000"/>
        </a:spcAft>
        <a:buClr>
          <a:schemeClr val="tx1"/>
        </a:buClr>
        <a:buFont typeface="Wingdings" pitchFamily="2" charset="2"/>
        <a:buChar char="§"/>
        <a:tabLst>
          <a:tab pos="266700" algn="l"/>
          <a:tab pos="631825" algn="l"/>
          <a:tab pos="981075" algn="l"/>
        </a:tabLst>
        <a:defRPr sz="1600">
          <a:solidFill>
            <a:schemeClr val="tx1"/>
          </a:solidFill>
          <a:latin typeface="+mn-lt"/>
        </a:defRPr>
      </a:lvl8pPr>
      <a:lvl9pPr marL="3622675" indent="-180975" algn="l" rtl="0" eaLnBrk="1" fontAlgn="base" hangingPunct="1">
        <a:spcBef>
          <a:spcPct val="0"/>
        </a:spcBef>
        <a:spcAft>
          <a:spcPct val="20000"/>
        </a:spcAft>
        <a:buClr>
          <a:schemeClr val="tx1"/>
        </a:buClr>
        <a:buFont typeface="Wingdings" pitchFamily="2" charset="2"/>
        <a:buChar char="§"/>
        <a:tabLst>
          <a:tab pos="266700" algn="l"/>
          <a:tab pos="631825" algn="l"/>
          <a:tab pos="981075" algn="l"/>
        </a:tabLst>
        <a:defRPr sz="1600">
          <a:solidFill>
            <a:schemeClr val="tx1"/>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5.jpeg"/><Relationship Id="rId2" Type="http://schemas.openxmlformats.org/officeDocument/2006/relationships/tags" Target="../tags/tag3.xml"/><Relationship Id="rId1" Type="http://schemas.openxmlformats.org/officeDocument/2006/relationships/vmlDrawing" Target="../drawings/vmlDrawing2.vml"/><Relationship Id="rId6" Type="http://schemas.openxmlformats.org/officeDocument/2006/relationships/image" Target="../media/image4.emf"/><Relationship Id="rId5" Type="http://schemas.openxmlformats.org/officeDocument/2006/relationships/oleObject" Target="../embeddings/oleObject2.bin"/><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8" Type="http://schemas.openxmlformats.org/officeDocument/2006/relationships/tags" Target="../tags/tag45.xml"/><Relationship Id="rId13" Type="http://schemas.openxmlformats.org/officeDocument/2006/relationships/notesSlide" Target="../notesSlides/notesSlide4.xml"/><Relationship Id="rId3" Type="http://schemas.openxmlformats.org/officeDocument/2006/relationships/tags" Target="../tags/tag40.xml"/><Relationship Id="rId7" Type="http://schemas.openxmlformats.org/officeDocument/2006/relationships/tags" Target="../tags/tag44.xml"/><Relationship Id="rId12" Type="http://schemas.openxmlformats.org/officeDocument/2006/relationships/slideLayout" Target="../slideLayouts/slideLayout5.xml"/><Relationship Id="rId2" Type="http://schemas.openxmlformats.org/officeDocument/2006/relationships/tags" Target="../tags/tag39.xml"/><Relationship Id="rId16" Type="http://schemas.openxmlformats.org/officeDocument/2006/relationships/slide" Target="slide3.xml"/><Relationship Id="rId1" Type="http://schemas.openxmlformats.org/officeDocument/2006/relationships/tags" Target="../tags/tag38.xml"/><Relationship Id="rId6" Type="http://schemas.openxmlformats.org/officeDocument/2006/relationships/tags" Target="../tags/tag43.xml"/><Relationship Id="rId11" Type="http://schemas.openxmlformats.org/officeDocument/2006/relationships/tags" Target="../tags/tag48.xml"/><Relationship Id="rId5" Type="http://schemas.openxmlformats.org/officeDocument/2006/relationships/tags" Target="../tags/tag42.xml"/><Relationship Id="rId15" Type="http://schemas.openxmlformats.org/officeDocument/2006/relationships/slide" Target="slide10.xml"/><Relationship Id="rId10" Type="http://schemas.openxmlformats.org/officeDocument/2006/relationships/tags" Target="../tags/tag47.xml"/><Relationship Id="rId4" Type="http://schemas.openxmlformats.org/officeDocument/2006/relationships/tags" Target="../tags/tag41.xml"/><Relationship Id="rId9" Type="http://schemas.openxmlformats.org/officeDocument/2006/relationships/tags" Target="../tags/tag46.xml"/><Relationship Id="rId14" Type="http://schemas.openxmlformats.org/officeDocument/2006/relationships/slide" Target="slide47.xml"/></Relationships>
</file>

<file path=ppt/slides/_rels/slide11.xml.rels><?xml version="1.0" encoding="UTF-8" standalone="yes"?>
<Relationships xmlns="http://schemas.openxmlformats.org/package/2006/relationships"><Relationship Id="rId8" Type="http://schemas.openxmlformats.org/officeDocument/2006/relationships/image" Target="../media/image70.png"/><Relationship Id="rId13" Type="http://schemas.openxmlformats.org/officeDocument/2006/relationships/image" Target="../media/image120.png"/><Relationship Id="rId3" Type="http://schemas.openxmlformats.org/officeDocument/2006/relationships/slideLayout" Target="../slideLayouts/slideLayout5.xml"/><Relationship Id="rId7" Type="http://schemas.openxmlformats.org/officeDocument/2006/relationships/image" Target="../media/image61.png"/><Relationship Id="rId12" Type="http://schemas.openxmlformats.org/officeDocument/2006/relationships/image" Target="../media/image15.png"/><Relationship Id="rId2" Type="http://schemas.openxmlformats.org/officeDocument/2006/relationships/tags" Target="../tags/tag49.xml"/><Relationship Id="rId1" Type="http://schemas.openxmlformats.org/officeDocument/2006/relationships/vmlDrawing" Target="../drawings/vmlDrawing4.vml"/><Relationship Id="rId6" Type="http://schemas.openxmlformats.org/officeDocument/2006/relationships/image" Target="../media/image1.emf"/><Relationship Id="rId11" Type="http://schemas.openxmlformats.org/officeDocument/2006/relationships/image" Target="../media/image100.png"/><Relationship Id="rId5" Type="http://schemas.openxmlformats.org/officeDocument/2006/relationships/oleObject" Target="../embeddings/oleObject4.bin"/><Relationship Id="rId15" Type="http://schemas.openxmlformats.org/officeDocument/2006/relationships/image" Target="../media/image140.png"/><Relationship Id="rId10" Type="http://schemas.openxmlformats.org/officeDocument/2006/relationships/image" Target="../media/image90.png"/><Relationship Id="rId4" Type="http://schemas.openxmlformats.org/officeDocument/2006/relationships/notesSlide" Target="../notesSlides/notesSlide5.xml"/><Relationship Id="rId9" Type="http://schemas.openxmlformats.org/officeDocument/2006/relationships/image" Target="../media/image14.png"/><Relationship Id="rId14" Type="http://schemas.openxmlformats.org/officeDocument/2006/relationships/image" Target="../media/image130.png"/></Relationships>
</file>

<file path=ppt/slides/_rels/slide12.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slideLayout" Target="../slideLayouts/slideLayout2.xml"/><Relationship Id="rId7" Type="http://schemas.openxmlformats.org/officeDocument/2006/relationships/image" Target="../media/image16.png"/><Relationship Id="rId2" Type="http://schemas.openxmlformats.org/officeDocument/2006/relationships/tags" Target="../tags/tag50.xml"/><Relationship Id="rId1" Type="http://schemas.openxmlformats.org/officeDocument/2006/relationships/vmlDrawing" Target="../drawings/vmlDrawing5.vml"/><Relationship Id="rId6" Type="http://schemas.openxmlformats.org/officeDocument/2006/relationships/image" Target="../media/image1.emf"/><Relationship Id="rId5" Type="http://schemas.openxmlformats.org/officeDocument/2006/relationships/oleObject" Target="../embeddings/oleObject5.bin"/><Relationship Id="rId4" Type="http://schemas.openxmlformats.org/officeDocument/2006/relationships/notesSlide" Target="../notesSlides/notesSlide6.xml"/><Relationship Id="rId9"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32.png"/><Relationship Id="rId18" Type="http://schemas.openxmlformats.org/officeDocument/2006/relationships/image" Target="../media/image37.png"/><Relationship Id="rId26" Type="http://schemas.openxmlformats.org/officeDocument/2006/relationships/image" Target="../media/image45.png"/><Relationship Id="rId3" Type="http://schemas.openxmlformats.org/officeDocument/2006/relationships/slideLayout" Target="../slideLayouts/slideLayout2.xml"/><Relationship Id="rId21" Type="http://schemas.openxmlformats.org/officeDocument/2006/relationships/image" Target="../media/image40.png"/><Relationship Id="rId7" Type="http://schemas.openxmlformats.org/officeDocument/2006/relationships/image" Target="../media/image26.png"/><Relationship Id="rId12" Type="http://schemas.openxmlformats.org/officeDocument/2006/relationships/image" Target="../media/image31.png"/><Relationship Id="rId17" Type="http://schemas.openxmlformats.org/officeDocument/2006/relationships/image" Target="../media/image36.png"/><Relationship Id="rId25" Type="http://schemas.openxmlformats.org/officeDocument/2006/relationships/image" Target="../media/image44.png"/><Relationship Id="rId2" Type="http://schemas.openxmlformats.org/officeDocument/2006/relationships/tags" Target="../tags/tag51.xml"/><Relationship Id="rId16" Type="http://schemas.openxmlformats.org/officeDocument/2006/relationships/image" Target="../media/image35.png"/><Relationship Id="rId20" Type="http://schemas.openxmlformats.org/officeDocument/2006/relationships/image" Target="../media/image39.png"/><Relationship Id="rId1" Type="http://schemas.openxmlformats.org/officeDocument/2006/relationships/vmlDrawing" Target="../drawings/vmlDrawing6.vml"/><Relationship Id="rId6" Type="http://schemas.openxmlformats.org/officeDocument/2006/relationships/image" Target="../media/image25.png"/><Relationship Id="rId11" Type="http://schemas.openxmlformats.org/officeDocument/2006/relationships/image" Target="../media/image30.png"/><Relationship Id="rId24" Type="http://schemas.openxmlformats.org/officeDocument/2006/relationships/image" Target="../media/image43.png"/><Relationship Id="rId5" Type="http://schemas.openxmlformats.org/officeDocument/2006/relationships/image" Target="../media/image1.emf"/><Relationship Id="rId15" Type="http://schemas.openxmlformats.org/officeDocument/2006/relationships/image" Target="../media/image34.png"/><Relationship Id="rId23" Type="http://schemas.openxmlformats.org/officeDocument/2006/relationships/image" Target="../media/image42.png"/><Relationship Id="rId10" Type="http://schemas.openxmlformats.org/officeDocument/2006/relationships/image" Target="../media/image29.png"/><Relationship Id="rId19" Type="http://schemas.openxmlformats.org/officeDocument/2006/relationships/image" Target="../media/image38.png"/><Relationship Id="rId4" Type="http://schemas.openxmlformats.org/officeDocument/2006/relationships/oleObject" Target="../embeddings/oleObject6.bin"/><Relationship Id="rId9" Type="http://schemas.openxmlformats.org/officeDocument/2006/relationships/image" Target="../media/image28.png"/><Relationship Id="rId14" Type="http://schemas.openxmlformats.org/officeDocument/2006/relationships/image" Target="../media/image33.png"/><Relationship Id="rId22" Type="http://schemas.openxmlformats.org/officeDocument/2006/relationships/image" Target="../media/image41.png"/><Relationship Id="rId27" Type="http://schemas.openxmlformats.org/officeDocument/2006/relationships/image" Target="../media/image46.png"/></Relationships>
</file>

<file path=ppt/slides/_rels/slide15.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image" Target="../media/image461.png"/><Relationship Id="rId1" Type="http://schemas.openxmlformats.org/officeDocument/2006/relationships/slideLayout" Target="../slideLayouts/slideLayout2.xml"/><Relationship Id="rId5" Type="http://schemas.openxmlformats.org/officeDocument/2006/relationships/image" Target="../media/image200.png"/><Relationship Id="rId4" Type="http://schemas.openxmlformats.org/officeDocument/2006/relationships/image" Target="../media/image47.png"/></Relationships>
</file>

<file path=ppt/slides/_rels/slide16.xml.rels><?xml version="1.0" encoding="UTF-8" standalone="yes"?>
<Relationships xmlns="http://schemas.openxmlformats.org/package/2006/relationships"><Relationship Id="rId8" Type="http://schemas.openxmlformats.org/officeDocument/2006/relationships/tags" Target="../tags/tag59.xml"/><Relationship Id="rId13" Type="http://schemas.openxmlformats.org/officeDocument/2006/relationships/tags" Target="../tags/tag64.xml"/><Relationship Id="rId18" Type="http://schemas.openxmlformats.org/officeDocument/2006/relationships/slide" Target="slide47.xml"/><Relationship Id="rId3" Type="http://schemas.openxmlformats.org/officeDocument/2006/relationships/tags" Target="../tags/tag54.xml"/><Relationship Id="rId21" Type="http://schemas.openxmlformats.org/officeDocument/2006/relationships/slide" Target="slide10.xml"/><Relationship Id="rId7" Type="http://schemas.openxmlformats.org/officeDocument/2006/relationships/tags" Target="../tags/tag58.xml"/><Relationship Id="rId12" Type="http://schemas.openxmlformats.org/officeDocument/2006/relationships/tags" Target="../tags/tag63.xml"/><Relationship Id="rId17" Type="http://schemas.openxmlformats.org/officeDocument/2006/relationships/notesSlide" Target="../notesSlides/notesSlide7.xml"/><Relationship Id="rId2" Type="http://schemas.openxmlformats.org/officeDocument/2006/relationships/tags" Target="../tags/tag53.xml"/><Relationship Id="rId16" Type="http://schemas.openxmlformats.org/officeDocument/2006/relationships/slideLayout" Target="../slideLayouts/slideLayout5.xml"/><Relationship Id="rId20" Type="http://schemas.openxmlformats.org/officeDocument/2006/relationships/slide" Target="slide16.xml"/><Relationship Id="rId1" Type="http://schemas.openxmlformats.org/officeDocument/2006/relationships/tags" Target="../tags/tag52.xml"/><Relationship Id="rId6" Type="http://schemas.openxmlformats.org/officeDocument/2006/relationships/tags" Target="../tags/tag57.xml"/><Relationship Id="rId11" Type="http://schemas.openxmlformats.org/officeDocument/2006/relationships/tags" Target="../tags/tag62.xml"/><Relationship Id="rId5" Type="http://schemas.openxmlformats.org/officeDocument/2006/relationships/tags" Target="../tags/tag56.xml"/><Relationship Id="rId15" Type="http://schemas.openxmlformats.org/officeDocument/2006/relationships/tags" Target="../tags/tag66.xml"/><Relationship Id="rId10" Type="http://schemas.openxmlformats.org/officeDocument/2006/relationships/tags" Target="../tags/tag61.xml"/><Relationship Id="rId19" Type="http://schemas.openxmlformats.org/officeDocument/2006/relationships/slide" Target="slide44.xml"/><Relationship Id="rId4" Type="http://schemas.openxmlformats.org/officeDocument/2006/relationships/tags" Target="../tags/tag55.xml"/><Relationship Id="rId9" Type="http://schemas.openxmlformats.org/officeDocument/2006/relationships/tags" Target="../tags/tag60.xml"/><Relationship Id="rId14" Type="http://schemas.openxmlformats.org/officeDocument/2006/relationships/tags" Target="../tags/tag65.xml"/><Relationship Id="rId22" Type="http://schemas.openxmlformats.org/officeDocument/2006/relationships/slide" Target="slide3.xml"/></Relationships>
</file>

<file path=ppt/slides/_rels/slide17.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tags" Target="../tags/tag68.xml"/><Relationship Id="rId7" Type="http://schemas.openxmlformats.org/officeDocument/2006/relationships/oleObject" Target="../embeddings/oleObject7.bin"/><Relationship Id="rId2" Type="http://schemas.openxmlformats.org/officeDocument/2006/relationships/tags" Target="../tags/tag67.xml"/><Relationship Id="rId1" Type="http://schemas.openxmlformats.org/officeDocument/2006/relationships/vmlDrawing" Target="../drawings/vmlDrawing7.vml"/><Relationship Id="rId6" Type="http://schemas.openxmlformats.org/officeDocument/2006/relationships/notesSlide" Target="../notesSlides/notesSlide8.xml"/><Relationship Id="rId5" Type="http://schemas.openxmlformats.org/officeDocument/2006/relationships/slideLayout" Target="../slideLayouts/slideLayout5.xml"/><Relationship Id="rId4" Type="http://schemas.openxmlformats.org/officeDocument/2006/relationships/tags" Target="../tags/tag69.xml"/><Relationship Id="rId9" Type="http://schemas.openxmlformats.org/officeDocument/2006/relationships/chart" Target="../charts/chart1.xml"/></Relationships>
</file>

<file path=ppt/slides/_rels/slide18.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tags" Target="../tags/tag71.xml"/><Relationship Id="rId7" Type="http://schemas.openxmlformats.org/officeDocument/2006/relationships/oleObject" Target="../embeddings/oleObject8.bin"/><Relationship Id="rId2" Type="http://schemas.openxmlformats.org/officeDocument/2006/relationships/tags" Target="../tags/tag70.xml"/><Relationship Id="rId1" Type="http://schemas.openxmlformats.org/officeDocument/2006/relationships/vmlDrawing" Target="../drawings/vmlDrawing8.vml"/><Relationship Id="rId6" Type="http://schemas.openxmlformats.org/officeDocument/2006/relationships/notesSlide" Target="../notesSlides/notesSlide9.xml"/><Relationship Id="rId5" Type="http://schemas.openxmlformats.org/officeDocument/2006/relationships/slideLayout" Target="../slideLayouts/slideLayout5.xml"/><Relationship Id="rId4" Type="http://schemas.openxmlformats.org/officeDocument/2006/relationships/tags" Target="../tags/tag72.xml"/><Relationship Id="rId9" Type="http://schemas.openxmlformats.org/officeDocument/2006/relationships/chart" Target="../charts/chart2.xml"/></Relationships>
</file>

<file path=ppt/slides/_rels/slide19.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tags" Target="../tags/tag74.xml"/><Relationship Id="rId7" Type="http://schemas.openxmlformats.org/officeDocument/2006/relationships/oleObject" Target="../embeddings/oleObject9.bin"/><Relationship Id="rId2" Type="http://schemas.openxmlformats.org/officeDocument/2006/relationships/tags" Target="../tags/tag73.xml"/><Relationship Id="rId1" Type="http://schemas.openxmlformats.org/officeDocument/2006/relationships/vmlDrawing" Target="../drawings/vmlDrawing9.vml"/><Relationship Id="rId6" Type="http://schemas.openxmlformats.org/officeDocument/2006/relationships/notesSlide" Target="../notesSlides/notesSlide10.xml"/><Relationship Id="rId5" Type="http://schemas.openxmlformats.org/officeDocument/2006/relationships/slideLayout" Target="../slideLayouts/slideLayout5.xml"/><Relationship Id="rId4" Type="http://schemas.openxmlformats.org/officeDocument/2006/relationships/tags" Target="../tags/tag75.xml"/><Relationship Id="rId9" Type="http://schemas.openxmlformats.org/officeDocument/2006/relationships/chart" Target="../charts/chart3.xml"/></Relationships>
</file>

<file path=ppt/slides/_rels/slide2.xml.rels><?xml version="1.0" encoding="UTF-8" standalone="yes"?>
<Relationships xmlns="http://schemas.openxmlformats.org/package/2006/relationships"><Relationship Id="rId8" Type="http://schemas.openxmlformats.org/officeDocument/2006/relationships/tags" Target="../tags/tag11.xml"/><Relationship Id="rId13" Type="http://schemas.openxmlformats.org/officeDocument/2006/relationships/slide" Target="slide10.xml"/><Relationship Id="rId3" Type="http://schemas.openxmlformats.org/officeDocument/2006/relationships/tags" Target="../tags/tag6.xml"/><Relationship Id="rId7" Type="http://schemas.openxmlformats.org/officeDocument/2006/relationships/tags" Target="../tags/tag10.xml"/><Relationship Id="rId12" Type="http://schemas.openxmlformats.org/officeDocument/2006/relationships/slide" Target="slide47.xml"/><Relationship Id="rId2" Type="http://schemas.openxmlformats.org/officeDocument/2006/relationships/tags" Target="../tags/tag5.xml"/><Relationship Id="rId1" Type="http://schemas.openxmlformats.org/officeDocument/2006/relationships/tags" Target="../tags/tag4.xml"/><Relationship Id="rId6" Type="http://schemas.openxmlformats.org/officeDocument/2006/relationships/tags" Target="../tags/tag9.xml"/><Relationship Id="rId11" Type="http://schemas.openxmlformats.org/officeDocument/2006/relationships/slideLayout" Target="../slideLayouts/slideLayout5.xml"/><Relationship Id="rId5" Type="http://schemas.openxmlformats.org/officeDocument/2006/relationships/tags" Target="../tags/tag8.xml"/><Relationship Id="rId10" Type="http://schemas.openxmlformats.org/officeDocument/2006/relationships/tags" Target="../tags/tag13.xml"/><Relationship Id="rId4" Type="http://schemas.openxmlformats.org/officeDocument/2006/relationships/tags" Target="../tags/tag7.xml"/><Relationship Id="rId9" Type="http://schemas.openxmlformats.org/officeDocument/2006/relationships/tags" Target="../tags/tag12.xml"/><Relationship Id="rId14" Type="http://schemas.openxmlformats.org/officeDocument/2006/relationships/slide" Target="slide3.xml"/></Relationships>
</file>

<file path=ppt/slides/_rels/slide20.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tags" Target="../tags/tag77.xml"/><Relationship Id="rId7" Type="http://schemas.openxmlformats.org/officeDocument/2006/relationships/oleObject" Target="../embeddings/oleObject10.bin"/><Relationship Id="rId2" Type="http://schemas.openxmlformats.org/officeDocument/2006/relationships/tags" Target="../tags/tag76.xml"/><Relationship Id="rId1" Type="http://schemas.openxmlformats.org/officeDocument/2006/relationships/vmlDrawing" Target="../drawings/vmlDrawing10.vml"/><Relationship Id="rId6" Type="http://schemas.openxmlformats.org/officeDocument/2006/relationships/notesSlide" Target="../notesSlides/notesSlide11.xml"/><Relationship Id="rId5" Type="http://schemas.openxmlformats.org/officeDocument/2006/relationships/slideLayout" Target="../slideLayouts/slideLayout5.xml"/><Relationship Id="rId4" Type="http://schemas.openxmlformats.org/officeDocument/2006/relationships/tags" Target="../tags/tag78.xml"/><Relationship Id="rId9" Type="http://schemas.openxmlformats.org/officeDocument/2006/relationships/chart" Target="../charts/chart4.xml"/></Relationships>
</file>

<file path=ppt/slides/_rels/slide21.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tags" Target="../tags/tag80.xml"/><Relationship Id="rId7" Type="http://schemas.openxmlformats.org/officeDocument/2006/relationships/oleObject" Target="../embeddings/oleObject11.bin"/><Relationship Id="rId2" Type="http://schemas.openxmlformats.org/officeDocument/2006/relationships/tags" Target="../tags/tag79.xml"/><Relationship Id="rId1" Type="http://schemas.openxmlformats.org/officeDocument/2006/relationships/vmlDrawing" Target="../drawings/vmlDrawing11.vml"/><Relationship Id="rId6" Type="http://schemas.openxmlformats.org/officeDocument/2006/relationships/notesSlide" Target="../notesSlides/notesSlide12.xml"/><Relationship Id="rId5" Type="http://schemas.openxmlformats.org/officeDocument/2006/relationships/slideLayout" Target="../slideLayouts/slideLayout5.xml"/><Relationship Id="rId4" Type="http://schemas.openxmlformats.org/officeDocument/2006/relationships/tags" Target="../tags/tag81.xml"/><Relationship Id="rId9" Type="http://schemas.openxmlformats.org/officeDocument/2006/relationships/chart" Target="../charts/chart5.xml"/></Relationships>
</file>

<file path=ppt/slides/_rels/slide22.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tags" Target="../tags/tag83.xml"/><Relationship Id="rId7" Type="http://schemas.openxmlformats.org/officeDocument/2006/relationships/oleObject" Target="../embeddings/oleObject12.bin"/><Relationship Id="rId2" Type="http://schemas.openxmlformats.org/officeDocument/2006/relationships/tags" Target="../tags/tag82.xml"/><Relationship Id="rId1" Type="http://schemas.openxmlformats.org/officeDocument/2006/relationships/vmlDrawing" Target="../drawings/vmlDrawing12.vml"/><Relationship Id="rId6" Type="http://schemas.openxmlformats.org/officeDocument/2006/relationships/notesSlide" Target="../notesSlides/notesSlide13.xml"/><Relationship Id="rId5" Type="http://schemas.openxmlformats.org/officeDocument/2006/relationships/slideLayout" Target="../slideLayouts/slideLayout5.xml"/><Relationship Id="rId4" Type="http://schemas.openxmlformats.org/officeDocument/2006/relationships/tags" Target="../tags/tag84.xml"/><Relationship Id="rId9" Type="http://schemas.openxmlformats.org/officeDocument/2006/relationships/chart" Target="../charts/chart6.xml"/></Relationships>
</file>

<file path=ppt/slides/_rels/slide23.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tags" Target="../tags/tag86.xml"/><Relationship Id="rId7" Type="http://schemas.openxmlformats.org/officeDocument/2006/relationships/oleObject" Target="../embeddings/oleObject13.bin"/><Relationship Id="rId2" Type="http://schemas.openxmlformats.org/officeDocument/2006/relationships/tags" Target="../tags/tag85.xml"/><Relationship Id="rId1" Type="http://schemas.openxmlformats.org/officeDocument/2006/relationships/vmlDrawing" Target="../drawings/vmlDrawing13.vml"/><Relationship Id="rId6" Type="http://schemas.openxmlformats.org/officeDocument/2006/relationships/notesSlide" Target="../notesSlides/notesSlide14.xml"/><Relationship Id="rId5" Type="http://schemas.openxmlformats.org/officeDocument/2006/relationships/slideLayout" Target="../slideLayouts/slideLayout5.xml"/><Relationship Id="rId4" Type="http://schemas.openxmlformats.org/officeDocument/2006/relationships/tags" Target="../tags/tag87.xml"/><Relationship Id="rId9" Type="http://schemas.openxmlformats.org/officeDocument/2006/relationships/chart" Target="../charts/chart7.xml"/></Relationships>
</file>

<file path=ppt/slides/_rels/slide24.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tags" Target="../tags/tag89.xml"/><Relationship Id="rId7" Type="http://schemas.openxmlformats.org/officeDocument/2006/relationships/oleObject" Target="../embeddings/oleObject14.bin"/><Relationship Id="rId2" Type="http://schemas.openxmlformats.org/officeDocument/2006/relationships/tags" Target="../tags/tag88.xml"/><Relationship Id="rId1" Type="http://schemas.openxmlformats.org/officeDocument/2006/relationships/vmlDrawing" Target="../drawings/vmlDrawing14.vml"/><Relationship Id="rId6" Type="http://schemas.openxmlformats.org/officeDocument/2006/relationships/notesSlide" Target="../notesSlides/notesSlide15.xml"/><Relationship Id="rId5" Type="http://schemas.openxmlformats.org/officeDocument/2006/relationships/slideLayout" Target="../slideLayouts/slideLayout5.xml"/><Relationship Id="rId4" Type="http://schemas.openxmlformats.org/officeDocument/2006/relationships/tags" Target="../tags/tag90.xml"/><Relationship Id="rId9" Type="http://schemas.openxmlformats.org/officeDocument/2006/relationships/chart" Target="../charts/chart8.xml"/></Relationships>
</file>

<file path=ppt/slides/_rels/slide25.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tags" Target="../tags/tag92.xml"/><Relationship Id="rId7" Type="http://schemas.openxmlformats.org/officeDocument/2006/relationships/oleObject" Target="../embeddings/oleObject15.bin"/><Relationship Id="rId2" Type="http://schemas.openxmlformats.org/officeDocument/2006/relationships/tags" Target="../tags/tag91.xml"/><Relationship Id="rId1" Type="http://schemas.openxmlformats.org/officeDocument/2006/relationships/vmlDrawing" Target="../drawings/vmlDrawing15.vml"/><Relationship Id="rId6" Type="http://schemas.openxmlformats.org/officeDocument/2006/relationships/notesSlide" Target="../notesSlides/notesSlide16.xml"/><Relationship Id="rId5" Type="http://schemas.openxmlformats.org/officeDocument/2006/relationships/slideLayout" Target="../slideLayouts/slideLayout5.xml"/><Relationship Id="rId4" Type="http://schemas.openxmlformats.org/officeDocument/2006/relationships/tags" Target="../tags/tag93.xml"/><Relationship Id="rId9" Type="http://schemas.openxmlformats.org/officeDocument/2006/relationships/chart" Target="../charts/chart9.xml"/></Relationships>
</file>

<file path=ppt/slides/_rels/slide26.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tags" Target="../tags/tag95.xml"/><Relationship Id="rId7" Type="http://schemas.openxmlformats.org/officeDocument/2006/relationships/oleObject" Target="../embeddings/oleObject16.bin"/><Relationship Id="rId2" Type="http://schemas.openxmlformats.org/officeDocument/2006/relationships/tags" Target="../tags/tag94.xml"/><Relationship Id="rId1" Type="http://schemas.openxmlformats.org/officeDocument/2006/relationships/vmlDrawing" Target="../drawings/vmlDrawing16.vml"/><Relationship Id="rId6" Type="http://schemas.openxmlformats.org/officeDocument/2006/relationships/notesSlide" Target="../notesSlides/notesSlide17.xml"/><Relationship Id="rId5" Type="http://schemas.openxmlformats.org/officeDocument/2006/relationships/slideLayout" Target="../slideLayouts/slideLayout5.xml"/><Relationship Id="rId4" Type="http://schemas.openxmlformats.org/officeDocument/2006/relationships/tags" Target="../tags/tag96.xml"/><Relationship Id="rId9" Type="http://schemas.openxmlformats.org/officeDocument/2006/relationships/chart" Target="../charts/chart10.xml"/></Relationships>
</file>

<file path=ppt/slides/_rels/slide27.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tags" Target="../tags/tag98.xml"/><Relationship Id="rId7" Type="http://schemas.openxmlformats.org/officeDocument/2006/relationships/oleObject" Target="../embeddings/oleObject17.bin"/><Relationship Id="rId2" Type="http://schemas.openxmlformats.org/officeDocument/2006/relationships/tags" Target="../tags/tag97.xml"/><Relationship Id="rId1" Type="http://schemas.openxmlformats.org/officeDocument/2006/relationships/vmlDrawing" Target="../drawings/vmlDrawing17.vml"/><Relationship Id="rId6" Type="http://schemas.openxmlformats.org/officeDocument/2006/relationships/notesSlide" Target="../notesSlides/notesSlide18.xml"/><Relationship Id="rId5" Type="http://schemas.openxmlformats.org/officeDocument/2006/relationships/slideLayout" Target="../slideLayouts/slideLayout5.xml"/><Relationship Id="rId4" Type="http://schemas.openxmlformats.org/officeDocument/2006/relationships/tags" Target="../tags/tag99.xml"/><Relationship Id="rId9" Type="http://schemas.openxmlformats.org/officeDocument/2006/relationships/chart" Target="../charts/chart11.xml"/></Relationships>
</file>

<file path=ppt/slides/_rels/slide28.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tags" Target="../tags/tag101.xml"/><Relationship Id="rId7" Type="http://schemas.openxmlformats.org/officeDocument/2006/relationships/oleObject" Target="../embeddings/oleObject18.bin"/><Relationship Id="rId2" Type="http://schemas.openxmlformats.org/officeDocument/2006/relationships/tags" Target="../tags/tag100.xml"/><Relationship Id="rId1" Type="http://schemas.openxmlformats.org/officeDocument/2006/relationships/vmlDrawing" Target="../drawings/vmlDrawing18.vml"/><Relationship Id="rId6" Type="http://schemas.openxmlformats.org/officeDocument/2006/relationships/notesSlide" Target="../notesSlides/notesSlide19.xml"/><Relationship Id="rId11" Type="http://schemas.openxmlformats.org/officeDocument/2006/relationships/image" Target="../media/image10.emf"/><Relationship Id="rId5" Type="http://schemas.openxmlformats.org/officeDocument/2006/relationships/slideLayout" Target="../slideLayouts/slideLayout5.xml"/><Relationship Id="rId10" Type="http://schemas.openxmlformats.org/officeDocument/2006/relationships/image" Target="../media/image9.emf"/><Relationship Id="rId4" Type="http://schemas.openxmlformats.org/officeDocument/2006/relationships/tags" Target="../tags/tag102.xml"/><Relationship Id="rId9" Type="http://schemas.openxmlformats.org/officeDocument/2006/relationships/chart" Target="../charts/chart12.xml"/></Relationships>
</file>

<file path=ppt/slides/_rels/slide29.xml.rels><?xml version="1.0" encoding="UTF-8" standalone="yes"?>
<Relationships xmlns="http://schemas.openxmlformats.org/package/2006/relationships"><Relationship Id="rId8" Type="http://schemas.openxmlformats.org/officeDocument/2006/relationships/image" Target="../media/image11.emf"/><Relationship Id="rId3" Type="http://schemas.openxmlformats.org/officeDocument/2006/relationships/slideLayout" Target="../slideLayouts/slideLayout5.xml"/><Relationship Id="rId7" Type="http://schemas.openxmlformats.org/officeDocument/2006/relationships/image" Target="../media/image10.emf"/><Relationship Id="rId2" Type="http://schemas.openxmlformats.org/officeDocument/2006/relationships/tags" Target="../tags/tag103.xml"/><Relationship Id="rId1" Type="http://schemas.openxmlformats.org/officeDocument/2006/relationships/vmlDrawing" Target="../drawings/vmlDrawing19.vml"/><Relationship Id="rId6" Type="http://schemas.openxmlformats.org/officeDocument/2006/relationships/image" Target="../media/image9.emf"/><Relationship Id="rId5" Type="http://schemas.openxmlformats.org/officeDocument/2006/relationships/image" Target="../media/image1.emf"/><Relationship Id="rId4" Type="http://schemas.openxmlformats.org/officeDocument/2006/relationships/oleObject" Target="../embeddings/oleObject19.bin"/></Relationships>
</file>

<file path=ppt/slides/_rels/slide3.xml.rels><?xml version="1.0" encoding="UTF-8" standalone="yes"?>
<Relationships xmlns="http://schemas.openxmlformats.org/package/2006/relationships"><Relationship Id="rId8" Type="http://schemas.openxmlformats.org/officeDocument/2006/relationships/tags" Target="../tags/tag21.xml"/><Relationship Id="rId13" Type="http://schemas.openxmlformats.org/officeDocument/2006/relationships/notesSlide" Target="../notesSlides/notesSlide2.xml"/><Relationship Id="rId3" Type="http://schemas.openxmlformats.org/officeDocument/2006/relationships/tags" Target="../tags/tag16.xml"/><Relationship Id="rId7" Type="http://schemas.openxmlformats.org/officeDocument/2006/relationships/tags" Target="../tags/tag20.xml"/><Relationship Id="rId12" Type="http://schemas.openxmlformats.org/officeDocument/2006/relationships/slideLayout" Target="../slideLayouts/slideLayout5.xml"/><Relationship Id="rId2" Type="http://schemas.openxmlformats.org/officeDocument/2006/relationships/tags" Target="../tags/tag15.xml"/><Relationship Id="rId16" Type="http://schemas.openxmlformats.org/officeDocument/2006/relationships/slide" Target="slide3.xml"/><Relationship Id="rId1" Type="http://schemas.openxmlformats.org/officeDocument/2006/relationships/tags" Target="../tags/tag14.xml"/><Relationship Id="rId6" Type="http://schemas.openxmlformats.org/officeDocument/2006/relationships/tags" Target="../tags/tag19.xml"/><Relationship Id="rId11" Type="http://schemas.openxmlformats.org/officeDocument/2006/relationships/tags" Target="../tags/tag24.xml"/><Relationship Id="rId5" Type="http://schemas.openxmlformats.org/officeDocument/2006/relationships/tags" Target="../tags/tag18.xml"/><Relationship Id="rId15" Type="http://schemas.openxmlformats.org/officeDocument/2006/relationships/slide" Target="slide10.xml"/><Relationship Id="rId10" Type="http://schemas.openxmlformats.org/officeDocument/2006/relationships/tags" Target="../tags/tag23.xml"/><Relationship Id="rId4" Type="http://schemas.openxmlformats.org/officeDocument/2006/relationships/tags" Target="../tags/tag17.xml"/><Relationship Id="rId9" Type="http://schemas.openxmlformats.org/officeDocument/2006/relationships/tags" Target="../tags/tag22.xml"/><Relationship Id="rId14" Type="http://schemas.openxmlformats.org/officeDocument/2006/relationships/slide" Target="slide47.xml"/></Relationships>
</file>

<file path=ppt/slides/_rels/slide30.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tags" Target="../tags/tag105.xml"/><Relationship Id="rId7" Type="http://schemas.openxmlformats.org/officeDocument/2006/relationships/oleObject" Target="../embeddings/oleObject20.bin"/><Relationship Id="rId2" Type="http://schemas.openxmlformats.org/officeDocument/2006/relationships/tags" Target="../tags/tag104.xml"/><Relationship Id="rId1" Type="http://schemas.openxmlformats.org/officeDocument/2006/relationships/vmlDrawing" Target="../drawings/vmlDrawing20.vml"/><Relationship Id="rId6" Type="http://schemas.openxmlformats.org/officeDocument/2006/relationships/notesSlide" Target="../notesSlides/notesSlide20.xml"/><Relationship Id="rId11" Type="http://schemas.openxmlformats.org/officeDocument/2006/relationships/image" Target="../media/image13.emf"/><Relationship Id="rId5" Type="http://schemas.openxmlformats.org/officeDocument/2006/relationships/slideLayout" Target="../slideLayouts/slideLayout5.xml"/><Relationship Id="rId10" Type="http://schemas.openxmlformats.org/officeDocument/2006/relationships/image" Target="../media/image12.emf"/><Relationship Id="rId4" Type="http://schemas.openxmlformats.org/officeDocument/2006/relationships/tags" Target="../tags/tag106.xml"/><Relationship Id="rId9" Type="http://schemas.openxmlformats.org/officeDocument/2006/relationships/chart" Target="../charts/chart13.xml"/></Relationships>
</file>

<file path=ppt/slides/_rels/slide31.xml.rels><?xml version="1.0" encoding="UTF-8" standalone="yes"?>
<Relationships xmlns="http://schemas.openxmlformats.org/package/2006/relationships"><Relationship Id="rId8" Type="http://schemas.openxmlformats.org/officeDocument/2006/relationships/image" Target="../media/image13.emf"/><Relationship Id="rId3" Type="http://schemas.openxmlformats.org/officeDocument/2006/relationships/slideLayout" Target="../slideLayouts/slideLayout5.xml"/><Relationship Id="rId7" Type="http://schemas.openxmlformats.org/officeDocument/2006/relationships/image" Target="../media/image12.emf"/><Relationship Id="rId2" Type="http://schemas.openxmlformats.org/officeDocument/2006/relationships/tags" Target="../tags/tag107.xml"/><Relationship Id="rId1" Type="http://schemas.openxmlformats.org/officeDocument/2006/relationships/vmlDrawing" Target="../drawings/vmlDrawing21.vml"/><Relationship Id="rId6" Type="http://schemas.openxmlformats.org/officeDocument/2006/relationships/image" Target="../media/image1.emf"/><Relationship Id="rId5" Type="http://schemas.openxmlformats.org/officeDocument/2006/relationships/oleObject" Target="../embeddings/oleObject21.bin"/><Relationship Id="rId4" Type="http://schemas.openxmlformats.org/officeDocument/2006/relationships/notesSlide" Target="../notesSlides/notesSlide21.xml"/><Relationship Id="rId9" Type="http://schemas.openxmlformats.org/officeDocument/2006/relationships/image" Target="../media/image11.emf"/></Relationships>
</file>

<file path=ppt/slides/_rels/slide32.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tags" Target="../tags/tag109.xml"/><Relationship Id="rId7" Type="http://schemas.openxmlformats.org/officeDocument/2006/relationships/oleObject" Target="../embeddings/oleObject22.bin"/><Relationship Id="rId2" Type="http://schemas.openxmlformats.org/officeDocument/2006/relationships/tags" Target="../tags/tag108.xml"/><Relationship Id="rId1" Type="http://schemas.openxmlformats.org/officeDocument/2006/relationships/vmlDrawing" Target="../drawings/vmlDrawing22.vml"/><Relationship Id="rId6" Type="http://schemas.openxmlformats.org/officeDocument/2006/relationships/notesSlide" Target="../notesSlides/notesSlide22.xml"/><Relationship Id="rId11" Type="http://schemas.openxmlformats.org/officeDocument/2006/relationships/image" Target="../media/image15.emf"/><Relationship Id="rId5" Type="http://schemas.openxmlformats.org/officeDocument/2006/relationships/slideLayout" Target="../slideLayouts/slideLayout5.xml"/><Relationship Id="rId10" Type="http://schemas.openxmlformats.org/officeDocument/2006/relationships/image" Target="../media/image14.emf"/><Relationship Id="rId4" Type="http://schemas.openxmlformats.org/officeDocument/2006/relationships/tags" Target="../tags/tag110.xml"/><Relationship Id="rId9" Type="http://schemas.openxmlformats.org/officeDocument/2006/relationships/chart" Target="../charts/chart14.xml"/></Relationships>
</file>

<file path=ppt/slides/_rels/slide33.xml.rels><?xml version="1.0" encoding="UTF-8" standalone="yes"?>
<Relationships xmlns="http://schemas.openxmlformats.org/package/2006/relationships"><Relationship Id="rId8" Type="http://schemas.openxmlformats.org/officeDocument/2006/relationships/image" Target="../media/image11.emf"/><Relationship Id="rId3" Type="http://schemas.openxmlformats.org/officeDocument/2006/relationships/slideLayout" Target="../slideLayouts/slideLayout5.xml"/><Relationship Id="rId7" Type="http://schemas.openxmlformats.org/officeDocument/2006/relationships/image" Target="../media/image14.emf"/><Relationship Id="rId2" Type="http://schemas.openxmlformats.org/officeDocument/2006/relationships/tags" Target="../tags/tag111.xml"/><Relationship Id="rId1" Type="http://schemas.openxmlformats.org/officeDocument/2006/relationships/vmlDrawing" Target="../drawings/vmlDrawing23.vml"/><Relationship Id="rId6" Type="http://schemas.openxmlformats.org/officeDocument/2006/relationships/image" Target="../media/image15.emf"/><Relationship Id="rId5" Type="http://schemas.openxmlformats.org/officeDocument/2006/relationships/image" Target="../media/image1.emf"/><Relationship Id="rId4" Type="http://schemas.openxmlformats.org/officeDocument/2006/relationships/oleObject" Target="../embeddings/oleObject23.bin"/></Relationships>
</file>

<file path=ppt/slides/_rels/slide34.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tags" Target="../tags/tag113.xml"/><Relationship Id="rId7" Type="http://schemas.openxmlformats.org/officeDocument/2006/relationships/oleObject" Target="../embeddings/oleObject24.bin"/><Relationship Id="rId2" Type="http://schemas.openxmlformats.org/officeDocument/2006/relationships/tags" Target="../tags/tag112.xml"/><Relationship Id="rId1" Type="http://schemas.openxmlformats.org/officeDocument/2006/relationships/vmlDrawing" Target="../drawings/vmlDrawing24.vml"/><Relationship Id="rId6" Type="http://schemas.openxmlformats.org/officeDocument/2006/relationships/notesSlide" Target="../notesSlides/notesSlide23.xml"/><Relationship Id="rId11" Type="http://schemas.openxmlformats.org/officeDocument/2006/relationships/image" Target="../media/image17.emf"/><Relationship Id="rId5" Type="http://schemas.openxmlformats.org/officeDocument/2006/relationships/slideLayout" Target="../slideLayouts/slideLayout5.xml"/><Relationship Id="rId10" Type="http://schemas.openxmlformats.org/officeDocument/2006/relationships/image" Target="../media/image16.emf"/><Relationship Id="rId4" Type="http://schemas.openxmlformats.org/officeDocument/2006/relationships/tags" Target="../tags/tag114.xml"/><Relationship Id="rId9" Type="http://schemas.openxmlformats.org/officeDocument/2006/relationships/chart" Target="../charts/chart15.xml"/></Relationships>
</file>

<file path=ppt/slides/_rels/slide35.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24.xml"/><Relationship Id="rId1" Type="http://schemas.openxmlformats.org/officeDocument/2006/relationships/slideLayout" Target="../slideLayouts/slideLayout5.xml"/><Relationship Id="rId5" Type="http://schemas.openxmlformats.org/officeDocument/2006/relationships/image" Target="../media/image11.emf"/><Relationship Id="rId4" Type="http://schemas.openxmlformats.org/officeDocument/2006/relationships/image" Target="../media/image17.emf"/></Relationships>
</file>

<file path=ppt/slides/_rels/slide36.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tags" Target="../tags/tag116.xml"/><Relationship Id="rId7" Type="http://schemas.openxmlformats.org/officeDocument/2006/relationships/oleObject" Target="../embeddings/oleObject25.bin"/><Relationship Id="rId2" Type="http://schemas.openxmlformats.org/officeDocument/2006/relationships/tags" Target="../tags/tag115.xml"/><Relationship Id="rId1" Type="http://schemas.openxmlformats.org/officeDocument/2006/relationships/vmlDrawing" Target="../drawings/vmlDrawing25.vml"/><Relationship Id="rId6" Type="http://schemas.openxmlformats.org/officeDocument/2006/relationships/notesSlide" Target="../notesSlides/notesSlide25.xml"/><Relationship Id="rId11" Type="http://schemas.openxmlformats.org/officeDocument/2006/relationships/image" Target="../media/image19.emf"/><Relationship Id="rId5" Type="http://schemas.openxmlformats.org/officeDocument/2006/relationships/slideLayout" Target="../slideLayouts/slideLayout5.xml"/><Relationship Id="rId10" Type="http://schemas.openxmlformats.org/officeDocument/2006/relationships/image" Target="../media/image18.emf"/><Relationship Id="rId4" Type="http://schemas.openxmlformats.org/officeDocument/2006/relationships/tags" Target="../tags/tag117.xml"/><Relationship Id="rId9" Type="http://schemas.openxmlformats.org/officeDocument/2006/relationships/chart" Target="../charts/chart16.xml"/></Relationships>
</file>

<file path=ppt/slides/_rels/slide37.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tags" Target="../tags/tag119.xml"/><Relationship Id="rId7" Type="http://schemas.openxmlformats.org/officeDocument/2006/relationships/oleObject" Target="../embeddings/oleObject26.bin"/><Relationship Id="rId2" Type="http://schemas.openxmlformats.org/officeDocument/2006/relationships/tags" Target="../tags/tag118.xml"/><Relationship Id="rId1" Type="http://schemas.openxmlformats.org/officeDocument/2006/relationships/vmlDrawing" Target="../drawings/vmlDrawing26.vml"/><Relationship Id="rId6" Type="http://schemas.openxmlformats.org/officeDocument/2006/relationships/notesSlide" Target="../notesSlides/notesSlide26.xml"/><Relationship Id="rId11" Type="http://schemas.openxmlformats.org/officeDocument/2006/relationships/image" Target="../media/image21.emf"/><Relationship Id="rId5" Type="http://schemas.openxmlformats.org/officeDocument/2006/relationships/slideLayout" Target="../slideLayouts/slideLayout5.xml"/><Relationship Id="rId10" Type="http://schemas.openxmlformats.org/officeDocument/2006/relationships/image" Target="../media/image20.emf"/><Relationship Id="rId4" Type="http://schemas.openxmlformats.org/officeDocument/2006/relationships/tags" Target="../tags/tag120.xml"/><Relationship Id="rId9" Type="http://schemas.openxmlformats.org/officeDocument/2006/relationships/chart" Target="../charts/chart17.xml"/></Relationships>
</file>

<file path=ppt/slides/_rels/slide38.xml.rels><?xml version="1.0" encoding="UTF-8" standalone="yes"?>
<Relationships xmlns="http://schemas.openxmlformats.org/package/2006/relationships"><Relationship Id="rId8" Type="http://schemas.openxmlformats.org/officeDocument/2006/relationships/image" Target="../media/image11.emf"/><Relationship Id="rId3" Type="http://schemas.openxmlformats.org/officeDocument/2006/relationships/slideLayout" Target="../slideLayouts/slideLayout5.xml"/><Relationship Id="rId7" Type="http://schemas.openxmlformats.org/officeDocument/2006/relationships/image" Target="../media/image23.emf"/><Relationship Id="rId2" Type="http://schemas.openxmlformats.org/officeDocument/2006/relationships/tags" Target="../tags/tag121.xml"/><Relationship Id="rId1" Type="http://schemas.openxmlformats.org/officeDocument/2006/relationships/vmlDrawing" Target="../drawings/vmlDrawing27.vml"/><Relationship Id="rId6" Type="http://schemas.openxmlformats.org/officeDocument/2006/relationships/image" Target="../media/image22.emf"/><Relationship Id="rId5" Type="http://schemas.openxmlformats.org/officeDocument/2006/relationships/image" Target="../media/image1.emf"/><Relationship Id="rId4" Type="http://schemas.openxmlformats.org/officeDocument/2006/relationships/oleObject" Target="../embeddings/oleObject27.bin"/></Relationships>
</file>

<file path=ppt/slides/_rels/slide39.xml.rels><?xml version="1.0" encoding="UTF-8" standalone="yes"?>
<Relationships xmlns="http://schemas.openxmlformats.org/package/2006/relationships"><Relationship Id="rId8" Type="http://schemas.openxmlformats.org/officeDocument/2006/relationships/image" Target="../media/image11.emf"/><Relationship Id="rId3" Type="http://schemas.openxmlformats.org/officeDocument/2006/relationships/slideLayout" Target="../slideLayouts/slideLayout5.xml"/><Relationship Id="rId7" Type="http://schemas.openxmlformats.org/officeDocument/2006/relationships/image" Target="../media/image21.emf"/><Relationship Id="rId2" Type="http://schemas.openxmlformats.org/officeDocument/2006/relationships/tags" Target="../tags/tag122.xml"/><Relationship Id="rId1" Type="http://schemas.openxmlformats.org/officeDocument/2006/relationships/vmlDrawing" Target="../drawings/vmlDrawing28.vml"/><Relationship Id="rId6" Type="http://schemas.openxmlformats.org/officeDocument/2006/relationships/image" Target="../media/image20.emf"/><Relationship Id="rId5" Type="http://schemas.openxmlformats.org/officeDocument/2006/relationships/image" Target="../media/image1.emf"/><Relationship Id="rId4" Type="http://schemas.openxmlformats.org/officeDocument/2006/relationships/oleObject" Target="../embeddings/oleObject28.bin"/></Relationships>
</file>

<file path=ppt/slides/_rels/slide4.xml.rels><?xml version="1.0" encoding="UTF-8" standalone="yes"?>
<Relationships xmlns="http://schemas.openxmlformats.org/package/2006/relationships"><Relationship Id="rId8" Type="http://schemas.openxmlformats.org/officeDocument/2006/relationships/tags" Target="../tags/tag32.xml"/><Relationship Id="rId13" Type="http://schemas.openxmlformats.org/officeDocument/2006/relationships/slideLayout" Target="../slideLayouts/slideLayout5.xml"/><Relationship Id="rId3" Type="http://schemas.openxmlformats.org/officeDocument/2006/relationships/tags" Target="../tags/tag27.xml"/><Relationship Id="rId7" Type="http://schemas.openxmlformats.org/officeDocument/2006/relationships/tags" Target="../tags/tag31.xml"/><Relationship Id="rId12" Type="http://schemas.openxmlformats.org/officeDocument/2006/relationships/tags" Target="../tags/tag36.xml"/><Relationship Id="rId17" Type="http://schemas.microsoft.com/office/2007/relationships/hdphoto" Target="../media/hdphoto1.wdp"/><Relationship Id="rId2" Type="http://schemas.openxmlformats.org/officeDocument/2006/relationships/tags" Target="../tags/tag26.xml"/><Relationship Id="rId16" Type="http://schemas.openxmlformats.org/officeDocument/2006/relationships/image" Target="../media/image8.png"/><Relationship Id="rId1" Type="http://schemas.openxmlformats.org/officeDocument/2006/relationships/tags" Target="../tags/tag25.xml"/><Relationship Id="rId6" Type="http://schemas.openxmlformats.org/officeDocument/2006/relationships/tags" Target="../tags/tag30.xml"/><Relationship Id="rId11" Type="http://schemas.openxmlformats.org/officeDocument/2006/relationships/tags" Target="../tags/tag35.xml"/><Relationship Id="rId5" Type="http://schemas.openxmlformats.org/officeDocument/2006/relationships/tags" Target="../tags/tag29.xml"/><Relationship Id="rId15" Type="http://schemas.openxmlformats.org/officeDocument/2006/relationships/image" Target="../media/image7.png"/><Relationship Id="rId10" Type="http://schemas.openxmlformats.org/officeDocument/2006/relationships/tags" Target="../tags/tag34.xml"/><Relationship Id="rId4" Type="http://schemas.openxmlformats.org/officeDocument/2006/relationships/tags" Target="../tags/tag28.xml"/><Relationship Id="rId9" Type="http://schemas.openxmlformats.org/officeDocument/2006/relationships/tags" Target="../tags/tag33.xml"/><Relationship Id="rId14" Type="http://schemas.openxmlformats.org/officeDocument/2006/relationships/image" Target="../media/image6.png"/></Relationships>
</file>

<file path=ppt/slides/_rels/slide40.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tags" Target="../tags/tag124.xml"/><Relationship Id="rId7" Type="http://schemas.openxmlformats.org/officeDocument/2006/relationships/oleObject" Target="../embeddings/oleObject29.bin"/><Relationship Id="rId2" Type="http://schemas.openxmlformats.org/officeDocument/2006/relationships/tags" Target="../tags/tag123.xml"/><Relationship Id="rId1" Type="http://schemas.openxmlformats.org/officeDocument/2006/relationships/vmlDrawing" Target="../drawings/vmlDrawing29.vml"/><Relationship Id="rId6" Type="http://schemas.openxmlformats.org/officeDocument/2006/relationships/notesSlide" Target="../notesSlides/notesSlide27.xml"/><Relationship Id="rId11" Type="http://schemas.openxmlformats.org/officeDocument/2006/relationships/image" Target="../media/image25.emf"/><Relationship Id="rId5" Type="http://schemas.openxmlformats.org/officeDocument/2006/relationships/slideLayout" Target="../slideLayouts/slideLayout5.xml"/><Relationship Id="rId10" Type="http://schemas.openxmlformats.org/officeDocument/2006/relationships/image" Target="../media/image24.emf"/><Relationship Id="rId4" Type="http://schemas.openxmlformats.org/officeDocument/2006/relationships/tags" Target="../tags/tag125.xml"/><Relationship Id="rId9" Type="http://schemas.openxmlformats.org/officeDocument/2006/relationships/chart" Target="../charts/chart18.xml"/></Relationships>
</file>

<file path=ppt/slides/_rels/slide41.xml.rels><?xml version="1.0" encoding="UTF-8" standalone="yes"?>
<Relationships xmlns="http://schemas.openxmlformats.org/package/2006/relationships"><Relationship Id="rId8" Type="http://schemas.openxmlformats.org/officeDocument/2006/relationships/image" Target="../media/image11.emf"/><Relationship Id="rId3" Type="http://schemas.openxmlformats.org/officeDocument/2006/relationships/slideLayout" Target="../slideLayouts/slideLayout5.xml"/><Relationship Id="rId7" Type="http://schemas.openxmlformats.org/officeDocument/2006/relationships/image" Target="../media/image25.emf"/><Relationship Id="rId2" Type="http://schemas.openxmlformats.org/officeDocument/2006/relationships/tags" Target="../tags/tag126.xml"/><Relationship Id="rId1" Type="http://schemas.openxmlformats.org/officeDocument/2006/relationships/vmlDrawing" Target="../drawings/vmlDrawing30.vml"/><Relationship Id="rId6" Type="http://schemas.openxmlformats.org/officeDocument/2006/relationships/image" Target="../media/image24.emf"/><Relationship Id="rId5" Type="http://schemas.openxmlformats.org/officeDocument/2006/relationships/image" Target="../media/image1.emf"/><Relationship Id="rId4" Type="http://schemas.openxmlformats.org/officeDocument/2006/relationships/oleObject" Target="../embeddings/oleObject30.bin"/></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8" Type="http://schemas.openxmlformats.org/officeDocument/2006/relationships/tags" Target="../tags/tag134.xml"/><Relationship Id="rId13" Type="http://schemas.openxmlformats.org/officeDocument/2006/relationships/tags" Target="../tags/tag139.xml"/><Relationship Id="rId18" Type="http://schemas.openxmlformats.org/officeDocument/2006/relationships/slide" Target="slide44.xml"/><Relationship Id="rId3" Type="http://schemas.openxmlformats.org/officeDocument/2006/relationships/tags" Target="../tags/tag129.xml"/><Relationship Id="rId21" Type="http://schemas.openxmlformats.org/officeDocument/2006/relationships/slide" Target="slide3.xml"/><Relationship Id="rId7" Type="http://schemas.openxmlformats.org/officeDocument/2006/relationships/tags" Target="../tags/tag133.xml"/><Relationship Id="rId12" Type="http://schemas.openxmlformats.org/officeDocument/2006/relationships/tags" Target="../tags/tag138.xml"/><Relationship Id="rId17" Type="http://schemas.openxmlformats.org/officeDocument/2006/relationships/slide" Target="slide47.xml"/><Relationship Id="rId2" Type="http://schemas.openxmlformats.org/officeDocument/2006/relationships/tags" Target="../tags/tag128.xml"/><Relationship Id="rId16" Type="http://schemas.openxmlformats.org/officeDocument/2006/relationships/slideLayout" Target="../slideLayouts/slideLayout5.xml"/><Relationship Id="rId20" Type="http://schemas.openxmlformats.org/officeDocument/2006/relationships/slide" Target="slide10.xml"/><Relationship Id="rId1" Type="http://schemas.openxmlformats.org/officeDocument/2006/relationships/tags" Target="../tags/tag127.xml"/><Relationship Id="rId6" Type="http://schemas.openxmlformats.org/officeDocument/2006/relationships/tags" Target="../tags/tag132.xml"/><Relationship Id="rId11" Type="http://schemas.openxmlformats.org/officeDocument/2006/relationships/tags" Target="../tags/tag137.xml"/><Relationship Id="rId5" Type="http://schemas.openxmlformats.org/officeDocument/2006/relationships/tags" Target="../tags/tag131.xml"/><Relationship Id="rId15" Type="http://schemas.openxmlformats.org/officeDocument/2006/relationships/tags" Target="../tags/tag141.xml"/><Relationship Id="rId10" Type="http://schemas.openxmlformats.org/officeDocument/2006/relationships/tags" Target="../tags/tag136.xml"/><Relationship Id="rId19" Type="http://schemas.openxmlformats.org/officeDocument/2006/relationships/slide" Target="slide16.xml"/><Relationship Id="rId4" Type="http://schemas.openxmlformats.org/officeDocument/2006/relationships/tags" Target="../tags/tag130.xml"/><Relationship Id="rId9" Type="http://schemas.openxmlformats.org/officeDocument/2006/relationships/tags" Target="../tags/tag135.xml"/><Relationship Id="rId14" Type="http://schemas.openxmlformats.org/officeDocument/2006/relationships/tags" Target="../tags/tag140.xml"/></Relationships>
</file>

<file path=ppt/slides/_rels/slide45.xml.rels><?xml version="1.0" encoding="UTF-8" standalone="yes"?>
<Relationships xmlns="http://schemas.openxmlformats.org/package/2006/relationships"><Relationship Id="rId8" Type="http://schemas.openxmlformats.org/officeDocument/2006/relationships/chart" Target="../charts/chart24.xml"/><Relationship Id="rId3" Type="http://schemas.openxmlformats.org/officeDocument/2006/relationships/chart" Target="../charts/chart19.xml"/><Relationship Id="rId7" Type="http://schemas.openxmlformats.org/officeDocument/2006/relationships/chart" Target="../charts/chart23.xml"/><Relationship Id="rId2" Type="http://schemas.openxmlformats.org/officeDocument/2006/relationships/image" Target="../media/image48.png"/><Relationship Id="rId1" Type="http://schemas.openxmlformats.org/officeDocument/2006/relationships/slideLayout" Target="../slideLayouts/slideLayout5.xml"/><Relationship Id="rId6" Type="http://schemas.openxmlformats.org/officeDocument/2006/relationships/chart" Target="../charts/chart22.xml"/><Relationship Id="rId5" Type="http://schemas.openxmlformats.org/officeDocument/2006/relationships/chart" Target="../charts/chart21.xml"/><Relationship Id="rId4" Type="http://schemas.openxmlformats.org/officeDocument/2006/relationships/chart" Target="../charts/chart20.xml"/></Relationships>
</file>

<file path=ppt/slides/_rels/slide46.xml.rels><?xml version="1.0" encoding="UTF-8" standalone="yes"?>
<Relationships xmlns="http://schemas.openxmlformats.org/package/2006/relationships"><Relationship Id="rId8" Type="http://schemas.openxmlformats.org/officeDocument/2006/relationships/chart" Target="../charts/chart30.xml"/><Relationship Id="rId3" Type="http://schemas.openxmlformats.org/officeDocument/2006/relationships/chart" Target="../charts/chart25.xml"/><Relationship Id="rId7" Type="http://schemas.openxmlformats.org/officeDocument/2006/relationships/chart" Target="../charts/chart29.xml"/><Relationship Id="rId2" Type="http://schemas.openxmlformats.org/officeDocument/2006/relationships/image" Target="../media/image49.png"/><Relationship Id="rId1" Type="http://schemas.openxmlformats.org/officeDocument/2006/relationships/slideLayout" Target="../slideLayouts/slideLayout5.xml"/><Relationship Id="rId6" Type="http://schemas.openxmlformats.org/officeDocument/2006/relationships/chart" Target="../charts/chart28.xml"/><Relationship Id="rId5" Type="http://schemas.openxmlformats.org/officeDocument/2006/relationships/chart" Target="../charts/chart27.xml"/><Relationship Id="rId4" Type="http://schemas.openxmlformats.org/officeDocument/2006/relationships/chart" Target="../charts/chart26.xml"/></Relationships>
</file>

<file path=ppt/slides/_rels/slide47.xml.rels><?xml version="1.0" encoding="UTF-8" standalone="yes"?>
<Relationships xmlns="http://schemas.openxmlformats.org/package/2006/relationships"><Relationship Id="rId8" Type="http://schemas.openxmlformats.org/officeDocument/2006/relationships/tags" Target="../tags/tag149.xml"/><Relationship Id="rId13" Type="http://schemas.openxmlformats.org/officeDocument/2006/relationships/tags" Target="../tags/tag154.xml"/><Relationship Id="rId18" Type="http://schemas.openxmlformats.org/officeDocument/2006/relationships/slide" Target="slide77.xml"/><Relationship Id="rId3" Type="http://schemas.openxmlformats.org/officeDocument/2006/relationships/tags" Target="../tags/tag144.xml"/><Relationship Id="rId21" Type="http://schemas.openxmlformats.org/officeDocument/2006/relationships/slide" Target="slide10.xml"/><Relationship Id="rId7" Type="http://schemas.openxmlformats.org/officeDocument/2006/relationships/tags" Target="../tags/tag148.xml"/><Relationship Id="rId12" Type="http://schemas.openxmlformats.org/officeDocument/2006/relationships/tags" Target="../tags/tag153.xml"/><Relationship Id="rId17" Type="http://schemas.openxmlformats.org/officeDocument/2006/relationships/notesSlide" Target="../notesSlides/notesSlide30.xml"/><Relationship Id="rId2" Type="http://schemas.openxmlformats.org/officeDocument/2006/relationships/tags" Target="../tags/tag143.xml"/><Relationship Id="rId16" Type="http://schemas.openxmlformats.org/officeDocument/2006/relationships/slideLayout" Target="../slideLayouts/slideLayout5.xml"/><Relationship Id="rId20" Type="http://schemas.openxmlformats.org/officeDocument/2006/relationships/slide" Target="slide47.xml"/><Relationship Id="rId1" Type="http://schemas.openxmlformats.org/officeDocument/2006/relationships/tags" Target="../tags/tag142.xml"/><Relationship Id="rId6" Type="http://schemas.openxmlformats.org/officeDocument/2006/relationships/tags" Target="../tags/tag147.xml"/><Relationship Id="rId11" Type="http://schemas.openxmlformats.org/officeDocument/2006/relationships/tags" Target="../tags/tag152.xml"/><Relationship Id="rId5" Type="http://schemas.openxmlformats.org/officeDocument/2006/relationships/tags" Target="../tags/tag146.xml"/><Relationship Id="rId15" Type="http://schemas.openxmlformats.org/officeDocument/2006/relationships/tags" Target="../tags/tag156.xml"/><Relationship Id="rId10" Type="http://schemas.openxmlformats.org/officeDocument/2006/relationships/tags" Target="../tags/tag151.xml"/><Relationship Id="rId19" Type="http://schemas.openxmlformats.org/officeDocument/2006/relationships/slide" Target="slide48.xml"/><Relationship Id="rId4" Type="http://schemas.openxmlformats.org/officeDocument/2006/relationships/tags" Target="../tags/tag145.xml"/><Relationship Id="rId9" Type="http://schemas.openxmlformats.org/officeDocument/2006/relationships/tags" Target="../tags/tag150.xml"/><Relationship Id="rId14" Type="http://schemas.openxmlformats.org/officeDocument/2006/relationships/tags" Target="../tags/tag155.xml"/><Relationship Id="rId22" Type="http://schemas.openxmlformats.org/officeDocument/2006/relationships/slide" Target="slide3.xml"/></Relationships>
</file>

<file path=ppt/slides/_rels/slide48.xml.rels><?xml version="1.0" encoding="UTF-8" standalone="yes"?>
<Relationships xmlns="http://schemas.openxmlformats.org/package/2006/relationships"><Relationship Id="rId8" Type="http://schemas.openxmlformats.org/officeDocument/2006/relationships/tags" Target="../tags/tag164.xml"/><Relationship Id="rId13" Type="http://schemas.openxmlformats.org/officeDocument/2006/relationships/tags" Target="../tags/tag169.xml"/><Relationship Id="rId18" Type="http://schemas.openxmlformats.org/officeDocument/2006/relationships/slide" Target="slide48.xml"/><Relationship Id="rId3" Type="http://schemas.openxmlformats.org/officeDocument/2006/relationships/tags" Target="../tags/tag159.xml"/><Relationship Id="rId21" Type="http://schemas.openxmlformats.org/officeDocument/2006/relationships/slide" Target="slide3.xml"/><Relationship Id="rId7" Type="http://schemas.openxmlformats.org/officeDocument/2006/relationships/tags" Target="../tags/tag163.xml"/><Relationship Id="rId12" Type="http://schemas.openxmlformats.org/officeDocument/2006/relationships/tags" Target="../tags/tag168.xml"/><Relationship Id="rId17" Type="http://schemas.openxmlformats.org/officeDocument/2006/relationships/slide" Target="slide77.xml"/><Relationship Id="rId2" Type="http://schemas.openxmlformats.org/officeDocument/2006/relationships/tags" Target="../tags/tag158.xml"/><Relationship Id="rId16" Type="http://schemas.openxmlformats.org/officeDocument/2006/relationships/slideLayout" Target="../slideLayouts/slideLayout5.xml"/><Relationship Id="rId20" Type="http://schemas.openxmlformats.org/officeDocument/2006/relationships/slide" Target="slide10.xml"/><Relationship Id="rId1" Type="http://schemas.openxmlformats.org/officeDocument/2006/relationships/tags" Target="../tags/tag157.xml"/><Relationship Id="rId6" Type="http://schemas.openxmlformats.org/officeDocument/2006/relationships/tags" Target="../tags/tag162.xml"/><Relationship Id="rId11" Type="http://schemas.openxmlformats.org/officeDocument/2006/relationships/tags" Target="../tags/tag167.xml"/><Relationship Id="rId5" Type="http://schemas.openxmlformats.org/officeDocument/2006/relationships/tags" Target="../tags/tag161.xml"/><Relationship Id="rId15" Type="http://schemas.openxmlformats.org/officeDocument/2006/relationships/tags" Target="../tags/tag171.xml"/><Relationship Id="rId10" Type="http://schemas.openxmlformats.org/officeDocument/2006/relationships/tags" Target="../tags/tag166.xml"/><Relationship Id="rId19" Type="http://schemas.openxmlformats.org/officeDocument/2006/relationships/slide" Target="slide47.xml"/><Relationship Id="rId4" Type="http://schemas.openxmlformats.org/officeDocument/2006/relationships/tags" Target="../tags/tag160.xml"/><Relationship Id="rId9" Type="http://schemas.openxmlformats.org/officeDocument/2006/relationships/tags" Target="../tags/tag165.xml"/><Relationship Id="rId14" Type="http://schemas.openxmlformats.org/officeDocument/2006/relationships/tags" Target="../tags/tag170.xml"/></Relationships>
</file>

<file path=ppt/slides/_rels/slide49.xml.rels><?xml version="1.0" encoding="UTF-8" standalone="yes"?>
<Relationships xmlns="http://schemas.openxmlformats.org/package/2006/relationships"><Relationship Id="rId3" Type="http://schemas.openxmlformats.org/officeDocument/2006/relationships/tags" Target="../tags/tag173.xml"/><Relationship Id="rId7" Type="http://schemas.openxmlformats.org/officeDocument/2006/relationships/chart" Target="../charts/chart31.xml"/><Relationship Id="rId2" Type="http://schemas.openxmlformats.org/officeDocument/2006/relationships/tags" Target="../tags/tag172.xml"/><Relationship Id="rId1" Type="http://schemas.openxmlformats.org/officeDocument/2006/relationships/vmlDrawing" Target="../drawings/vmlDrawing31.vml"/><Relationship Id="rId6" Type="http://schemas.openxmlformats.org/officeDocument/2006/relationships/image" Target="../media/image1.emf"/><Relationship Id="rId5" Type="http://schemas.openxmlformats.org/officeDocument/2006/relationships/oleObject" Target="../embeddings/oleObject31.bin"/><Relationship Id="rId4"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3" Type="http://schemas.openxmlformats.org/officeDocument/2006/relationships/tags" Target="../tags/tag175.xml"/><Relationship Id="rId7" Type="http://schemas.openxmlformats.org/officeDocument/2006/relationships/chart" Target="../charts/chart32.xml"/><Relationship Id="rId2" Type="http://schemas.openxmlformats.org/officeDocument/2006/relationships/tags" Target="../tags/tag174.xml"/><Relationship Id="rId1" Type="http://schemas.openxmlformats.org/officeDocument/2006/relationships/vmlDrawing" Target="../drawings/vmlDrawing32.vml"/><Relationship Id="rId6" Type="http://schemas.openxmlformats.org/officeDocument/2006/relationships/image" Target="../media/image1.emf"/><Relationship Id="rId5" Type="http://schemas.openxmlformats.org/officeDocument/2006/relationships/oleObject" Target="../embeddings/oleObject32.bin"/><Relationship Id="rId4"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3" Type="http://schemas.openxmlformats.org/officeDocument/2006/relationships/tags" Target="../tags/tag177.xml"/><Relationship Id="rId7" Type="http://schemas.openxmlformats.org/officeDocument/2006/relationships/chart" Target="../charts/chart33.xml"/><Relationship Id="rId2" Type="http://schemas.openxmlformats.org/officeDocument/2006/relationships/tags" Target="../tags/tag176.xml"/><Relationship Id="rId1" Type="http://schemas.openxmlformats.org/officeDocument/2006/relationships/vmlDrawing" Target="../drawings/vmlDrawing33.vml"/><Relationship Id="rId6" Type="http://schemas.openxmlformats.org/officeDocument/2006/relationships/image" Target="../media/image1.emf"/><Relationship Id="rId5" Type="http://schemas.openxmlformats.org/officeDocument/2006/relationships/oleObject" Target="../embeddings/oleObject33.bin"/><Relationship Id="rId4"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3" Type="http://schemas.openxmlformats.org/officeDocument/2006/relationships/tags" Target="../tags/tag179.xml"/><Relationship Id="rId7" Type="http://schemas.openxmlformats.org/officeDocument/2006/relationships/chart" Target="../charts/chart34.xml"/><Relationship Id="rId2" Type="http://schemas.openxmlformats.org/officeDocument/2006/relationships/tags" Target="../tags/tag178.xml"/><Relationship Id="rId1" Type="http://schemas.openxmlformats.org/officeDocument/2006/relationships/vmlDrawing" Target="../drawings/vmlDrawing34.vml"/><Relationship Id="rId6" Type="http://schemas.openxmlformats.org/officeDocument/2006/relationships/image" Target="../media/image1.emf"/><Relationship Id="rId5" Type="http://schemas.openxmlformats.org/officeDocument/2006/relationships/oleObject" Target="../embeddings/oleObject34.bin"/><Relationship Id="rId4"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3" Type="http://schemas.openxmlformats.org/officeDocument/2006/relationships/tags" Target="../tags/tag181.xml"/><Relationship Id="rId7" Type="http://schemas.openxmlformats.org/officeDocument/2006/relationships/chart" Target="../charts/chart35.xml"/><Relationship Id="rId2" Type="http://schemas.openxmlformats.org/officeDocument/2006/relationships/tags" Target="../tags/tag180.xml"/><Relationship Id="rId1" Type="http://schemas.openxmlformats.org/officeDocument/2006/relationships/vmlDrawing" Target="../drawings/vmlDrawing35.vml"/><Relationship Id="rId6" Type="http://schemas.openxmlformats.org/officeDocument/2006/relationships/image" Target="../media/image1.emf"/><Relationship Id="rId5" Type="http://schemas.openxmlformats.org/officeDocument/2006/relationships/oleObject" Target="../embeddings/oleObject35.bin"/><Relationship Id="rId4"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3" Type="http://schemas.openxmlformats.org/officeDocument/2006/relationships/chart" Target="../charts/chart36.xml"/><Relationship Id="rId2" Type="http://schemas.openxmlformats.org/officeDocument/2006/relationships/slideLayout" Target="../slideLayouts/slideLayout5.xml"/><Relationship Id="rId1" Type="http://schemas.openxmlformats.org/officeDocument/2006/relationships/tags" Target="../tags/tag182.xml"/></Relationships>
</file>

<file path=ppt/slides/_rels/slide55.xml.rels><?xml version="1.0" encoding="UTF-8" standalone="yes"?>
<Relationships xmlns="http://schemas.openxmlformats.org/package/2006/relationships"><Relationship Id="rId3" Type="http://schemas.openxmlformats.org/officeDocument/2006/relationships/chart" Target="../charts/chart37.xml"/><Relationship Id="rId2" Type="http://schemas.openxmlformats.org/officeDocument/2006/relationships/slideLayout" Target="../slideLayouts/slideLayout5.xml"/><Relationship Id="rId1" Type="http://schemas.openxmlformats.org/officeDocument/2006/relationships/tags" Target="../tags/tag183.xml"/></Relationships>
</file>

<file path=ppt/slides/_rels/slide56.xml.rels><?xml version="1.0" encoding="UTF-8" standalone="yes"?>
<Relationships xmlns="http://schemas.openxmlformats.org/package/2006/relationships"><Relationship Id="rId3" Type="http://schemas.openxmlformats.org/officeDocument/2006/relationships/chart" Target="../charts/chart38.xml"/><Relationship Id="rId2" Type="http://schemas.openxmlformats.org/officeDocument/2006/relationships/slideLayout" Target="../slideLayouts/slideLayout5.xml"/><Relationship Id="rId1" Type="http://schemas.openxmlformats.org/officeDocument/2006/relationships/tags" Target="../tags/tag184.xml"/></Relationships>
</file>

<file path=ppt/slides/_rels/slide57.xml.rels><?xml version="1.0" encoding="UTF-8" standalone="yes"?>
<Relationships xmlns="http://schemas.openxmlformats.org/package/2006/relationships"><Relationship Id="rId3" Type="http://schemas.openxmlformats.org/officeDocument/2006/relationships/chart" Target="../charts/chart39.xml"/><Relationship Id="rId2" Type="http://schemas.openxmlformats.org/officeDocument/2006/relationships/slideLayout" Target="../slideLayouts/slideLayout5.xml"/><Relationship Id="rId1" Type="http://schemas.openxmlformats.org/officeDocument/2006/relationships/tags" Target="../tags/tag185.xml"/></Relationships>
</file>

<file path=ppt/slides/_rels/slide58.xml.rels><?xml version="1.0" encoding="UTF-8" standalone="yes"?>
<Relationships xmlns="http://schemas.openxmlformats.org/package/2006/relationships"><Relationship Id="rId3" Type="http://schemas.openxmlformats.org/officeDocument/2006/relationships/chart" Target="../charts/chart40.xml"/><Relationship Id="rId2" Type="http://schemas.openxmlformats.org/officeDocument/2006/relationships/slideLayout" Target="../slideLayouts/slideLayout5.xml"/><Relationship Id="rId1" Type="http://schemas.openxmlformats.org/officeDocument/2006/relationships/tags" Target="../tags/tag186.xml"/></Relationships>
</file>

<file path=ppt/slides/_rels/slide59.xml.rels><?xml version="1.0" encoding="UTF-8" standalone="yes"?>
<Relationships xmlns="http://schemas.openxmlformats.org/package/2006/relationships"><Relationship Id="rId8" Type="http://schemas.openxmlformats.org/officeDocument/2006/relationships/image" Target="../media/image50.emf"/><Relationship Id="rId3" Type="http://schemas.openxmlformats.org/officeDocument/2006/relationships/tags" Target="../tags/tag188.xml"/><Relationship Id="rId7" Type="http://schemas.openxmlformats.org/officeDocument/2006/relationships/chart" Target="../charts/chart41.xml"/><Relationship Id="rId2" Type="http://schemas.openxmlformats.org/officeDocument/2006/relationships/tags" Target="../tags/tag187.xml"/><Relationship Id="rId1" Type="http://schemas.openxmlformats.org/officeDocument/2006/relationships/vmlDrawing" Target="../drawings/vmlDrawing36.vml"/><Relationship Id="rId6" Type="http://schemas.openxmlformats.org/officeDocument/2006/relationships/image" Target="../media/image1.emf"/><Relationship Id="rId5" Type="http://schemas.openxmlformats.org/officeDocument/2006/relationships/oleObject" Target="../embeddings/oleObject36.bin"/><Relationship Id="rId4" Type="http://schemas.openxmlformats.org/officeDocument/2006/relationships/slideLayout" Target="../slideLayouts/slideLayout5.xml"/><Relationship Id="rId9" Type="http://schemas.openxmlformats.org/officeDocument/2006/relationships/image" Target="../media/image51.em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8" Type="http://schemas.openxmlformats.org/officeDocument/2006/relationships/image" Target="../media/image11.emf"/><Relationship Id="rId3" Type="http://schemas.openxmlformats.org/officeDocument/2006/relationships/slideLayout" Target="../slideLayouts/slideLayout5.xml"/><Relationship Id="rId7" Type="http://schemas.openxmlformats.org/officeDocument/2006/relationships/image" Target="../media/image50.emf"/><Relationship Id="rId2" Type="http://schemas.openxmlformats.org/officeDocument/2006/relationships/tags" Target="../tags/tag189.xml"/><Relationship Id="rId1" Type="http://schemas.openxmlformats.org/officeDocument/2006/relationships/vmlDrawing" Target="../drawings/vmlDrawing37.vml"/><Relationship Id="rId6" Type="http://schemas.openxmlformats.org/officeDocument/2006/relationships/image" Target="../media/image51.emf"/><Relationship Id="rId5" Type="http://schemas.openxmlformats.org/officeDocument/2006/relationships/image" Target="../media/image1.emf"/><Relationship Id="rId4" Type="http://schemas.openxmlformats.org/officeDocument/2006/relationships/oleObject" Target="../embeddings/oleObject37.bin"/></Relationships>
</file>

<file path=ppt/slides/_rels/slide61.xml.rels><?xml version="1.0" encoding="UTF-8" standalone="yes"?>
<Relationships xmlns="http://schemas.openxmlformats.org/package/2006/relationships"><Relationship Id="rId8" Type="http://schemas.openxmlformats.org/officeDocument/2006/relationships/image" Target="../media/image52.emf"/><Relationship Id="rId3" Type="http://schemas.openxmlformats.org/officeDocument/2006/relationships/tags" Target="../tags/tag191.xml"/><Relationship Id="rId7" Type="http://schemas.openxmlformats.org/officeDocument/2006/relationships/chart" Target="../charts/chart42.xml"/><Relationship Id="rId2" Type="http://schemas.openxmlformats.org/officeDocument/2006/relationships/tags" Target="../tags/tag190.xml"/><Relationship Id="rId1" Type="http://schemas.openxmlformats.org/officeDocument/2006/relationships/vmlDrawing" Target="../drawings/vmlDrawing38.vml"/><Relationship Id="rId6" Type="http://schemas.openxmlformats.org/officeDocument/2006/relationships/image" Target="../media/image1.emf"/><Relationship Id="rId5" Type="http://schemas.openxmlformats.org/officeDocument/2006/relationships/oleObject" Target="../embeddings/oleObject38.bin"/><Relationship Id="rId4" Type="http://schemas.openxmlformats.org/officeDocument/2006/relationships/slideLayout" Target="../slideLayouts/slideLayout5.xml"/><Relationship Id="rId9" Type="http://schemas.openxmlformats.org/officeDocument/2006/relationships/image" Target="../media/image53.emf"/></Relationships>
</file>

<file path=ppt/slides/_rels/slide62.xml.rels><?xml version="1.0" encoding="UTF-8" standalone="yes"?>
<Relationships xmlns="http://schemas.openxmlformats.org/package/2006/relationships"><Relationship Id="rId8" Type="http://schemas.openxmlformats.org/officeDocument/2006/relationships/image" Target="../media/image11.emf"/><Relationship Id="rId3" Type="http://schemas.openxmlformats.org/officeDocument/2006/relationships/slideLayout" Target="../slideLayouts/slideLayout5.xml"/><Relationship Id="rId7" Type="http://schemas.openxmlformats.org/officeDocument/2006/relationships/image" Target="../media/image53.emf"/><Relationship Id="rId2" Type="http://schemas.openxmlformats.org/officeDocument/2006/relationships/tags" Target="../tags/tag192.xml"/><Relationship Id="rId1" Type="http://schemas.openxmlformats.org/officeDocument/2006/relationships/vmlDrawing" Target="../drawings/vmlDrawing39.vml"/><Relationship Id="rId6" Type="http://schemas.openxmlformats.org/officeDocument/2006/relationships/image" Target="../media/image52.emf"/><Relationship Id="rId5" Type="http://schemas.openxmlformats.org/officeDocument/2006/relationships/image" Target="../media/image1.emf"/><Relationship Id="rId4" Type="http://schemas.openxmlformats.org/officeDocument/2006/relationships/oleObject" Target="../embeddings/oleObject39.bin"/></Relationships>
</file>

<file path=ppt/slides/_rels/slide63.xml.rels><?xml version="1.0" encoding="UTF-8" standalone="yes"?>
<Relationships xmlns="http://schemas.openxmlformats.org/package/2006/relationships"><Relationship Id="rId3" Type="http://schemas.openxmlformats.org/officeDocument/2006/relationships/chart" Target="../charts/chart43.xml"/><Relationship Id="rId2" Type="http://schemas.openxmlformats.org/officeDocument/2006/relationships/slideLayout" Target="../slideLayouts/slideLayout5.xml"/><Relationship Id="rId1" Type="http://schemas.openxmlformats.org/officeDocument/2006/relationships/tags" Target="../tags/tag193.xml"/><Relationship Id="rId5" Type="http://schemas.openxmlformats.org/officeDocument/2006/relationships/image" Target="../media/image55.emf"/><Relationship Id="rId4" Type="http://schemas.openxmlformats.org/officeDocument/2006/relationships/image" Target="../media/image54.emf"/></Relationships>
</file>

<file path=ppt/slides/_rels/slide64.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image" Target="../media/image54.emf"/><Relationship Id="rId1" Type="http://schemas.openxmlformats.org/officeDocument/2006/relationships/slideLayout" Target="../slideLayouts/slideLayout5.xml"/><Relationship Id="rId4" Type="http://schemas.openxmlformats.org/officeDocument/2006/relationships/image" Target="../media/image11.emf"/></Relationships>
</file>

<file path=ppt/slides/_rels/slide65.xml.rels><?xml version="1.0" encoding="UTF-8" standalone="yes"?>
<Relationships xmlns="http://schemas.openxmlformats.org/package/2006/relationships"><Relationship Id="rId3" Type="http://schemas.openxmlformats.org/officeDocument/2006/relationships/chart" Target="../charts/chart44.xml"/><Relationship Id="rId2" Type="http://schemas.openxmlformats.org/officeDocument/2006/relationships/slideLayout" Target="../slideLayouts/slideLayout5.xml"/><Relationship Id="rId1" Type="http://schemas.openxmlformats.org/officeDocument/2006/relationships/tags" Target="../tags/tag194.xml"/><Relationship Id="rId5" Type="http://schemas.openxmlformats.org/officeDocument/2006/relationships/image" Target="../media/image57.emf"/><Relationship Id="rId4" Type="http://schemas.openxmlformats.org/officeDocument/2006/relationships/image" Target="../media/image56.emf"/></Relationships>
</file>

<file path=ppt/slides/_rels/slide66.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image" Target="../media/image56.emf"/><Relationship Id="rId1" Type="http://schemas.openxmlformats.org/officeDocument/2006/relationships/slideLayout" Target="../slideLayouts/slideLayout5.xml"/><Relationship Id="rId4" Type="http://schemas.openxmlformats.org/officeDocument/2006/relationships/image" Target="../media/image11.emf"/></Relationships>
</file>

<file path=ppt/slides/_rels/slide67.xml.rels><?xml version="1.0" encoding="UTF-8" standalone="yes"?>
<Relationships xmlns="http://schemas.openxmlformats.org/package/2006/relationships"><Relationship Id="rId3" Type="http://schemas.openxmlformats.org/officeDocument/2006/relationships/chart" Target="../charts/chart45.xml"/><Relationship Id="rId2" Type="http://schemas.openxmlformats.org/officeDocument/2006/relationships/slideLayout" Target="../slideLayouts/slideLayout5.xml"/><Relationship Id="rId1" Type="http://schemas.openxmlformats.org/officeDocument/2006/relationships/tags" Target="../tags/tag195.xml"/><Relationship Id="rId5" Type="http://schemas.openxmlformats.org/officeDocument/2006/relationships/image" Target="../media/image59.emf"/><Relationship Id="rId4" Type="http://schemas.openxmlformats.org/officeDocument/2006/relationships/image" Target="../media/image58.emf"/></Relationships>
</file>

<file path=ppt/slides/_rels/slide68.xml.rels><?xml version="1.0" encoding="UTF-8" standalone="yes"?>
<Relationships xmlns="http://schemas.openxmlformats.org/package/2006/relationships"><Relationship Id="rId3" Type="http://schemas.openxmlformats.org/officeDocument/2006/relationships/image" Target="../media/image59.emf"/><Relationship Id="rId2" Type="http://schemas.openxmlformats.org/officeDocument/2006/relationships/image" Target="../media/image58.emf"/><Relationship Id="rId1" Type="http://schemas.openxmlformats.org/officeDocument/2006/relationships/slideLayout" Target="../slideLayouts/slideLayout5.xml"/><Relationship Id="rId4" Type="http://schemas.openxmlformats.org/officeDocument/2006/relationships/image" Target="../media/image11.emf"/></Relationships>
</file>

<file path=ppt/slides/_rels/slide69.xml.rels><?xml version="1.0" encoding="UTF-8" standalone="yes"?>
<Relationships xmlns="http://schemas.openxmlformats.org/package/2006/relationships"><Relationship Id="rId3" Type="http://schemas.openxmlformats.org/officeDocument/2006/relationships/chart" Target="../charts/chart46.xml"/><Relationship Id="rId2" Type="http://schemas.openxmlformats.org/officeDocument/2006/relationships/slideLayout" Target="../slideLayouts/slideLayout5.xml"/><Relationship Id="rId1" Type="http://schemas.openxmlformats.org/officeDocument/2006/relationships/tags" Target="../tags/tag196.xml"/><Relationship Id="rId5" Type="http://schemas.openxmlformats.org/officeDocument/2006/relationships/image" Target="../media/image61.emf"/><Relationship Id="rId4" Type="http://schemas.openxmlformats.org/officeDocument/2006/relationships/image" Target="../media/image60.em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image" Target="../media/image60.emf"/><Relationship Id="rId1" Type="http://schemas.openxmlformats.org/officeDocument/2006/relationships/slideLayout" Target="../slideLayouts/slideLayout5.xml"/><Relationship Id="rId4" Type="http://schemas.openxmlformats.org/officeDocument/2006/relationships/image" Target="../media/image11.emf"/></Relationships>
</file>

<file path=ppt/slides/_rels/slide71.xml.rels><?xml version="1.0" encoding="UTF-8" standalone="yes"?>
<Relationships xmlns="http://schemas.openxmlformats.org/package/2006/relationships"><Relationship Id="rId3" Type="http://schemas.openxmlformats.org/officeDocument/2006/relationships/chart" Target="../charts/chart47.xml"/><Relationship Id="rId2" Type="http://schemas.openxmlformats.org/officeDocument/2006/relationships/slideLayout" Target="../slideLayouts/slideLayout5.xml"/><Relationship Id="rId1" Type="http://schemas.openxmlformats.org/officeDocument/2006/relationships/tags" Target="../tags/tag197.xml"/><Relationship Id="rId5" Type="http://schemas.openxmlformats.org/officeDocument/2006/relationships/image" Target="../media/image63.emf"/><Relationship Id="rId4" Type="http://schemas.openxmlformats.org/officeDocument/2006/relationships/image" Target="../media/image62.emf"/></Relationships>
</file>

<file path=ppt/slides/_rels/slide72.xml.rels><?xml version="1.0" encoding="UTF-8" standalone="yes"?>
<Relationships xmlns="http://schemas.openxmlformats.org/package/2006/relationships"><Relationship Id="rId8" Type="http://schemas.openxmlformats.org/officeDocument/2006/relationships/image" Target="../media/image11.emf"/><Relationship Id="rId3" Type="http://schemas.openxmlformats.org/officeDocument/2006/relationships/slideLayout" Target="../slideLayouts/slideLayout5.xml"/><Relationship Id="rId7" Type="http://schemas.openxmlformats.org/officeDocument/2006/relationships/image" Target="../media/image63.emf"/><Relationship Id="rId2" Type="http://schemas.openxmlformats.org/officeDocument/2006/relationships/tags" Target="../tags/tag198.xml"/><Relationship Id="rId1" Type="http://schemas.openxmlformats.org/officeDocument/2006/relationships/vmlDrawing" Target="../drawings/vmlDrawing40.vml"/><Relationship Id="rId6" Type="http://schemas.openxmlformats.org/officeDocument/2006/relationships/image" Target="../media/image62.emf"/><Relationship Id="rId5" Type="http://schemas.openxmlformats.org/officeDocument/2006/relationships/image" Target="../media/image1.emf"/><Relationship Id="rId4" Type="http://schemas.openxmlformats.org/officeDocument/2006/relationships/oleObject" Target="../embeddings/oleObject40.bin"/></Relationships>
</file>

<file path=ppt/slides/_rels/slide73.xml.rels><?xml version="1.0" encoding="UTF-8" standalone="yes"?>
<Relationships xmlns="http://schemas.openxmlformats.org/package/2006/relationships"><Relationship Id="rId3" Type="http://schemas.openxmlformats.org/officeDocument/2006/relationships/chart" Target="../charts/chart48.xml"/><Relationship Id="rId2" Type="http://schemas.openxmlformats.org/officeDocument/2006/relationships/slideLayout" Target="../slideLayouts/slideLayout5.xml"/><Relationship Id="rId1" Type="http://schemas.openxmlformats.org/officeDocument/2006/relationships/tags" Target="../tags/tag199.xml"/><Relationship Id="rId5" Type="http://schemas.openxmlformats.org/officeDocument/2006/relationships/image" Target="../media/image65.emf"/><Relationship Id="rId4" Type="http://schemas.openxmlformats.org/officeDocument/2006/relationships/image" Target="../media/image64.emf"/></Relationships>
</file>

<file path=ppt/slides/_rels/slide74.xml.rels><?xml version="1.0" encoding="UTF-8" standalone="yes"?>
<Relationships xmlns="http://schemas.openxmlformats.org/package/2006/relationships"><Relationship Id="rId3" Type="http://schemas.openxmlformats.org/officeDocument/2006/relationships/image" Target="../media/image65.emf"/><Relationship Id="rId2" Type="http://schemas.openxmlformats.org/officeDocument/2006/relationships/image" Target="../media/image64.emf"/><Relationship Id="rId1" Type="http://schemas.openxmlformats.org/officeDocument/2006/relationships/slideLayout" Target="../slideLayouts/slideLayout5.xml"/><Relationship Id="rId4" Type="http://schemas.openxmlformats.org/officeDocument/2006/relationships/image" Target="../media/image11.emf"/></Relationships>
</file>

<file path=ppt/slides/_rels/slide75.xml.rels><?xml version="1.0" encoding="UTF-8" standalone="yes"?>
<Relationships xmlns="http://schemas.openxmlformats.org/package/2006/relationships"><Relationship Id="rId3" Type="http://schemas.openxmlformats.org/officeDocument/2006/relationships/chart" Target="../charts/chart49.xml"/><Relationship Id="rId2" Type="http://schemas.openxmlformats.org/officeDocument/2006/relationships/slideLayout" Target="../slideLayouts/slideLayout5.xml"/><Relationship Id="rId1" Type="http://schemas.openxmlformats.org/officeDocument/2006/relationships/tags" Target="../tags/tag200.xml"/><Relationship Id="rId5" Type="http://schemas.openxmlformats.org/officeDocument/2006/relationships/image" Target="../media/image67.emf"/><Relationship Id="rId4" Type="http://schemas.openxmlformats.org/officeDocument/2006/relationships/image" Target="../media/image66.emf"/></Relationships>
</file>

<file path=ppt/slides/_rels/slide76.xml.rels><?xml version="1.0" encoding="UTF-8" standalone="yes"?>
<Relationships xmlns="http://schemas.openxmlformats.org/package/2006/relationships"><Relationship Id="rId3" Type="http://schemas.openxmlformats.org/officeDocument/2006/relationships/image" Target="../media/image67.emf"/><Relationship Id="rId2" Type="http://schemas.openxmlformats.org/officeDocument/2006/relationships/image" Target="../media/image66.emf"/><Relationship Id="rId1" Type="http://schemas.openxmlformats.org/officeDocument/2006/relationships/slideLayout" Target="../slideLayouts/slideLayout5.xml"/><Relationship Id="rId4" Type="http://schemas.openxmlformats.org/officeDocument/2006/relationships/image" Target="../media/image11.emf"/></Relationships>
</file>

<file path=ppt/slides/_rels/slide77.xml.rels><?xml version="1.0" encoding="UTF-8" standalone="yes"?>
<Relationships xmlns="http://schemas.openxmlformats.org/package/2006/relationships"><Relationship Id="rId8" Type="http://schemas.openxmlformats.org/officeDocument/2006/relationships/tags" Target="../tags/tag208.xml"/><Relationship Id="rId13" Type="http://schemas.openxmlformats.org/officeDocument/2006/relationships/tags" Target="../tags/tag213.xml"/><Relationship Id="rId18" Type="http://schemas.openxmlformats.org/officeDocument/2006/relationships/slide" Target="slide48.xml"/><Relationship Id="rId3" Type="http://schemas.openxmlformats.org/officeDocument/2006/relationships/tags" Target="../tags/tag203.xml"/><Relationship Id="rId21" Type="http://schemas.openxmlformats.org/officeDocument/2006/relationships/slide" Target="slide3.xml"/><Relationship Id="rId7" Type="http://schemas.openxmlformats.org/officeDocument/2006/relationships/tags" Target="../tags/tag207.xml"/><Relationship Id="rId12" Type="http://schemas.openxmlformats.org/officeDocument/2006/relationships/tags" Target="../tags/tag212.xml"/><Relationship Id="rId17" Type="http://schemas.openxmlformats.org/officeDocument/2006/relationships/slide" Target="slide77.xml"/><Relationship Id="rId2" Type="http://schemas.openxmlformats.org/officeDocument/2006/relationships/tags" Target="../tags/tag202.xml"/><Relationship Id="rId16" Type="http://schemas.openxmlformats.org/officeDocument/2006/relationships/slideLayout" Target="../slideLayouts/slideLayout5.xml"/><Relationship Id="rId20" Type="http://schemas.openxmlformats.org/officeDocument/2006/relationships/slide" Target="slide10.xml"/><Relationship Id="rId1" Type="http://schemas.openxmlformats.org/officeDocument/2006/relationships/tags" Target="../tags/tag201.xml"/><Relationship Id="rId6" Type="http://schemas.openxmlformats.org/officeDocument/2006/relationships/tags" Target="../tags/tag206.xml"/><Relationship Id="rId11" Type="http://schemas.openxmlformats.org/officeDocument/2006/relationships/tags" Target="../tags/tag211.xml"/><Relationship Id="rId5" Type="http://schemas.openxmlformats.org/officeDocument/2006/relationships/tags" Target="../tags/tag205.xml"/><Relationship Id="rId15" Type="http://schemas.openxmlformats.org/officeDocument/2006/relationships/tags" Target="../tags/tag215.xml"/><Relationship Id="rId10" Type="http://schemas.openxmlformats.org/officeDocument/2006/relationships/tags" Target="../tags/tag210.xml"/><Relationship Id="rId19" Type="http://schemas.openxmlformats.org/officeDocument/2006/relationships/slide" Target="slide47.xml"/><Relationship Id="rId4" Type="http://schemas.openxmlformats.org/officeDocument/2006/relationships/tags" Target="../tags/tag204.xml"/><Relationship Id="rId9" Type="http://schemas.openxmlformats.org/officeDocument/2006/relationships/tags" Target="../tags/tag209.xml"/><Relationship Id="rId14" Type="http://schemas.openxmlformats.org/officeDocument/2006/relationships/tags" Target="../tags/tag214.xml"/></Relationships>
</file>

<file path=ppt/slides/_rels/slide78.xml.rels><?xml version="1.0" encoding="UTF-8" standalone="yes"?>
<Relationships xmlns="http://schemas.openxmlformats.org/package/2006/relationships"><Relationship Id="rId8" Type="http://schemas.openxmlformats.org/officeDocument/2006/relationships/image" Target="../media/image430.png"/><Relationship Id="rId3" Type="http://schemas.openxmlformats.org/officeDocument/2006/relationships/chart" Target="../charts/chart51.xml"/><Relationship Id="rId7" Type="http://schemas.openxmlformats.org/officeDocument/2006/relationships/chart" Target="../charts/chart55.xml"/><Relationship Id="rId2" Type="http://schemas.openxmlformats.org/officeDocument/2006/relationships/chart" Target="../charts/chart50.xml"/><Relationship Id="rId1" Type="http://schemas.openxmlformats.org/officeDocument/2006/relationships/slideLayout" Target="../slideLayouts/slideLayout5.xml"/><Relationship Id="rId6" Type="http://schemas.openxmlformats.org/officeDocument/2006/relationships/chart" Target="../charts/chart54.xml"/><Relationship Id="rId5" Type="http://schemas.openxmlformats.org/officeDocument/2006/relationships/chart" Target="../charts/chart53.xml"/><Relationship Id="rId4" Type="http://schemas.openxmlformats.org/officeDocument/2006/relationships/chart" Target="../charts/chart52.xml"/></Relationships>
</file>

<file path=ppt/slides/_rels/slide79.xml.rels><?xml version="1.0" encoding="UTF-8" standalone="yes"?>
<Relationships xmlns="http://schemas.openxmlformats.org/package/2006/relationships"><Relationship Id="rId8" Type="http://schemas.openxmlformats.org/officeDocument/2006/relationships/image" Target="../media/image440.png"/><Relationship Id="rId3" Type="http://schemas.openxmlformats.org/officeDocument/2006/relationships/chart" Target="../charts/chart57.xml"/><Relationship Id="rId7" Type="http://schemas.openxmlformats.org/officeDocument/2006/relationships/chart" Target="../charts/chart61.xml"/><Relationship Id="rId2" Type="http://schemas.openxmlformats.org/officeDocument/2006/relationships/chart" Target="../charts/chart56.xml"/><Relationship Id="rId1" Type="http://schemas.openxmlformats.org/officeDocument/2006/relationships/slideLayout" Target="../slideLayouts/slideLayout5.xml"/><Relationship Id="rId6" Type="http://schemas.openxmlformats.org/officeDocument/2006/relationships/chart" Target="../charts/chart60.xml"/><Relationship Id="rId5" Type="http://schemas.openxmlformats.org/officeDocument/2006/relationships/chart" Target="../charts/chart59.xml"/><Relationship Id="rId4" Type="http://schemas.openxmlformats.org/officeDocument/2006/relationships/chart" Target="../charts/chart58.xml"/></Relationships>
</file>

<file path=ppt/slides/_rels/slide8.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slideLayout" Target="../slideLayouts/slideLayout5.xml"/><Relationship Id="rId7" Type="http://schemas.openxmlformats.org/officeDocument/2006/relationships/image" Target="../media/image9.png"/><Relationship Id="rId2" Type="http://schemas.openxmlformats.org/officeDocument/2006/relationships/tags" Target="../tags/tag37.xml"/><Relationship Id="rId1" Type="http://schemas.openxmlformats.org/officeDocument/2006/relationships/vmlDrawing" Target="../drawings/vmlDrawing3.vml"/><Relationship Id="rId6" Type="http://schemas.openxmlformats.org/officeDocument/2006/relationships/image" Target="../media/image1.emf"/><Relationship Id="rId5" Type="http://schemas.openxmlformats.org/officeDocument/2006/relationships/oleObject" Target="../embeddings/oleObject3.bin"/><Relationship Id="rId4" Type="http://schemas.openxmlformats.org/officeDocument/2006/relationships/notesSlide" Target="../notesSlides/notesSlide3.xml"/><Relationship Id="rId9" Type="http://schemas.openxmlformats.org/officeDocument/2006/relationships/image" Target="../media/image11.png"/></Relationships>
</file>

<file path=ppt/slides/_rels/slide80.xml.rels><?xml version="1.0" encoding="UTF-8" standalone="yes"?>
<Relationships xmlns="http://schemas.openxmlformats.org/package/2006/relationships"><Relationship Id="rId8" Type="http://schemas.openxmlformats.org/officeDocument/2006/relationships/image" Target="../media/image450.png"/><Relationship Id="rId3" Type="http://schemas.openxmlformats.org/officeDocument/2006/relationships/chart" Target="../charts/chart63.xml"/><Relationship Id="rId7" Type="http://schemas.openxmlformats.org/officeDocument/2006/relationships/chart" Target="../charts/chart67.xml"/><Relationship Id="rId2" Type="http://schemas.openxmlformats.org/officeDocument/2006/relationships/chart" Target="../charts/chart62.xml"/><Relationship Id="rId1" Type="http://schemas.openxmlformats.org/officeDocument/2006/relationships/slideLayout" Target="../slideLayouts/slideLayout5.xml"/><Relationship Id="rId6" Type="http://schemas.openxmlformats.org/officeDocument/2006/relationships/chart" Target="../charts/chart66.xml"/><Relationship Id="rId5" Type="http://schemas.openxmlformats.org/officeDocument/2006/relationships/chart" Target="../charts/chart65.xml"/><Relationship Id="rId4" Type="http://schemas.openxmlformats.org/officeDocument/2006/relationships/chart" Target="../charts/chart64.xml"/></Relationships>
</file>

<file path=ppt/slides/_rels/slide81.xml.rels><?xml version="1.0" encoding="UTF-8" standalone="yes"?>
<Relationships xmlns="http://schemas.openxmlformats.org/package/2006/relationships"><Relationship Id="rId8" Type="http://schemas.openxmlformats.org/officeDocument/2006/relationships/image" Target="../media/image460.png"/><Relationship Id="rId3" Type="http://schemas.openxmlformats.org/officeDocument/2006/relationships/chart" Target="../charts/chart69.xml"/><Relationship Id="rId7" Type="http://schemas.openxmlformats.org/officeDocument/2006/relationships/chart" Target="../charts/chart73.xml"/><Relationship Id="rId2" Type="http://schemas.openxmlformats.org/officeDocument/2006/relationships/chart" Target="../charts/chart68.xml"/><Relationship Id="rId1" Type="http://schemas.openxmlformats.org/officeDocument/2006/relationships/slideLayout" Target="../slideLayouts/slideLayout5.xml"/><Relationship Id="rId6" Type="http://schemas.openxmlformats.org/officeDocument/2006/relationships/chart" Target="../charts/chart72.xml"/><Relationship Id="rId5" Type="http://schemas.openxmlformats.org/officeDocument/2006/relationships/chart" Target="../charts/chart71.xml"/><Relationship Id="rId4" Type="http://schemas.openxmlformats.org/officeDocument/2006/relationships/chart" Target="../charts/chart70.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2.png"/><Relationship Id="rId1" Type="http://schemas.openxmlformats.org/officeDocument/2006/relationships/slideLayout" Target="../slideLayouts/slideLayout5.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kt 3" hidden="1"/>
          <p:cNvGraphicFramePr>
            <a:graphicFrameLocks noChangeAspect="1"/>
          </p:cNvGraphicFramePr>
          <p:nvPr>
            <p:custDataLst>
              <p:tags r:id="rId2"/>
            </p:custDataLst>
            <p:extLst>
              <p:ext uri="{D42A27DB-BD31-4B8C-83A1-F6EECF244321}">
                <p14:modId xmlns:p14="http://schemas.microsoft.com/office/powerpoint/2010/main" val="1129527664"/>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2425" name="think-cell Folie" r:id="rId5" imgW="270" imgH="270" progId="TCLayout.ActiveDocument.1">
                  <p:embed/>
                </p:oleObj>
              </mc:Choice>
              <mc:Fallback>
                <p:oleObj name="think-cell Folie" r:id="rId5" imgW="270" imgH="270" progId="TCLayout.ActiveDocument.1">
                  <p:embed/>
                  <p:pic>
                    <p:nvPicPr>
                      <p:cNvPr id="0" name=""/>
                      <p:cNvPicPr/>
                      <p:nvPr/>
                    </p:nvPicPr>
                    <p:blipFill>
                      <a:blip r:embed="rId6"/>
                      <a:stretch>
                        <a:fillRect/>
                      </a:stretch>
                    </p:blipFill>
                    <p:spPr>
                      <a:xfrm>
                        <a:off x="0" y="0"/>
                        <a:ext cx="158750" cy="158750"/>
                      </a:xfrm>
                      <a:prstGeom prst="rect">
                        <a:avLst/>
                      </a:prstGeom>
                    </p:spPr>
                  </p:pic>
                </p:oleObj>
              </mc:Fallback>
            </mc:AlternateContent>
          </a:graphicData>
        </a:graphic>
      </p:graphicFrame>
      <p:sp>
        <p:nvSpPr>
          <p:cNvPr id="2" name="Titel 1"/>
          <p:cNvSpPr>
            <a:spLocks noGrp="1"/>
          </p:cNvSpPr>
          <p:nvPr>
            <p:ph type="ctrTitle"/>
          </p:nvPr>
        </p:nvSpPr>
        <p:spPr/>
        <p:txBody>
          <a:bodyPr/>
          <a:lstStyle/>
          <a:p>
            <a:r>
              <a:rPr lang="en-US" dirty="0" smtClean="0"/>
              <a:t>Results – Method 1 </a:t>
            </a:r>
            <a:endParaRPr lang="en-US" dirty="0"/>
          </a:p>
        </p:txBody>
      </p:sp>
      <p:sp>
        <p:nvSpPr>
          <p:cNvPr id="3" name="Untertitel 2"/>
          <p:cNvSpPr>
            <a:spLocks noGrp="1"/>
          </p:cNvSpPr>
          <p:nvPr>
            <p:ph type="subTitle" idx="1"/>
          </p:nvPr>
        </p:nvSpPr>
        <p:spPr/>
        <p:txBody>
          <a:bodyPr/>
          <a:lstStyle/>
          <a:p>
            <a:r>
              <a:rPr lang="en-US" dirty="0" smtClean="0"/>
              <a:t>Experimental investigation of temperatures and heat flows for orthogonal cutting 1045/4140 steel by thermal imaging </a:t>
            </a:r>
            <a:endParaRPr lang="en-US" dirty="0"/>
          </a:p>
        </p:txBody>
      </p:sp>
      <p:pic>
        <p:nvPicPr>
          <p:cNvPr id="5" name="Picture 3" descr="c_soft"/>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0476" y="1700808"/>
            <a:ext cx="2990539" cy="20162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22006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hteck 10">
            <a:hlinkClick r:id="rId14" action="ppaction://hlinksldjump"/>
          </p:cNvPr>
          <p:cNvSpPr/>
          <p:nvPr>
            <p:custDataLst>
              <p:tags r:id="rId2"/>
            </p:custDataLst>
          </p:nvPr>
        </p:nvSpPr>
        <p:spPr bwMode="auto">
          <a:xfrm>
            <a:off x="697792" y="2953959"/>
            <a:ext cx="8985959" cy="419997"/>
          </a:xfrm>
          <a:prstGeom prst="rect">
            <a:avLst/>
          </a:prstGeom>
          <a:noFill/>
          <a:ln w="10795" cap="flat" cmpd="sng" algn="ctr">
            <a:noFill/>
            <a:prstDash val="solid"/>
            <a:round/>
            <a:headEnd type="none" w="med" len="med"/>
            <a:tailEnd type="none" w="med" len="med"/>
          </a:ln>
          <a:effectLst/>
          <a:extLst>
            <a:ext uri="{909E8E84-426E-40DD-AFC4-6F175D3DCCD1}">
              <a14:hiddenFill xmlns:a14="http://schemas.microsoft.com/office/drawing/2010/main">
                <a:solidFill>
                  <a:schemeClr val="accent2"/>
                </a:solidFill>
              </a14:hiddenFill>
            </a:ext>
          </a:extLst>
        </p:spPr>
        <p:txBody>
          <a:bodyPr rot="0" spcFirstLastPara="0" vertOverflow="overflow" horzOverflow="overflow" vert="horz" wrap="none" lIns="74274" tIns="74274" rIns="0" bIns="74274" numCol="1" spcCol="0" rtlCol="0" fromWordArt="0" anchor="t" anchorCtr="0" forceAA="0" compatLnSpc="1">
            <a:prstTxWarp prst="textNoShape">
              <a:avLst/>
            </a:prstTxWarp>
            <a:noAutofit/>
          </a:bodyPr>
          <a:lstStyle/>
          <a:p>
            <a:pPr defTabSz="914400" rtl="0" eaLnBrk="1" fontAlgn="base" latinLnBrk="0" hangingPunct="1">
              <a:spcBef>
                <a:spcPct val="0"/>
              </a:spcBef>
              <a:spcAft>
                <a:spcPct val="0"/>
              </a:spcAft>
              <a:buClrTx/>
              <a:buSzTx/>
              <a:tabLst/>
            </a:pPr>
            <a:r>
              <a:rPr kumimoji="0" lang="en-US" sz="1755" b="1" u="none" strike="noStrike" cap="none" normalizeH="0" baseline="0" smtClean="0">
                <a:ln>
                  <a:noFill/>
                </a:ln>
                <a:effectLst/>
                <a:latin typeface="Arial"/>
              </a:rPr>
              <a:t>Orthogonal cutting of AISI 4140 (41CrMo4) normalized/quenched and tempered</a:t>
            </a:r>
            <a:endParaRPr kumimoji="0" lang="de-DE" sz="1755" b="1" u="none" strike="noStrike" cap="none" normalizeH="0" baseline="0" smtClean="0">
              <a:ln>
                <a:noFill/>
              </a:ln>
              <a:effectLst/>
              <a:latin typeface="Arial"/>
            </a:endParaRPr>
          </a:p>
        </p:txBody>
      </p:sp>
      <p:sp>
        <p:nvSpPr>
          <p:cNvPr id="10" name="Rechteck 9">
            <a:hlinkClick r:id="rId14" action="ppaction://hlinksldjump"/>
          </p:cNvPr>
          <p:cNvSpPr/>
          <p:nvPr>
            <p:custDataLst>
              <p:tags r:id="rId3"/>
            </p:custDataLst>
          </p:nvPr>
        </p:nvSpPr>
        <p:spPr bwMode="auto">
          <a:xfrm>
            <a:off x="215900" y="2953959"/>
            <a:ext cx="419997" cy="419997"/>
          </a:xfrm>
          <a:prstGeom prst="rect">
            <a:avLst/>
          </a:prstGeom>
          <a:solidFill>
            <a:schemeClr val="accent1">
              <a:lumMod val="100000"/>
            </a:schemeClr>
          </a:solidFill>
          <a:ln w="10795" cap="flat" cmpd="sng" algn="ctr">
            <a:noFill/>
            <a:prstDash val="solid"/>
            <a:round/>
            <a:headEnd type="none" w="med" len="med"/>
            <a:tailEnd type="none" w="med" len="med"/>
          </a:ln>
          <a:effectLst/>
          <a:extLst/>
        </p:spPr>
        <p:txBody>
          <a:bodyPr rot="0" spcFirstLastPara="0" vertOverflow="overflow" horzOverflow="overflow" vert="horz" wrap="none" lIns="74274" tIns="74274" rIns="74274" bIns="74274" numCol="1" spcCol="0" rtlCol="0" fromWordArt="0" anchor="ctr" anchorCtr="0" forceAA="0" compatLnSpc="1">
            <a:prstTxWarp prst="textNoShape">
              <a:avLst/>
            </a:prstTxWarp>
            <a:noAutofit/>
          </a:bodyPr>
          <a:lstStyle/>
          <a:p>
            <a:pPr algn="ctr" defTabSz="914400" rtl="0" eaLnBrk="1" fontAlgn="base" latinLnBrk="0" hangingPunct="1">
              <a:spcBef>
                <a:spcPct val="0"/>
              </a:spcBef>
              <a:spcAft>
                <a:spcPct val="0"/>
              </a:spcAft>
              <a:buClrTx/>
              <a:buSzTx/>
              <a:tabLst/>
            </a:pPr>
            <a:r>
              <a:rPr kumimoji="0" lang="de-DE" sz="1755" b="1" u="none" strike="noStrike" cap="none" normalizeH="0" baseline="0" smtClean="0">
                <a:ln>
                  <a:noFill/>
                </a:ln>
                <a:solidFill>
                  <a:schemeClr val="bg1"/>
                </a:solidFill>
                <a:effectLst/>
                <a:latin typeface="Arial"/>
              </a:rPr>
              <a:t>4</a:t>
            </a:r>
          </a:p>
        </p:txBody>
      </p:sp>
      <p:sp>
        <p:nvSpPr>
          <p:cNvPr id="9" name="Rechteck 8">
            <a:hlinkClick r:id="" action="ppaction://noaction"/>
          </p:cNvPr>
          <p:cNvSpPr/>
          <p:nvPr>
            <p:custDataLst>
              <p:tags r:id="rId4"/>
            </p:custDataLst>
          </p:nvPr>
        </p:nvSpPr>
        <p:spPr bwMode="auto">
          <a:xfrm>
            <a:off x="697792" y="2257173"/>
            <a:ext cx="8985959" cy="419997"/>
          </a:xfrm>
          <a:prstGeom prst="rect">
            <a:avLst/>
          </a:prstGeom>
          <a:noFill/>
          <a:ln w="10795" cap="flat" cmpd="sng" algn="ctr">
            <a:noFill/>
            <a:prstDash val="solid"/>
            <a:round/>
            <a:headEnd type="none" w="med" len="med"/>
            <a:tailEnd type="none" w="med" len="med"/>
          </a:ln>
          <a:effectLst/>
          <a:extLst>
            <a:ext uri="{909E8E84-426E-40DD-AFC4-6F175D3DCCD1}">
              <a14:hiddenFill xmlns:a14="http://schemas.microsoft.com/office/drawing/2010/main">
                <a:solidFill>
                  <a:schemeClr val="accent2"/>
                </a:solidFill>
              </a14:hiddenFill>
            </a:ext>
          </a:extLst>
        </p:spPr>
        <p:txBody>
          <a:bodyPr rot="0" spcFirstLastPara="0" vertOverflow="overflow" horzOverflow="overflow" vert="horz" wrap="none" lIns="74274" tIns="74274" rIns="0" bIns="74274" numCol="1" spcCol="0" rtlCol="0" fromWordArt="0" anchor="t" anchorCtr="0" forceAA="0" compatLnSpc="1">
            <a:prstTxWarp prst="textNoShape">
              <a:avLst/>
            </a:prstTxWarp>
            <a:noAutofit/>
          </a:bodyPr>
          <a:lstStyle/>
          <a:p>
            <a:pPr defTabSz="914400" rtl="0" eaLnBrk="1" fontAlgn="base" latinLnBrk="0" hangingPunct="1">
              <a:spcBef>
                <a:spcPct val="0"/>
              </a:spcBef>
              <a:spcAft>
                <a:spcPct val="0"/>
              </a:spcAft>
              <a:buClrTx/>
              <a:buSzTx/>
              <a:tabLst/>
            </a:pPr>
            <a:r>
              <a:rPr kumimoji="0" lang="en-US" sz="1755" b="1" u="none" strike="noStrike" cap="none" normalizeH="0" baseline="0" smtClean="0">
                <a:ln>
                  <a:noFill/>
                </a:ln>
                <a:effectLst/>
                <a:latin typeface="Arial"/>
              </a:rPr>
              <a:t>Orthogonal cutting of  AISI 1040 (C45 E+N) normalized </a:t>
            </a:r>
            <a:endParaRPr kumimoji="0" lang="de-DE" sz="1755" b="1" u="none" strike="noStrike" cap="none" normalizeH="0" baseline="0" smtClean="0">
              <a:ln>
                <a:noFill/>
              </a:ln>
              <a:effectLst/>
              <a:latin typeface="Arial"/>
            </a:endParaRPr>
          </a:p>
        </p:txBody>
      </p:sp>
      <p:sp>
        <p:nvSpPr>
          <p:cNvPr id="8" name="Rechteck 7">
            <a:hlinkClick r:id="" action="ppaction://noaction"/>
          </p:cNvPr>
          <p:cNvSpPr/>
          <p:nvPr>
            <p:custDataLst>
              <p:tags r:id="rId5"/>
            </p:custDataLst>
          </p:nvPr>
        </p:nvSpPr>
        <p:spPr bwMode="auto">
          <a:xfrm>
            <a:off x="215900" y="2257173"/>
            <a:ext cx="419997" cy="419997"/>
          </a:xfrm>
          <a:prstGeom prst="rect">
            <a:avLst/>
          </a:prstGeom>
          <a:solidFill>
            <a:schemeClr val="accent1">
              <a:lumMod val="100000"/>
            </a:schemeClr>
          </a:solidFill>
          <a:ln w="10795" cap="flat" cmpd="sng" algn="ctr">
            <a:noFill/>
            <a:prstDash val="solid"/>
            <a:round/>
            <a:headEnd type="none" w="med" len="med"/>
            <a:tailEnd type="none" w="med" len="med"/>
          </a:ln>
          <a:effectLst/>
          <a:extLst/>
        </p:spPr>
        <p:txBody>
          <a:bodyPr rot="0" spcFirstLastPara="0" vertOverflow="overflow" horzOverflow="overflow" vert="horz" wrap="none" lIns="74274" tIns="74274" rIns="74274" bIns="74274" numCol="1" spcCol="0" rtlCol="0" fromWordArt="0" anchor="ctr" anchorCtr="0" forceAA="0" compatLnSpc="1">
            <a:prstTxWarp prst="textNoShape">
              <a:avLst/>
            </a:prstTxWarp>
            <a:noAutofit/>
          </a:bodyPr>
          <a:lstStyle/>
          <a:p>
            <a:pPr algn="ctr" defTabSz="914400" rtl="0" eaLnBrk="1" fontAlgn="base" latinLnBrk="0" hangingPunct="1">
              <a:spcBef>
                <a:spcPct val="0"/>
              </a:spcBef>
              <a:spcAft>
                <a:spcPct val="0"/>
              </a:spcAft>
              <a:buClrTx/>
              <a:buSzTx/>
              <a:tabLst/>
            </a:pPr>
            <a:r>
              <a:rPr kumimoji="0" lang="de-DE" sz="1755" b="1" u="none" strike="noStrike" cap="none" normalizeH="0" baseline="0" smtClean="0">
                <a:ln>
                  <a:noFill/>
                </a:ln>
                <a:solidFill>
                  <a:schemeClr val="bg1"/>
                </a:solidFill>
                <a:effectLst/>
                <a:latin typeface="Arial"/>
              </a:rPr>
              <a:t>3</a:t>
            </a:r>
          </a:p>
        </p:txBody>
      </p:sp>
      <p:sp>
        <p:nvSpPr>
          <p:cNvPr id="7" name="Rechteck 6"/>
          <p:cNvSpPr/>
          <p:nvPr>
            <p:custDataLst>
              <p:tags r:id="rId6"/>
            </p:custDataLst>
          </p:nvPr>
        </p:nvSpPr>
        <p:spPr bwMode="auto">
          <a:xfrm>
            <a:off x="697792" y="1560386"/>
            <a:ext cx="8985958" cy="419997"/>
          </a:xfrm>
          <a:prstGeom prst="rect">
            <a:avLst/>
          </a:prstGeom>
          <a:solidFill>
            <a:schemeClr val="accent1">
              <a:lumMod val="100000"/>
            </a:schemeClr>
          </a:solidFill>
          <a:ln w="10795" cap="flat" cmpd="sng" algn="ctr">
            <a:noFill/>
            <a:prstDash val="solid"/>
            <a:round/>
            <a:headEnd type="none" w="med" len="med"/>
            <a:tailEnd type="none" w="med" len="med"/>
          </a:ln>
          <a:effectLst/>
          <a:extLst/>
        </p:spPr>
        <p:txBody>
          <a:bodyPr rot="0" spcFirstLastPara="0" vertOverflow="overflow" horzOverflow="overflow" vert="horz" wrap="none" lIns="0" tIns="74274" rIns="0" bIns="74274" numCol="1" spcCol="0" rtlCol="0" fromWordArt="0" anchor="t" anchorCtr="0" forceAA="0" compatLnSpc="1">
            <a:prstTxWarp prst="textNoShape">
              <a:avLst/>
            </a:prstTxWarp>
            <a:noAutofit/>
          </a:bodyPr>
          <a:lstStyle/>
          <a:p>
            <a:pPr algn="ctr" defTabSz="914400" rtl="0" eaLnBrk="1" fontAlgn="base" latinLnBrk="0" hangingPunct="1">
              <a:spcBef>
                <a:spcPct val="0"/>
              </a:spcBef>
              <a:spcAft>
                <a:spcPct val="0"/>
              </a:spcAft>
              <a:buClrTx/>
              <a:buSzTx/>
              <a:tabLst/>
            </a:pPr>
            <a:endParaRPr kumimoji="0" lang="de-DE" sz="1755" u="none" strike="noStrike" cap="none" normalizeH="0" baseline="0" smtClean="0">
              <a:ln>
                <a:noFill/>
              </a:ln>
              <a:effectLst/>
              <a:latin typeface="Arial"/>
            </a:endParaRPr>
          </a:p>
        </p:txBody>
      </p:sp>
      <p:sp>
        <p:nvSpPr>
          <p:cNvPr id="6" name="Rechteck 5">
            <a:hlinkClick r:id="rId15" action="ppaction://hlinksldjump"/>
          </p:cNvPr>
          <p:cNvSpPr/>
          <p:nvPr>
            <p:custDataLst>
              <p:tags r:id="rId7"/>
            </p:custDataLst>
          </p:nvPr>
        </p:nvSpPr>
        <p:spPr bwMode="auto">
          <a:xfrm>
            <a:off x="697792" y="1560386"/>
            <a:ext cx="8985959" cy="419997"/>
          </a:xfrm>
          <a:prstGeom prst="rect">
            <a:avLst/>
          </a:prstGeom>
          <a:noFill/>
          <a:ln w="10795" cap="flat" cmpd="sng" algn="ctr">
            <a:noFill/>
            <a:prstDash val="solid"/>
            <a:round/>
            <a:headEnd type="none" w="med" len="med"/>
            <a:tailEnd type="none" w="med" len="med"/>
          </a:ln>
          <a:effectLst/>
          <a:extLst>
            <a:ext uri="{909E8E84-426E-40DD-AFC4-6F175D3DCCD1}">
              <a14:hiddenFill xmlns:a14="http://schemas.microsoft.com/office/drawing/2010/main">
                <a:solidFill>
                  <a:schemeClr val="accent2"/>
                </a:solidFill>
              </a14:hiddenFill>
            </a:ext>
          </a:extLst>
        </p:spPr>
        <p:txBody>
          <a:bodyPr rot="0" spcFirstLastPara="0" vertOverflow="overflow" horzOverflow="overflow" vert="horz" wrap="none" lIns="74274" tIns="74274" rIns="0" bIns="74274" numCol="1" spcCol="0" rtlCol="0" fromWordArt="0" anchor="t" anchorCtr="0" forceAA="0" compatLnSpc="1">
            <a:prstTxWarp prst="textNoShape">
              <a:avLst/>
            </a:prstTxWarp>
            <a:noAutofit/>
          </a:bodyPr>
          <a:lstStyle/>
          <a:p>
            <a:pPr defTabSz="914400" rtl="0" eaLnBrk="1" fontAlgn="base" latinLnBrk="0" hangingPunct="1">
              <a:spcBef>
                <a:spcPct val="0"/>
              </a:spcBef>
              <a:spcAft>
                <a:spcPct val="0"/>
              </a:spcAft>
              <a:buClrTx/>
              <a:buSzTx/>
              <a:tabLst/>
            </a:pPr>
            <a:r>
              <a:rPr kumimoji="0" lang="en-US" sz="1755" b="1" u="none" strike="noStrike" cap="none" normalizeH="0" baseline="0" smtClean="0">
                <a:ln>
                  <a:noFill/>
                </a:ln>
                <a:effectLst/>
                <a:latin typeface="Arial"/>
              </a:rPr>
              <a:t>Post processing of thermal pictures</a:t>
            </a:r>
            <a:endParaRPr kumimoji="0" lang="de-DE" sz="1755" b="1" u="none" strike="noStrike" cap="none" normalizeH="0" baseline="0" smtClean="0">
              <a:ln>
                <a:noFill/>
              </a:ln>
              <a:effectLst/>
              <a:latin typeface="Arial"/>
            </a:endParaRPr>
          </a:p>
        </p:txBody>
      </p:sp>
      <p:sp>
        <p:nvSpPr>
          <p:cNvPr id="5" name="Rechteck 4">
            <a:hlinkClick r:id="rId15" action="ppaction://hlinksldjump"/>
          </p:cNvPr>
          <p:cNvSpPr/>
          <p:nvPr>
            <p:custDataLst>
              <p:tags r:id="rId8"/>
            </p:custDataLst>
          </p:nvPr>
        </p:nvSpPr>
        <p:spPr bwMode="auto">
          <a:xfrm>
            <a:off x="215900" y="1560386"/>
            <a:ext cx="419997" cy="419997"/>
          </a:xfrm>
          <a:prstGeom prst="rect">
            <a:avLst/>
          </a:prstGeom>
          <a:solidFill>
            <a:schemeClr val="accent2">
              <a:lumMod val="100000"/>
            </a:schemeClr>
          </a:solidFill>
          <a:ln w="10795" cap="flat" cmpd="sng" algn="ctr">
            <a:noFill/>
            <a:prstDash val="solid"/>
            <a:round/>
            <a:headEnd type="none" w="med" len="med"/>
            <a:tailEnd type="none" w="med" len="med"/>
          </a:ln>
          <a:effectLst/>
          <a:extLst/>
        </p:spPr>
        <p:txBody>
          <a:bodyPr rot="0" spcFirstLastPara="0" vertOverflow="overflow" horzOverflow="overflow" vert="horz" wrap="none" lIns="74274" tIns="74274" rIns="74274" bIns="74274" numCol="1" spcCol="0" rtlCol="0" fromWordArt="0" anchor="ctr" anchorCtr="0" forceAA="0" compatLnSpc="1">
            <a:prstTxWarp prst="textNoShape">
              <a:avLst/>
            </a:prstTxWarp>
            <a:noAutofit/>
          </a:bodyPr>
          <a:lstStyle/>
          <a:p>
            <a:pPr algn="ctr" defTabSz="914400" rtl="0" eaLnBrk="1" fontAlgn="base" latinLnBrk="0" hangingPunct="1">
              <a:spcBef>
                <a:spcPct val="0"/>
              </a:spcBef>
              <a:spcAft>
                <a:spcPct val="0"/>
              </a:spcAft>
              <a:buClrTx/>
              <a:buSzTx/>
              <a:tabLst/>
            </a:pPr>
            <a:r>
              <a:rPr kumimoji="0" lang="de-DE" sz="1755" b="1" u="none" strike="noStrike" cap="none" normalizeH="0" baseline="0" smtClean="0">
                <a:ln>
                  <a:noFill/>
                </a:ln>
                <a:solidFill>
                  <a:schemeClr val="bg1"/>
                </a:solidFill>
                <a:effectLst/>
                <a:latin typeface="Arial"/>
              </a:rPr>
              <a:t>2</a:t>
            </a:r>
          </a:p>
        </p:txBody>
      </p:sp>
      <p:sp>
        <p:nvSpPr>
          <p:cNvPr id="4" name="Rechteck 3">
            <a:hlinkClick r:id="rId16" action="ppaction://hlinksldjump"/>
          </p:cNvPr>
          <p:cNvSpPr/>
          <p:nvPr>
            <p:custDataLst>
              <p:tags r:id="rId9"/>
            </p:custDataLst>
          </p:nvPr>
        </p:nvSpPr>
        <p:spPr bwMode="auto">
          <a:xfrm>
            <a:off x="697792" y="863600"/>
            <a:ext cx="8985959" cy="419997"/>
          </a:xfrm>
          <a:prstGeom prst="rect">
            <a:avLst/>
          </a:prstGeom>
          <a:noFill/>
          <a:ln w="10795" cap="flat" cmpd="sng" algn="ctr">
            <a:noFill/>
            <a:prstDash val="solid"/>
            <a:round/>
            <a:headEnd type="none" w="med" len="med"/>
            <a:tailEnd type="none" w="med" len="med"/>
          </a:ln>
          <a:effectLst/>
          <a:extLst>
            <a:ext uri="{909E8E84-426E-40DD-AFC4-6F175D3DCCD1}">
              <a14:hiddenFill xmlns:a14="http://schemas.microsoft.com/office/drawing/2010/main">
                <a:solidFill>
                  <a:schemeClr val="accent2"/>
                </a:solidFill>
              </a14:hiddenFill>
            </a:ext>
          </a:extLst>
        </p:spPr>
        <p:txBody>
          <a:bodyPr rot="0" spcFirstLastPara="0" vertOverflow="overflow" horzOverflow="overflow" vert="horz" wrap="none" lIns="74274" tIns="74274" rIns="0" bIns="74274" numCol="1" spcCol="0" rtlCol="0" fromWordArt="0" anchor="t" anchorCtr="0" forceAA="0" compatLnSpc="1">
            <a:prstTxWarp prst="textNoShape">
              <a:avLst/>
            </a:prstTxWarp>
            <a:noAutofit/>
          </a:bodyPr>
          <a:lstStyle/>
          <a:p>
            <a:pPr defTabSz="914400" rtl="0" eaLnBrk="1" fontAlgn="base" latinLnBrk="0" hangingPunct="1">
              <a:spcBef>
                <a:spcPct val="0"/>
              </a:spcBef>
              <a:spcAft>
                <a:spcPct val="0"/>
              </a:spcAft>
              <a:buClrTx/>
              <a:buSzTx/>
              <a:tabLst/>
            </a:pPr>
            <a:r>
              <a:rPr kumimoji="0" lang="de-DE" sz="1755" b="1" u="none" strike="noStrike" cap="none" normalizeH="0" baseline="0" smtClean="0">
                <a:ln>
                  <a:noFill/>
                </a:ln>
                <a:effectLst/>
                <a:latin typeface="Arial"/>
              </a:rPr>
              <a:t>Experimental Setup</a:t>
            </a:r>
          </a:p>
        </p:txBody>
      </p:sp>
      <p:sp>
        <p:nvSpPr>
          <p:cNvPr id="3" name="Rechteck 2">
            <a:hlinkClick r:id="rId16" action="ppaction://hlinksldjump"/>
          </p:cNvPr>
          <p:cNvSpPr/>
          <p:nvPr>
            <p:custDataLst>
              <p:tags r:id="rId10"/>
            </p:custDataLst>
          </p:nvPr>
        </p:nvSpPr>
        <p:spPr bwMode="auto">
          <a:xfrm>
            <a:off x="215900" y="863600"/>
            <a:ext cx="419997" cy="419997"/>
          </a:xfrm>
          <a:prstGeom prst="rect">
            <a:avLst/>
          </a:prstGeom>
          <a:solidFill>
            <a:schemeClr val="accent1">
              <a:lumMod val="100000"/>
            </a:schemeClr>
          </a:solidFill>
          <a:ln w="10795" cap="flat" cmpd="sng" algn="ctr">
            <a:noFill/>
            <a:prstDash val="solid"/>
            <a:round/>
            <a:headEnd type="none" w="med" len="med"/>
            <a:tailEnd type="none" w="med" len="med"/>
          </a:ln>
          <a:effectLst/>
          <a:extLst/>
        </p:spPr>
        <p:txBody>
          <a:bodyPr rot="0" spcFirstLastPara="0" vertOverflow="overflow" horzOverflow="overflow" vert="horz" wrap="none" lIns="74274" tIns="74274" rIns="74274" bIns="74274" numCol="1" spcCol="0" rtlCol="0" fromWordArt="0" anchor="ctr" anchorCtr="0" forceAA="0" compatLnSpc="1">
            <a:prstTxWarp prst="textNoShape">
              <a:avLst/>
            </a:prstTxWarp>
            <a:noAutofit/>
          </a:bodyPr>
          <a:lstStyle/>
          <a:p>
            <a:pPr algn="ctr" defTabSz="914400" rtl="0" eaLnBrk="1" fontAlgn="base" latinLnBrk="0" hangingPunct="1">
              <a:spcBef>
                <a:spcPct val="0"/>
              </a:spcBef>
              <a:spcAft>
                <a:spcPct val="0"/>
              </a:spcAft>
              <a:buClrTx/>
              <a:buSzTx/>
              <a:tabLst/>
            </a:pPr>
            <a:r>
              <a:rPr kumimoji="0" lang="de-DE" sz="1755" b="1" u="none" strike="noStrike" cap="none" normalizeH="0" baseline="0" smtClean="0">
                <a:ln>
                  <a:noFill/>
                </a:ln>
                <a:solidFill>
                  <a:schemeClr val="bg1"/>
                </a:solidFill>
                <a:effectLst/>
                <a:latin typeface="Arial"/>
              </a:rPr>
              <a:t>1</a:t>
            </a:r>
          </a:p>
        </p:txBody>
      </p:sp>
      <p:sp>
        <p:nvSpPr>
          <p:cNvPr id="2" name="Titel 1"/>
          <p:cNvSpPr>
            <a:spLocks noGrp="1"/>
          </p:cNvSpPr>
          <p:nvPr>
            <p:ph type="title"/>
            <p:custDataLst>
              <p:tags r:id="rId11"/>
            </p:custDataLst>
          </p:nvPr>
        </p:nvSpPr>
        <p:spPr/>
        <p:txBody>
          <a:bodyPr/>
          <a:lstStyle/>
          <a:p>
            <a:r>
              <a:rPr lang="de-DE" smtClean="0"/>
              <a:t>Gliederung</a:t>
            </a:r>
            <a:endParaRPr lang="de-DE"/>
          </a:p>
        </p:txBody>
      </p:sp>
    </p:spTree>
    <p:custDataLst>
      <p:tags r:id="rId1"/>
    </p:custDataLst>
    <p:extLst>
      <p:ext uri="{BB962C8B-B14F-4D97-AF65-F5344CB8AC3E}">
        <p14:creationId xmlns:p14="http://schemas.microsoft.com/office/powerpoint/2010/main" val="146719539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8" name="Objekt 97" hidden="1"/>
          <p:cNvGraphicFramePr>
            <a:graphicFrameLocks noChangeAspect="1"/>
          </p:cNvGraphicFramePr>
          <p:nvPr>
            <p:custDataLst>
              <p:tags r:id="rId2"/>
            </p:custDataLst>
            <p:extLst>
              <p:ext uri="{D42A27DB-BD31-4B8C-83A1-F6EECF244321}">
                <p14:modId xmlns:p14="http://schemas.microsoft.com/office/powerpoint/2010/main" val="2940307230"/>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69814" name="think-cell Folie" r:id="rId5" imgW="270" imgH="270" progId="TCLayout.ActiveDocument.1">
                  <p:embed/>
                </p:oleObj>
              </mc:Choice>
              <mc:Fallback>
                <p:oleObj name="think-cell Folie" r:id="rId5" imgW="270" imgH="270"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2" name="Titel 1"/>
          <p:cNvSpPr>
            <a:spLocks noGrp="1"/>
          </p:cNvSpPr>
          <p:nvPr>
            <p:ph type="title"/>
          </p:nvPr>
        </p:nvSpPr>
        <p:spPr/>
        <p:txBody>
          <a:bodyPr/>
          <a:lstStyle/>
          <a:p>
            <a:r>
              <a:rPr lang="en-US" dirty="0"/>
              <a:t>Post processing of thermal </a:t>
            </a:r>
            <a:r>
              <a:rPr lang="en-US" dirty="0" smtClean="0"/>
              <a:t>pictures</a:t>
            </a:r>
            <a:br>
              <a:rPr lang="en-US" dirty="0" smtClean="0"/>
            </a:br>
            <a:r>
              <a:rPr lang="en-US" dirty="0" smtClean="0">
                <a:solidFill>
                  <a:srgbClr val="407FB7"/>
                </a:solidFill>
              </a:rPr>
              <a:t>Energy balance in the volume control</a:t>
            </a:r>
            <a:endParaRPr lang="en-US" dirty="0">
              <a:solidFill>
                <a:srgbClr val="407FB7"/>
              </a:solidFill>
            </a:endParaRPr>
          </a:p>
        </p:txBody>
      </p:sp>
      <p:sp>
        <p:nvSpPr>
          <p:cNvPr id="40" name="Textfeld 39"/>
          <p:cNvSpPr txBox="1"/>
          <p:nvPr/>
        </p:nvSpPr>
        <p:spPr>
          <a:xfrm>
            <a:off x="8583876" y="3187675"/>
            <a:ext cx="628102" cy="369332"/>
          </a:xfrm>
          <a:prstGeom prst="rect">
            <a:avLst/>
          </a:prstGeom>
          <a:noFill/>
          <a:ln w="12700">
            <a:noFill/>
          </a:ln>
        </p:spPr>
        <p:txBody>
          <a:bodyPr wrap="square" rtlCol="0">
            <a:spAutoFit/>
          </a:bodyPr>
          <a:lstStyle/>
          <a:p>
            <a:r>
              <a:rPr lang="en-US" dirty="0" smtClean="0">
                <a:latin typeface="+mj-lt"/>
                <a:cs typeface="Times New Roman" panose="02020603050405020304" pitchFamily="18" charset="0"/>
              </a:rPr>
              <a:t>Tool</a:t>
            </a:r>
            <a:endParaRPr lang="en-US" dirty="0">
              <a:latin typeface="+mj-lt"/>
              <a:cs typeface="Times New Roman" panose="02020603050405020304" pitchFamily="18" charset="0"/>
            </a:endParaRPr>
          </a:p>
        </p:txBody>
      </p:sp>
      <p:sp>
        <p:nvSpPr>
          <p:cNvPr id="55" name="Textfeld 54"/>
          <p:cNvSpPr txBox="1"/>
          <p:nvPr/>
        </p:nvSpPr>
        <p:spPr>
          <a:xfrm>
            <a:off x="4524477" y="4803292"/>
            <a:ext cx="1397645" cy="369332"/>
          </a:xfrm>
          <a:prstGeom prst="rect">
            <a:avLst/>
          </a:prstGeom>
          <a:noFill/>
          <a:ln w="12700">
            <a:noFill/>
          </a:ln>
        </p:spPr>
        <p:txBody>
          <a:bodyPr wrap="square" rtlCol="0">
            <a:spAutoFit/>
          </a:bodyPr>
          <a:lstStyle/>
          <a:p>
            <a:r>
              <a:rPr lang="en-US" dirty="0" smtClean="0">
                <a:latin typeface="+mj-lt"/>
                <a:cs typeface="Times New Roman" panose="02020603050405020304" pitchFamily="18" charset="0"/>
              </a:rPr>
              <a:t>Workpiece</a:t>
            </a:r>
            <a:endParaRPr lang="en-US" dirty="0">
              <a:latin typeface="+mj-lt"/>
              <a:cs typeface="Times New Roman" panose="02020603050405020304" pitchFamily="18" charset="0"/>
            </a:endParaRPr>
          </a:p>
        </p:txBody>
      </p:sp>
      <p:grpSp>
        <p:nvGrpSpPr>
          <p:cNvPr id="6" name="Gruppieren 5"/>
          <p:cNvGrpSpPr/>
          <p:nvPr/>
        </p:nvGrpSpPr>
        <p:grpSpPr>
          <a:xfrm>
            <a:off x="4448944" y="1201150"/>
            <a:ext cx="5150764" cy="4067478"/>
            <a:chOff x="5630024" y="1782306"/>
            <a:chExt cx="3595551" cy="3024337"/>
          </a:xfrm>
        </p:grpSpPr>
        <p:grpSp>
          <p:nvGrpSpPr>
            <p:cNvPr id="34" name="Gruppieren 33"/>
            <p:cNvGrpSpPr/>
            <p:nvPr/>
          </p:nvGrpSpPr>
          <p:grpSpPr>
            <a:xfrm>
              <a:off x="7088929" y="1877638"/>
              <a:ext cx="759263" cy="2172881"/>
              <a:chOff x="6742416" y="3265227"/>
              <a:chExt cx="935164" cy="2735873"/>
            </a:xfrm>
          </p:grpSpPr>
          <p:sp>
            <p:nvSpPr>
              <p:cNvPr id="66" name="Freihandform 65"/>
              <p:cNvSpPr/>
              <p:nvPr/>
            </p:nvSpPr>
            <p:spPr>
              <a:xfrm>
                <a:off x="6777480" y="3265227"/>
                <a:ext cx="633890" cy="2089538"/>
              </a:xfrm>
              <a:custGeom>
                <a:avLst/>
                <a:gdLst>
                  <a:gd name="connsiteX0" fmla="*/ 0 w 1080654"/>
                  <a:gd name="connsiteY0" fmla="*/ 1893454 h 2068568"/>
                  <a:gd name="connsiteX1" fmla="*/ 794327 w 1080654"/>
                  <a:gd name="connsiteY1" fmla="*/ 1884218 h 2068568"/>
                  <a:gd name="connsiteX2" fmla="*/ 1080654 w 1080654"/>
                  <a:gd name="connsiteY2" fmla="*/ 0 h 2068568"/>
                  <a:gd name="connsiteX0" fmla="*/ 0 w 286327"/>
                  <a:gd name="connsiteY0" fmla="*/ 1884218 h 1884218"/>
                  <a:gd name="connsiteX1" fmla="*/ 286327 w 286327"/>
                  <a:gd name="connsiteY1" fmla="*/ 0 h 1884218"/>
                  <a:gd name="connsiteX0" fmla="*/ 0 w 563418"/>
                  <a:gd name="connsiteY0" fmla="*/ 2087418 h 2087418"/>
                  <a:gd name="connsiteX1" fmla="*/ 563418 w 563418"/>
                  <a:gd name="connsiteY1" fmla="*/ 0 h 2087418"/>
                  <a:gd name="connsiteX0" fmla="*/ 0 w 563418"/>
                  <a:gd name="connsiteY0" fmla="*/ 2087418 h 2089517"/>
                  <a:gd name="connsiteX1" fmla="*/ 563418 w 563418"/>
                  <a:gd name="connsiteY1" fmla="*/ 0 h 2089517"/>
                  <a:gd name="connsiteX0" fmla="*/ 0 w 633890"/>
                  <a:gd name="connsiteY0" fmla="*/ 2087418 h 2089538"/>
                  <a:gd name="connsiteX1" fmla="*/ 563418 w 633890"/>
                  <a:gd name="connsiteY1" fmla="*/ 0 h 2089538"/>
                </a:gdLst>
                <a:ahLst/>
                <a:cxnLst>
                  <a:cxn ang="0">
                    <a:pos x="connsiteX0" y="connsiteY0"/>
                  </a:cxn>
                  <a:cxn ang="0">
                    <a:pos x="connsiteX1" y="connsiteY1"/>
                  </a:cxn>
                </a:cxnLst>
                <a:rect l="l" t="t" r="r" b="b"/>
                <a:pathLst>
                  <a:path w="633890" h="2089538">
                    <a:moveTo>
                      <a:pt x="0" y="2087418"/>
                    </a:moveTo>
                    <a:cubicBezTo>
                      <a:pt x="484909" y="2159769"/>
                      <a:pt x="775854" y="358679"/>
                      <a:pt x="563418" y="0"/>
                    </a:cubicBezTo>
                  </a:path>
                </a:pathLst>
              </a:custGeom>
              <a:no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latin typeface="Arial"/>
                  <a:cs typeface="Times New Roman" panose="02020603050405020304" pitchFamily="18" charset="0"/>
                </a:endParaRPr>
              </a:p>
            </p:txBody>
          </p:sp>
          <p:sp>
            <p:nvSpPr>
              <p:cNvPr id="67" name="Rechteck 66"/>
              <p:cNvSpPr/>
              <p:nvPr/>
            </p:nvSpPr>
            <p:spPr>
              <a:xfrm>
                <a:off x="6742416" y="4056884"/>
                <a:ext cx="935164" cy="1944216"/>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latin typeface="Arial"/>
                  <a:cs typeface="Times New Roman" panose="02020603050405020304" pitchFamily="18" charset="0"/>
                </a:endParaRPr>
              </a:p>
            </p:txBody>
          </p:sp>
        </p:grpSp>
        <p:grpSp>
          <p:nvGrpSpPr>
            <p:cNvPr id="35" name="Gruppieren 34"/>
            <p:cNvGrpSpPr/>
            <p:nvPr/>
          </p:nvGrpSpPr>
          <p:grpSpPr>
            <a:xfrm>
              <a:off x="7396244" y="1877639"/>
              <a:ext cx="1753907" cy="1887272"/>
              <a:chOff x="4139952" y="908720"/>
              <a:chExt cx="2160240" cy="2376264"/>
            </a:xfrm>
          </p:grpSpPr>
          <p:grpSp>
            <p:nvGrpSpPr>
              <p:cNvPr id="62" name="Gruppieren 61"/>
              <p:cNvGrpSpPr/>
              <p:nvPr/>
            </p:nvGrpSpPr>
            <p:grpSpPr>
              <a:xfrm>
                <a:off x="4139952" y="908720"/>
                <a:ext cx="2160240" cy="2376264"/>
                <a:chOff x="4139952" y="908720"/>
                <a:chExt cx="2160240" cy="2376264"/>
              </a:xfrm>
            </p:grpSpPr>
            <p:cxnSp>
              <p:nvCxnSpPr>
                <p:cNvPr id="64" name="Gerade Verbindung 63"/>
                <p:cNvCxnSpPr/>
                <p:nvPr/>
              </p:nvCxnSpPr>
              <p:spPr>
                <a:xfrm flipH="1">
                  <a:off x="4139952" y="908720"/>
                  <a:ext cx="432048" cy="237626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Gerade Verbindung 64"/>
                <p:cNvCxnSpPr/>
                <p:nvPr/>
              </p:nvCxnSpPr>
              <p:spPr>
                <a:xfrm flipH="1">
                  <a:off x="4139952" y="3068960"/>
                  <a:ext cx="2160240" cy="21602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63" name="Gerade Verbindung 27"/>
              <p:cNvCxnSpPr/>
              <p:nvPr/>
            </p:nvCxnSpPr>
            <p:spPr>
              <a:xfrm rot="16200000" flipH="1">
                <a:off x="4355976" y="1124744"/>
                <a:ext cx="2160240" cy="1728192"/>
              </a:xfrm>
              <a:prstGeom prst="curvedConnector3">
                <a:avLst>
                  <a:gd name="adj1"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6" name="Gruppieren 35"/>
            <p:cNvGrpSpPr/>
            <p:nvPr/>
          </p:nvGrpSpPr>
          <p:grpSpPr>
            <a:xfrm>
              <a:off x="5682751" y="1905942"/>
              <a:ext cx="1522270" cy="1659551"/>
              <a:chOff x="2069203" y="740761"/>
              <a:chExt cx="1874940" cy="2089540"/>
            </a:xfrm>
          </p:grpSpPr>
          <p:sp>
            <p:nvSpPr>
              <p:cNvPr id="60" name="Freihandform 59"/>
              <p:cNvSpPr/>
              <p:nvPr/>
            </p:nvSpPr>
            <p:spPr>
              <a:xfrm>
                <a:off x="3544247" y="740761"/>
                <a:ext cx="399896" cy="2059735"/>
              </a:xfrm>
              <a:custGeom>
                <a:avLst/>
                <a:gdLst>
                  <a:gd name="connsiteX0" fmla="*/ 0 w 1080654"/>
                  <a:gd name="connsiteY0" fmla="*/ 1893454 h 2068568"/>
                  <a:gd name="connsiteX1" fmla="*/ 794327 w 1080654"/>
                  <a:gd name="connsiteY1" fmla="*/ 1884218 h 2068568"/>
                  <a:gd name="connsiteX2" fmla="*/ 1080654 w 1080654"/>
                  <a:gd name="connsiteY2" fmla="*/ 0 h 2068568"/>
                  <a:gd name="connsiteX0" fmla="*/ 0 w 286327"/>
                  <a:gd name="connsiteY0" fmla="*/ 1884218 h 1884218"/>
                  <a:gd name="connsiteX1" fmla="*/ 286327 w 286327"/>
                  <a:gd name="connsiteY1" fmla="*/ 0 h 1884218"/>
                  <a:gd name="connsiteX0" fmla="*/ 0 w 563418"/>
                  <a:gd name="connsiteY0" fmla="*/ 2087418 h 2087418"/>
                  <a:gd name="connsiteX1" fmla="*/ 563418 w 563418"/>
                  <a:gd name="connsiteY1" fmla="*/ 0 h 2087418"/>
                  <a:gd name="connsiteX0" fmla="*/ 0 w 563418"/>
                  <a:gd name="connsiteY0" fmla="*/ 2087418 h 2089517"/>
                  <a:gd name="connsiteX1" fmla="*/ 563418 w 563418"/>
                  <a:gd name="connsiteY1" fmla="*/ 0 h 2089517"/>
                  <a:gd name="connsiteX0" fmla="*/ 0 w 633890"/>
                  <a:gd name="connsiteY0" fmla="*/ 2087418 h 2089538"/>
                  <a:gd name="connsiteX1" fmla="*/ 563418 w 633890"/>
                  <a:gd name="connsiteY1" fmla="*/ 0 h 2089538"/>
                  <a:gd name="connsiteX0" fmla="*/ 0 w 496850"/>
                  <a:gd name="connsiteY0" fmla="*/ 2068946 h 2071087"/>
                  <a:gd name="connsiteX1" fmla="*/ 397163 w 496850"/>
                  <a:gd name="connsiteY1" fmla="*/ 0 h 2071087"/>
                  <a:gd name="connsiteX0" fmla="*/ 0 w 429571"/>
                  <a:gd name="connsiteY0" fmla="*/ 2059710 h 2061862"/>
                  <a:gd name="connsiteX1" fmla="*/ 304799 w 429571"/>
                  <a:gd name="connsiteY1" fmla="*/ 0 h 2061862"/>
                  <a:gd name="connsiteX0" fmla="*/ 0 w 429571"/>
                  <a:gd name="connsiteY0" fmla="*/ 2059710 h 2059710"/>
                  <a:gd name="connsiteX1" fmla="*/ 304799 w 429571"/>
                  <a:gd name="connsiteY1" fmla="*/ 0 h 2059710"/>
                  <a:gd name="connsiteX0" fmla="*/ 0 w 429571"/>
                  <a:gd name="connsiteY0" fmla="*/ 2059710 h 2059710"/>
                  <a:gd name="connsiteX1" fmla="*/ 304799 w 429571"/>
                  <a:gd name="connsiteY1" fmla="*/ 0 h 2059710"/>
                  <a:gd name="connsiteX0" fmla="*/ 0 w 399896"/>
                  <a:gd name="connsiteY0" fmla="*/ 2059710 h 2059735"/>
                  <a:gd name="connsiteX1" fmla="*/ 304799 w 399896"/>
                  <a:gd name="connsiteY1" fmla="*/ 0 h 2059735"/>
                </a:gdLst>
                <a:ahLst/>
                <a:cxnLst>
                  <a:cxn ang="0">
                    <a:pos x="connsiteX0" y="connsiteY0"/>
                  </a:cxn>
                  <a:cxn ang="0">
                    <a:pos x="connsiteX1" y="connsiteY1"/>
                  </a:cxn>
                </a:cxnLst>
                <a:rect l="l" t="t" r="r" b="b"/>
                <a:pathLst>
                  <a:path w="399896" h="2059735">
                    <a:moveTo>
                      <a:pt x="0" y="2059710"/>
                    </a:moveTo>
                    <a:cubicBezTo>
                      <a:pt x="355599" y="2067407"/>
                      <a:pt x="517235" y="358679"/>
                      <a:pt x="304799" y="0"/>
                    </a:cubicBezTo>
                  </a:path>
                </a:pathLst>
              </a:custGeom>
              <a:no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latin typeface="Arial"/>
                  <a:cs typeface="Times New Roman" panose="02020603050405020304" pitchFamily="18" charset="0"/>
                </a:endParaRPr>
              </a:p>
            </p:txBody>
          </p:sp>
          <p:cxnSp>
            <p:nvCxnSpPr>
              <p:cNvPr id="61" name="Gerade Verbindung 60"/>
              <p:cNvCxnSpPr>
                <a:endCxn id="60" idx="0"/>
              </p:cNvCxnSpPr>
              <p:nvPr/>
            </p:nvCxnSpPr>
            <p:spPr>
              <a:xfrm flipV="1">
                <a:off x="2069203" y="2800471"/>
                <a:ext cx="1475044" cy="29830"/>
              </a:xfrm>
              <a:prstGeom prst="line">
                <a:avLst/>
              </a:prstGeom>
              <a:no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37" name="Gerade Verbindung 36"/>
            <p:cNvCxnSpPr/>
            <p:nvPr/>
          </p:nvCxnSpPr>
          <p:spPr>
            <a:xfrm flipH="1">
              <a:off x="7396244" y="2520037"/>
              <a:ext cx="235811" cy="1244875"/>
            </a:xfrm>
            <a:prstGeom prst="line">
              <a:avLst/>
            </a:prstGeom>
            <a:ln w="12700">
              <a:solidFill>
                <a:schemeClr val="accent2"/>
              </a:solidFill>
              <a:prstDash val="sysDot"/>
            </a:ln>
            <a:effectLst>
              <a:glow>
                <a:schemeClr val="accent2">
                  <a:satMod val="175000"/>
                  <a:alpha val="40000"/>
                </a:schemeClr>
              </a:glow>
              <a:softEdge rad="0"/>
            </a:effectLst>
          </p:spPr>
          <p:style>
            <a:lnRef idx="1">
              <a:schemeClr val="accent1"/>
            </a:lnRef>
            <a:fillRef idx="0">
              <a:schemeClr val="accent1"/>
            </a:fillRef>
            <a:effectRef idx="0">
              <a:schemeClr val="accent1"/>
            </a:effectRef>
            <a:fontRef idx="minor">
              <a:schemeClr val="tx1"/>
            </a:fontRef>
          </p:style>
        </p:cxnSp>
        <p:cxnSp>
          <p:nvCxnSpPr>
            <p:cNvPr id="38" name="Gerade Verbindung 37"/>
            <p:cNvCxnSpPr/>
            <p:nvPr/>
          </p:nvCxnSpPr>
          <p:spPr>
            <a:xfrm>
              <a:off x="7396244" y="3764911"/>
              <a:ext cx="1797373" cy="0"/>
            </a:xfrm>
            <a:prstGeom prst="line">
              <a:avLst/>
            </a:prstGeom>
            <a:no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9" name="Gerade Verbindung 38"/>
            <p:cNvCxnSpPr/>
            <p:nvPr/>
          </p:nvCxnSpPr>
          <p:spPr>
            <a:xfrm>
              <a:off x="6911939" y="3541802"/>
              <a:ext cx="495187" cy="208439"/>
            </a:xfrm>
            <a:prstGeom prst="line">
              <a:avLst/>
            </a:prstGeom>
            <a:ln w="19050">
              <a:solidFill>
                <a:schemeClr val="tx1">
                  <a:lumMod val="75000"/>
                  <a:lumOff val="25000"/>
                </a:schemeClr>
              </a:solidFill>
              <a:prstDash val="dash"/>
            </a:ln>
            <a:effectLst>
              <a:glow>
                <a:schemeClr val="accent2">
                  <a:satMod val="175000"/>
                  <a:alpha val="40000"/>
                </a:schemeClr>
              </a:glow>
              <a:softEdge rad="0"/>
            </a:effectLst>
          </p:spPr>
          <p:style>
            <a:lnRef idx="1">
              <a:schemeClr val="accent1"/>
            </a:lnRef>
            <a:fillRef idx="0">
              <a:schemeClr val="accent1"/>
            </a:fillRef>
            <a:effectRef idx="0">
              <a:schemeClr val="accent1"/>
            </a:effectRef>
            <a:fontRef idx="minor">
              <a:schemeClr val="tx1"/>
            </a:fontRef>
          </p:style>
        </p:cxnSp>
        <p:sp>
          <p:nvSpPr>
            <p:cNvPr id="43" name="Freihandform 42"/>
            <p:cNvSpPr/>
            <p:nvPr/>
          </p:nvSpPr>
          <p:spPr>
            <a:xfrm>
              <a:off x="5677292" y="3566366"/>
              <a:ext cx="3532047" cy="1167278"/>
            </a:xfrm>
            <a:custGeom>
              <a:avLst/>
              <a:gdLst>
                <a:gd name="connsiteX0" fmla="*/ 0 w 4350328"/>
                <a:gd name="connsiteY0" fmla="*/ 0 h 1432846"/>
                <a:gd name="connsiteX1" fmla="*/ 1902691 w 4350328"/>
                <a:gd name="connsiteY1" fmla="*/ 1431637 h 1432846"/>
                <a:gd name="connsiteX2" fmla="*/ 4350328 w 4350328"/>
                <a:gd name="connsiteY2" fmla="*/ 249382 h 1432846"/>
                <a:gd name="connsiteX0" fmla="*/ 0 w 4350328"/>
                <a:gd name="connsiteY0" fmla="*/ 0 h 1469719"/>
                <a:gd name="connsiteX1" fmla="*/ 1902691 w 4350328"/>
                <a:gd name="connsiteY1" fmla="*/ 1431637 h 1469719"/>
                <a:gd name="connsiteX2" fmla="*/ 3084946 w 4350328"/>
                <a:gd name="connsiteY2" fmla="*/ 988291 h 1469719"/>
                <a:gd name="connsiteX3" fmla="*/ 4350328 w 4350328"/>
                <a:gd name="connsiteY3" fmla="*/ 249382 h 1469719"/>
                <a:gd name="connsiteX0" fmla="*/ 0 w 4350328"/>
                <a:gd name="connsiteY0" fmla="*/ 0 h 1469719"/>
                <a:gd name="connsiteX1" fmla="*/ 775855 w 4350328"/>
                <a:gd name="connsiteY1" fmla="*/ 840509 h 1469719"/>
                <a:gd name="connsiteX2" fmla="*/ 1902691 w 4350328"/>
                <a:gd name="connsiteY2" fmla="*/ 1431637 h 1469719"/>
                <a:gd name="connsiteX3" fmla="*/ 3084946 w 4350328"/>
                <a:gd name="connsiteY3" fmla="*/ 988291 h 1469719"/>
                <a:gd name="connsiteX4" fmla="*/ 4350328 w 4350328"/>
                <a:gd name="connsiteY4" fmla="*/ 249382 h 1469719"/>
                <a:gd name="connsiteX0" fmla="*/ 0 w 4350328"/>
                <a:gd name="connsiteY0" fmla="*/ 0 h 1469719"/>
                <a:gd name="connsiteX1" fmla="*/ 775855 w 4350328"/>
                <a:gd name="connsiteY1" fmla="*/ 840509 h 1469719"/>
                <a:gd name="connsiteX2" fmla="*/ 1348509 w 4350328"/>
                <a:gd name="connsiteY2" fmla="*/ 1219200 h 1469719"/>
                <a:gd name="connsiteX3" fmla="*/ 1902691 w 4350328"/>
                <a:gd name="connsiteY3" fmla="*/ 1431637 h 1469719"/>
                <a:gd name="connsiteX4" fmla="*/ 3084946 w 4350328"/>
                <a:gd name="connsiteY4" fmla="*/ 988291 h 1469719"/>
                <a:gd name="connsiteX5" fmla="*/ 4350328 w 4350328"/>
                <a:gd name="connsiteY5" fmla="*/ 249382 h 1469719"/>
                <a:gd name="connsiteX0" fmla="*/ 0 w 4350328"/>
                <a:gd name="connsiteY0" fmla="*/ 0 h 1469719"/>
                <a:gd name="connsiteX1" fmla="*/ 775855 w 4350328"/>
                <a:gd name="connsiteY1" fmla="*/ 840509 h 1469719"/>
                <a:gd name="connsiteX2" fmla="*/ 1348509 w 4350328"/>
                <a:gd name="connsiteY2" fmla="*/ 1219200 h 1469719"/>
                <a:gd name="connsiteX3" fmla="*/ 1902691 w 4350328"/>
                <a:gd name="connsiteY3" fmla="*/ 1431637 h 1469719"/>
                <a:gd name="connsiteX4" fmla="*/ 3084946 w 4350328"/>
                <a:gd name="connsiteY4" fmla="*/ 988291 h 1469719"/>
                <a:gd name="connsiteX5" fmla="*/ 4350328 w 4350328"/>
                <a:gd name="connsiteY5" fmla="*/ 249382 h 1469719"/>
                <a:gd name="connsiteX0" fmla="*/ 0 w 4350328"/>
                <a:gd name="connsiteY0" fmla="*/ 0 h 1469719"/>
                <a:gd name="connsiteX1" fmla="*/ 775855 w 4350328"/>
                <a:gd name="connsiteY1" fmla="*/ 840509 h 1469719"/>
                <a:gd name="connsiteX2" fmla="*/ 1348509 w 4350328"/>
                <a:gd name="connsiteY2" fmla="*/ 1219200 h 1469719"/>
                <a:gd name="connsiteX3" fmla="*/ 1902691 w 4350328"/>
                <a:gd name="connsiteY3" fmla="*/ 1431637 h 1469719"/>
                <a:gd name="connsiteX4" fmla="*/ 3084946 w 4350328"/>
                <a:gd name="connsiteY4" fmla="*/ 988291 h 1469719"/>
                <a:gd name="connsiteX5" fmla="*/ 4350328 w 4350328"/>
                <a:gd name="connsiteY5" fmla="*/ 249382 h 1469719"/>
                <a:gd name="connsiteX0" fmla="*/ 0 w 4350328"/>
                <a:gd name="connsiteY0" fmla="*/ 0 h 1469719"/>
                <a:gd name="connsiteX1" fmla="*/ 775855 w 4350328"/>
                <a:gd name="connsiteY1" fmla="*/ 840509 h 1469719"/>
                <a:gd name="connsiteX2" fmla="*/ 1348509 w 4350328"/>
                <a:gd name="connsiteY2" fmla="*/ 1219200 h 1469719"/>
                <a:gd name="connsiteX3" fmla="*/ 1902691 w 4350328"/>
                <a:gd name="connsiteY3" fmla="*/ 1431637 h 1469719"/>
                <a:gd name="connsiteX4" fmla="*/ 3084946 w 4350328"/>
                <a:gd name="connsiteY4" fmla="*/ 988291 h 1469719"/>
                <a:gd name="connsiteX5" fmla="*/ 4350328 w 4350328"/>
                <a:gd name="connsiteY5" fmla="*/ 249382 h 1469719"/>
                <a:gd name="connsiteX0" fmla="*/ 0 w 4350328"/>
                <a:gd name="connsiteY0" fmla="*/ 0 h 1469719"/>
                <a:gd name="connsiteX1" fmla="*/ 775855 w 4350328"/>
                <a:gd name="connsiteY1" fmla="*/ 840509 h 1469719"/>
                <a:gd name="connsiteX2" fmla="*/ 1348509 w 4350328"/>
                <a:gd name="connsiteY2" fmla="*/ 1219200 h 1469719"/>
                <a:gd name="connsiteX3" fmla="*/ 1902691 w 4350328"/>
                <a:gd name="connsiteY3" fmla="*/ 1431637 h 1469719"/>
                <a:gd name="connsiteX4" fmla="*/ 3084946 w 4350328"/>
                <a:gd name="connsiteY4" fmla="*/ 988291 h 1469719"/>
                <a:gd name="connsiteX5" fmla="*/ 3629891 w 4350328"/>
                <a:gd name="connsiteY5" fmla="*/ 738909 h 1469719"/>
                <a:gd name="connsiteX6" fmla="*/ 4350328 w 4350328"/>
                <a:gd name="connsiteY6" fmla="*/ 249382 h 1469719"/>
                <a:gd name="connsiteX0" fmla="*/ 0 w 4350328"/>
                <a:gd name="connsiteY0" fmla="*/ 0 h 1469719"/>
                <a:gd name="connsiteX1" fmla="*/ 775855 w 4350328"/>
                <a:gd name="connsiteY1" fmla="*/ 840509 h 1469719"/>
                <a:gd name="connsiteX2" fmla="*/ 1348509 w 4350328"/>
                <a:gd name="connsiteY2" fmla="*/ 1219200 h 1469719"/>
                <a:gd name="connsiteX3" fmla="*/ 1902691 w 4350328"/>
                <a:gd name="connsiteY3" fmla="*/ 1431637 h 1469719"/>
                <a:gd name="connsiteX4" fmla="*/ 3084946 w 4350328"/>
                <a:gd name="connsiteY4" fmla="*/ 988291 h 1469719"/>
                <a:gd name="connsiteX5" fmla="*/ 4184073 w 4350328"/>
                <a:gd name="connsiteY5" fmla="*/ 988291 h 1469719"/>
                <a:gd name="connsiteX6" fmla="*/ 4350328 w 4350328"/>
                <a:gd name="connsiteY6" fmla="*/ 249382 h 1469719"/>
                <a:gd name="connsiteX0" fmla="*/ 0 w 4350328"/>
                <a:gd name="connsiteY0" fmla="*/ 0 h 1469719"/>
                <a:gd name="connsiteX1" fmla="*/ 193964 w 4350328"/>
                <a:gd name="connsiteY1" fmla="*/ 572655 h 1469719"/>
                <a:gd name="connsiteX2" fmla="*/ 1348509 w 4350328"/>
                <a:gd name="connsiteY2" fmla="*/ 1219200 h 1469719"/>
                <a:gd name="connsiteX3" fmla="*/ 1902691 w 4350328"/>
                <a:gd name="connsiteY3" fmla="*/ 1431637 h 1469719"/>
                <a:gd name="connsiteX4" fmla="*/ 3084946 w 4350328"/>
                <a:gd name="connsiteY4" fmla="*/ 988291 h 1469719"/>
                <a:gd name="connsiteX5" fmla="*/ 4184073 w 4350328"/>
                <a:gd name="connsiteY5" fmla="*/ 988291 h 1469719"/>
                <a:gd name="connsiteX6" fmla="*/ 4350328 w 4350328"/>
                <a:gd name="connsiteY6" fmla="*/ 249382 h 1469719"/>
                <a:gd name="connsiteX0" fmla="*/ 0 w 4350328"/>
                <a:gd name="connsiteY0" fmla="*/ 0 h 1469719"/>
                <a:gd name="connsiteX1" fmla="*/ 193964 w 4350328"/>
                <a:gd name="connsiteY1" fmla="*/ 572655 h 1469719"/>
                <a:gd name="connsiteX2" fmla="*/ 812800 w 4350328"/>
                <a:gd name="connsiteY2" fmla="*/ 979055 h 1469719"/>
                <a:gd name="connsiteX3" fmla="*/ 1348509 w 4350328"/>
                <a:gd name="connsiteY3" fmla="*/ 1219200 h 1469719"/>
                <a:gd name="connsiteX4" fmla="*/ 1902691 w 4350328"/>
                <a:gd name="connsiteY4" fmla="*/ 1431637 h 1469719"/>
                <a:gd name="connsiteX5" fmla="*/ 3084946 w 4350328"/>
                <a:gd name="connsiteY5" fmla="*/ 988291 h 1469719"/>
                <a:gd name="connsiteX6" fmla="*/ 4184073 w 4350328"/>
                <a:gd name="connsiteY6" fmla="*/ 988291 h 1469719"/>
                <a:gd name="connsiteX7" fmla="*/ 4350328 w 4350328"/>
                <a:gd name="connsiteY7" fmla="*/ 249382 h 1469719"/>
                <a:gd name="connsiteX0" fmla="*/ 0 w 4350328"/>
                <a:gd name="connsiteY0" fmla="*/ 0 h 1469719"/>
                <a:gd name="connsiteX1" fmla="*/ 193964 w 4350328"/>
                <a:gd name="connsiteY1" fmla="*/ 572655 h 1469719"/>
                <a:gd name="connsiteX2" fmla="*/ 812800 w 4350328"/>
                <a:gd name="connsiteY2" fmla="*/ 979055 h 1469719"/>
                <a:gd name="connsiteX3" fmla="*/ 1348509 w 4350328"/>
                <a:gd name="connsiteY3" fmla="*/ 1219200 h 1469719"/>
                <a:gd name="connsiteX4" fmla="*/ 1902691 w 4350328"/>
                <a:gd name="connsiteY4" fmla="*/ 1431637 h 1469719"/>
                <a:gd name="connsiteX5" fmla="*/ 3084946 w 4350328"/>
                <a:gd name="connsiteY5" fmla="*/ 988291 h 1469719"/>
                <a:gd name="connsiteX6" fmla="*/ 4184073 w 4350328"/>
                <a:gd name="connsiteY6" fmla="*/ 988291 h 1469719"/>
                <a:gd name="connsiteX7" fmla="*/ 4350328 w 4350328"/>
                <a:gd name="connsiteY7" fmla="*/ 249382 h 1469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328" h="1469719">
                  <a:moveTo>
                    <a:pt x="0" y="0"/>
                  </a:moveTo>
                  <a:cubicBezTo>
                    <a:pt x="129309" y="140085"/>
                    <a:pt x="-132387" y="398703"/>
                    <a:pt x="193964" y="572655"/>
                  </a:cubicBezTo>
                  <a:cubicBezTo>
                    <a:pt x="329431" y="735831"/>
                    <a:pt x="703503" y="686571"/>
                    <a:pt x="812800" y="979055"/>
                  </a:cubicBezTo>
                  <a:cubicBezTo>
                    <a:pt x="1005224" y="1086813"/>
                    <a:pt x="1166861" y="1143770"/>
                    <a:pt x="1348509" y="1219200"/>
                  </a:cubicBezTo>
                  <a:cubicBezTo>
                    <a:pt x="1536315" y="1317721"/>
                    <a:pt x="1613285" y="1470122"/>
                    <a:pt x="1902691" y="1431637"/>
                  </a:cubicBezTo>
                  <a:cubicBezTo>
                    <a:pt x="2416849" y="1596352"/>
                    <a:pt x="2677006" y="1185334"/>
                    <a:pt x="3084946" y="988291"/>
                  </a:cubicBezTo>
                  <a:cubicBezTo>
                    <a:pt x="3372813" y="872836"/>
                    <a:pt x="3973176" y="1111443"/>
                    <a:pt x="4184073" y="988291"/>
                  </a:cubicBezTo>
                  <a:cubicBezTo>
                    <a:pt x="4394970" y="865140"/>
                    <a:pt x="4230255" y="330970"/>
                    <a:pt x="4350328" y="249382"/>
                  </a:cubicBezTo>
                </a:path>
              </a:pathLst>
            </a:custGeom>
            <a:no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latin typeface="Arial"/>
                <a:cs typeface="Times New Roman" panose="02020603050405020304" pitchFamily="18" charset="0"/>
              </a:endParaRPr>
            </a:p>
          </p:txBody>
        </p:sp>
        <p:sp>
          <p:nvSpPr>
            <p:cNvPr id="44" name="Freihandform 43"/>
            <p:cNvSpPr/>
            <p:nvPr/>
          </p:nvSpPr>
          <p:spPr>
            <a:xfrm>
              <a:off x="7469562" y="2928162"/>
              <a:ext cx="147976" cy="396127"/>
            </a:xfrm>
            <a:custGeom>
              <a:avLst/>
              <a:gdLst>
                <a:gd name="connsiteX0" fmla="*/ 0 w 182258"/>
                <a:gd name="connsiteY0" fmla="*/ 498763 h 498763"/>
                <a:gd name="connsiteX1" fmla="*/ 175491 w 182258"/>
                <a:gd name="connsiteY1" fmla="*/ 230909 h 498763"/>
                <a:gd name="connsiteX2" fmla="*/ 129309 w 182258"/>
                <a:gd name="connsiteY2" fmla="*/ 0 h 498763"/>
              </a:gdLst>
              <a:ahLst/>
              <a:cxnLst>
                <a:cxn ang="0">
                  <a:pos x="connsiteX0" y="connsiteY0"/>
                </a:cxn>
                <a:cxn ang="0">
                  <a:pos x="connsiteX1" y="connsiteY1"/>
                </a:cxn>
                <a:cxn ang="0">
                  <a:pos x="connsiteX2" y="connsiteY2"/>
                </a:cxn>
              </a:cxnLst>
              <a:rect l="l" t="t" r="r" b="b"/>
              <a:pathLst>
                <a:path w="182258" h="498763">
                  <a:moveTo>
                    <a:pt x="0" y="498763"/>
                  </a:moveTo>
                  <a:cubicBezTo>
                    <a:pt x="76970" y="406399"/>
                    <a:pt x="153940" y="314036"/>
                    <a:pt x="175491" y="230909"/>
                  </a:cubicBezTo>
                  <a:cubicBezTo>
                    <a:pt x="197042" y="147782"/>
                    <a:pt x="163175" y="73891"/>
                    <a:pt x="129309" y="0"/>
                  </a:cubicBezTo>
                </a:path>
              </a:pathLst>
            </a:custGeom>
            <a:no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latin typeface="Arial"/>
                <a:cs typeface="Times New Roman" panose="02020603050405020304" pitchFamily="18" charset="0"/>
              </a:endParaRPr>
            </a:p>
          </p:txBody>
        </p:sp>
        <p:sp>
          <p:nvSpPr>
            <p:cNvPr id="45" name="Freihandform 44"/>
            <p:cNvSpPr/>
            <p:nvPr/>
          </p:nvSpPr>
          <p:spPr>
            <a:xfrm>
              <a:off x="7462063" y="2759440"/>
              <a:ext cx="302920" cy="696891"/>
            </a:xfrm>
            <a:custGeom>
              <a:avLst/>
              <a:gdLst>
                <a:gd name="connsiteX0" fmla="*/ 0 w 373098"/>
                <a:gd name="connsiteY0" fmla="*/ 877455 h 877455"/>
                <a:gd name="connsiteX1" fmla="*/ 369454 w 373098"/>
                <a:gd name="connsiteY1" fmla="*/ 443346 h 877455"/>
                <a:gd name="connsiteX2" fmla="*/ 157018 w 373098"/>
                <a:gd name="connsiteY2" fmla="*/ 0 h 877455"/>
              </a:gdLst>
              <a:ahLst/>
              <a:cxnLst>
                <a:cxn ang="0">
                  <a:pos x="connsiteX0" y="connsiteY0"/>
                </a:cxn>
                <a:cxn ang="0">
                  <a:pos x="connsiteX1" y="connsiteY1"/>
                </a:cxn>
                <a:cxn ang="0">
                  <a:pos x="connsiteX2" y="connsiteY2"/>
                </a:cxn>
              </a:cxnLst>
              <a:rect l="l" t="t" r="r" b="b"/>
              <a:pathLst>
                <a:path w="373098" h="877455">
                  <a:moveTo>
                    <a:pt x="0" y="877455"/>
                  </a:moveTo>
                  <a:cubicBezTo>
                    <a:pt x="171642" y="733521"/>
                    <a:pt x="343284" y="589588"/>
                    <a:pt x="369454" y="443346"/>
                  </a:cubicBezTo>
                  <a:cubicBezTo>
                    <a:pt x="395624" y="297104"/>
                    <a:pt x="276321" y="148552"/>
                    <a:pt x="157018" y="0"/>
                  </a:cubicBezTo>
                </a:path>
              </a:pathLst>
            </a:custGeom>
            <a:no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latin typeface="Arial"/>
                <a:cs typeface="Times New Roman" panose="02020603050405020304" pitchFamily="18" charset="0"/>
              </a:endParaRPr>
            </a:p>
          </p:txBody>
        </p:sp>
        <p:sp>
          <p:nvSpPr>
            <p:cNvPr id="46" name="Freihandform 45"/>
            <p:cNvSpPr/>
            <p:nvPr/>
          </p:nvSpPr>
          <p:spPr>
            <a:xfrm>
              <a:off x="7417069" y="3541583"/>
              <a:ext cx="193311" cy="208175"/>
            </a:xfrm>
            <a:custGeom>
              <a:avLst/>
              <a:gdLst>
                <a:gd name="connsiteX0" fmla="*/ 0 w 238096"/>
                <a:gd name="connsiteY0" fmla="*/ 58913 h 262113"/>
                <a:gd name="connsiteX1" fmla="*/ 230909 w 238096"/>
                <a:gd name="connsiteY1" fmla="*/ 12732 h 262113"/>
                <a:gd name="connsiteX2" fmla="*/ 157018 w 238096"/>
                <a:gd name="connsiteY2" fmla="*/ 262113 h 262113"/>
              </a:gdLst>
              <a:ahLst/>
              <a:cxnLst>
                <a:cxn ang="0">
                  <a:pos x="connsiteX0" y="connsiteY0"/>
                </a:cxn>
                <a:cxn ang="0">
                  <a:pos x="connsiteX1" y="connsiteY1"/>
                </a:cxn>
                <a:cxn ang="0">
                  <a:pos x="connsiteX2" y="connsiteY2"/>
                </a:cxn>
              </a:cxnLst>
              <a:rect l="l" t="t" r="r" b="b"/>
              <a:pathLst>
                <a:path w="238096" h="262113">
                  <a:moveTo>
                    <a:pt x="0" y="58913"/>
                  </a:moveTo>
                  <a:cubicBezTo>
                    <a:pt x="102369" y="18889"/>
                    <a:pt x="204739" y="-21135"/>
                    <a:pt x="230909" y="12732"/>
                  </a:cubicBezTo>
                  <a:cubicBezTo>
                    <a:pt x="257079" y="46599"/>
                    <a:pt x="207048" y="154356"/>
                    <a:pt x="157018" y="262113"/>
                  </a:cubicBezTo>
                </a:path>
              </a:pathLst>
            </a:custGeom>
            <a:no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latin typeface="Arial"/>
                <a:cs typeface="Times New Roman" panose="02020603050405020304" pitchFamily="18" charset="0"/>
              </a:endParaRPr>
            </a:p>
          </p:txBody>
        </p:sp>
        <p:sp>
          <p:nvSpPr>
            <p:cNvPr id="47" name="Freihandform 46"/>
            <p:cNvSpPr/>
            <p:nvPr/>
          </p:nvSpPr>
          <p:spPr>
            <a:xfrm>
              <a:off x="7612044" y="2664077"/>
              <a:ext cx="380905" cy="1056339"/>
            </a:xfrm>
            <a:custGeom>
              <a:avLst/>
              <a:gdLst>
                <a:gd name="connsiteX0" fmla="*/ 0 w 469151"/>
                <a:gd name="connsiteY0" fmla="*/ 0 h 1330036"/>
                <a:gd name="connsiteX1" fmla="*/ 461818 w 469151"/>
                <a:gd name="connsiteY1" fmla="*/ 618836 h 1330036"/>
                <a:gd name="connsiteX2" fmla="*/ 240146 w 469151"/>
                <a:gd name="connsiteY2" fmla="*/ 1330036 h 1330036"/>
              </a:gdLst>
              <a:ahLst/>
              <a:cxnLst>
                <a:cxn ang="0">
                  <a:pos x="connsiteX0" y="connsiteY0"/>
                </a:cxn>
                <a:cxn ang="0">
                  <a:pos x="connsiteX1" y="connsiteY1"/>
                </a:cxn>
                <a:cxn ang="0">
                  <a:pos x="connsiteX2" y="connsiteY2"/>
                </a:cxn>
              </a:cxnLst>
              <a:rect l="l" t="t" r="r" b="b"/>
              <a:pathLst>
                <a:path w="469151" h="1330036">
                  <a:moveTo>
                    <a:pt x="0" y="0"/>
                  </a:moveTo>
                  <a:cubicBezTo>
                    <a:pt x="210897" y="198581"/>
                    <a:pt x="421794" y="397163"/>
                    <a:pt x="461818" y="618836"/>
                  </a:cubicBezTo>
                  <a:cubicBezTo>
                    <a:pt x="501842" y="840509"/>
                    <a:pt x="370994" y="1085272"/>
                    <a:pt x="240146" y="1330036"/>
                  </a:cubicBezTo>
                </a:path>
              </a:pathLst>
            </a:custGeom>
            <a:no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latin typeface="Arial"/>
                <a:cs typeface="Times New Roman" panose="02020603050405020304" pitchFamily="18" charset="0"/>
              </a:endParaRPr>
            </a:p>
          </p:txBody>
        </p:sp>
        <p:sp>
          <p:nvSpPr>
            <p:cNvPr id="48" name="Freihandform 47"/>
            <p:cNvSpPr/>
            <p:nvPr/>
          </p:nvSpPr>
          <p:spPr>
            <a:xfrm>
              <a:off x="7649539" y="2473349"/>
              <a:ext cx="649382" cy="1203053"/>
            </a:xfrm>
            <a:custGeom>
              <a:avLst/>
              <a:gdLst>
                <a:gd name="connsiteX0" fmla="*/ 0 w 799827"/>
                <a:gd name="connsiteY0" fmla="*/ 0 h 1514764"/>
                <a:gd name="connsiteX1" fmla="*/ 757382 w 799827"/>
                <a:gd name="connsiteY1" fmla="*/ 775855 h 1514764"/>
                <a:gd name="connsiteX2" fmla="*/ 637309 w 799827"/>
                <a:gd name="connsiteY2" fmla="*/ 1514764 h 1514764"/>
              </a:gdLst>
              <a:ahLst/>
              <a:cxnLst>
                <a:cxn ang="0">
                  <a:pos x="connsiteX0" y="connsiteY0"/>
                </a:cxn>
                <a:cxn ang="0">
                  <a:pos x="connsiteX1" y="connsiteY1"/>
                </a:cxn>
                <a:cxn ang="0">
                  <a:pos x="connsiteX2" y="connsiteY2"/>
                </a:cxn>
              </a:cxnLst>
              <a:rect l="l" t="t" r="r" b="b"/>
              <a:pathLst>
                <a:path w="799827" h="1514764">
                  <a:moveTo>
                    <a:pt x="0" y="0"/>
                  </a:moveTo>
                  <a:cubicBezTo>
                    <a:pt x="325582" y="261697"/>
                    <a:pt x="651164" y="523394"/>
                    <a:pt x="757382" y="775855"/>
                  </a:cubicBezTo>
                  <a:cubicBezTo>
                    <a:pt x="863600" y="1028316"/>
                    <a:pt x="750454" y="1271540"/>
                    <a:pt x="637309" y="1514764"/>
                  </a:cubicBezTo>
                </a:path>
              </a:pathLst>
            </a:custGeom>
            <a:no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latin typeface="Arial"/>
                <a:cs typeface="Times New Roman" panose="02020603050405020304" pitchFamily="18" charset="0"/>
              </a:endParaRPr>
            </a:p>
          </p:txBody>
        </p:sp>
        <p:sp>
          <p:nvSpPr>
            <p:cNvPr id="49" name="Freihandform 48"/>
            <p:cNvSpPr/>
            <p:nvPr/>
          </p:nvSpPr>
          <p:spPr>
            <a:xfrm>
              <a:off x="7393523" y="2458677"/>
              <a:ext cx="53542" cy="1019661"/>
            </a:xfrm>
            <a:custGeom>
              <a:avLst/>
              <a:gdLst>
                <a:gd name="connsiteX0" fmla="*/ 65946 w 65946"/>
                <a:gd name="connsiteY0" fmla="*/ 1283855 h 1283855"/>
                <a:gd name="connsiteX1" fmla="*/ 1292 w 65946"/>
                <a:gd name="connsiteY1" fmla="*/ 822037 h 1283855"/>
                <a:gd name="connsiteX2" fmla="*/ 29001 w 65946"/>
                <a:gd name="connsiteY2" fmla="*/ 0 h 1283855"/>
              </a:gdLst>
              <a:ahLst/>
              <a:cxnLst>
                <a:cxn ang="0">
                  <a:pos x="connsiteX0" y="connsiteY0"/>
                </a:cxn>
                <a:cxn ang="0">
                  <a:pos x="connsiteX1" y="connsiteY1"/>
                </a:cxn>
                <a:cxn ang="0">
                  <a:pos x="connsiteX2" y="connsiteY2"/>
                </a:cxn>
              </a:cxnLst>
              <a:rect l="l" t="t" r="r" b="b"/>
              <a:pathLst>
                <a:path w="65946" h="1283855">
                  <a:moveTo>
                    <a:pt x="65946" y="1283855"/>
                  </a:moveTo>
                  <a:cubicBezTo>
                    <a:pt x="36697" y="1159934"/>
                    <a:pt x="7449" y="1036013"/>
                    <a:pt x="1292" y="822037"/>
                  </a:cubicBezTo>
                  <a:cubicBezTo>
                    <a:pt x="-4865" y="608061"/>
                    <a:pt x="12068" y="304030"/>
                    <a:pt x="29001" y="0"/>
                  </a:cubicBezTo>
                </a:path>
              </a:pathLst>
            </a:custGeom>
            <a:no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latin typeface="Arial"/>
                <a:cs typeface="Times New Roman" panose="02020603050405020304" pitchFamily="18" charset="0"/>
              </a:endParaRPr>
            </a:p>
          </p:txBody>
        </p:sp>
        <p:sp>
          <p:nvSpPr>
            <p:cNvPr id="50" name="Freihandform 49"/>
            <p:cNvSpPr/>
            <p:nvPr/>
          </p:nvSpPr>
          <p:spPr>
            <a:xfrm>
              <a:off x="7459612" y="2451342"/>
              <a:ext cx="47445" cy="762912"/>
            </a:xfrm>
            <a:custGeom>
              <a:avLst/>
              <a:gdLst>
                <a:gd name="connsiteX0" fmla="*/ 58437 w 58437"/>
                <a:gd name="connsiteY0" fmla="*/ 960582 h 960582"/>
                <a:gd name="connsiteX1" fmla="*/ 3019 w 58437"/>
                <a:gd name="connsiteY1" fmla="*/ 618836 h 960582"/>
                <a:gd name="connsiteX2" fmla="*/ 12255 w 58437"/>
                <a:gd name="connsiteY2" fmla="*/ 0 h 960582"/>
              </a:gdLst>
              <a:ahLst/>
              <a:cxnLst>
                <a:cxn ang="0">
                  <a:pos x="connsiteX0" y="connsiteY0"/>
                </a:cxn>
                <a:cxn ang="0">
                  <a:pos x="connsiteX1" y="connsiteY1"/>
                </a:cxn>
                <a:cxn ang="0">
                  <a:pos x="connsiteX2" y="connsiteY2"/>
                </a:cxn>
              </a:cxnLst>
              <a:rect l="l" t="t" r="r" b="b"/>
              <a:pathLst>
                <a:path w="58437" h="960582">
                  <a:moveTo>
                    <a:pt x="58437" y="960582"/>
                  </a:moveTo>
                  <a:cubicBezTo>
                    <a:pt x="34576" y="869757"/>
                    <a:pt x="10716" y="778933"/>
                    <a:pt x="3019" y="618836"/>
                  </a:cubicBezTo>
                  <a:cubicBezTo>
                    <a:pt x="-4678" y="458739"/>
                    <a:pt x="3788" y="229369"/>
                    <a:pt x="12255" y="0"/>
                  </a:cubicBezTo>
                </a:path>
              </a:pathLst>
            </a:custGeom>
            <a:no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latin typeface="Arial"/>
                <a:cs typeface="Times New Roman" panose="02020603050405020304" pitchFamily="18" charset="0"/>
              </a:endParaRPr>
            </a:p>
          </p:txBody>
        </p:sp>
        <p:sp>
          <p:nvSpPr>
            <p:cNvPr id="51" name="Freihandform 50"/>
            <p:cNvSpPr/>
            <p:nvPr/>
          </p:nvSpPr>
          <p:spPr>
            <a:xfrm>
              <a:off x="7512105" y="2421999"/>
              <a:ext cx="47446" cy="491491"/>
            </a:xfrm>
            <a:custGeom>
              <a:avLst/>
              <a:gdLst>
                <a:gd name="connsiteX0" fmla="*/ 58438 w 58438"/>
                <a:gd name="connsiteY0" fmla="*/ 618836 h 618836"/>
                <a:gd name="connsiteX1" fmla="*/ 3019 w 58438"/>
                <a:gd name="connsiteY1" fmla="*/ 369454 h 618836"/>
                <a:gd name="connsiteX2" fmla="*/ 12256 w 58438"/>
                <a:gd name="connsiteY2" fmla="*/ 0 h 618836"/>
              </a:gdLst>
              <a:ahLst/>
              <a:cxnLst>
                <a:cxn ang="0">
                  <a:pos x="connsiteX0" y="connsiteY0"/>
                </a:cxn>
                <a:cxn ang="0">
                  <a:pos x="connsiteX1" y="connsiteY1"/>
                </a:cxn>
                <a:cxn ang="0">
                  <a:pos x="connsiteX2" y="connsiteY2"/>
                </a:cxn>
              </a:cxnLst>
              <a:rect l="l" t="t" r="r" b="b"/>
              <a:pathLst>
                <a:path w="58438" h="618836">
                  <a:moveTo>
                    <a:pt x="58438" y="618836"/>
                  </a:moveTo>
                  <a:cubicBezTo>
                    <a:pt x="34577" y="545714"/>
                    <a:pt x="10716" y="472593"/>
                    <a:pt x="3019" y="369454"/>
                  </a:cubicBezTo>
                  <a:cubicBezTo>
                    <a:pt x="-4678" y="266315"/>
                    <a:pt x="3789" y="133157"/>
                    <a:pt x="12256" y="0"/>
                  </a:cubicBezTo>
                </a:path>
              </a:pathLst>
            </a:custGeom>
            <a:no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latin typeface="Arial"/>
                <a:cs typeface="Times New Roman" panose="02020603050405020304" pitchFamily="18" charset="0"/>
              </a:endParaRPr>
            </a:p>
          </p:txBody>
        </p:sp>
        <p:sp>
          <p:nvSpPr>
            <p:cNvPr id="52" name="Freihandform 51"/>
            <p:cNvSpPr/>
            <p:nvPr/>
          </p:nvSpPr>
          <p:spPr>
            <a:xfrm>
              <a:off x="7176625" y="3676402"/>
              <a:ext cx="412922" cy="228115"/>
            </a:xfrm>
            <a:custGeom>
              <a:avLst/>
              <a:gdLst>
                <a:gd name="connsiteX0" fmla="*/ 0 w 360218"/>
                <a:gd name="connsiteY0" fmla="*/ 0 h 231802"/>
                <a:gd name="connsiteX1" fmla="*/ 101600 w 360218"/>
                <a:gd name="connsiteY1" fmla="*/ 230909 h 231802"/>
                <a:gd name="connsiteX2" fmla="*/ 360218 w 360218"/>
                <a:gd name="connsiteY2" fmla="*/ 64655 h 231802"/>
              </a:gdLst>
              <a:ahLst/>
              <a:cxnLst>
                <a:cxn ang="0">
                  <a:pos x="connsiteX0" y="connsiteY0"/>
                </a:cxn>
                <a:cxn ang="0">
                  <a:pos x="connsiteX1" y="connsiteY1"/>
                </a:cxn>
                <a:cxn ang="0">
                  <a:pos x="connsiteX2" y="connsiteY2"/>
                </a:cxn>
              </a:cxnLst>
              <a:rect l="l" t="t" r="r" b="b"/>
              <a:pathLst>
                <a:path w="360218" h="231802">
                  <a:moveTo>
                    <a:pt x="0" y="0"/>
                  </a:moveTo>
                  <a:cubicBezTo>
                    <a:pt x="20782" y="110066"/>
                    <a:pt x="41564" y="220133"/>
                    <a:pt x="101600" y="230909"/>
                  </a:cubicBezTo>
                  <a:cubicBezTo>
                    <a:pt x="161636" y="241685"/>
                    <a:pt x="260927" y="153170"/>
                    <a:pt x="360218" y="64655"/>
                  </a:cubicBezTo>
                </a:path>
              </a:pathLst>
            </a:custGeom>
            <a:no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latin typeface="Arial"/>
                <a:cs typeface="Times New Roman" panose="02020603050405020304" pitchFamily="18" charset="0"/>
              </a:endParaRPr>
            </a:p>
          </p:txBody>
        </p:sp>
        <p:sp>
          <p:nvSpPr>
            <p:cNvPr id="53" name="Freihandform 52"/>
            <p:cNvSpPr/>
            <p:nvPr/>
          </p:nvSpPr>
          <p:spPr>
            <a:xfrm>
              <a:off x="6824645" y="3566366"/>
              <a:ext cx="1012370" cy="410088"/>
            </a:xfrm>
            <a:custGeom>
              <a:avLst/>
              <a:gdLst>
                <a:gd name="connsiteX0" fmla="*/ 0 w 1246909"/>
                <a:gd name="connsiteY0" fmla="*/ 0 h 516342"/>
                <a:gd name="connsiteX1" fmla="*/ 434109 w 1246909"/>
                <a:gd name="connsiteY1" fmla="*/ 508000 h 516342"/>
                <a:gd name="connsiteX2" fmla="*/ 1246909 w 1246909"/>
                <a:gd name="connsiteY2" fmla="*/ 267855 h 516342"/>
              </a:gdLst>
              <a:ahLst/>
              <a:cxnLst>
                <a:cxn ang="0">
                  <a:pos x="connsiteX0" y="connsiteY0"/>
                </a:cxn>
                <a:cxn ang="0">
                  <a:pos x="connsiteX1" y="connsiteY1"/>
                </a:cxn>
                <a:cxn ang="0">
                  <a:pos x="connsiteX2" y="connsiteY2"/>
                </a:cxn>
              </a:cxnLst>
              <a:rect l="l" t="t" r="r" b="b"/>
              <a:pathLst>
                <a:path w="1246909" h="516342">
                  <a:moveTo>
                    <a:pt x="0" y="0"/>
                  </a:moveTo>
                  <a:cubicBezTo>
                    <a:pt x="113145" y="231678"/>
                    <a:pt x="226291" y="463357"/>
                    <a:pt x="434109" y="508000"/>
                  </a:cubicBezTo>
                  <a:cubicBezTo>
                    <a:pt x="641927" y="552643"/>
                    <a:pt x="944418" y="410249"/>
                    <a:pt x="1246909" y="267855"/>
                  </a:cubicBezTo>
                </a:path>
              </a:pathLst>
            </a:custGeom>
            <a:no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latin typeface="Arial"/>
                <a:cs typeface="Times New Roman" panose="02020603050405020304" pitchFamily="18" charset="0"/>
              </a:endParaRPr>
            </a:p>
          </p:txBody>
        </p:sp>
        <p:sp>
          <p:nvSpPr>
            <p:cNvPr id="54" name="Freihandform 53"/>
            <p:cNvSpPr/>
            <p:nvPr/>
          </p:nvSpPr>
          <p:spPr>
            <a:xfrm>
              <a:off x="6502186" y="3559031"/>
              <a:ext cx="2189719" cy="619987"/>
            </a:xfrm>
            <a:custGeom>
              <a:avLst/>
              <a:gdLst>
                <a:gd name="connsiteX0" fmla="*/ 0 w 2697019"/>
                <a:gd name="connsiteY0" fmla="*/ 0 h 780626"/>
                <a:gd name="connsiteX1" fmla="*/ 877455 w 2697019"/>
                <a:gd name="connsiteY1" fmla="*/ 775855 h 780626"/>
                <a:gd name="connsiteX2" fmla="*/ 2697019 w 2697019"/>
                <a:gd name="connsiteY2" fmla="*/ 267855 h 780626"/>
              </a:gdLst>
              <a:ahLst/>
              <a:cxnLst>
                <a:cxn ang="0">
                  <a:pos x="connsiteX0" y="connsiteY0"/>
                </a:cxn>
                <a:cxn ang="0">
                  <a:pos x="connsiteX1" y="connsiteY1"/>
                </a:cxn>
                <a:cxn ang="0">
                  <a:pos x="connsiteX2" y="connsiteY2"/>
                </a:cxn>
              </a:cxnLst>
              <a:rect l="l" t="t" r="r" b="b"/>
              <a:pathLst>
                <a:path w="2697019" h="780626">
                  <a:moveTo>
                    <a:pt x="0" y="0"/>
                  </a:moveTo>
                  <a:cubicBezTo>
                    <a:pt x="213976" y="365606"/>
                    <a:pt x="427952" y="731213"/>
                    <a:pt x="877455" y="775855"/>
                  </a:cubicBezTo>
                  <a:cubicBezTo>
                    <a:pt x="1326958" y="820498"/>
                    <a:pt x="2011988" y="544176"/>
                    <a:pt x="2697019" y="267855"/>
                  </a:cubicBezTo>
                </a:path>
              </a:pathLst>
            </a:custGeom>
            <a:no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latin typeface="Arial"/>
                <a:cs typeface="Times New Roman" panose="02020603050405020304" pitchFamily="18" charset="0"/>
              </a:endParaRPr>
            </a:p>
          </p:txBody>
        </p:sp>
        <p:sp>
          <p:nvSpPr>
            <p:cNvPr id="56" name="Freihandform 55"/>
            <p:cNvSpPr/>
            <p:nvPr/>
          </p:nvSpPr>
          <p:spPr>
            <a:xfrm>
              <a:off x="7082475" y="3236261"/>
              <a:ext cx="37119" cy="357081"/>
            </a:xfrm>
            <a:custGeom>
              <a:avLst/>
              <a:gdLst>
                <a:gd name="connsiteX0" fmla="*/ 24181 w 34236"/>
                <a:gd name="connsiteY0" fmla="*/ 0 h 490087"/>
                <a:gd name="connsiteX1" fmla="*/ 33418 w 34236"/>
                <a:gd name="connsiteY1" fmla="*/ 286327 h 490087"/>
                <a:gd name="connsiteX2" fmla="*/ 5709 w 34236"/>
                <a:gd name="connsiteY2" fmla="*/ 471055 h 490087"/>
              </a:gdLst>
              <a:ahLst/>
              <a:cxnLst>
                <a:cxn ang="0">
                  <a:pos x="connsiteX0" y="connsiteY0"/>
                </a:cxn>
                <a:cxn ang="0">
                  <a:pos x="connsiteX1" y="connsiteY1"/>
                </a:cxn>
                <a:cxn ang="0">
                  <a:pos x="connsiteX2" y="connsiteY2"/>
                </a:cxn>
              </a:cxnLst>
              <a:rect l="l" t="t" r="r" b="b"/>
              <a:pathLst>
                <a:path w="34236" h="490087">
                  <a:moveTo>
                    <a:pt x="24181" y="0"/>
                  </a:moveTo>
                  <a:cubicBezTo>
                    <a:pt x="30339" y="103909"/>
                    <a:pt x="36497" y="207818"/>
                    <a:pt x="33418" y="286327"/>
                  </a:cubicBezTo>
                  <a:cubicBezTo>
                    <a:pt x="30339" y="364836"/>
                    <a:pt x="-15843" y="549564"/>
                    <a:pt x="5709" y="471055"/>
                  </a:cubicBezTo>
                </a:path>
              </a:pathLst>
            </a:custGeom>
            <a:no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latin typeface="Arial"/>
                <a:cs typeface="Times New Roman" panose="02020603050405020304" pitchFamily="18" charset="0"/>
              </a:endParaRPr>
            </a:p>
          </p:txBody>
        </p:sp>
        <p:sp>
          <p:nvSpPr>
            <p:cNvPr id="57" name="Freihandform 56"/>
            <p:cNvSpPr/>
            <p:nvPr/>
          </p:nvSpPr>
          <p:spPr>
            <a:xfrm>
              <a:off x="7154602" y="3023525"/>
              <a:ext cx="31210" cy="623534"/>
            </a:xfrm>
            <a:custGeom>
              <a:avLst/>
              <a:gdLst>
                <a:gd name="connsiteX0" fmla="*/ 0 w 38440"/>
                <a:gd name="connsiteY0" fmla="*/ 0 h 785091"/>
                <a:gd name="connsiteX1" fmla="*/ 36945 w 38440"/>
                <a:gd name="connsiteY1" fmla="*/ 480291 h 785091"/>
                <a:gd name="connsiteX2" fmla="*/ 27709 w 38440"/>
                <a:gd name="connsiteY2" fmla="*/ 785091 h 785091"/>
              </a:gdLst>
              <a:ahLst/>
              <a:cxnLst>
                <a:cxn ang="0">
                  <a:pos x="connsiteX0" y="connsiteY0"/>
                </a:cxn>
                <a:cxn ang="0">
                  <a:pos x="connsiteX1" y="connsiteY1"/>
                </a:cxn>
                <a:cxn ang="0">
                  <a:pos x="connsiteX2" y="connsiteY2"/>
                </a:cxn>
              </a:cxnLst>
              <a:rect l="l" t="t" r="r" b="b"/>
              <a:pathLst>
                <a:path w="38440" h="785091">
                  <a:moveTo>
                    <a:pt x="0" y="0"/>
                  </a:moveTo>
                  <a:cubicBezTo>
                    <a:pt x="16163" y="174721"/>
                    <a:pt x="32327" y="349443"/>
                    <a:pt x="36945" y="480291"/>
                  </a:cubicBezTo>
                  <a:cubicBezTo>
                    <a:pt x="41563" y="611139"/>
                    <a:pt x="34636" y="698115"/>
                    <a:pt x="27709" y="785091"/>
                  </a:cubicBezTo>
                </a:path>
              </a:pathLst>
            </a:custGeom>
            <a:no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latin typeface="Arial"/>
                <a:cs typeface="Times New Roman" panose="02020603050405020304" pitchFamily="18" charset="0"/>
              </a:endParaRPr>
            </a:p>
          </p:txBody>
        </p:sp>
        <p:sp>
          <p:nvSpPr>
            <p:cNvPr id="68" name="Rechteck 67"/>
            <p:cNvSpPr/>
            <p:nvPr/>
          </p:nvSpPr>
          <p:spPr bwMode="auto">
            <a:xfrm>
              <a:off x="5630024" y="1782306"/>
              <a:ext cx="3595551" cy="3024337"/>
            </a:xfrm>
            <a:prstGeom prst="rect">
              <a:avLst/>
            </a:prstGeom>
            <a:noFill/>
            <a:ln w="10795" cap="flat" cmpd="sng" algn="ctr">
              <a:solidFill>
                <a:schemeClr val="tx1"/>
              </a:solidFill>
              <a:prstDash val="lgDash"/>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de-DE" sz="1800" b="0" i="0" u="none" strike="noStrike" cap="none" normalizeH="0" baseline="0" dirty="0" err="1" smtClean="0">
                <a:ln>
                  <a:noFill/>
                </a:ln>
                <a:solidFill>
                  <a:schemeClr val="bg1"/>
                </a:solidFill>
                <a:effectLst/>
                <a:latin typeface="Arial"/>
              </a:endParaRPr>
            </a:p>
          </p:txBody>
        </p:sp>
      </p:grpSp>
      <mc:AlternateContent xmlns:mc="http://schemas.openxmlformats.org/markup-compatibility/2006" xmlns:a14="http://schemas.microsoft.com/office/drawing/2010/main">
        <mc:Choice Requires="a14">
          <p:sp>
            <p:nvSpPr>
              <p:cNvPr id="71" name="Textfeld 70"/>
              <p:cNvSpPr txBox="1"/>
              <p:nvPr/>
            </p:nvSpPr>
            <p:spPr>
              <a:xfrm>
                <a:off x="6705277" y="4803292"/>
                <a:ext cx="2542491" cy="3798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de-DE" b="0" i="1" smtClean="0">
                              <a:latin typeface="Cambria Math"/>
                            </a:rPr>
                          </m:ctrlPr>
                        </m:sSubPr>
                        <m:e>
                          <m:acc>
                            <m:accPr>
                              <m:chr m:val="̇"/>
                              <m:ctrlPr>
                                <a:rPr lang="de-DE" i="1" smtClean="0">
                                  <a:latin typeface="Cambria Math"/>
                                </a:rPr>
                              </m:ctrlPr>
                            </m:accPr>
                            <m:e>
                              <m:r>
                                <a:rPr lang="de-DE" b="0" i="1" smtClean="0">
                                  <a:latin typeface="Cambria Math"/>
                                </a:rPr>
                                <m:t>𝑄</m:t>
                              </m:r>
                            </m:e>
                          </m:acc>
                        </m:e>
                        <m:sub>
                          <m:r>
                            <a:rPr lang="de-DE" b="0" i="1" smtClean="0">
                              <a:latin typeface="Cambria Math"/>
                            </a:rPr>
                            <m:t>𝑤</m:t>
                          </m:r>
                        </m:sub>
                      </m:sSub>
                      <m:r>
                        <a:rPr lang="de-DE" b="0" i="0" smtClean="0">
                          <a:latin typeface="Cambria Math"/>
                        </a:rPr>
                        <m:t>=</m:t>
                      </m:r>
                      <m:sSub>
                        <m:sSubPr>
                          <m:ctrlPr>
                            <a:rPr lang="de-DE" b="0" i="1" smtClean="0">
                              <a:latin typeface="Cambria Math"/>
                            </a:rPr>
                          </m:ctrlPr>
                        </m:sSubPr>
                        <m:e>
                          <m:acc>
                            <m:accPr>
                              <m:chr m:val="̇"/>
                              <m:ctrlPr>
                                <a:rPr lang="de-DE" b="0" i="1" smtClean="0">
                                  <a:latin typeface="Cambria Math"/>
                                </a:rPr>
                              </m:ctrlPr>
                            </m:accPr>
                            <m:e>
                              <m:r>
                                <a:rPr lang="de-DE" b="0" i="1" smtClean="0">
                                  <a:latin typeface="Cambria Math"/>
                                </a:rPr>
                                <m:t>𝑄</m:t>
                              </m:r>
                            </m:e>
                          </m:acc>
                        </m:e>
                        <m:sub>
                          <m:r>
                            <m:rPr>
                              <m:sty m:val="p"/>
                            </m:rPr>
                            <a:rPr lang="de-DE" b="0" i="0" smtClean="0">
                              <a:latin typeface="Cambria Math"/>
                            </a:rPr>
                            <m:t>inside</m:t>
                          </m:r>
                        </m:sub>
                      </m:sSub>
                      <m:r>
                        <a:rPr lang="de-DE" b="0" i="0" smtClean="0">
                          <a:latin typeface="Cambria Math"/>
                        </a:rPr>
                        <m:t>−</m:t>
                      </m:r>
                      <m:sSub>
                        <m:sSubPr>
                          <m:ctrlPr>
                            <a:rPr lang="de-DE" b="0" i="1" smtClean="0">
                              <a:latin typeface="Cambria Math"/>
                            </a:rPr>
                          </m:ctrlPr>
                        </m:sSubPr>
                        <m:e>
                          <m:acc>
                            <m:accPr>
                              <m:chr m:val="̇"/>
                              <m:ctrlPr>
                                <a:rPr lang="de-DE" b="0" i="1" smtClean="0">
                                  <a:latin typeface="Cambria Math"/>
                                </a:rPr>
                              </m:ctrlPr>
                            </m:accPr>
                            <m:e>
                              <m:r>
                                <a:rPr lang="de-DE" b="0" i="1" smtClean="0">
                                  <a:latin typeface="Cambria Math"/>
                                </a:rPr>
                                <m:t>𝑄</m:t>
                              </m:r>
                            </m:e>
                          </m:acc>
                        </m:e>
                        <m:sub>
                          <m:r>
                            <m:rPr>
                              <m:sty m:val="p"/>
                            </m:rPr>
                            <a:rPr lang="de-DE" b="0" i="0" smtClean="0">
                              <a:latin typeface="Cambria Math"/>
                            </a:rPr>
                            <m:t>outside</m:t>
                          </m:r>
                        </m:sub>
                      </m:sSub>
                    </m:oMath>
                  </m:oMathPara>
                </a14:m>
                <a:endParaRPr lang="de-DE" dirty="0"/>
              </a:p>
            </p:txBody>
          </p:sp>
        </mc:Choice>
        <mc:Fallback xmlns="">
          <p:sp>
            <p:nvSpPr>
              <p:cNvPr id="71" name="Textfeld 70"/>
              <p:cNvSpPr txBox="1">
                <a:spLocks noRot="1" noChangeAspect="1" noMove="1" noResize="1" noEditPoints="1" noAdjustHandles="1" noChangeArrowheads="1" noChangeShapeType="1" noTextEdit="1"/>
              </p:cNvSpPr>
              <p:nvPr/>
            </p:nvSpPr>
            <p:spPr>
              <a:xfrm>
                <a:off x="6705277" y="4803292"/>
                <a:ext cx="2542491" cy="379848"/>
              </a:xfrm>
              <a:prstGeom prst="rect">
                <a:avLst/>
              </a:prstGeom>
              <a:blipFill rotWithShape="1">
                <a:blip r:embed="rId7"/>
                <a:stretch>
                  <a:fillRect b="-11290"/>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72" name="Textfeld 71"/>
              <p:cNvSpPr txBox="1"/>
              <p:nvPr/>
            </p:nvSpPr>
            <p:spPr>
              <a:xfrm>
                <a:off x="7906661" y="1604677"/>
                <a:ext cx="1603388" cy="61824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de-DE" i="1">
                              <a:latin typeface="Cambria Math"/>
                            </a:rPr>
                          </m:ctrlPr>
                        </m:sSubPr>
                        <m:e>
                          <m:acc>
                            <m:accPr>
                              <m:chr m:val="̇"/>
                              <m:ctrlPr>
                                <a:rPr lang="de-DE" i="1">
                                  <a:latin typeface="Cambria Math"/>
                                </a:rPr>
                              </m:ctrlPr>
                            </m:accPr>
                            <m:e>
                              <m:r>
                                <a:rPr lang="de-DE" i="1">
                                  <a:latin typeface="Cambria Math"/>
                                </a:rPr>
                                <m:t>𝑄</m:t>
                              </m:r>
                            </m:e>
                          </m:acc>
                        </m:e>
                        <m:sub>
                          <m:r>
                            <a:rPr lang="de-DE" i="1">
                              <a:latin typeface="Cambria Math"/>
                            </a:rPr>
                            <m:t>𝑇</m:t>
                          </m:r>
                        </m:sub>
                      </m:sSub>
                      <m:r>
                        <a:rPr lang="de-DE" i="1">
                          <a:latin typeface="Cambria Math"/>
                        </a:rPr>
                        <m:t>=</m:t>
                      </m:r>
                      <m:r>
                        <a:rPr lang="de-DE" i="1">
                          <a:latin typeface="Cambria Math"/>
                        </a:rPr>
                        <m:t>𝑘𝐿</m:t>
                      </m:r>
                      <m:f>
                        <m:fPr>
                          <m:ctrlPr>
                            <a:rPr lang="de-DE" i="1">
                              <a:latin typeface="Cambria Math"/>
                            </a:rPr>
                          </m:ctrlPr>
                        </m:fPr>
                        <m:num>
                          <m:r>
                            <a:rPr lang="de-DE" i="1">
                              <a:latin typeface="Cambria Math"/>
                            </a:rPr>
                            <m:t>𝑑</m:t>
                          </m:r>
                          <m:r>
                            <a:rPr lang="de-DE" i="1">
                              <a:latin typeface="Cambria Math"/>
                              <a:ea typeface="Cambria Math"/>
                            </a:rPr>
                            <m:t>𝜃</m:t>
                          </m:r>
                        </m:num>
                        <m:den>
                          <m:r>
                            <a:rPr lang="de-DE" i="1">
                              <a:latin typeface="Cambria Math"/>
                            </a:rPr>
                            <m:t>𝑑𝑧</m:t>
                          </m:r>
                        </m:den>
                      </m:f>
                      <m:r>
                        <a:rPr lang="de-DE" i="1">
                          <a:latin typeface="Cambria Math"/>
                        </a:rPr>
                        <m:t>𝑤</m:t>
                      </m:r>
                    </m:oMath>
                  </m:oMathPara>
                </a14:m>
                <a:endParaRPr lang="de-DE" dirty="0"/>
              </a:p>
            </p:txBody>
          </p:sp>
        </mc:Choice>
        <mc:Fallback xmlns="">
          <p:sp>
            <p:nvSpPr>
              <p:cNvPr id="72" name="Textfeld 71"/>
              <p:cNvSpPr txBox="1">
                <a:spLocks noRot="1" noChangeAspect="1" noMove="1" noResize="1" noEditPoints="1" noAdjustHandles="1" noChangeArrowheads="1" noChangeShapeType="1" noTextEdit="1"/>
              </p:cNvSpPr>
              <p:nvPr/>
            </p:nvSpPr>
            <p:spPr>
              <a:xfrm>
                <a:off x="7906661" y="1604677"/>
                <a:ext cx="1603388" cy="618246"/>
              </a:xfrm>
              <a:prstGeom prst="rect">
                <a:avLst/>
              </a:prstGeom>
              <a:blipFill rotWithShape="1">
                <a:blip r:embed="rId8"/>
                <a:stretch>
                  <a:fillRect/>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74" name="Textfeld 73"/>
              <p:cNvSpPr txBox="1"/>
              <p:nvPr/>
            </p:nvSpPr>
            <p:spPr>
              <a:xfrm>
                <a:off x="3926524" y="1913800"/>
                <a:ext cx="2911503" cy="40761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de-DE" b="0" i="1" smtClean="0">
                              <a:latin typeface="Cambria Math"/>
                            </a:rPr>
                          </m:ctrlPr>
                        </m:sSubPr>
                        <m:e>
                          <m:acc>
                            <m:accPr>
                              <m:chr m:val="̇"/>
                              <m:ctrlPr>
                                <a:rPr lang="de-DE" i="1" smtClean="0">
                                  <a:latin typeface="Cambria Math"/>
                                </a:rPr>
                              </m:ctrlPr>
                            </m:accPr>
                            <m:e>
                              <m:r>
                                <a:rPr lang="de-DE" b="0" i="1" smtClean="0">
                                  <a:latin typeface="Cambria Math"/>
                                </a:rPr>
                                <m:t>𝑄</m:t>
                              </m:r>
                            </m:e>
                          </m:acc>
                        </m:e>
                        <m:sub>
                          <m:r>
                            <a:rPr lang="de-DE" b="0" i="1" smtClean="0">
                              <a:latin typeface="Cambria Math"/>
                            </a:rPr>
                            <m:t>𝑠h𝑒𝑎𝑟</m:t>
                          </m:r>
                        </m:sub>
                      </m:sSub>
                      <m:r>
                        <a:rPr lang="de-DE" b="0" i="1" smtClean="0">
                          <a:latin typeface="Cambria Math"/>
                        </a:rPr>
                        <m:t>=</m:t>
                      </m:r>
                      <m:r>
                        <a:rPr lang="de-DE" b="0" i="1" smtClean="0">
                          <a:latin typeface="Cambria Math"/>
                        </a:rPr>
                        <m:t>𝐴</m:t>
                      </m:r>
                      <m:r>
                        <a:rPr lang="de-DE" b="0" i="1" smtClean="0">
                          <a:latin typeface="Cambria Math"/>
                        </a:rPr>
                        <m:t>(</m:t>
                      </m:r>
                      <m:sSub>
                        <m:sSubPr>
                          <m:ctrlPr>
                            <a:rPr lang="de-DE" b="0" i="1" smtClean="0">
                              <a:latin typeface="Cambria Math"/>
                            </a:rPr>
                          </m:ctrlPr>
                        </m:sSubPr>
                        <m:e>
                          <m:r>
                            <a:rPr lang="de-DE" b="0" i="1" smtClean="0">
                              <a:latin typeface="Cambria Math"/>
                            </a:rPr>
                            <m:t>𝐹</m:t>
                          </m:r>
                        </m:e>
                        <m:sub>
                          <m:r>
                            <a:rPr lang="de-DE" b="0" i="1" smtClean="0">
                              <a:latin typeface="Cambria Math"/>
                            </a:rPr>
                            <m:t>𝑐</m:t>
                          </m:r>
                        </m:sub>
                      </m:sSub>
                      <m:sSub>
                        <m:sSubPr>
                          <m:ctrlPr>
                            <a:rPr lang="de-DE" b="0" i="1" smtClean="0">
                              <a:latin typeface="Cambria Math"/>
                            </a:rPr>
                          </m:ctrlPr>
                        </m:sSubPr>
                        <m:e>
                          <m:r>
                            <a:rPr lang="de-DE" b="0" i="1" smtClean="0">
                              <a:latin typeface="Cambria Math"/>
                            </a:rPr>
                            <m:t>𝑣</m:t>
                          </m:r>
                        </m:e>
                        <m:sub>
                          <m:r>
                            <a:rPr lang="de-DE" b="0" i="1" smtClean="0">
                              <a:latin typeface="Cambria Math"/>
                            </a:rPr>
                            <m:t>𝑐</m:t>
                          </m:r>
                        </m:sub>
                      </m:sSub>
                      <m:r>
                        <a:rPr lang="de-DE" b="0" i="1" smtClean="0">
                          <a:latin typeface="Cambria Math"/>
                        </a:rPr>
                        <m:t>−</m:t>
                      </m:r>
                      <m:sSub>
                        <m:sSubPr>
                          <m:ctrlPr>
                            <a:rPr lang="de-DE" b="0" i="1" smtClean="0">
                              <a:latin typeface="Cambria Math"/>
                            </a:rPr>
                          </m:ctrlPr>
                        </m:sSubPr>
                        <m:e>
                          <m:r>
                            <a:rPr lang="de-DE" b="0" i="1" smtClean="0">
                              <a:latin typeface="Cambria Math"/>
                            </a:rPr>
                            <m:t>𝐹</m:t>
                          </m:r>
                        </m:e>
                        <m:sub>
                          <m:r>
                            <a:rPr lang="de-DE" b="0" i="1" smtClean="0">
                              <a:latin typeface="Cambria Math"/>
                            </a:rPr>
                            <m:t>𝑝</m:t>
                          </m:r>
                        </m:sub>
                      </m:sSub>
                      <m:sSub>
                        <m:sSubPr>
                          <m:ctrlPr>
                            <a:rPr lang="de-DE" b="0" i="1" smtClean="0">
                              <a:latin typeface="Cambria Math"/>
                            </a:rPr>
                          </m:ctrlPr>
                        </m:sSubPr>
                        <m:e>
                          <m:r>
                            <a:rPr lang="de-DE" b="0" i="1" smtClean="0">
                              <a:latin typeface="Cambria Math"/>
                            </a:rPr>
                            <m:t>𝑣</m:t>
                          </m:r>
                        </m:e>
                        <m:sub>
                          <m:r>
                            <a:rPr lang="de-DE" b="0" i="1" smtClean="0">
                              <a:latin typeface="Cambria Math"/>
                            </a:rPr>
                            <m:t>𝑐h𝑖𝑝</m:t>
                          </m:r>
                        </m:sub>
                      </m:sSub>
                      <m:r>
                        <a:rPr lang="de-DE" b="0" i="1" smtClean="0">
                          <a:latin typeface="Cambria Math"/>
                        </a:rPr>
                        <m:t>)</m:t>
                      </m:r>
                    </m:oMath>
                  </m:oMathPara>
                </a14:m>
                <a:endParaRPr lang="de-DE" dirty="0"/>
              </a:p>
            </p:txBody>
          </p:sp>
        </mc:Choice>
        <mc:Fallback xmlns="">
          <p:sp>
            <p:nvSpPr>
              <p:cNvPr id="74" name="Textfeld 73"/>
              <p:cNvSpPr txBox="1">
                <a:spLocks noRot="1" noChangeAspect="1" noMove="1" noResize="1" noEditPoints="1" noAdjustHandles="1" noChangeArrowheads="1" noChangeShapeType="1" noTextEdit="1"/>
              </p:cNvSpPr>
              <p:nvPr/>
            </p:nvSpPr>
            <p:spPr>
              <a:xfrm>
                <a:off x="3926524" y="1913800"/>
                <a:ext cx="2911503" cy="407612"/>
              </a:xfrm>
              <a:prstGeom prst="rect">
                <a:avLst/>
              </a:prstGeom>
              <a:blipFill rotWithShape="1">
                <a:blip r:embed="rId9"/>
                <a:stretch>
                  <a:fillRect b="-5970"/>
                </a:stretch>
              </a:blipFill>
            </p:spPr>
            <p:txBody>
              <a:bodyPr/>
              <a:lstStyle/>
              <a:p>
                <a:r>
                  <a:rPr lang="de-DE">
                    <a:noFill/>
                  </a:rPr>
                  <a:t> </a:t>
                </a:r>
              </a:p>
            </p:txBody>
          </p:sp>
        </mc:Fallback>
      </mc:AlternateContent>
      <p:sp>
        <p:nvSpPr>
          <p:cNvPr id="75" name="Pfeil nach rechts 74"/>
          <p:cNvSpPr/>
          <p:nvPr/>
        </p:nvSpPr>
        <p:spPr bwMode="auto">
          <a:xfrm>
            <a:off x="9211978" y="4949700"/>
            <a:ext cx="596143" cy="87032"/>
          </a:xfrm>
          <a:prstGeom prst="rightArrow">
            <a:avLst>
              <a:gd name="adj1" fmla="val 50000"/>
              <a:gd name="adj2" fmla="val 86603"/>
            </a:avLst>
          </a:prstGeom>
          <a:solidFill>
            <a:srgbClr val="C00000"/>
          </a:solidFill>
          <a:ln w="10795" cap="flat" cmpd="sng" algn="ctr">
            <a:solidFill>
              <a:srgbClr val="C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de-DE" sz="1800" b="0" i="0" u="none" strike="noStrike" cap="none" normalizeH="0" baseline="0" dirty="0" err="1" smtClean="0">
              <a:ln>
                <a:noFill/>
              </a:ln>
              <a:solidFill>
                <a:schemeClr val="bg1"/>
              </a:solidFill>
              <a:effectLst/>
              <a:latin typeface="Arial" charset="0"/>
            </a:endParaRPr>
          </a:p>
        </p:txBody>
      </p:sp>
      <p:sp>
        <p:nvSpPr>
          <p:cNvPr id="76" name="Pfeil nach rechts 75"/>
          <p:cNvSpPr/>
          <p:nvPr/>
        </p:nvSpPr>
        <p:spPr bwMode="auto">
          <a:xfrm>
            <a:off x="3745363" y="4105078"/>
            <a:ext cx="1094395" cy="94032"/>
          </a:xfrm>
          <a:prstGeom prst="rightArrow">
            <a:avLst>
              <a:gd name="adj1" fmla="val 50000"/>
              <a:gd name="adj2" fmla="val 86603"/>
            </a:avLst>
          </a:prstGeom>
          <a:solidFill>
            <a:schemeClr val="accent3">
              <a:lumMod val="50000"/>
            </a:schemeClr>
          </a:solidFill>
          <a:ln w="10795" cap="flat" cmpd="sng" algn="ctr">
            <a:no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de-DE" sz="1800" b="0" i="0" u="none" strike="noStrike" cap="none" normalizeH="0" baseline="0" dirty="0" err="1" smtClean="0">
              <a:ln>
                <a:noFill/>
              </a:ln>
              <a:solidFill>
                <a:schemeClr val="bg1"/>
              </a:solidFill>
              <a:effectLst/>
              <a:latin typeface="Arial" charset="0"/>
            </a:endParaRPr>
          </a:p>
        </p:txBody>
      </p:sp>
      <p:sp>
        <p:nvSpPr>
          <p:cNvPr id="78" name="Pfeil nach rechts 77"/>
          <p:cNvSpPr/>
          <p:nvPr/>
        </p:nvSpPr>
        <p:spPr bwMode="auto">
          <a:xfrm rot="16200000">
            <a:off x="6692150" y="1078526"/>
            <a:ext cx="596143" cy="94032"/>
          </a:xfrm>
          <a:prstGeom prst="rightArrow">
            <a:avLst>
              <a:gd name="adj1" fmla="val 50000"/>
              <a:gd name="adj2" fmla="val 86603"/>
            </a:avLst>
          </a:prstGeom>
          <a:solidFill>
            <a:srgbClr val="C00000"/>
          </a:solidFill>
          <a:ln w="10795" cap="flat" cmpd="sng" algn="ctr">
            <a:solidFill>
              <a:srgbClr val="C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de-DE" sz="1800" b="0" i="0" u="none" strike="noStrike" cap="none" normalizeH="0" baseline="0" dirty="0" err="1" smtClean="0">
              <a:ln>
                <a:noFill/>
              </a:ln>
              <a:solidFill>
                <a:schemeClr val="bg1"/>
              </a:solidFill>
              <a:effectLst/>
              <a:latin typeface="Arial" charset="0"/>
            </a:endParaRPr>
          </a:p>
        </p:txBody>
      </p:sp>
      <p:sp>
        <p:nvSpPr>
          <p:cNvPr id="79" name="Pfeil nach rechts 78"/>
          <p:cNvSpPr/>
          <p:nvPr/>
        </p:nvSpPr>
        <p:spPr bwMode="auto">
          <a:xfrm rot="19925525">
            <a:off x="9301636" y="1557660"/>
            <a:ext cx="596143" cy="94032"/>
          </a:xfrm>
          <a:prstGeom prst="rightArrow">
            <a:avLst>
              <a:gd name="adj1" fmla="val 50000"/>
              <a:gd name="adj2" fmla="val 86603"/>
            </a:avLst>
          </a:prstGeom>
          <a:solidFill>
            <a:srgbClr val="C00000"/>
          </a:solidFill>
          <a:ln w="10795" cap="flat" cmpd="sng" algn="ctr">
            <a:solidFill>
              <a:srgbClr val="C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de-DE" sz="1800" b="0" i="0" u="none" strike="noStrike" cap="none" normalizeH="0" baseline="0" dirty="0" err="1" smtClean="0">
              <a:ln>
                <a:noFill/>
              </a:ln>
              <a:solidFill>
                <a:schemeClr val="bg1"/>
              </a:solidFill>
              <a:effectLst/>
              <a:latin typeface="Arial" charset="0"/>
            </a:endParaRPr>
          </a:p>
        </p:txBody>
      </p:sp>
      <mc:AlternateContent xmlns:mc="http://schemas.openxmlformats.org/markup-compatibility/2006" xmlns:a14="http://schemas.microsoft.com/office/drawing/2010/main">
        <mc:Choice Requires="a14">
          <p:sp>
            <p:nvSpPr>
              <p:cNvPr id="80" name="Textfeld 79"/>
              <p:cNvSpPr txBox="1"/>
              <p:nvPr/>
            </p:nvSpPr>
            <p:spPr>
              <a:xfrm>
                <a:off x="3743037" y="2501153"/>
                <a:ext cx="110562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de-DE" b="0" i="1" smtClean="0">
                          <a:latin typeface="Cambria Math"/>
                        </a:rPr>
                        <m:t>𝑃</m:t>
                      </m:r>
                      <m:r>
                        <a:rPr lang="de-DE" b="0" i="1" smtClean="0">
                          <a:latin typeface="Cambria Math"/>
                        </a:rPr>
                        <m:t>=</m:t>
                      </m:r>
                      <m:sSub>
                        <m:sSubPr>
                          <m:ctrlPr>
                            <a:rPr lang="de-DE" b="0" i="1" smtClean="0">
                              <a:latin typeface="Cambria Math"/>
                            </a:rPr>
                          </m:ctrlPr>
                        </m:sSubPr>
                        <m:e>
                          <m:r>
                            <a:rPr lang="de-DE" b="0" i="1" smtClean="0">
                              <a:latin typeface="Cambria Math"/>
                            </a:rPr>
                            <m:t>𝐹</m:t>
                          </m:r>
                        </m:e>
                        <m:sub>
                          <m:r>
                            <a:rPr lang="de-DE" b="0" i="1" smtClean="0">
                              <a:latin typeface="Cambria Math"/>
                            </a:rPr>
                            <m:t>𝑐</m:t>
                          </m:r>
                        </m:sub>
                      </m:sSub>
                      <m:sSub>
                        <m:sSubPr>
                          <m:ctrlPr>
                            <a:rPr lang="de-DE" b="0" i="1" smtClean="0">
                              <a:latin typeface="Cambria Math"/>
                            </a:rPr>
                          </m:ctrlPr>
                        </m:sSubPr>
                        <m:e>
                          <m:r>
                            <a:rPr lang="de-DE" b="0" i="1" smtClean="0">
                              <a:latin typeface="Cambria Math"/>
                            </a:rPr>
                            <m:t>𝑣</m:t>
                          </m:r>
                        </m:e>
                        <m:sub>
                          <m:r>
                            <a:rPr lang="de-DE" b="0" i="1" smtClean="0">
                              <a:latin typeface="Cambria Math"/>
                            </a:rPr>
                            <m:t>𝑐</m:t>
                          </m:r>
                        </m:sub>
                      </m:sSub>
                    </m:oMath>
                  </m:oMathPara>
                </a14:m>
                <a:endParaRPr lang="de-DE" dirty="0"/>
              </a:p>
            </p:txBody>
          </p:sp>
        </mc:Choice>
        <mc:Fallback xmlns="">
          <p:sp>
            <p:nvSpPr>
              <p:cNvPr id="80" name="Textfeld 79"/>
              <p:cNvSpPr txBox="1">
                <a:spLocks noRot="1" noChangeAspect="1" noMove="1" noResize="1" noEditPoints="1" noAdjustHandles="1" noChangeArrowheads="1" noChangeShapeType="1" noTextEdit="1"/>
              </p:cNvSpPr>
              <p:nvPr/>
            </p:nvSpPr>
            <p:spPr>
              <a:xfrm>
                <a:off x="3743037" y="2501153"/>
                <a:ext cx="1105624" cy="369332"/>
              </a:xfrm>
              <a:prstGeom prst="rect">
                <a:avLst/>
              </a:prstGeom>
              <a:blipFill rotWithShape="1">
                <a:blip r:embed="rId10"/>
                <a:stretch>
                  <a:fillRect/>
                </a:stretch>
              </a:blipFill>
            </p:spPr>
            <p:txBody>
              <a:bodyPr/>
              <a:lstStyle/>
              <a:p>
                <a:r>
                  <a:rPr lang="de-DE">
                    <a:noFill/>
                  </a:rPr>
                  <a:t> </a:t>
                </a:r>
              </a:p>
            </p:txBody>
          </p:sp>
        </mc:Fallback>
      </mc:AlternateContent>
      <p:sp>
        <p:nvSpPr>
          <p:cNvPr id="81" name="Pfeil nach rechts 80"/>
          <p:cNvSpPr/>
          <p:nvPr/>
        </p:nvSpPr>
        <p:spPr bwMode="auto">
          <a:xfrm rot="13796362">
            <a:off x="4082411" y="1761826"/>
            <a:ext cx="596143" cy="87032"/>
          </a:xfrm>
          <a:prstGeom prst="rightArrow">
            <a:avLst>
              <a:gd name="adj1" fmla="val 50000"/>
              <a:gd name="adj2" fmla="val 86603"/>
            </a:avLst>
          </a:prstGeom>
          <a:solidFill>
            <a:srgbClr val="C00000"/>
          </a:solidFill>
          <a:ln w="12700" cap="flat" cmpd="sng" algn="ctr">
            <a:solidFill>
              <a:srgbClr val="C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de-DE" sz="1800" b="0" i="0" u="none" strike="noStrike" cap="none" normalizeH="0" baseline="0" dirty="0" err="1" smtClean="0">
              <a:ln>
                <a:noFill/>
              </a:ln>
              <a:solidFill>
                <a:schemeClr val="bg1"/>
              </a:solidFill>
              <a:effectLst/>
              <a:latin typeface="Arial" charset="0"/>
            </a:endParaRPr>
          </a:p>
        </p:txBody>
      </p:sp>
      <p:sp>
        <p:nvSpPr>
          <p:cNvPr id="94" name="Textfeld 93"/>
          <p:cNvSpPr txBox="1"/>
          <p:nvPr/>
        </p:nvSpPr>
        <p:spPr>
          <a:xfrm>
            <a:off x="7626554" y="5268628"/>
            <a:ext cx="1991041" cy="369332"/>
          </a:xfrm>
          <a:prstGeom prst="rect">
            <a:avLst/>
          </a:prstGeom>
          <a:noFill/>
        </p:spPr>
        <p:txBody>
          <a:bodyPr wrap="square" rtlCol="0">
            <a:spAutoFit/>
          </a:bodyPr>
          <a:lstStyle/>
          <a:p>
            <a:pPr algn="ctr"/>
            <a:r>
              <a:rPr lang="en-US" dirty="0" smtClean="0"/>
              <a:t>Control volume</a:t>
            </a:r>
            <a:endParaRPr lang="en-US" dirty="0"/>
          </a:p>
        </p:txBody>
      </p:sp>
      <mc:AlternateContent xmlns:mc="http://schemas.openxmlformats.org/markup-compatibility/2006" xmlns:a14="http://schemas.microsoft.com/office/drawing/2010/main">
        <mc:Choice Requires="a14">
          <p:sp>
            <p:nvSpPr>
              <p:cNvPr id="96" name="Rechteck 95"/>
              <p:cNvSpPr/>
              <p:nvPr/>
            </p:nvSpPr>
            <p:spPr bwMode="auto">
              <a:xfrm>
                <a:off x="217486" y="810214"/>
                <a:ext cx="3456384" cy="1657276"/>
              </a:xfrm>
              <a:prstGeom prst="rect">
                <a:avLst/>
              </a:prstGeom>
              <a:noFill/>
              <a:ln w="28575" cap="flat" cmpd="sng" algn="ctr">
                <a:solidFill>
                  <a:schemeClr val="accent2">
                    <a:lumMod val="75000"/>
                  </a:schemeClr>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r>
                  <a:rPr kumimoji="0" lang="en-US" b="0" i="0" u="none" strike="noStrike" cap="none" normalizeH="0" baseline="0" dirty="0" smtClean="0">
                    <a:ln>
                      <a:noFill/>
                    </a:ln>
                    <a:effectLst/>
                    <a:latin typeface="Arial" charset="0"/>
                  </a:rPr>
                  <a:t>Inside Energy</a:t>
                </a:r>
              </a:p>
              <a:p>
                <a:pPr marL="171450" marR="0" indent="-171450"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b="1" dirty="0" smtClean="0">
                    <a:latin typeface="Arial" charset="0"/>
                  </a:rPr>
                  <a:t>Total power produced  </a:t>
                </a:r>
                <a14:m>
                  <m:oMath xmlns:m="http://schemas.openxmlformats.org/officeDocument/2006/math">
                    <m:r>
                      <a:rPr lang="en-US" b="1" i="1" dirty="0" smtClean="0">
                        <a:latin typeface="Cambria Math"/>
                      </a:rPr>
                      <m:t>𝑷</m:t>
                    </m:r>
                  </m:oMath>
                </a14:m>
                <a:endParaRPr lang="en-US" b="1" dirty="0" smtClean="0">
                  <a:latin typeface="Arial" charset="0"/>
                </a:endParaRPr>
              </a:p>
              <a:p>
                <a:pPr marL="742620" lvl="1" indent="-285750" defTabSz="914400" fontAlgn="base">
                  <a:spcBef>
                    <a:spcPct val="0"/>
                  </a:spcBef>
                  <a:spcAft>
                    <a:spcPct val="0"/>
                  </a:spcAft>
                  <a:buFont typeface="Symbol" panose="05050102010706020507" pitchFamily="18" charset="2"/>
                  <a:buChar char="-"/>
                </a:pPr>
                <a:r>
                  <a:rPr lang="en-US" sz="1400" dirty="0" smtClean="0">
                    <a:latin typeface="Arial" charset="0"/>
                  </a:rPr>
                  <a:t>Direct force measurement</a:t>
                </a:r>
              </a:p>
              <a:p>
                <a:pPr marL="171450" indent="-171450" fontAlgn="base">
                  <a:spcBef>
                    <a:spcPct val="0"/>
                  </a:spcBef>
                  <a:spcAft>
                    <a:spcPct val="0"/>
                  </a:spcAft>
                  <a:buFont typeface="Arial" panose="020B0604020202020204" pitchFamily="34" charset="0"/>
                  <a:buChar char="•"/>
                </a:pPr>
                <a:r>
                  <a:rPr lang="en-US" dirty="0" smtClean="0">
                    <a:latin typeface="Arial" charset="0"/>
                  </a:rPr>
                  <a:t>Energy from material going inside the </a:t>
                </a:r>
                <a:r>
                  <a:rPr lang="en-US" dirty="0">
                    <a:latin typeface="Arial" charset="0"/>
                  </a:rPr>
                  <a:t>control volume </a:t>
                </a:r>
                <a14:m>
                  <m:oMath xmlns:m="http://schemas.openxmlformats.org/officeDocument/2006/math">
                    <m:sSubSup>
                      <m:sSubSupPr>
                        <m:ctrlPr>
                          <a:rPr lang="de-DE" b="0" i="1" smtClean="0">
                            <a:latin typeface="Cambria Math"/>
                          </a:rPr>
                        </m:ctrlPr>
                      </m:sSubSupPr>
                      <m:e>
                        <m:acc>
                          <m:accPr>
                            <m:chr m:val="̇"/>
                            <m:ctrlPr>
                              <a:rPr lang="en-US" i="1" smtClean="0">
                                <a:latin typeface="Cambria Math"/>
                              </a:rPr>
                            </m:ctrlPr>
                          </m:accPr>
                          <m:e>
                            <m:r>
                              <a:rPr lang="de-DE" b="0" i="1" smtClean="0">
                                <a:latin typeface="Cambria Math"/>
                              </a:rPr>
                              <m:t>𝑄</m:t>
                            </m:r>
                          </m:e>
                        </m:acc>
                      </m:e>
                      <m:sub>
                        <m:r>
                          <a:rPr lang="de-DE" b="0" i="1" smtClean="0">
                            <a:latin typeface="Cambria Math"/>
                          </a:rPr>
                          <m:t>𝑐</m:t>
                        </m:r>
                      </m:sub>
                      <m:sup>
                        <m:r>
                          <a:rPr lang="de-DE" b="0" i="1" smtClean="0">
                            <a:latin typeface="Cambria Math"/>
                          </a:rPr>
                          <m:t>𝑖𝑛</m:t>
                        </m:r>
                      </m:sup>
                    </m:sSubSup>
                  </m:oMath>
                </a14:m>
                <a:endParaRPr kumimoji="0" lang="en-US" b="0" i="0" u="none" strike="noStrike" cap="none" normalizeH="0" baseline="0" dirty="0" smtClean="0">
                  <a:ln>
                    <a:noFill/>
                  </a:ln>
                  <a:effectLst/>
                  <a:latin typeface="Arial" charset="0"/>
                </a:endParaRPr>
              </a:p>
              <a:p>
                <a:pPr marL="742950" lvl="1" indent="-285750" fontAlgn="base">
                  <a:spcBef>
                    <a:spcPct val="0"/>
                  </a:spcBef>
                  <a:spcAft>
                    <a:spcPct val="0"/>
                  </a:spcAft>
                  <a:buFont typeface="Symbol" panose="05050102010706020507" pitchFamily="18" charset="2"/>
                  <a:buChar char="-"/>
                </a:pPr>
                <a:r>
                  <a:rPr lang="en-US" sz="1400" dirty="0" smtClean="0">
                    <a:latin typeface="Arial" charset="0"/>
                  </a:rPr>
                  <a:t>Always zero (</a:t>
                </a:r>
                <a14:m>
                  <m:oMath xmlns:m="http://schemas.openxmlformats.org/officeDocument/2006/math">
                    <m:sSubSup>
                      <m:sSubSupPr>
                        <m:ctrlPr>
                          <a:rPr lang="de-DE" sz="1400" b="0" i="1" smtClean="0">
                            <a:latin typeface="Cambria Math"/>
                          </a:rPr>
                        </m:ctrlPr>
                      </m:sSubSupPr>
                      <m:e>
                        <m:r>
                          <a:rPr lang="de-DE" sz="1400" b="0" i="1" smtClean="0">
                            <a:latin typeface="Cambria Math"/>
                          </a:rPr>
                          <m:t>𝑇</m:t>
                        </m:r>
                      </m:e>
                      <m:sub>
                        <m:r>
                          <a:rPr lang="de-DE" sz="1400" b="0" i="1" smtClean="0">
                            <a:latin typeface="Cambria Math"/>
                          </a:rPr>
                          <m:t>𝑐</m:t>
                        </m:r>
                      </m:sub>
                      <m:sup>
                        <m:r>
                          <a:rPr lang="de-DE" sz="1400" b="0" i="1" smtClean="0">
                            <a:latin typeface="Cambria Math"/>
                          </a:rPr>
                          <m:t>𝑖𝑛</m:t>
                        </m:r>
                      </m:sup>
                    </m:sSubSup>
                    <m:r>
                      <a:rPr lang="de-DE" sz="1400" b="0" i="1" smtClean="0">
                        <a:latin typeface="Cambria Math"/>
                      </a:rPr>
                      <m:t>=</m:t>
                    </m:r>
                    <m:sSub>
                      <m:sSubPr>
                        <m:ctrlPr>
                          <a:rPr lang="de-DE" sz="1400" b="0" i="1" smtClean="0">
                            <a:latin typeface="Cambria Math"/>
                          </a:rPr>
                        </m:ctrlPr>
                      </m:sSubPr>
                      <m:e>
                        <m:r>
                          <a:rPr lang="de-DE" sz="1400" b="0" i="1" smtClean="0">
                            <a:latin typeface="Cambria Math"/>
                          </a:rPr>
                          <m:t>𝑇</m:t>
                        </m:r>
                      </m:e>
                      <m:sub>
                        <m:r>
                          <a:rPr lang="de-DE" sz="1400" b="0" i="1" smtClean="0">
                            <a:latin typeface="Cambria Math"/>
                          </a:rPr>
                          <m:t>𝑒</m:t>
                        </m:r>
                      </m:sub>
                    </m:sSub>
                  </m:oMath>
                </a14:m>
                <a:r>
                  <a:rPr kumimoji="0" lang="en-US" sz="1400" b="0" i="0" u="none" strike="noStrike" cap="none" normalizeH="0" baseline="0" dirty="0" smtClean="0">
                    <a:ln>
                      <a:noFill/>
                    </a:ln>
                    <a:effectLst/>
                    <a:latin typeface="Arial" charset="0"/>
                  </a:rPr>
                  <a:t>)</a:t>
                </a:r>
              </a:p>
            </p:txBody>
          </p:sp>
        </mc:Choice>
        <mc:Fallback xmlns="">
          <p:sp>
            <p:nvSpPr>
              <p:cNvPr id="96" name="Rechteck 95"/>
              <p:cNvSpPr>
                <a:spLocks noRot="1" noChangeAspect="1" noMove="1" noResize="1" noEditPoints="1" noAdjustHandles="1" noChangeArrowheads="1" noChangeShapeType="1" noTextEdit="1"/>
              </p:cNvSpPr>
              <p:nvPr/>
            </p:nvSpPr>
            <p:spPr bwMode="auto">
              <a:xfrm>
                <a:off x="217486" y="810214"/>
                <a:ext cx="3456384" cy="1657276"/>
              </a:xfrm>
              <a:prstGeom prst="rect">
                <a:avLst/>
              </a:prstGeom>
              <a:blipFill rotWithShape="1">
                <a:blip r:embed="rId11"/>
                <a:stretch>
                  <a:fillRect l="-1224" t="-1083" b="-1083"/>
                </a:stretch>
              </a:blipFill>
              <a:ln w="28575" cap="flat" cmpd="sng" algn="ctr">
                <a:solidFill>
                  <a:schemeClr val="accent2">
                    <a:lumMod val="75000"/>
                  </a:schemeClr>
                </a:solidFill>
                <a:prstDash val="solid"/>
                <a:round/>
                <a:headEnd type="none" w="med" len="med"/>
                <a:tailEnd type="none" w="med" len="med"/>
              </a:ln>
              <a:effectLst/>
              <a:extLst/>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97" name="Rechteck 96"/>
              <p:cNvSpPr/>
              <p:nvPr/>
            </p:nvSpPr>
            <p:spPr bwMode="auto">
              <a:xfrm>
                <a:off x="217486" y="2515313"/>
                <a:ext cx="3456384" cy="3380749"/>
              </a:xfrm>
              <a:prstGeom prst="rect">
                <a:avLst/>
              </a:prstGeom>
              <a:noFill/>
              <a:ln w="28575" cap="flat" cmpd="sng" algn="ctr">
                <a:solidFill>
                  <a:srgbClr val="C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r>
                  <a:rPr kumimoji="0" lang="en-US" b="0" i="0" u="none" strike="noStrike" cap="none" normalizeH="0" baseline="0" dirty="0" smtClean="0">
                    <a:ln>
                      <a:noFill/>
                    </a:ln>
                    <a:effectLst/>
                    <a:latin typeface="Arial" charset="0"/>
                  </a:rPr>
                  <a:t>Outside Energy</a:t>
                </a:r>
              </a:p>
              <a:p>
                <a:pPr marL="285750" marR="0" indent="-285750"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en-US" b="0" i="0" u="none" strike="noStrike" cap="none" normalizeH="0" baseline="0" dirty="0" smtClean="0">
                    <a:ln>
                      <a:noFill/>
                    </a:ln>
                    <a:effectLst/>
                    <a:latin typeface="Arial" charset="0"/>
                  </a:rPr>
                  <a:t>Heat flow into the tool </a:t>
                </a:r>
                <a14:m>
                  <m:oMath xmlns:m="http://schemas.openxmlformats.org/officeDocument/2006/math">
                    <m:sSub>
                      <m:sSubPr>
                        <m:ctrlPr>
                          <a:rPr kumimoji="0" lang="en-US" b="0" i="1" u="none" strike="noStrike" cap="none" normalizeH="0" baseline="0" smtClean="0">
                            <a:ln>
                              <a:noFill/>
                            </a:ln>
                            <a:effectLst/>
                            <a:latin typeface="Cambria Math"/>
                          </a:rPr>
                        </m:ctrlPr>
                      </m:sSubPr>
                      <m:e>
                        <m:acc>
                          <m:accPr>
                            <m:chr m:val="̇"/>
                            <m:ctrlPr>
                              <a:rPr kumimoji="0" lang="en-US" b="0" i="1" u="none" strike="noStrike" cap="none" normalizeH="0" baseline="0" smtClean="0">
                                <a:ln>
                                  <a:noFill/>
                                </a:ln>
                                <a:effectLst/>
                                <a:latin typeface="Cambria Math"/>
                              </a:rPr>
                            </m:ctrlPr>
                          </m:accPr>
                          <m:e>
                            <m:r>
                              <a:rPr kumimoji="0" lang="en-US" b="0" i="1" u="none" strike="noStrike" cap="none" normalizeH="0" baseline="0" smtClean="0">
                                <a:ln>
                                  <a:noFill/>
                                </a:ln>
                                <a:effectLst/>
                                <a:latin typeface="Cambria Math"/>
                              </a:rPr>
                              <m:t>𝑄</m:t>
                            </m:r>
                          </m:e>
                        </m:acc>
                      </m:e>
                      <m:sub>
                        <m:r>
                          <a:rPr kumimoji="0" lang="en-US" b="0" i="1" u="none" strike="noStrike" cap="none" normalizeH="0" baseline="0" smtClean="0">
                            <a:ln>
                              <a:noFill/>
                            </a:ln>
                            <a:effectLst/>
                            <a:latin typeface="Cambria Math"/>
                          </a:rPr>
                          <m:t>𝑇</m:t>
                        </m:r>
                      </m:sub>
                    </m:sSub>
                  </m:oMath>
                </a14:m>
                <a:endParaRPr kumimoji="0" lang="de-DE" b="0" i="0" u="none" strike="noStrike" cap="none" normalizeH="0" baseline="0" dirty="0" smtClean="0">
                  <a:ln>
                    <a:noFill/>
                  </a:ln>
                  <a:effectLst/>
                  <a:latin typeface="Arial" charset="0"/>
                </a:endParaRPr>
              </a:p>
              <a:p>
                <a:pPr marL="742620" lvl="1" indent="-285750" defTabSz="914400" fontAlgn="base">
                  <a:spcBef>
                    <a:spcPct val="0"/>
                  </a:spcBef>
                  <a:spcAft>
                    <a:spcPct val="0"/>
                  </a:spcAft>
                  <a:buFont typeface="Symbol" panose="05050102010706020507" pitchFamily="18" charset="2"/>
                  <a:buChar char="-"/>
                </a:pPr>
                <a:r>
                  <a:rPr kumimoji="0" lang="en-US" sz="1400" b="0" i="0" u="none" strike="noStrike" cap="none" normalizeH="0" baseline="0" dirty="0" smtClean="0">
                    <a:ln>
                      <a:noFill/>
                    </a:ln>
                    <a:effectLst/>
                    <a:latin typeface="Arial" charset="0"/>
                  </a:rPr>
                  <a:t>Calculation by </a:t>
                </a:r>
                <a:r>
                  <a:rPr kumimoji="0" lang="en-US" sz="1400" b="0" i="0" u="none" strike="noStrike" cap="none" normalizeH="0" dirty="0" smtClean="0">
                    <a:ln>
                      <a:noFill/>
                    </a:ln>
                    <a:effectLst/>
                    <a:latin typeface="Arial" charset="0"/>
                  </a:rPr>
                  <a:t>gradient</a:t>
                </a:r>
                <a:endParaRPr kumimoji="0" lang="en-US" sz="1400" b="0" i="0" u="none" strike="noStrike" cap="none" normalizeH="0" baseline="0" dirty="0" smtClean="0">
                  <a:ln>
                    <a:noFill/>
                  </a:ln>
                  <a:effectLst/>
                  <a:latin typeface="Arial" charset="0"/>
                </a:endParaRPr>
              </a:p>
              <a:p>
                <a:pPr marL="285750" indent="-285750" fontAlgn="base">
                  <a:spcBef>
                    <a:spcPct val="0"/>
                  </a:spcBef>
                  <a:spcAft>
                    <a:spcPct val="0"/>
                  </a:spcAft>
                  <a:buFont typeface="Arial" panose="020B0604020202020204" pitchFamily="34" charset="0"/>
                  <a:buChar char="•"/>
                </a:pPr>
                <a:r>
                  <a:rPr lang="en-US" dirty="0" smtClean="0">
                    <a:latin typeface="Arial" charset="0"/>
                  </a:rPr>
                  <a:t>Heat flow into the workpiece</a:t>
                </a:r>
                <a:r>
                  <a:rPr lang="en-US" dirty="0">
                    <a:latin typeface="Arial" charset="0"/>
                  </a:rPr>
                  <a:t> </a:t>
                </a:r>
                <a14:m>
                  <m:oMath xmlns:m="http://schemas.openxmlformats.org/officeDocument/2006/math">
                    <m:acc>
                      <m:accPr>
                        <m:chr m:val="̇"/>
                        <m:ctrlPr>
                          <a:rPr lang="en-US" i="1" smtClean="0">
                            <a:latin typeface="Cambria Math"/>
                          </a:rPr>
                        </m:ctrlPr>
                      </m:accPr>
                      <m:e>
                        <m:sSub>
                          <m:sSubPr>
                            <m:ctrlPr>
                              <a:rPr lang="en-US" b="0" i="1" smtClean="0">
                                <a:latin typeface="Cambria Math"/>
                              </a:rPr>
                            </m:ctrlPr>
                          </m:sSubPr>
                          <m:e>
                            <m:r>
                              <a:rPr lang="en-US" b="0" i="1" smtClean="0">
                                <a:latin typeface="Cambria Math"/>
                              </a:rPr>
                              <m:t>𝑄</m:t>
                            </m:r>
                          </m:e>
                          <m:sub>
                            <m:r>
                              <a:rPr lang="en-US" b="0" i="1" smtClean="0">
                                <a:latin typeface="Cambria Math"/>
                              </a:rPr>
                              <m:t>𝑤</m:t>
                            </m:r>
                          </m:sub>
                        </m:sSub>
                      </m:e>
                    </m:acc>
                  </m:oMath>
                </a14:m>
                <a:endParaRPr lang="en-US" dirty="0" smtClean="0">
                  <a:latin typeface="Arial" charset="0"/>
                </a:endParaRPr>
              </a:p>
              <a:p>
                <a:pPr marL="742620" lvl="1" indent="-285750" fontAlgn="base">
                  <a:spcBef>
                    <a:spcPct val="0"/>
                  </a:spcBef>
                  <a:spcAft>
                    <a:spcPct val="0"/>
                  </a:spcAft>
                  <a:buFont typeface="Symbol" panose="05050102010706020507" pitchFamily="18" charset="2"/>
                  <a:buChar char="-"/>
                </a:pPr>
                <a:r>
                  <a:rPr lang="en-US" sz="1400" dirty="0" smtClean="0">
                    <a:latin typeface="Arial" charset="0"/>
                  </a:rPr>
                  <a:t>Calculation by heat balance</a:t>
                </a:r>
              </a:p>
              <a:p>
                <a:pPr marL="285750" marR="0" indent="-285750"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en-US" b="0" i="0" u="none" strike="noStrike" cap="none" normalizeH="0" baseline="0" dirty="0" smtClean="0">
                    <a:ln>
                      <a:noFill/>
                    </a:ln>
                    <a:effectLst/>
                    <a:latin typeface="Arial" charset="0"/>
                  </a:rPr>
                  <a:t>Energy</a:t>
                </a:r>
                <a:r>
                  <a:rPr kumimoji="0" lang="en-US" b="0" i="0" u="none" strike="noStrike" cap="none" normalizeH="0" dirty="0" smtClean="0">
                    <a:ln>
                      <a:noFill/>
                    </a:ln>
                    <a:effectLst/>
                    <a:latin typeface="Arial" charset="0"/>
                  </a:rPr>
                  <a:t> from the chip going outside </a:t>
                </a:r>
                <a14:m>
                  <m:oMath xmlns:m="http://schemas.openxmlformats.org/officeDocument/2006/math">
                    <m:sSubSup>
                      <m:sSubSupPr>
                        <m:ctrlPr>
                          <a:rPr kumimoji="0" lang="en-US" b="0" i="1" u="none" strike="noStrike" cap="none" normalizeH="0" baseline="0" smtClean="0">
                            <a:ln>
                              <a:noFill/>
                            </a:ln>
                            <a:effectLst/>
                            <a:latin typeface="Cambria Math"/>
                          </a:rPr>
                        </m:ctrlPr>
                      </m:sSubSupPr>
                      <m:e>
                        <m:acc>
                          <m:accPr>
                            <m:chr m:val="̇"/>
                            <m:ctrlPr>
                              <a:rPr kumimoji="0" lang="en-US" b="0" i="1" u="none" strike="noStrike" cap="none" normalizeH="0" baseline="0" smtClean="0">
                                <a:ln>
                                  <a:noFill/>
                                </a:ln>
                                <a:effectLst/>
                                <a:latin typeface="Cambria Math"/>
                              </a:rPr>
                            </m:ctrlPr>
                          </m:accPr>
                          <m:e>
                            <m:r>
                              <a:rPr kumimoji="0" lang="en-US" b="0" i="1" u="none" strike="noStrike" cap="none" normalizeH="0" baseline="0" smtClean="0">
                                <a:ln>
                                  <a:noFill/>
                                </a:ln>
                                <a:effectLst/>
                                <a:latin typeface="Cambria Math"/>
                              </a:rPr>
                              <m:t>𝑄</m:t>
                            </m:r>
                          </m:e>
                        </m:acc>
                      </m:e>
                      <m:sub>
                        <m:r>
                          <a:rPr kumimoji="0" lang="en-US" b="0" i="1" u="none" strike="noStrike" cap="none" normalizeH="0" baseline="0" smtClean="0">
                            <a:ln>
                              <a:noFill/>
                            </a:ln>
                            <a:effectLst/>
                            <a:latin typeface="Cambria Math"/>
                          </a:rPr>
                          <m:t>𝑐</m:t>
                        </m:r>
                      </m:sub>
                      <m:sup>
                        <m:r>
                          <a:rPr kumimoji="0" lang="en-US" b="0" i="1" u="none" strike="noStrike" cap="none" normalizeH="0" baseline="0" smtClean="0">
                            <a:ln>
                              <a:noFill/>
                            </a:ln>
                            <a:effectLst/>
                            <a:latin typeface="Cambria Math"/>
                          </a:rPr>
                          <m:t>𝑜𝑢𝑡</m:t>
                        </m:r>
                      </m:sup>
                    </m:sSubSup>
                  </m:oMath>
                </a14:m>
                <a:endParaRPr kumimoji="0" lang="en-US" b="0" i="0" u="none" strike="noStrike" cap="none" normalizeH="0" baseline="0" dirty="0" smtClean="0">
                  <a:ln>
                    <a:noFill/>
                  </a:ln>
                  <a:effectLst/>
                  <a:latin typeface="Arial" charset="0"/>
                </a:endParaRPr>
              </a:p>
              <a:p>
                <a:pPr marL="742620" lvl="1" indent="-285750" defTabSz="914400" fontAlgn="base">
                  <a:spcBef>
                    <a:spcPct val="0"/>
                  </a:spcBef>
                  <a:spcAft>
                    <a:spcPct val="0"/>
                  </a:spcAft>
                  <a:buFont typeface="Symbol" panose="05050102010706020507" pitchFamily="18" charset="2"/>
                  <a:buChar char="-"/>
                </a:pPr>
                <a:r>
                  <a:rPr lang="en-US" sz="1400" dirty="0">
                    <a:latin typeface="Arial" charset="0"/>
                  </a:rPr>
                  <a:t>thermodynamic calculation</a:t>
                </a:r>
                <a:endParaRPr kumimoji="0" lang="en-US" sz="1400" b="0" i="0" u="none" strike="noStrike" cap="none" normalizeH="0" baseline="0" dirty="0" smtClean="0">
                  <a:ln>
                    <a:noFill/>
                  </a:ln>
                  <a:effectLst/>
                  <a:latin typeface="Arial" charset="0"/>
                </a:endParaRPr>
              </a:p>
              <a:p>
                <a:pPr marL="285750" marR="0" indent="-285750"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dirty="0" smtClean="0">
                    <a:latin typeface="Arial" charset="0"/>
                  </a:rPr>
                  <a:t>Part of deformation energy converted in heat </a:t>
                </a:r>
                <a14:m>
                  <m:oMath xmlns:m="http://schemas.openxmlformats.org/officeDocument/2006/math">
                    <m:sSub>
                      <m:sSubPr>
                        <m:ctrlPr>
                          <a:rPr lang="en-US" b="0" i="1" smtClean="0">
                            <a:latin typeface="Cambria Math"/>
                          </a:rPr>
                        </m:ctrlPr>
                      </m:sSubPr>
                      <m:e>
                        <m:acc>
                          <m:accPr>
                            <m:chr m:val="̇"/>
                            <m:ctrlPr>
                              <a:rPr lang="en-US" i="1" smtClean="0">
                                <a:latin typeface="Cambria Math"/>
                              </a:rPr>
                            </m:ctrlPr>
                          </m:accPr>
                          <m:e>
                            <m:r>
                              <a:rPr lang="en-US" b="0" i="1" smtClean="0">
                                <a:latin typeface="Cambria Math"/>
                              </a:rPr>
                              <m:t>𝑄</m:t>
                            </m:r>
                          </m:e>
                        </m:acc>
                      </m:e>
                      <m:sub>
                        <m:r>
                          <a:rPr lang="en-US" b="0" i="1" smtClean="0">
                            <a:latin typeface="Cambria Math"/>
                          </a:rPr>
                          <m:t>𝑠h𝑒𝑎𝑟</m:t>
                        </m:r>
                      </m:sub>
                    </m:sSub>
                  </m:oMath>
                </a14:m>
                <a:endParaRPr kumimoji="0" lang="en-US" b="0" i="0" u="none" strike="noStrike" cap="none" normalizeH="0" baseline="0" dirty="0" smtClean="0">
                  <a:ln>
                    <a:noFill/>
                  </a:ln>
                  <a:effectLst/>
                  <a:latin typeface="Arial" charset="0"/>
                </a:endParaRPr>
              </a:p>
              <a:p>
                <a:pPr marL="742620" lvl="1" indent="-285750" defTabSz="914400" fontAlgn="base">
                  <a:spcBef>
                    <a:spcPct val="0"/>
                  </a:spcBef>
                  <a:spcAft>
                    <a:spcPct val="0"/>
                  </a:spcAft>
                  <a:buFont typeface="Symbol" panose="05050102010706020507" pitchFamily="18" charset="2"/>
                  <a:buChar char="-"/>
                </a:pPr>
                <a:r>
                  <a:rPr kumimoji="0" lang="en-US" sz="1400" b="0" i="0" u="none" strike="noStrike" cap="none" normalizeH="0" baseline="0" dirty="0" smtClean="0">
                    <a:ln>
                      <a:noFill/>
                    </a:ln>
                    <a:effectLst/>
                    <a:latin typeface="Arial" charset="0"/>
                  </a:rPr>
                  <a:t>90% of the total deformation energy (</a:t>
                </a:r>
                <a14:m>
                  <m:oMath xmlns:m="http://schemas.openxmlformats.org/officeDocument/2006/math">
                    <m:r>
                      <a:rPr kumimoji="0" lang="de-DE" sz="1400" b="0" i="1" u="none" strike="noStrike" cap="none" normalizeH="0" baseline="0" smtClean="0">
                        <a:ln>
                          <a:noFill/>
                        </a:ln>
                        <a:effectLst/>
                        <a:latin typeface="Cambria Math"/>
                      </a:rPr>
                      <m:t>𝐴</m:t>
                    </m:r>
                    <m:r>
                      <a:rPr kumimoji="0" lang="de-DE" sz="1400" b="0" i="1" u="none" strike="noStrike" cap="none" normalizeH="0" baseline="0" smtClean="0">
                        <a:ln>
                          <a:noFill/>
                        </a:ln>
                        <a:effectLst/>
                        <a:latin typeface="Cambria Math"/>
                      </a:rPr>
                      <m:t>=1−0,9=0,1</m:t>
                    </m:r>
                  </m:oMath>
                </a14:m>
                <a:r>
                  <a:rPr kumimoji="0" lang="en-US" sz="1400" b="0" i="0" u="none" strike="noStrike" cap="none" normalizeH="0" baseline="0" dirty="0" smtClean="0">
                    <a:ln>
                      <a:noFill/>
                    </a:ln>
                    <a:effectLst/>
                    <a:latin typeface="Arial" charset="0"/>
                  </a:rPr>
                  <a:t>)</a:t>
                </a:r>
              </a:p>
              <a:p>
                <a:pPr marL="285750" marR="0" indent="-285750"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kumimoji="0" lang="en-US" b="0" i="0" u="none" strike="noStrike" cap="none" normalizeH="0" baseline="0" dirty="0" smtClean="0">
                  <a:ln>
                    <a:noFill/>
                  </a:ln>
                  <a:effectLst/>
                  <a:latin typeface="Arial" charset="0"/>
                </a:endParaRPr>
              </a:p>
              <a:p>
                <a:pPr marL="285750" marR="0" indent="-285750"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kumimoji="0" lang="en-US" b="0" i="0" u="none" strike="noStrike" cap="none" normalizeH="0" baseline="0" dirty="0" smtClean="0">
                  <a:ln>
                    <a:noFill/>
                  </a:ln>
                  <a:effectLst/>
                  <a:latin typeface="Arial" charset="0"/>
                </a:endParaRPr>
              </a:p>
            </p:txBody>
          </p:sp>
        </mc:Choice>
        <mc:Fallback xmlns="">
          <p:sp>
            <p:nvSpPr>
              <p:cNvPr id="97" name="Rechteck 96"/>
              <p:cNvSpPr>
                <a:spLocks noRot="1" noChangeAspect="1" noMove="1" noResize="1" noEditPoints="1" noAdjustHandles="1" noChangeArrowheads="1" noChangeShapeType="1" noTextEdit="1"/>
              </p:cNvSpPr>
              <p:nvPr/>
            </p:nvSpPr>
            <p:spPr bwMode="auto">
              <a:xfrm>
                <a:off x="217486" y="2515313"/>
                <a:ext cx="3456384" cy="3380749"/>
              </a:xfrm>
              <a:prstGeom prst="rect">
                <a:avLst/>
              </a:prstGeom>
              <a:blipFill rotWithShape="1">
                <a:blip r:embed="rId12"/>
                <a:stretch>
                  <a:fillRect l="-1224" t="-537" b="-1789"/>
                </a:stretch>
              </a:blipFill>
              <a:ln w="28575" cap="flat" cmpd="sng" algn="ctr">
                <a:solidFill>
                  <a:srgbClr val="C00000"/>
                </a:solidFill>
                <a:prstDash val="solid"/>
                <a:round/>
                <a:headEnd type="none" w="med" len="med"/>
                <a:tailEnd type="none" w="med" len="med"/>
              </a:ln>
              <a:effectLst/>
              <a:extLst/>
            </p:spPr>
            <p:txBody>
              <a:bodyPr/>
              <a:lstStyle/>
              <a:p>
                <a:r>
                  <a:rPr lang="de-DE">
                    <a:noFill/>
                  </a:rPr>
                  <a:t> </a:t>
                </a:r>
              </a:p>
            </p:txBody>
          </p:sp>
        </mc:Fallback>
      </mc:AlternateContent>
      <p:sp>
        <p:nvSpPr>
          <p:cNvPr id="100" name="Pfeil nach rechts 99"/>
          <p:cNvSpPr/>
          <p:nvPr/>
        </p:nvSpPr>
        <p:spPr bwMode="auto">
          <a:xfrm>
            <a:off x="3745363" y="2892531"/>
            <a:ext cx="1094395" cy="94032"/>
          </a:xfrm>
          <a:prstGeom prst="rightArrow">
            <a:avLst>
              <a:gd name="adj1" fmla="val 50000"/>
              <a:gd name="adj2" fmla="val 86603"/>
            </a:avLst>
          </a:prstGeom>
          <a:solidFill>
            <a:schemeClr val="accent3">
              <a:lumMod val="50000"/>
            </a:schemeClr>
          </a:solidFill>
          <a:ln w="10795" cap="flat" cmpd="sng" algn="ctr">
            <a:no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de-DE" sz="1800" b="0" i="0" u="none" strike="noStrike" cap="none" normalizeH="0" baseline="0" dirty="0" err="1" smtClean="0">
              <a:ln>
                <a:noFill/>
              </a:ln>
              <a:solidFill>
                <a:schemeClr val="bg1"/>
              </a:solidFill>
              <a:effectLst/>
              <a:latin typeface="Arial" charset="0"/>
            </a:endParaRPr>
          </a:p>
        </p:txBody>
      </p:sp>
      <mc:AlternateContent xmlns:mc="http://schemas.openxmlformats.org/markup-compatibility/2006" xmlns:a14="http://schemas.microsoft.com/office/drawing/2010/main">
        <mc:Choice Requires="a14">
          <p:sp>
            <p:nvSpPr>
              <p:cNvPr id="101" name="Textfeld 100"/>
              <p:cNvSpPr txBox="1"/>
              <p:nvPr/>
            </p:nvSpPr>
            <p:spPr>
              <a:xfrm>
                <a:off x="3745363" y="3731869"/>
                <a:ext cx="3251468" cy="41049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de-DE" b="0" i="1" smtClean="0">
                              <a:latin typeface="Cambria Math"/>
                            </a:rPr>
                          </m:ctrlPr>
                        </m:sSubSupPr>
                        <m:e>
                          <m:acc>
                            <m:accPr>
                              <m:chr m:val="̇"/>
                              <m:ctrlPr>
                                <a:rPr lang="de-DE" i="1" smtClean="0">
                                  <a:latin typeface="Cambria Math"/>
                                </a:rPr>
                              </m:ctrlPr>
                            </m:accPr>
                            <m:e>
                              <m:r>
                                <a:rPr lang="de-DE" b="0" i="1" smtClean="0">
                                  <a:latin typeface="Cambria Math"/>
                                </a:rPr>
                                <m:t>𝑄</m:t>
                              </m:r>
                            </m:e>
                          </m:acc>
                        </m:e>
                        <m:sub>
                          <m:r>
                            <a:rPr lang="de-DE" b="0" i="1" smtClean="0">
                              <a:latin typeface="Cambria Math"/>
                            </a:rPr>
                            <m:t>𝑐</m:t>
                          </m:r>
                        </m:sub>
                        <m:sup>
                          <m:r>
                            <a:rPr lang="de-DE" b="0" i="1" smtClean="0">
                              <a:latin typeface="Cambria Math"/>
                            </a:rPr>
                            <m:t>𝑖𝑛</m:t>
                          </m:r>
                        </m:sup>
                      </m:sSubSup>
                      <m:r>
                        <a:rPr lang="de-DE" b="0" i="1" smtClean="0">
                          <a:latin typeface="Cambria Math"/>
                        </a:rPr>
                        <m:t>=</m:t>
                      </m:r>
                      <m:sSub>
                        <m:sSubPr>
                          <m:ctrlPr>
                            <a:rPr lang="de-DE" b="0" i="1" smtClean="0">
                              <a:latin typeface="Cambria Math"/>
                            </a:rPr>
                          </m:ctrlPr>
                        </m:sSubPr>
                        <m:e>
                          <m:r>
                            <a:rPr lang="de-DE" b="0" i="1" smtClean="0">
                              <a:latin typeface="Cambria Math"/>
                            </a:rPr>
                            <m:t>𝑐</m:t>
                          </m:r>
                        </m:e>
                        <m:sub>
                          <m:r>
                            <a:rPr lang="de-DE" b="0" i="1" smtClean="0">
                              <a:latin typeface="Cambria Math"/>
                            </a:rPr>
                            <m:t>𝑝</m:t>
                          </m:r>
                        </m:sub>
                      </m:sSub>
                      <m:d>
                        <m:dPr>
                          <m:ctrlPr>
                            <a:rPr lang="de-DE" b="0" i="1" smtClean="0">
                              <a:latin typeface="Cambria Math"/>
                            </a:rPr>
                          </m:ctrlPr>
                        </m:dPr>
                        <m:e>
                          <m:sSubSup>
                            <m:sSubSupPr>
                              <m:ctrlPr>
                                <a:rPr lang="de-DE" b="0" i="1" smtClean="0">
                                  <a:latin typeface="Cambria Math"/>
                                </a:rPr>
                              </m:ctrlPr>
                            </m:sSubSupPr>
                            <m:e>
                              <m:r>
                                <a:rPr lang="de-DE" b="0" i="1" smtClean="0">
                                  <a:latin typeface="Cambria Math"/>
                                </a:rPr>
                                <m:t>𝑇</m:t>
                              </m:r>
                            </m:e>
                            <m:sub>
                              <m:r>
                                <a:rPr lang="de-DE" b="0" i="1" smtClean="0">
                                  <a:latin typeface="Cambria Math"/>
                                </a:rPr>
                                <m:t>𝑐</m:t>
                              </m:r>
                            </m:sub>
                            <m:sup>
                              <m:r>
                                <a:rPr lang="de-DE" b="0" i="1" smtClean="0">
                                  <a:latin typeface="Cambria Math"/>
                                </a:rPr>
                                <m:t>𝑖𝑛</m:t>
                              </m:r>
                            </m:sup>
                          </m:sSubSup>
                          <m:r>
                            <a:rPr lang="de-DE" b="0" i="1" smtClean="0">
                              <a:latin typeface="Cambria Math"/>
                            </a:rPr>
                            <m:t>−</m:t>
                          </m:r>
                          <m:sSub>
                            <m:sSubPr>
                              <m:ctrlPr>
                                <a:rPr lang="de-DE" b="0" i="1" smtClean="0">
                                  <a:latin typeface="Cambria Math"/>
                                </a:rPr>
                              </m:ctrlPr>
                            </m:sSubPr>
                            <m:e>
                              <m:r>
                                <a:rPr lang="de-DE" b="0" i="1" smtClean="0">
                                  <a:latin typeface="Cambria Math"/>
                                </a:rPr>
                                <m:t>𝑇</m:t>
                              </m:r>
                            </m:e>
                            <m:sub>
                              <m:r>
                                <a:rPr lang="de-DE" b="0" i="1" smtClean="0">
                                  <a:latin typeface="Cambria Math"/>
                                </a:rPr>
                                <m:t>𝑒</m:t>
                              </m:r>
                            </m:sub>
                          </m:sSub>
                        </m:e>
                      </m:d>
                      <m:sSub>
                        <m:sSubPr>
                          <m:ctrlPr>
                            <a:rPr lang="de-DE" b="0" i="1" smtClean="0">
                              <a:latin typeface="Cambria Math"/>
                            </a:rPr>
                          </m:ctrlPr>
                        </m:sSubPr>
                        <m:e>
                          <m:r>
                            <a:rPr lang="de-DE" b="0" i="1" smtClean="0">
                              <a:latin typeface="Cambria Math"/>
                            </a:rPr>
                            <m:t>𝑣</m:t>
                          </m:r>
                        </m:e>
                        <m:sub>
                          <m:r>
                            <a:rPr lang="de-DE" b="0" i="1" smtClean="0">
                              <a:latin typeface="Cambria Math"/>
                            </a:rPr>
                            <m:t>𝑐</m:t>
                          </m:r>
                        </m:sub>
                      </m:sSub>
                      <m:sSub>
                        <m:sSubPr>
                          <m:ctrlPr>
                            <a:rPr lang="de-DE" b="0" i="1" smtClean="0">
                              <a:latin typeface="Cambria Math"/>
                            </a:rPr>
                          </m:ctrlPr>
                        </m:sSubPr>
                        <m:e>
                          <m:r>
                            <a:rPr lang="de-DE" b="0" i="1" smtClean="0">
                              <a:latin typeface="Cambria Math"/>
                            </a:rPr>
                            <m:t>𝑡</m:t>
                          </m:r>
                        </m:e>
                        <m:sub>
                          <m:r>
                            <a:rPr lang="de-DE" b="0" i="1" smtClean="0">
                              <a:latin typeface="Cambria Math"/>
                            </a:rPr>
                            <m:t>𝑢𝑐</m:t>
                          </m:r>
                        </m:sub>
                      </m:sSub>
                      <m:r>
                        <a:rPr lang="de-DE" b="0" i="1" smtClean="0">
                          <a:latin typeface="Cambria Math"/>
                        </a:rPr>
                        <m:t>𝑤</m:t>
                      </m:r>
                      <m:r>
                        <a:rPr lang="de-DE" b="0" i="0" smtClean="0">
                          <a:latin typeface="Cambria Math"/>
                        </a:rPr>
                        <m:t>=0</m:t>
                      </m:r>
                    </m:oMath>
                  </m:oMathPara>
                </a14:m>
                <a:endParaRPr lang="de-DE" dirty="0"/>
              </a:p>
            </p:txBody>
          </p:sp>
        </mc:Choice>
        <mc:Fallback xmlns="">
          <p:sp>
            <p:nvSpPr>
              <p:cNvPr id="101" name="Textfeld 100"/>
              <p:cNvSpPr txBox="1">
                <a:spLocks noRot="1" noChangeAspect="1" noMove="1" noResize="1" noEditPoints="1" noAdjustHandles="1" noChangeArrowheads="1" noChangeShapeType="1" noTextEdit="1"/>
              </p:cNvSpPr>
              <p:nvPr/>
            </p:nvSpPr>
            <p:spPr>
              <a:xfrm>
                <a:off x="3745363" y="3731869"/>
                <a:ext cx="3251468" cy="410497"/>
              </a:xfrm>
              <a:prstGeom prst="rect">
                <a:avLst/>
              </a:prstGeom>
              <a:blipFill rotWithShape="1">
                <a:blip r:embed="rId13"/>
                <a:stretch>
                  <a:fillRect b="-2941"/>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102" name="Textfeld 101"/>
              <p:cNvSpPr txBox="1"/>
              <p:nvPr/>
            </p:nvSpPr>
            <p:spPr>
              <a:xfrm>
                <a:off x="3823870" y="792705"/>
                <a:ext cx="3029291" cy="40844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de-DE" b="0" i="1" smtClean="0">
                              <a:latin typeface="Cambria Math"/>
                            </a:rPr>
                          </m:ctrlPr>
                        </m:sSubSupPr>
                        <m:e>
                          <m:acc>
                            <m:accPr>
                              <m:chr m:val="̇"/>
                              <m:ctrlPr>
                                <a:rPr lang="de-DE" i="1" smtClean="0">
                                  <a:latin typeface="Cambria Math"/>
                                </a:rPr>
                              </m:ctrlPr>
                            </m:accPr>
                            <m:e>
                              <m:r>
                                <a:rPr lang="de-DE" b="0" i="1" smtClean="0">
                                  <a:latin typeface="Cambria Math"/>
                                </a:rPr>
                                <m:t>𝑄</m:t>
                              </m:r>
                            </m:e>
                          </m:acc>
                        </m:e>
                        <m:sub>
                          <m:r>
                            <a:rPr lang="de-DE" b="0" i="1" smtClean="0">
                              <a:latin typeface="Cambria Math"/>
                            </a:rPr>
                            <m:t>𝑐</m:t>
                          </m:r>
                        </m:sub>
                        <m:sup>
                          <m:r>
                            <a:rPr lang="de-DE" b="0" i="1" smtClean="0">
                              <a:latin typeface="Cambria Math"/>
                            </a:rPr>
                            <m:t>𝑜𝑢𝑡</m:t>
                          </m:r>
                        </m:sup>
                      </m:sSubSup>
                      <m:r>
                        <a:rPr lang="de-DE" b="0" i="1" smtClean="0">
                          <a:latin typeface="Cambria Math"/>
                        </a:rPr>
                        <m:t>=</m:t>
                      </m:r>
                      <m:sSub>
                        <m:sSubPr>
                          <m:ctrlPr>
                            <a:rPr lang="de-DE" b="0" i="1" smtClean="0">
                              <a:latin typeface="Cambria Math"/>
                            </a:rPr>
                          </m:ctrlPr>
                        </m:sSubPr>
                        <m:e>
                          <m:r>
                            <a:rPr lang="de-DE" b="0" i="1" smtClean="0">
                              <a:latin typeface="Cambria Math"/>
                            </a:rPr>
                            <m:t>𝑐</m:t>
                          </m:r>
                        </m:e>
                        <m:sub>
                          <m:r>
                            <a:rPr lang="de-DE" b="0" i="1" smtClean="0">
                              <a:latin typeface="Cambria Math"/>
                            </a:rPr>
                            <m:t>𝑝</m:t>
                          </m:r>
                        </m:sub>
                      </m:sSub>
                      <m:d>
                        <m:dPr>
                          <m:ctrlPr>
                            <a:rPr lang="de-DE" b="0" i="1" smtClean="0">
                              <a:latin typeface="Cambria Math"/>
                            </a:rPr>
                          </m:ctrlPr>
                        </m:dPr>
                        <m:e>
                          <m:sSubSup>
                            <m:sSubSupPr>
                              <m:ctrlPr>
                                <a:rPr lang="de-DE" b="0" i="1" smtClean="0">
                                  <a:latin typeface="Cambria Math"/>
                                </a:rPr>
                              </m:ctrlPr>
                            </m:sSubSupPr>
                            <m:e>
                              <m:r>
                                <a:rPr lang="de-DE" b="0" i="1" smtClean="0">
                                  <a:latin typeface="Cambria Math"/>
                                </a:rPr>
                                <m:t>𝑇</m:t>
                              </m:r>
                            </m:e>
                            <m:sub>
                              <m:r>
                                <a:rPr lang="de-DE" b="0" i="1" smtClean="0">
                                  <a:latin typeface="Cambria Math"/>
                                </a:rPr>
                                <m:t>𝑐</m:t>
                              </m:r>
                            </m:sub>
                            <m:sup>
                              <m:r>
                                <a:rPr lang="de-DE" b="0" i="1" smtClean="0">
                                  <a:latin typeface="Cambria Math"/>
                                </a:rPr>
                                <m:t>𝑜𝑢𝑡</m:t>
                              </m:r>
                            </m:sup>
                          </m:sSubSup>
                          <m:r>
                            <a:rPr lang="de-DE" b="0" i="1" smtClean="0">
                              <a:latin typeface="Cambria Math"/>
                            </a:rPr>
                            <m:t>−</m:t>
                          </m:r>
                          <m:sSub>
                            <m:sSubPr>
                              <m:ctrlPr>
                                <a:rPr lang="de-DE" b="0" i="1" smtClean="0">
                                  <a:latin typeface="Cambria Math"/>
                                </a:rPr>
                              </m:ctrlPr>
                            </m:sSubPr>
                            <m:e>
                              <m:r>
                                <a:rPr lang="de-DE" b="0" i="1" smtClean="0">
                                  <a:latin typeface="Cambria Math"/>
                                </a:rPr>
                                <m:t>𝑇</m:t>
                              </m:r>
                            </m:e>
                            <m:sub>
                              <m:r>
                                <a:rPr lang="de-DE" b="0" i="1" smtClean="0">
                                  <a:latin typeface="Cambria Math"/>
                                </a:rPr>
                                <m:t>𝑒</m:t>
                              </m:r>
                            </m:sub>
                          </m:sSub>
                        </m:e>
                      </m:d>
                      <m:sSub>
                        <m:sSubPr>
                          <m:ctrlPr>
                            <a:rPr lang="de-DE" b="0" i="1" smtClean="0">
                              <a:latin typeface="Cambria Math"/>
                            </a:rPr>
                          </m:ctrlPr>
                        </m:sSubPr>
                        <m:e>
                          <m:r>
                            <a:rPr lang="de-DE" b="0" i="1" smtClean="0">
                              <a:latin typeface="Cambria Math"/>
                            </a:rPr>
                            <m:t>𝑣</m:t>
                          </m:r>
                        </m:e>
                        <m:sub>
                          <m:r>
                            <a:rPr lang="de-DE" b="0" i="1" smtClean="0">
                              <a:latin typeface="Cambria Math"/>
                            </a:rPr>
                            <m:t>𝑓</m:t>
                          </m:r>
                        </m:sub>
                      </m:sSub>
                      <m:sSub>
                        <m:sSubPr>
                          <m:ctrlPr>
                            <a:rPr lang="de-DE" b="0" i="1" smtClean="0">
                              <a:latin typeface="Cambria Math"/>
                            </a:rPr>
                          </m:ctrlPr>
                        </m:sSubPr>
                        <m:e>
                          <m:r>
                            <a:rPr lang="de-DE" b="0" i="1" smtClean="0">
                              <a:latin typeface="Cambria Math"/>
                            </a:rPr>
                            <m:t>𝑡</m:t>
                          </m:r>
                        </m:e>
                        <m:sub>
                          <m:r>
                            <a:rPr lang="de-DE" b="0" i="1" smtClean="0">
                              <a:latin typeface="Cambria Math"/>
                            </a:rPr>
                            <m:t>𝑐</m:t>
                          </m:r>
                        </m:sub>
                      </m:sSub>
                      <m:r>
                        <a:rPr lang="de-DE" b="0" i="1" smtClean="0">
                          <a:latin typeface="Cambria Math"/>
                        </a:rPr>
                        <m:t>𝑤</m:t>
                      </m:r>
                    </m:oMath>
                  </m:oMathPara>
                </a14:m>
                <a:endParaRPr lang="de-DE" dirty="0"/>
              </a:p>
            </p:txBody>
          </p:sp>
        </mc:Choice>
        <mc:Fallback xmlns="">
          <p:sp>
            <p:nvSpPr>
              <p:cNvPr id="102" name="Textfeld 101"/>
              <p:cNvSpPr txBox="1">
                <a:spLocks noRot="1" noChangeAspect="1" noMove="1" noResize="1" noEditPoints="1" noAdjustHandles="1" noChangeArrowheads="1" noChangeShapeType="1" noTextEdit="1"/>
              </p:cNvSpPr>
              <p:nvPr/>
            </p:nvSpPr>
            <p:spPr>
              <a:xfrm>
                <a:off x="3823870" y="792705"/>
                <a:ext cx="3029291" cy="408445"/>
              </a:xfrm>
              <a:prstGeom prst="rect">
                <a:avLst/>
              </a:prstGeom>
              <a:blipFill rotWithShape="1">
                <a:blip r:embed="rId14"/>
                <a:stretch>
                  <a:fillRect b="-7463"/>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103" name="Textfeld 102"/>
              <p:cNvSpPr txBox="1"/>
              <p:nvPr/>
            </p:nvSpPr>
            <p:spPr>
              <a:xfrm>
                <a:off x="4167084" y="5734437"/>
                <a:ext cx="5628485" cy="236155"/>
              </a:xfrm>
              <a:prstGeom prst="rect">
                <a:avLst/>
              </a:prstGeom>
              <a:noFill/>
            </p:spPr>
            <p:txBody>
              <a:bodyPr wrap="square" rtlCol="0">
                <a:spAutoFit/>
              </a:bodyPr>
              <a:lstStyle/>
              <a:p>
                <a:pPr algn="r"/>
                <a:r>
                  <a:rPr lang="de-DE" sz="900" b="0" dirty="0" smtClean="0"/>
                  <a:t>*</a:t>
                </a:r>
                <a14:m>
                  <m:oMath xmlns:m="http://schemas.openxmlformats.org/officeDocument/2006/math">
                    <m:sSub>
                      <m:sSubPr>
                        <m:ctrlPr>
                          <a:rPr lang="de-DE" sz="900" i="1">
                            <a:latin typeface="Cambria Math"/>
                          </a:rPr>
                        </m:ctrlPr>
                      </m:sSubPr>
                      <m:e>
                        <m:acc>
                          <m:accPr>
                            <m:chr m:val="̇"/>
                            <m:ctrlPr>
                              <a:rPr lang="de-DE" sz="900" i="1">
                                <a:latin typeface="Cambria Math"/>
                              </a:rPr>
                            </m:ctrlPr>
                          </m:accPr>
                          <m:e>
                            <m:r>
                              <a:rPr lang="de-DE" sz="900" i="1">
                                <a:latin typeface="Cambria Math"/>
                              </a:rPr>
                              <m:t>𝑄</m:t>
                            </m:r>
                          </m:e>
                        </m:acc>
                      </m:e>
                      <m:sub>
                        <m:r>
                          <m:rPr>
                            <m:sty m:val="p"/>
                          </m:rPr>
                          <a:rPr lang="de-DE" sz="900">
                            <a:latin typeface="Cambria Math"/>
                          </a:rPr>
                          <m:t>inside</m:t>
                        </m:r>
                      </m:sub>
                    </m:sSub>
                    <m:r>
                      <a:rPr lang="de-DE" sz="800" b="0" i="1" smtClean="0">
                        <a:latin typeface="Cambria Math"/>
                      </a:rPr>
                      <m:t>=</m:t>
                    </m:r>
                    <m:nary>
                      <m:naryPr>
                        <m:chr m:val="∑"/>
                        <m:subHide m:val="on"/>
                        <m:supHide m:val="on"/>
                        <m:ctrlPr>
                          <a:rPr lang="de-DE" sz="800" b="0" i="1" smtClean="0">
                            <a:latin typeface="Cambria Math"/>
                          </a:rPr>
                        </m:ctrlPr>
                      </m:naryPr>
                      <m:sub/>
                      <m:sup/>
                      <m:e>
                        <m:r>
                          <a:rPr lang="de-DE" sz="800" b="0" i="1" smtClean="0">
                            <a:latin typeface="Cambria Math"/>
                          </a:rPr>
                          <m:t>𝐻𝑒𝑎𝑡</m:t>
                        </m:r>
                        <m:r>
                          <a:rPr lang="de-DE" sz="800" b="0" i="1" smtClean="0">
                            <a:latin typeface="Cambria Math"/>
                          </a:rPr>
                          <m:t> </m:t>
                        </m:r>
                        <m:r>
                          <a:rPr lang="de-DE" sz="800" b="0" i="1" smtClean="0">
                            <a:latin typeface="Cambria Math"/>
                          </a:rPr>
                          <m:t>𝑓𝑙𝑜𝑤</m:t>
                        </m:r>
                        <m:r>
                          <a:rPr lang="de-DE" sz="800" b="0" i="1" smtClean="0">
                            <a:latin typeface="Cambria Math"/>
                          </a:rPr>
                          <m:t> </m:t>
                        </m:r>
                        <m:r>
                          <a:rPr lang="de-DE" sz="800" b="0" i="1" smtClean="0">
                            <a:latin typeface="Cambria Math"/>
                          </a:rPr>
                          <m:t>𝑔𝑜𝑖𝑛𝑔</m:t>
                        </m:r>
                        <m:r>
                          <a:rPr lang="de-DE" sz="800" b="0" i="1" smtClean="0">
                            <a:latin typeface="Cambria Math"/>
                          </a:rPr>
                          <m:t> </m:t>
                        </m:r>
                        <m:r>
                          <a:rPr lang="de-DE" sz="800" b="0" i="1" smtClean="0">
                            <a:latin typeface="Cambria Math"/>
                          </a:rPr>
                          <m:t>𝑖𝑛𝑠𝑖𝑑𝑒</m:t>
                        </m:r>
                      </m:e>
                    </m:nary>
                  </m:oMath>
                </a14:m>
                <a:r>
                  <a:rPr lang="de-DE" sz="900" dirty="0" smtClean="0"/>
                  <a:t>,</a:t>
                </a:r>
                <a14:m>
                  <m:oMath xmlns:m="http://schemas.openxmlformats.org/officeDocument/2006/math">
                    <m:sSub>
                      <m:sSubPr>
                        <m:ctrlPr>
                          <a:rPr lang="de-DE" sz="900" i="1">
                            <a:latin typeface="Cambria Math"/>
                          </a:rPr>
                        </m:ctrlPr>
                      </m:sSubPr>
                      <m:e>
                        <m:acc>
                          <m:accPr>
                            <m:chr m:val="̇"/>
                            <m:ctrlPr>
                              <a:rPr lang="de-DE" sz="900" i="1">
                                <a:latin typeface="Cambria Math"/>
                              </a:rPr>
                            </m:ctrlPr>
                          </m:accPr>
                          <m:e>
                            <m:r>
                              <a:rPr lang="de-DE" sz="900" i="1">
                                <a:latin typeface="Cambria Math"/>
                              </a:rPr>
                              <m:t>𝑄</m:t>
                            </m:r>
                          </m:e>
                        </m:acc>
                      </m:e>
                      <m:sub>
                        <m:r>
                          <m:rPr>
                            <m:sty m:val="p"/>
                          </m:rPr>
                          <a:rPr lang="de-DE" sz="900">
                            <a:latin typeface="Cambria Math"/>
                          </a:rPr>
                          <m:t>outside</m:t>
                        </m:r>
                      </m:sub>
                    </m:sSub>
                    <m:r>
                      <a:rPr lang="de-DE" sz="800" i="1">
                        <a:latin typeface="Cambria Math"/>
                      </a:rPr>
                      <m:t>=</m:t>
                    </m:r>
                    <m:nary>
                      <m:naryPr>
                        <m:chr m:val="∑"/>
                        <m:subHide m:val="on"/>
                        <m:supHide m:val="on"/>
                        <m:ctrlPr>
                          <a:rPr lang="de-DE" sz="800" i="1">
                            <a:latin typeface="Cambria Math"/>
                          </a:rPr>
                        </m:ctrlPr>
                      </m:naryPr>
                      <m:sub/>
                      <m:sup/>
                      <m:e>
                        <m:r>
                          <a:rPr lang="de-DE" sz="800" i="1">
                            <a:latin typeface="Cambria Math"/>
                          </a:rPr>
                          <m:t>𝐻𝑒𝑎𝑡</m:t>
                        </m:r>
                        <m:r>
                          <a:rPr lang="de-DE" sz="800" i="1">
                            <a:latin typeface="Cambria Math"/>
                          </a:rPr>
                          <m:t> </m:t>
                        </m:r>
                        <m:r>
                          <a:rPr lang="de-DE" sz="800" i="1">
                            <a:latin typeface="Cambria Math"/>
                          </a:rPr>
                          <m:t>𝑓𝑙𝑜𝑤𝑔𝑜𝑖𝑛𝑔</m:t>
                        </m:r>
                        <m:r>
                          <a:rPr lang="de-DE" sz="800" i="1">
                            <a:latin typeface="Cambria Math"/>
                          </a:rPr>
                          <m:t> </m:t>
                        </m:r>
                        <m:r>
                          <a:rPr lang="de-DE" sz="800" b="0" i="1" smtClean="0">
                            <a:latin typeface="Cambria Math"/>
                          </a:rPr>
                          <m:t>𝑜𝑢𝑡𝑠𝑖𝑑𝑒</m:t>
                        </m:r>
                        <m:r>
                          <a:rPr lang="de-DE" sz="800" i="1">
                            <a:latin typeface="Cambria Math"/>
                          </a:rPr>
                          <m:t> </m:t>
                        </m:r>
                      </m:e>
                    </m:nary>
                  </m:oMath>
                </a14:m>
                <a:endParaRPr lang="de-DE" sz="900" dirty="0"/>
              </a:p>
            </p:txBody>
          </p:sp>
        </mc:Choice>
        <mc:Fallback xmlns="">
          <p:sp>
            <p:nvSpPr>
              <p:cNvPr id="103" name="Textfeld 102"/>
              <p:cNvSpPr txBox="1">
                <a:spLocks noRot="1" noChangeAspect="1" noMove="1" noResize="1" noEditPoints="1" noAdjustHandles="1" noChangeArrowheads="1" noChangeShapeType="1" noTextEdit="1"/>
              </p:cNvSpPr>
              <p:nvPr/>
            </p:nvSpPr>
            <p:spPr>
              <a:xfrm>
                <a:off x="4167084" y="5734437"/>
                <a:ext cx="5628485" cy="236155"/>
              </a:xfrm>
              <a:prstGeom prst="rect">
                <a:avLst/>
              </a:prstGeom>
              <a:blipFill rotWithShape="1">
                <a:blip r:embed="rId15"/>
                <a:stretch>
                  <a:fillRect t="-73684" b="-123684"/>
                </a:stretch>
              </a:blipFill>
            </p:spPr>
            <p:txBody>
              <a:bodyPr/>
              <a:lstStyle/>
              <a:p>
                <a:r>
                  <a:rPr lang="de-DE">
                    <a:noFill/>
                  </a:rPr>
                  <a:t> </a:t>
                </a:r>
              </a:p>
            </p:txBody>
          </p:sp>
        </mc:Fallback>
      </mc:AlternateContent>
      <p:sp>
        <p:nvSpPr>
          <p:cNvPr id="42" name="Textfeld 41"/>
          <p:cNvSpPr txBox="1"/>
          <p:nvPr/>
        </p:nvSpPr>
        <p:spPr>
          <a:xfrm rot="16931541">
            <a:off x="6482773" y="3090320"/>
            <a:ext cx="800453" cy="369332"/>
          </a:xfrm>
          <a:prstGeom prst="rect">
            <a:avLst/>
          </a:prstGeom>
          <a:noFill/>
          <a:ln w="12700">
            <a:noFill/>
          </a:ln>
        </p:spPr>
        <p:txBody>
          <a:bodyPr wrap="square" rtlCol="0">
            <a:spAutoFit/>
          </a:bodyPr>
          <a:lstStyle/>
          <a:p>
            <a:pPr algn="ctr"/>
            <a:r>
              <a:rPr lang="en-US" dirty="0" smtClean="0">
                <a:latin typeface="+mj-lt"/>
                <a:cs typeface="Times New Roman" panose="02020603050405020304" pitchFamily="18" charset="0"/>
              </a:rPr>
              <a:t>Chip</a:t>
            </a:r>
            <a:endParaRPr lang="en-US" dirty="0">
              <a:latin typeface="+mj-lt"/>
              <a:cs typeface="Times New Roman" panose="02020603050405020304" pitchFamily="18" charset="0"/>
            </a:endParaRPr>
          </a:p>
        </p:txBody>
      </p:sp>
    </p:spTree>
    <p:extLst>
      <p:ext uri="{BB962C8B-B14F-4D97-AF65-F5344CB8AC3E}">
        <p14:creationId xmlns:p14="http://schemas.microsoft.com/office/powerpoint/2010/main" val="409709850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8" name="Objekt 47" hidden="1"/>
          <p:cNvGraphicFramePr>
            <a:graphicFrameLocks noChangeAspect="1"/>
          </p:cNvGraphicFramePr>
          <p:nvPr>
            <p:custDataLst>
              <p:tags r:id="rId2"/>
            </p:custDataLst>
            <p:extLst>
              <p:ext uri="{D42A27DB-BD31-4B8C-83A1-F6EECF244321}">
                <p14:modId xmlns:p14="http://schemas.microsoft.com/office/powerpoint/2010/main" val="424809475"/>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70838" name="think-cell Folie" r:id="rId5" imgW="270" imgH="270" progId="TCLayout.ActiveDocument.1">
                  <p:embed/>
                </p:oleObj>
              </mc:Choice>
              <mc:Fallback>
                <p:oleObj name="think-cell Folie" r:id="rId5" imgW="270" imgH="270"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mc:AlternateContent xmlns:mc="http://schemas.openxmlformats.org/markup-compatibility/2006" xmlns:a14="http://schemas.microsoft.com/office/drawing/2010/main">
        <mc:Choice Requires="a14">
          <p:sp>
            <p:nvSpPr>
              <p:cNvPr id="13" name="Textfeld 12"/>
              <p:cNvSpPr txBox="1"/>
              <p:nvPr/>
            </p:nvSpPr>
            <p:spPr>
              <a:xfrm>
                <a:off x="1280592" y="3873426"/>
                <a:ext cx="2209541" cy="618246"/>
              </a:xfrm>
              <a:prstGeom prst="rect">
                <a:avLst/>
              </a:prstGeom>
              <a:noFill/>
              <a:ln w="3175">
                <a:solidFill>
                  <a:schemeClr val="tx1"/>
                </a:solidFill>
                <a:prstDash val="dash"/>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de-DE" b="0" i="1" smtClean="0">
                              <a:latin typeface="Cambria Math"/>
                            </a:rPr>
                          </m:ctrlPr>
                        </m:sSubPr>
                        <m:e>
                          <m:acc>
                            <m:accPr>
                              <m:chr m:val="̇"/>
                              <m:ctrlPr>
                                <a:rPr lang="de-DE" i="1" smtClean="0">
                                  <a:latin typeface="Cambria Math"/>
                                </a:rPr>
                              </m:ctrlPr>
                            </m:accPr>
                            <m:e>
                              <m:r>
                                <a:rPr lang="de-DE" b="0" i="1" smtClean="0">
                                  <a:latin typeface="Cambria Math"/>
                                </a:rPr>
                                <m:t>𝑄</m:t>
                              </m:r>
                            </m:e>
                          </m:acc>
                        </m:e>
                        <m:sub>
                          <m:r>
                            <a:rPr lang="de-DE" b="0" i="1" smtClean="0">
                              <a:latin typeface="Cambria Math"/>
                            </a:rPr>
                            <m:t>𝑇</m:t>
                          </m:r>
                        </m:sub>
                      </m:sSub>
                      <m:r>
                        <a:rPr lang="de-DE" b="0" i="1" smtClean="0">
                          <a:latin typeface="Cambria Math"/>
                        </a:rPr>
                        <m:t>=</m:t>
                      </m:r>
                      <m:r>
                        <a:rPr lang="de-DE" b="0" i="1" smtClean="0">
                          <a:latin typeface="Cambria Math"/>
                        </a:rPr>
                        <m:t>𝑘𝐿</m:t>
                      </m:r>
                      <m:f>
                        <m:fPr>
                          <m:ctrlPr>
                            <a:rPr lang="de-DE" b="0" i="1" smtClean="0">
                              <a:latin typeface="Cambria Math"/>
                            </a:rPr>
                          </m:ctrlPr>
                        </m:fPr>
                        <m:num>
                          <m:r>
                            <a:rPr lang="de-DE" b="0" i="1" smtClean="0">
                              <a:latin typeface="Cambria Math"/>
                            </a:rPr>
                            <m:t>𝑑</m:t>
                          </m:r>
                          <m:r>
                            <a:rPr lang="de-DE" b="0" i="1" smtClean="0">
                              <a:latin typeface="Cambria Math"/>
                              <a:ea typeface="Cambria Math"/>
                            </a:rPr>
                            <m:t>𝜃</m:t>
                          </m:r>
                        </m:num>
                        <m:den>
                          <m:r>
                            <a:rPr lang="de-DE" b="0" i="1" smtClean="0">
                              <a:latin typeface="Cambria Math"/>
                            </a:rPr>
                            <m:t>𝑑𝑧</m:t>
                          </m:r>
                        </m:den>
                      </m:f>
                      <m:r>
                        <a:rPr lang="de-DE" b="0" i="1" smtClean="0">
                          <a:latin typeface="Cambria Math"/>
                        </a:rPr>
                        <m:t>𝑤</m:t>
                      </m:r>
                    </m:oMath>
                  </m:oMathPara>
                </a14:m>
                <a:endParaRPr lang="de-DE" dirty="0"/>
              </a:p>
            </p:txBody>
          </p:sp>
        </mc:Choice>
        <mc:Fallback xmlns="">
          <p:sp>
            <p:nvSpPr>
              <p:cNvPr id="13" name="Textfeld 12"/>
              <p:cNvSpPr txBox="1">
                <a:spLocks noRot="1" noChangeAspect="1" noMove="1" noResize="1" noEditPoints="1" noAdjustHandles="1" noChangeArrowheads="1" noChangeShapeType="1" noTextEdit="1"/>
              </p:cNvSpPr>
              <p:nvPr/>
            </p:nvSpPr>
            <p:spPr>
              <a:xfrm>
                <a:off x="1280592" y="3873426"/>
                <a:ext cx="2209541" cy="618246"/>
              </a:xfrm>
              <a:prstGeom prst="rect">
                <a:avLst/>
              </a:prstGeom>
              <a:blipFill rotWithShape="1">
                <a:blip r:embed="rId7"/>
                <a:stretch>
                  <a:fillRect/>
                </a:stretch>
              </a:blipFill>
              <a:ln w="3175">
                <a:solidFill>
                  <a:schemeClr val="tx1"/>
                </a:solidFill>
                <a:prstDash val="dash"/>
              </a:ln>
            </p:spPr>
            <p:txBody>
              <a:bodyPr/>
              <a:lstStyle/>
              <a:p>
                <a:r>
                  <a:rPr lang="de-DE">
                    <a:noFill/>
                  </a:rPr>
                  <a:t> </a:t>
                </a:r>
              </a:p>
            </p:txBody>
          </p:sp>
        </mc:Fallback>
      </mc:AlternateContent>
      <p:sp>
        <p:nvSpPr>
          <p:cNvPr id="54" name="Titel 1"/>
          <p:cNvSpPr>
            <a:spLocks noGrp="1"/>
          </p:cNvSpPr>
          <p:nvPr>
            <p:ph type="title"/>
          </p:nvPr>
        </p:nvSpPr>
        <p:spPr/>
        <p:txBody>
          <a:bodyPr/>
          <a:lstStyle/>
          <a:p>
            <a:r>
              <a:rPr lang="en-US" dirty="0"/>
              <a:t>Post processing of thermal pictures</a:t>
            </a:r>
            <a:r>
              <a:rPr lang="en-US" dirty="0" smtClean="0"/>
              <a:t/>
            </a:r>
            <a:br>
              <a:rPr lang="en-US" dirty="0" smtClean="0"/>
            </a:br>
            <a:r>
              <a:rPr lang="en-US" dirty="0" smtClean="0">
                <a:solidFill>
                  <a:srgbClr val="407FB7"/>
                </a:solidFill>
              </a:rPr>
              <a:t>Heat carried away from the tool tip</a:t>
            </a:r>
            <a:endParaRPr lang="de-DE" dirty="0">
              <a:solidFill>
                <a:srgbClr val="407FB7"/>
              </a:solidFill>
            </a:endParaRPr>
          </a:p>
        </p:txBody>
      </p:sp>
      <mc:AlternateContent xmlns:mc="http://schemas.openxmlformats.org/markup-compatibility/2006" xmlns:a14="http://schemas.microsoft.com/office/drawing/2010/main">
        <mc:Choice Requires="a14">
          <p:sp>
            <p:nvSpPr>
              <p:cNvPr id="2" name="Inhaltsplatzhalter 1"/>
              <p:cNvSpPr>
                <a:spLocks noGrp="1"/>
              </p:cNvSpPr>
              <p:nvPr>
                <p:ph idx="1"/>
              </p:nvPr>
            </p:nvSpPr>
            <p:spPr>
              <a:xfrm>
                <a:off x="217486" y="863600"/>
                <a:ext cx="6311900" cy="4228081"/>
              </a:xfrm>
            </p:spPr>
            <p:txBody>
              <a:bodyPr lIns="180000" tIns="0" rIns="180000" bIns="0">
                <a:spAutoFit/>
              </a:bodyPr>
              <a:lstStyle/>
              <a:p>
                <a:pPr algn="just"/>
                <a:r>
                  <a:rPr lang="en-US" dirty="0"/>
                  <a:t>The heat flow through the tool is calculated as a mean value between the heat flows calculated for the last two </a:t>
                </a:r>
                <a:r>
                  <a:rPr lang="en-US" dirty="0" smtClean="0"/>
                  <a:t>lines.</a:t>
                </a:r>
              </a:p>
              <a:p>
                <a:pPr marL="0" indent="0" algn="just">
                  <a:buNone/>
                </a:pPr>
                <a:r>
                  <a:rPr lang="en-US" dirty="0" smtClean="0"/>
                  <a:t>	Method </a:t>
                </a:r>
                <a:r>
                  <a:rPr lang="en-US" dirty="0"/>
                  <a:t>based on [BOOTHROYD]. </a:t>
                </a:r>
                <a:endParaRPr lang="de-DE" dirty="0" smtClean="0"/>
              </a:p>
              <a:p>
                <a:pPr lvl="1" algn="just"/>
                <a14:m>
                  <m:oMath xmlns:m="http://schemas.openxmlformats.org/officeDocument/2006/math">
                    <m:r>
                      <a:rPr lang="en-US" i="1">
                        <a:latin typeface="Cambria Math"/>
                      </a:rPr>
                      <m:t>𝑘</m:t>
                    </m:r>
                  </m:oMath>
                </a14:m>
                <a:r>
                  <a:rPr lang="en-US" dirty="0"/>
                  <a:t> </a:t>
                </a:r>
                <a:r>
                  <a:rPr lang="en-US" dirty="0" smtClean="0"/>
                  <a:t>: </a:t>
                </a:r>
                <a:r>
                  <a:rPr lang="en-US" dirty="0"/>
                  <a:t>heat </a:t>
                </a:r>
                <a:r>
                  <a:rPr lang="en-US" dirty="0" smtClean="0"/>
                  <a:t>conductivity</a:t>
                </a:r>
              </a:p>
              <a:p>
                <a:pPr lvl="1" algn="just"/>
                <a14:m>
                  <m:oMath xmlns:m="http://schemas.openxmlformats.org/officeDocument/2006/math">
                    <m:r>
                      <a:rPr lang="en-US" i="1">
                        <a:latin typeface="Cambria Math"/>
                      </a:rPr>
                      <m:t>𝐿</m:t>
                    </m:r>
                  </m:oMath>
                </a14:m>
                <a:r>
                  <a:rPr lang="en-US" dirty="0"/>
                  <a:t> </a:t>
                </a:r>
                <a:r>
                  <a:rPr lang="en-US" dirty="0" smtClean="0"/>
                  <a:t>: </a:t>
                </a:r>
                <a:r>
                  <a:rPr lang="en-US" dirty="0"/>
                  <a:t>length of the </a:t>
                </a:r>
                <a:r>
                  <a:rPr lang="en-US" dirty="0" smtClean="0"/>
                  <a:t>line</a:t>
                </a:r>
                <a:endParaRPr lang="en-US" dirty="0"/>
              </a:p>
              <a:p>
                <a:pPr lvl="1" algn="just"/>
                <a14:m>
                  <m:oMath xmlns:m="http://schemas.openxmlformats.org/officeDocument/2006/math">
                    <m:f>
                      <m:fPr>
                        <m:ctrlPr>
                          <a:rPr lang="en-US" i="1">
                            <a:latin typeface="Cambria Math"/>
                          </a:rPr>
                        </m:ctrlPr>
                      </m:fPr>
                      <m:num>
                        <m:r>
                          <a:rPr lang="en-US" i="1">
                            <a:latin typeface="Cambria Math"/>
                          </a:rPr>
                          <m:t>𝑑</m:t>
                        </m:r>
                        <m:r>
                          <a:rPr lang="en-US" i="1">
                            <a:latin typeface="Cambria Math"/>
                            <a:ea typeface="Cambria Math"/>
                          </a:rPr>
                          <m:t>𝜃</m:t>
                        </m:r>
                      </m:num>
                      <m:den>
                        <m:r>
                          <a:rPr lang="en-US" i="1">
                            <a:latin typeface="Cambria Math"/>
                          </a:rPr>
                          <m:t>𝑑𝑧</m:t>
                        </m:r>
                      </m:den>
                    </m:f>
                  </m:oMath>
                </a14:m>
                <a:r>
                  <a:rPr lang="en-US" dirty="0"/>
                  <a:t> </a:t>
                </a:r>
                <a:r>
                  <a:rPr lang="en-US" dirty="0" smtClean="0"/>
                  <a:t>: </a:t>
                </a:r>
                <a:r>
                  <a:rPr lang="en-US" dirty="0"/>
                  <a:t>temperature gradient normal to line</a:t>
                </a:r>
              </a:p>
              <a:p>
                <a:pPr lvl="1" algn="just"/>
                <a14:m>
                  <m:oMath xmlns:m="http://schemas.openxmlformats.org/officeDocument/2006/math">
                    <m:r>
                      <a:rPr lang="en-US" i="1">
                        <a:latin typeface="Cambria Math"/>
                      </a:rPr>
                      <m:t>𝑤</m:t>
                    </m:r>
                  </m:oMath>
                </a14:m>
                <a:r>
                  <a:rPr lang="en-US" dirty="0"/>
                  <a:t> </a:t>
                </a:r>
                <a:r>
                  <a:rPr lang="en-US" dirty="0" smtClean="0"/>
                  <a:t>: </a:t>
                </a:r>
                <a:r>
                  <a:rPr lang="en-US" dirty="0"/>
                  <a:t>effective tool </a:t>
                </a:r>
                <a:r>
                  <a:rPr lang="en-US" dirty="0" smtClean="0"/>
                  <a:t>width</a:t>
                </a:r>
              </a:p>
              <a:p>
                <a:pPr marL="0" indent="0" algn="just">
                  <a:buNone/>
                </a:pPr>
                <a:endParaRPr lang="en-US" dirty="0"/>
              </a:p>
              <a:p>
                <a:pPr algn="just"/>
                <a:endParaRPr lang="en-US" dirty="0"/>
              </a:p>
              <a:p>
                <a:pPr algn="just"/>
                <a:endParaRPr lang="de-DE" dirty="0" smtClean="0"/>
              </a:p>
              <a:p>
                <a:pPr algn="just"/>
                <a:endParaRPr lang="de-DE" dirty="0"/>
              </a:p>
            </p:txBody>
          </p:sp>
        </mc:Choice>
        <mc:Fallback xmlns="">
          <p:sp>
            <p:nvSpPr>
              <p:cNvPr id="2" name="Inhaltsplatzhalter 1"/>
              <p:cNvSpPr>
                <a:spLocks noGrp="1" noRot="1" noChangeAspect="1" noMove="1" noResize="1" noEditPoints="1" noAdjustHandles="1" noChangeArrowheads="1" noChangeShapeType="1" noTextEdit="1"/>
              </p:cNvSpPr>
              <p:nvPr>
                <p:ph idx="1"/>
              </p:nvPr>
            </p:nvSpPr>
            <p:spPr>
              <a:xfrm>
                <a:off x="217486" y="863600"/>
                <a:ext cx="6311900" cy="4228081"/>
              </a:xfrm>
              <a:blipFill rotWithShape="1">
                <a:blip r:embed="rId8"/>
                <a:stretch>
                  <a:fillRect t="-1876"/>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44" name="Textfeld 43"/>
              <p:cNvSpPr txBox="1"/>
              <p:nvPr/>
            </p:nvSpPr>
            <p:spPr>
              <a:xfrm>
                <a:off x="6823825" y="3493578"/>
                <a:ext cx="523990" cy="3798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de-DE" b="0" i="1" smtClean="0">
                              <a:latin typeface="Cambria Math"/>
                            </a:rPr>
                          </m:ctrlPr>
                        </m:sSubPr>
                        <m:e>
                          <m:acc>
                            <m:accPr>
                              <m:chr m:val="̇"/>
                              <m:ctrlPr>
                                <a:rPr lang="de-DE" i="1" smtClean="0">
                                  <a:latin typeface="Cambria Math"/>
                                </a:rPr>
                              </m:ctrlPr>
                            </m:accPr>
                            <m:e>
                              <m:r>
                                <a:rPr lang="de-DE" b="0" i="1" smtClean="0">
                                  <a:latin typeface="Cambria Math"/>
                                </a:rPr>
                                <m:t>𝑄</m:t>
                              </m:r>
                            </m:e>
                          </m:acc>
                        </m:e>
                        <m:sub>
                          <m:r>
                            <a:rPr lang="de-DE" b="0" i="1" smtClean="0">
                              <a:latin typeface="Cambria Math"/>
                            </a:rPr>
                            <m:t>𝑇</m:t>
                          </m:r>
                        </m:sub>
                      </m:sSub>
                    </m:oMath>
                  </m:oMathPara>
                </a14:m>
                <a:endParaRPr lang="de-DE" dirty="0"/>
              </a:p>
            </p:txBody>
          </p:sp>
        </mc:Choice>
        <mc:Fallback xmlns="">
          <p:sp>
            <p:nvSpPr>
              <p:cNvPr id="44" name="Textfeld 43"/>
              <p:cNvSpPr txBox="1">
                <a:spLocks noRot="1" noChangeAspect="1" noMove="1" noResize="1" noEditPoints="1" noAdjustHandles="1" noChangeArrowheads="1" noChangeShapeType="1" noTextEdit="1"/>
              </p:cNvSpPr>
              <p:nvPr/>
            </p:nvSpPr>
            <p:spPr>
              <a:xfrm>
                <a:off x="6823825" y="3493578"/>
                <a:ext cx="523990" cy="379848"/>
              </a:xfrm>
              <a:prstGeom prst="rect">
                <a:avLst/>
              </a:prstGeom>
              <a:blipFill rotWithShape="1">
                <a:blip r:embed="rId9"/>
                <a:stretch>
                  <a:fillRect b="-11290"/>
                </a:stretch>
              </a:blipFill>
            </p:spPr>
            <p:txBody>
              <a:bodyPr/>
              <a:lstStyle/>
              <a:p>
                <a:r>
                  <a:rPr lang="de-DE">
                    <a:noFill/>
                  </a:rPr>
                  <a:t> </a:t>
                </a:r>
              </a:p>
            </p:txBody>
          </p:sp>
        </mc:Fallback>
      </mc:AlternateContent>
      <p:sp>
        <p:nvSpPr>
          <p:cNvPr id="45" name="Textfeld 44"/>
          <p:cNvSpPr txBox="1"/>
          <p:nvPr/>
        </p:nvSpPr>
        <p:spPr>
          <a:xfrm>
            <a:off x="8170564" y="4202118"/>
            <a:ext cx="628102" cy="369332"/>
          </a:xfrm>
          <a:prstGeom prst="rect">
            <a:avLst/>
          </a:prstGeom>
          <a:noFill/>
          <a:ln w="12700">
            <a:noFill/>
          </a:ln>
        </p:spPr>
        <p:txBody>
          <a:bodyPr wrap="square" rtlCol="0">
            <a:spAutoFit/>
          </a:bodyPr>
          <a:lstStyle/>
          <a:p>
            <a:r>
              <a:rPr lang="en-US" dirty="0" smtClean="0">
                <a:latin typeface="Times New Roman" panose="02020603050405020304" pitchFamily="18" charset="0"/>
                <a:cs typeface="Times New Roman" panose="02020603050405020304" pitchFamily="18" charset="0"/>
              </a:rPr>
              <a:t>Tool</a:t>
            </a:r>
            <a:endParaRPr lang="en-US" dirty="0">
              <a:latin typeface="Times New Roman" panose="02020603050405020304" pitchFamily="18" charset="0"/>
              <a:cs typeface="Times New Roman" panose="02020603050405020304" pitchFamily="18" charset="0"/>
            </a:endParaRPr>
          </a:p>
        </p:txBody>
      </p:sp>
      <p:grpSp>
        <p:nvGrpSpPr>
          <p:cNvPr id="4" name="Gruppieren 3"/>
          <p:cNvGrpSpPr/>
          <p:nvPr/>
        </p:nvGrpSpPr>
        <p:grpSpPr>
          <a:xfrm>
            <a:off x="5796049" y="1378637"/>
            <a:ext cx="3441427" cy="3850563"/>
            <a:chOff x="5868057" y="970008"/>
            <a:chExt cx="2326178" cy="2673886"/>
          </a:xfrm>
        </p:grpSpPr>
        <p:cxnSp>
          <p:nvCxnSpPr>
            <p:cNvPr id="30" name="Gerade Verbindung 29"/>
            <p:cNvCxnSpPr/>
            <p:nvPr/>
          </p:nvCxnSpPr>
          <p:spPr bwMode="auto">
            <a:xfrm>
              <a:off x="7189437" y="970008"/>
              <a:ext cx="0" cy="0"/>
            </a:xfrm>
            <a:prstGeom prst="line">
              <a:avLst/>
            </a:prstGeom>
            <a:solidFill>
              <a:srgbClr val="DDDDDD"/>
            </a:solidFill>
            <a:ln w="1079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grpSp>
          <p:nvGrpSpPr>
            <p:cNvPr id="31" name="Gruppieren 30"/>
            <p:cNvGrpSpPr/>
            <p:nvPr/>
          </p:nvGrpSpPr>
          <p:grpSpPr>
            <a:xfrm>
              <a:off x="5868057" y="1124744"/>
              <a:ext cx="2326178" cy="2519150"/>
              <a:chOff x="4139952" y="908720"/>
              <a:chExt cx="2160240" cy="2376264"/>
            </a:xfrm>
          </p:grpSpPr>
          <p:grpSp>
            <p:nvGrpSpPr>
              <p:cNvPr id="32" name="Gruppieren 31"/>
              <p:cNvGrpSpPr/>
              <p:nvPr/>
            </p:nvGrpSpPr>
            <p:grpSpPr>
              <a:xfrm>
                <a:off x="4139952" y="908720"/>
                <a:ext cx="2160240" cy="2376264"/>
                <a:chOff x="4139952" y="908720"/>
                <a:chExt cx="2160240" cy="2376264"/>
              </a:xfrm>
            </p:grpSpPr>
            <p:cxnSp>
              <p:nvCxnSpPr>
                <p:cNvPr id="34" name="Gerade Verbindung 33"/>
                <p:cNvCxnSpPr/>
                <p:nvPr/>
              </p:nvCxnSpPr>
              <p:spPr>
                <a:xfrm flipH="1">
                  <a:off x="4139952" y="908720"/>
                  <a:ext cx="432048" cy="237626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Gerade Verbindung 34"/>
                <p:cNvCxnSpPr/>
                <p:nvPr/>
              </p:nvCxnSpPr>
              <p:spPr>
                <a:xfrm flipH="1">
                  <a:off x="4139952" y="3068960"/>
                  <a:ext cx="2160240" cy="21602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3" name="Gerade Verbindung 27"/>
              <p:cNvCxnSpPr/>
              <p:nvPr/>
            </p:nvCxnSpPr>
            <p:spPr>
              <a:xfrm rot="16200000" flipH="1">
                <a:off x="4355976" y="1124744"/>
                <a:ext cx="2160240" cy="1728192"/>
              </a:xfrm>
              <a:prstGeom prst="curvedConnector3">
                <a:avLst>
                  <a:gd name="adj1"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6" name="Gerade Verbindung 35"/>
            <p:cNvCxnSpPr/>
            <p:nvPr/>
          </p:nvCxnSpPr>
          <p:spPr bwMode="auto">
            <a:xfrm flipH="1" flipV="1">
              <a:off x="5932547" y="3283143"/>
              <a:ext cx="184919" cy="339173"/>
            </a:xfrm>
            <a:prstGeom prst="line">
              <a:avLst/>
            </a:prstGeom>
            <a:solidFill>
              <a:srgbClr val="DDDDDD"/>
            </a:solidFill>
            <a:ln w="6350"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38" name="Gerade Verbindung 37"/>
            <p:cNvCxnSpPr/>
            <p:nvPr/>
          </p:nvCxnSpPr>
          <p:spPr bwMode="auto">
            <a:xfrm flipH="1" flipV="1">
              <a:off x="5966669" y="3118393"/>
              <a:ext cx="266086" cy="488048"/>
            </a:xfrm>
            <a:prstGeom prst="line">
              <a:avLst/>
            </a:prstGeom>
            <a:solidFill>
              <a:srgbClr val="DDDDDD"/>
            </a:solidFill>
            <a:ln w="6350"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39" name="Gerade Verbindung 38"/>
            <p:cNvCxnSpPr/>
            <p:nvPr/>
          </p:nvCxnSpPr>
          <p:spPr bwMode="auto">
            <a:xfrm flipH="1" flipV="1">
              <a:off x="5994385" y="2964681"/>
              <a:ext cx="338908" cy="621616"/>
            </a:xfrm>
            <a:prstGeom prst="line">
              <a:avLst/>
            </a:prstGeom>
            <a:solidFill>
              <a:srgbClr val="DDDDDD"/>
            </a:solidFill>
            <a:ln w="6350"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41" name="Gerade Verbindung 40"/>
            <p:cNvCxnSpPr/>
            <p:nvPr/>
          </p:nvCxnSpPr>
          <p:spPr bwMode="auto">
            <a:xfrm flipH="1" flipV="1">
              <a:off x="6025006" y="2805504"/>
              <a:ext cx="426289" cy="781887"/>
            </a:xfrm>
            <a:prstGeom prst="line">
              <a:avLst/>
            </a:prstGeom>
            <a:solidFill>
              <a:srgbClr val="DDDDDD"/>
            </a:solidFill>
            <a:ln w="6350"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42" name="Gerade Verbindung 41"/>
            <p:cNvCxnSpPr/>
            <p:nvPr/>
          </p:nvCxnSpPr>
          <p:spPr bwMode="auto">
            <a:xfrm flipH="1" flipV="1">
              <a:off x="6058429" y="2645694"/>
              <a:ext cx="504055" cy="924524"/>
            </a:xfrm>
            <a:prstGeom prst="line">
              <a:avLst/>
            </a:prstGeom>
            <a:solidFill>
              <a:srgbClr val="DDDDDD"/>
            </a:solidFill>
            <a:ln w="6350"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43" name="Gerade Verbindung 42"/>
            <p:cNvCxnSpPr/>
            <p:nvPr/>
          </p:nvCxnSpPr>
          <p:spPr bwMode="auto">
            <a:xfrm flipH="1" flipV="1">
              <a:off x="6085692" y="2446748"/>
              <a:ext cx="607327" cy="1113945"/>
            </a:xfrm>
            <a:prstGeom prst="line">
              <a:avLst/>
            </a:prstGeom>
            <a:solidFill>
              <a:srgbClr val="DDDDDD"/>
            </a:solidFill>
            <a:ln w="6350"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46" name="Gerade Verbindung 45"/>
            <p:cNvCxnSpPr/>
            <p:nvPr/>
          </p:nvCxnSpPr>
          <p:spPr bwMode="auto">
            <a:xfrm flipH="1" flipV="1">
              <a:off x="6126990" y="2243389"/>
              <a:ext cx="709031" cy="1300486"/>
            </a:xfrm>
            <a:prstGeom prst="line">
              <a:avLst/>
            </a:prstGeom>
            <a:solidFill>
              <a:srgbClr val="DDDDDD"/>
            </a:solidFill>
            <a:ln w="6350"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47" name="Gerade Verbindung mit Pfeil 46"/>
            <p:cNvCxnSpPr/>
            <p:nvPr/>
          </p:nvCxnSpPr>
          <p:spPr bwMode="auto">
            <a:xfrm flipV="1">
              <a:off x="5868057" y="3111339"/>
              <a:ext cx="927485" cy="527556"/>
            </a:xfrm>
            <a:prstGeom prst="straightConnector1">
              <a:avLst/>
            </a:prstGeom>
            <a:solidFill>
              <a:srgbClr val="DDDDDD"/>
            </a:solidFill>
            <a:ln w="10795" cap="sq" cmpd="sng" algn="ctr">
              <a:solidFill>
                <a:schemeClr val="accent5">
                  <a:lumMod val="75000"/>
                </a:schemeClr>
              </a:solidFill>
              <a:prstDash val="solid"/>
              <a:miter lim="800000"/>
              <a:headEnd type="none" w="med" len="med"/>
              <a:tailEnd type="stealth"/>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grpSp>
    </p:spTree>
    <p:extLst>
      <p:ext uri="{BB962C8B-B14F-4D97-AF65-F5344CB8AC3E}">
        <p14:creationId xmlns:p14="http://schemas.microsoft.com/office/powerpoint/2010/main" val="373087659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1"/>
          <p:cNvSpPr>
            <a:spLocks noGrp="1"/>
          </p:cNvSpPr>
          <p:nvPr>
            <p:ph type="title"/>
          </p:nvPr>
        </p:nvSpPr>
        <p:spPr/>
        <p:txBody>
          <a:bodyPr/>
          <a:lstStyle/>
          <a:p>
            <a:r>
              <a:rPr lang="en-US" dirty="0"/>
              <a:t>Post processing of thermal pictures</a:t>
            </a:r>
            <a:r>
              <a:rPr lang="en-US" dirty="0" smtClean="0"/>
              <a:t/>
            </a:r>
            <a:br>
              <a:rPr lang="en-US" dirty="0" smtClean="0"/>
            </a:br>
            <a:r>
              <a:rPr lang="en-US" dirty="0" smtClean="0">
                <a:solidFill>
                  <a:srgbClr val="407FB7"/>
                </a:solidFill>
              </a:rPr>
              <a:t>Lines along the tool – obtaining process</a:t>
            </a:r>
            <a:endParaRPr lang="de-DE" dirty="0">
              <a:solidFill>
                <a:srgbClr val="407FB7"/>
              </a:solidFill>
            </a:endParaRPr>
          </a:p>
        </p:txBody>
      </p:sp>
      <mc:AlternateContent xmlns:mc="http://schemas.openxmlformats.org/markup-compatibility/2006" xmlns:a14="http://schemas.microsoft.com/office/drawing/2010/main">
        <mc:Choice Requires="a14">
          <p:sp>
            <p:nvSpPr>
              <p:cNvPr id="41" name="Inhaltsplatzhalter 40"/>
              <p:cNvSpPr>
                <a:spLocks noGrp="1"/>
              </p:cNvSpPr>
              <p:nvPr>
                <p:ph idx="1"/>
              </p:nvPr>
            </p:nvSpPr>
            <p:spPr>
              <a:xfrm>
                <a:off x="217486" y="863600"/>
                <a:ext cx="6311900" cy="4976813"/>
              </a:xfrm>
            </p:spPr>
            <p:txBody>
              <a:bodyPr/>
              <a:lstStyle/>
              <a:p>
                <a:r>
                  <a:rPr lang="en-US" dirty="0" smtClean="0"/>
                  <a:t>The </a:t>
                </a:r>
                <a:r>
                  <a:rPr lang="en-US" dirty="0"/>
                  <a:t>drawn lines  are normal to the vector </a:t>
                </a:r>
                <a14:m>
                  <m:oMath xmlns:m="http://schemas.openxmlformats.org/officeDocument/2006/math">
                    <m:acc>
                      <m:accPr>
                        <m:chr m:val="⃗"/>
                        <m:ctrlPr>
                          <a:rPr lang="en-US" i="1">
                            <a:latin typeface="Cambria Math"/>
                          </a:rPr>
                        </m:ctrlPr>
                      </m:accPr>
                      <m:e>
                        <m:r>
                          <a:rPr lang="en-US" i="1">
                            <a:latin typeface="Cambria Math"/>
                          </a:rPr>
                          <m:t>𝑣</m:t>
                        </m:r>
                      </m:e>
                    </m:acc>
                  </m:oMath>
                </a14:m>
                <a:endParaRPr lang="de-DE" dirty="0" smtClean="0"/>
              </a:p>
              <a:p>
                <a:r>
                  <a:rPr lang="en-US" dirty="0"/>
                  <a:t>Bigger valid areas (Temperature ≥ 200°C) are obtained due to the resultant direction of </a:t>
                </a:r>
                <a14:m>
                  <m:oMath xmlns:m="http://schemas.openxmlformats.org/officeDocument/2006/math">
                    <m:acc>
                      <m:accPr>
                        <m:chr m:val="⃗"/>
                        <m:ctrlPr>
                          <a:rPr lang="de-DE" i="1">
                            <a:latin typeface="Cambria Math"/>
                          </a:rPr>
                        </m:ctrlPr>
                      </m:accPr>
                      <m:e>
                        <m:r>
                          <a:rPr lang="de-DE" i="1">
                            <a:latin typeface="Cambria Math"/>
                          </a:rPr>
                          <m:t>𝑣</m:t>
                        </m:r>
                      </m:e>
                    </m:acc>
                  </m:oMath>
                </a14:m>
                <a:r>
                  <a:rPr lang="en-US" dirty="0" smtClean="0"/>
                  <a:t>.</a:t>
                </a:r>
              </a:p>
              <a:p>
                <a:r>
                  <a:rPr lang="en-US" dirty="0"/>
                  <a:t>The lines are equally spaced in 4 pixels (60µm) from each other, and the last one is the tool tip farthest which still has only valid pixels.</a:t>
                </a:r>
              </a:p>
              <a:p>
                <a:pPr marL="0" indent="0">
                  <a:buNone/>
                </a:pPr>
                <a:endParaRPr lang="en-US" dirty="0" smtClean="0"/>
              </a:p>
              <a:p>
                <a:endParaRPr lang="de-DE" dirty="0" smtClean="0"/>
              </a:p>
              <a:p>
                <a:endParaRPr lang="de-DE" dirty="0"/>
              </a:p>
            </p:txBody>
          </p:sp>
        </mc:Choice>
        <mc:Fallback xmlns="">
          <p:sp>
            <p:nvSpPr>
              <p:cNvPr id="41" name="Inhaltsplatzhalter 40"/>
              <p:cNvSpPr>
                <a:spLocks noGrp="1" noRot="1" noChangeAspect="1" noMove="1" noResize="1" noEditPoints="1" noAdjustHandles="1" noChangeArrowheads="1" noChangeShapeType="1" noTextEdit="1"/>
              </p:cNvSpPr>
              <p:nvPr>
                <p:ph idx="1"/>
              </p:nvPr>
            </p:nvSpPr>
            <p:spPr>
              <a:xfrm>
                <a:off x="217486" y="863600"/>
                <a:ext cx="6311900" cy="4976813"/>
              </a:xfrm>
              <a:blipFill rotWithShape="1">
                <a:blip r:embed="rId2"/>
                <a:stretch>
                  <a:fillRect l="-1932" t="-2574"/>
                </a:stretch>
              </a:blipFill>
            </p:spPr>
            <p:txBody>
              <a:bodyPr/>
              <a:lstStyle/>
              <a:p>
                <a:r>
                  <a:rPr lang="de-DE">
                    <a:noFill/>
                  </a:rPr>
                  <a:t> </a:t>
                </a:r>
              </a:p>
            </p:txBody>
          </p:sp>
        </mc:Fallback>
      </mc:AlternateContent>
      <p:cxnSp>
        <p:nvCxnSpPr>
          <p:cNvPr id="6" name="Gerade Verbindung 5"/>
          <p:cNvCxnSpPr/>
          <p:nvPr/>
        </p:nvCxnSpPr>
        <p:spPr bwMode="auto">
          <a:xfrm>
            <a:off x="8010487" y="783942"/>
            <a:ext cx="0" cy="0"/>
          </a:xfrm>
          <a:prstGeom prst="line">
            <a:avLst/>
          </a:prstGeom>
          <a:solidFill>
            <a:srgbClr val="DDDDDD"/>
          </a:solidFill>
          <a:ln w="1079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grpSp>
        <p:nvGrpSpPr>
          <p:cNvPr id="7" name="Gruppieren 6"/>
          <p:cNvGrpSpPr/>
          <p:nvPr/>
        </p:nvGrpSpPr>
        <p:grpSpPr>
          <a:xfrm>
            <a:off x="6055592" y="1006772"/>
            <a:ext cx="3441427" cy="3627733"/>
            <a:chOff x="4139952" y="908720"/>
            <a:chExt cx="2160240" cy="2376264"/>
          </a:xfrm>
        </p:grpSpPr>
        <p:grpSp>
          <p:nvGrpSpPr>
            <p:cNvPr id="16" name="Gruppieren 15"/>
            <p:cNvGrpSpPr/>
            <p:nvPr/>
          </p:nvGrpSpPr>
          <p:grpSpPr>
            <a:xfrm>
              <a:off x="4139952" y="908720"/>
              <a:ext cx="2160240" cy="2376264"/>
              <a:chOff x="4139952" y="908720"/>
              <a:chExt cx="2160240" cy="2376264"/>
            </a:xfrm>
          </p:grpSpPr>
          <p:cxnSp>
            <p:nvCxnSpPr>
              <p:cNvPr id="18" name="Gerade Verbindung 17"/>
              <p:cNvCxnSpPr/>
              <p:nvPr/>
            </p:nvCxnSpPr>
            <p:spPr>
              <a:xfrm flipH="1">
                <a:off x="4139952" y="908720"/>
                <a:ext cx="432048" cy="237626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Gerade Verbindung 18"/>
              <p:cNvCxnSpPr/>
              <p:nvPr/>
            </p:nvCxnSpPr>
            <p:spPr>
              <a:xfrm flipH="1">
                <a:off x="4139952" y="3068960"/>
                <a:ext cx="2160240" cy="21602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7" name="Gerade Verbindung 27"/>
            <p:cNvCxnSpPr/>
            <p:nvPr/>
          </p:nvCxnSpPr>
          <p:spPr>
            <a:xfrm rot="16200000" flipH="1">
              <a:off x="4355976" y="1124744"/>
              <a:ext cx="2160240" cy="1728192"/>
            </a:xfrm>
            <a:prstGeom prst="curvedConnector3">
              <a:avLst>
                <a:gd name="adj1"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8" name="Gerade Verbindung 7"/>
          <p:cNvCxnSpPr/>
          <p:nvPr/>
        </p:nvCxnSpPr>
        <p:spPr bwMode="auto">
          <a:xfrm flipH="1" flipV="1">
            <a:off x="6151001" y="4115001"/>
            <a:ext cx="273575" cy="488430"/>
          </a:xfrm>
          <a:prstGeom prst="line">
            <a:avLst/>
          </a:prstGeom>
          <a:solidFill>
            <a:srgbClr val="DDDDDD"/>
          </a:solidFill>
          <a:ln w="6350"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0" name="Gerade Verbindung 9"/>
          <p:cNvCxnSpPr/>
          <p:nvPr/>
        </p:nvCxnSpPr>
        <p:spPr bwMode="auto">
          <a:xfrm flipH="1" flipV="1">
            <a:off x="6242486" y="3656396"/>
            <a:ext cx="501392" cy="895166"/>
          </a:xfrm>
          <a:prstGeom prst="line">
            <a:avLst/>
          </a:prstGeom>
          <a:solidFill>
            <a:srgbClr val="DDDDDD"/>
          </a:solidFill>
          <a:ln w="6350"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2" name="Gerade Verbindung 11"/>
          <p:cNvCxnSpPr/>
          <p:nvPr/>
        </p:nvCxnSpPr>
        <p:spPr bwMode="auto">
          <a:xfrm flipH="1" flipV="1">
            <a:off x="6337235" y="3197035"/>
            <a:ext cx="745716" cy="1331372"/>
          </a:xfrm>
          <a:prstGeom prst="line">
            <a:avLst/>
          </a:prstGeom>
          <a:solidFill>
            <a:srgbClr val="DDDDDD"/>
          </a:solidFill>
          <a:ln w="6350"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4" name="Gerade Verbindung 13"/>
          <p:cNvCxnSpPr/>
          <p:nvPr/>
        </p:nvCxnSpPr>
        <p:spPr bwMode="auto">
          <a:xfrm flipH="1" flipV="1">
            <a:off x="6438666" y="2617690"/>
            <a:ext cx="1048965" cy="1872781"/>
          </a:xfrm>
          <a:prstGeom prst="line">
            <a:avLst/>
          </a:prstGeom>
          <a:solidFill>
            <a:srgbClr val="DDDDDD"/>
          </a:solidFill>
          <a:ln w="6350"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5" name="Gerade Verbindung mit Pfeil 14"/>
          <p:cNvCxnSpPr/>
          <p:nvPr/>
        </p:nvCxnSpPr>
        <p:spPr bwMode="auto">
          <a:xfrm flipV="1">
            <a:off x="6055592" y="4120046"/>
            <a:ext cx="1027359" cy="507262"/>
          </a:xfrm>
          <a:prstGeom prst="straightConnector1">
            <a:avLst/>
          </a:prstGeom>
          <a:solidFill>
            <a:srgbClr val="DDDDDD"/>
          </a:solidFill>
          <a:ln w="10795" cap="sq" cmpd="sng" algn="ctr">
            <a:solidFill>
              <a:schemeClr val="accent5">
                <a:lumMod val="75000"/>
              </a:schemeClr>
            </a:solidFill>
            <a:prstDash val="solid"/>
            <a:miter lim="800000"/>
            <a:headEnd type="none" w="med" len="med"/>
            <a:tailEnd type="stealth"/>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20" name="Gerade Verbindung mit Pfeil 19"/>
          <p:cNvCxnSpPr/>
          <p:nvPr/>
        </p:nvCxnSpPr>
        <p:spPr bwMode="auto">
          <a:xfrm flipV="1">
            <a:off x="6063792" y="4513406"/>
            <a:ext cx="1020772" cy="124800"/>
          </a:xfrm>
          <a:prstGeom prst="straightConnector1">
            <a:avLst/>
          </a:prstGeom>
          <a:solidFill>
            <a:srgbClr val="DDDDDD"/>
          </a:solidFill>
          <a:ln w="38100" cap="sq" cmpd="sng" algn="ctr">
            <a:solidFill>
              <a:schemeClr val="accent5">
                <a:lumMod val="75000"/>
              </a:schemeClr>
            </a:solidFill>
            <a:prstDash val="solid"/>
            <a:miter lim="800000"/>
            <a:headEnd type="none" w="med" len="med"/>
            <a:tailEnd type="stealth"/>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23" name="Gerade Verbindung mit Pfeil 22"/>
          <p:cNvCxnSpPr/>
          <p:nvPr/>
        </p:nvCxnSpPr>
        <p:spPr bwMode="auto">
          <a:xfrm flipV="1">
            <a:off x="6054622" y="4069481"/>
            <a:ext cx="117332" cy="568270"/>
          </a:xfrm>
          <a:prstGeom prst="straightConnector1">
            <a:avLst/>
          </a:prstGeom>
          <a:solidFill>
            <a:srgbClr val="DDDDDD"/>
          </a:solidFill>
          <a:ln w="38100" cap="sq" cmpd="sng" algn="ctr">
            <a:solidFill>
              <a:schemeClr val="accent5">
                <a:lumMod val="75000"/>
              </a:schemeClr>
            </a:solidFill>
            <a:prstDash val="solid"/>
            <a:miter lim="800000"/>
            <a:headEnd type="none" w="med" len="med"/>
            <a:tailEnd type="stealth"/>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mc:AlternateContent xmlns:mc="http://schemas.openxmlformats.org/markup-compatibility/2006" xmlns:a14="http://schemas.microsoft.com/office/drawing/2010/main">
        <mc:Choice Requires="a14">
          <p:sp>
            <p:nvSpPr>
              <p:cNvPr id="32" name="Textfeld 31"/>
              <p:cNvSpPr txBox="1"/>
              <p:nvPr/>
            </p:nvSpPr>
            <p:spPr>
              <a:xfrm>
                <a:off x="5390495" y="4120046"/>
                <a:ext cx="97210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de-DE" i="1">
                              <a:latin typeface="Cambria Math"/>
                            </a:rPr>
                          </m:ctrlPr>
                        </m:sSubPr>
                        <m:e>
                          <m:acc>
                            <m:accPr>
                              <m:chr m:val="⃗"/>
                              <m:ctrlPr>
                                <a:rPr lang="de-DE" i="1">
                                  <a:latin typeface="Cambria Math"/>
                                </a:rPr>
                              </m:ctrlPr>
                            </m:accPr>
                            <m:e>
                              <m:r>
                                <a:rPr lang="de-DE" i="1">
                                  <a:latin typeface="Cambria Math"/>
                                </a:rPr>
                                <m:t>𝑣</m:t>
                              </m:r>
                            </m:e>
                          </m:acc>
                        </m:e>
                        <m:sub>
                          <m:r>
                            <a:rPr lang="de-DE" i="1">
                              <a:latin typeface="Cambria Math"/>
                            </a:rPr>
                            <m:t>𝑅𝐹</m:t>
                          </m:r>
                        </m:sub>
                      </m:sSub>
                    </m:oMath>
                  </m:oMathPara>
                </a14:m>
                <a:endParaRPr lang="de-DE" dirty="0"/>
              </a:p>
            </p:txBody>
          </p:sp>
        </mc:Choice>
        <mc:Fallback xmlns="">
          <p:sp>
            <p:nvSpPr>
              <p:cNvPr id="32" name="Textfeld 31"/>
              <p:cNvSpPr txBox="1">
                <a:spLocks noRot="1" noChangeAspect="1" noMove="1" noResize="1" noEditPoints="1" noAdjustHandles="1" noChangeArrowheads="1" noChangeShapeType="1" noTextEdit="1"/>
              </p:cNvSpPr>
              <p:nvPr/>
            </p:nvSpPr>
            <p:spPr>
              <a:xfrm>
                <a:off x="5390495" y="4120046"/>
                <a:ext cx="972108" cy="369332"/>
              </a:xfrm>
              <a:prstGeom prst="rect">
                <a:avLst/>
              </a:prstGeom>
              <a:blipFill rotWithShape="1">
                <a:blip r:embed="rId3"/>
                <a:stretch>
                  <a:fillRect t="-21667" b="-1667"/>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33" name="Textfeld 32"/>
              <p:cNvSpPr txBox="1"/>
              <p:nvPr/>
            </p:nvSpPr>
            <p:spPr>
              <a:xfrm>
                <a:off x="6225478" y="4546778"/>
                <a:ext cx="97210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de-DE" b="0" i="1" smtClean="0">
                          <a:latin typeface="Cambria Math"/>
                        </a:rPr>
                        <m:t>2</m:t>
                      </m:r>
                      <m:sSub>
                        <m:sSubPr>
                          <m:ctrlPr>
                            <a:rPr lang="de-DE" i="1">
                              <a:latin typeface="Cambria Math"/>
                            </a:rPr>
                          </m:ctrlPr>
                        </m:sSubPr>
                        <m:e>
                          <m:acc>
                            <m:accPr>
                              <m:chr m:val="⃗"/>
                              <m:ctrlPr>
                                <a:rPr lang="de-DE" i="1">
                                  <a:latin typeface="Cambria Math"/>
                                </a:rPr>
                              </m:ctrlPr>
                            </m:accPr>
                            <m:e>
                              <m:r>
                                <a:rPr lang="de-DE" i="1">
                                  <a:latin typeface="Cambria Math"/>
                                </a:rPr>
                                <m:t>𝑣</m:t>
                              </m:r>
                            </m:e>
                          </m:acc>
                        </m:e>
                        <m:sub>
                          <m:r>
                            <a:rPr lang="de-DE" i="1">
                              <a:latin typeface="Cambria Math"/>
                            </a:rPr>
                            <m:t>𝐶𝐹</m:t>
                          </m:r>
                        </m:sub>
                      </m:sSub>
                    </m:oMath>
                  </m:oMathPara>
                </a14:m>
                <a:endParaRPr lang="de-DE" dirty="0"/>
              </a:p>
            </p:txBody>
          </p:sp>
        </mc:Choice>
        <mc:Fallback xmlns="">
          <p:sp>
            <p:nvSpPr>
              <p:cNvPr id="33" name="Textfeld 32"/>
              <p:cNvSpPr txBox="1">
                <a:spLocks noRot="1" noChangeAspect="1" noMove="1" noResize="1" noEditPoints="1" noAdjustHandles="1" noChangeArrowheads="1" noChangeShapeType="1" noTextEdit="1"/>
              </p:cNvSpPr>
              <p:nvPr/>
            </p:nvSpPr>
            <p:spPr>
              <a:xfrm>
                <a:off x="6225478" y="4546778"/>
                <a:ext cx="972108" cy="369332"/>
              </a:xfrm>
              <a:prstGeom prst="rect">
                <a:avLst/>
              </a:prstGeom>
              <a:blipFill rotWithShape="1">
                <a:blip r:embed="rId4"/>
                <a:stretch>
                  <a:fillRect t="-21667" b="-1667"/>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36" name="Textfeld 35"/>
              <p:cNvSpPr txBox="1"/>
              <p:nvPr/>
            </p:nvSpPr>
            <p:spPr>
              <a:xfrm>
                <a:off x="6801130" y="3750714"/>
                <a:ext cx="324036"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de-DE" i="1" smtClean="0">
                              <a:latin typeface="Cambria Math"/>
                            </a:rPr>
                          </m:ctrlPr>
                        </m:accPr>
                        <m:e>
                          <m:r>
                            <a:rPr lang="de-DE" b="0" i="1" smtClean="0">
                              <a:latin typeface="Cambria Math"/>
                            </a:rPr>
                            <m:t>𝑣</m:t>
                          </m:r>
                        </m:e>
                      </m:acc>
                    </m:oMath>
                  </m:oMathPara>
                </a14:m>
                <a:endParaRPr lang="de-DE" dirty="0"/>
              </a:p>
            </p:txBody>
          </p:sp>
        </mc:Choice>
        <mc:Fallback xmlns="">
          <p:sp>
            <p:nvSpPr>
              <p:cNvPr id="36" name="Textfeld 35"/>
              <p:cNvSpPr txBox="1">
                <a:spLocks noRot="1" noChangeAspect="1" noMove="1" noResize="1" noEditPoints="1" noAdjustHandles="1" noChangeArrowheads="1" noChangeShapeType="1" noTextEdit="1"/>
              </p:cNvSpPr>
              <p:nvPr/>
            </p:nvSpPr>
            <p:spPr>
              <a:xfrm>
                <a:off x="6801130" y="3750714"/>
                <a:ext cx="324036" cy="369332"/>
              </a:xfrm>
              <a:prstGeom prst="rect">
                <a:avLst/>
              </a:prstGeom>
              <a:blipFill rotWithShape="1">
                <a:blip r:embed="rId5"/>
                <a:stretch>
                  <a:fillRect t="-21311" r="-24528"/>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37" name="Textfeld 36"/>
              <p:cNvSpPr txBox="1"/>
              <p:nvPr/>
            </p:nvSpPr>
            <p:spPr>
              <a:xfrm>
                <a:off x="2072680" y="3197463"/>
                <a:ext cx="1857857" cy="369332"/>
              </a:xfrm>
              <a:prstGeom prst="rect">
                <a:avLst/>
              </a:prstGeom>
              <a:noFill/>
              <a:ln>
                <a:solidFill>
                  <a:schemeClr val="tx1"/>
                </a:solidFill>
                <a:prstDash val="dash"/>
              </a:ln>
            </p:spPr>
            <p:txBody>
              <a:bodyPr wrap="square" rtlCol="0">
                <a:spAutoFit/>
              </a:bodyPr>
              <a:lstStyle/>
              <a:p>
                <a14:m>
                  <m:oMath xmlns:m="http://schemas.openxmlformats.org/officeDocument/2006/math">
                    <m:acc>
                      <m:accPr>
                        <m:chr m:val="⃗"/>
                        <m:ctrlPr>
                          <a:rPr lang="de-DE" i="1" smtClean="0">
                            <a:latin typeface="Cambria Math"/>
                          </a:rPr>
                        </m:ctrlPr>
                      </m:accPr>
                      <m:e>
                        <m:r>
                          <a:rPr lang="de-DE" b="0" i="1" smtClean="0">
                            <a:latin typeface="Cambria Math"/>
                          </a:rPr>
                          <m:t>𝑣</m:t>
                        </m:r>
                      </m:e>
                    </m:acc>
                    <m:r>
                      <a:rPr lang="de-DE" b="0" i="1" smtClean="0">
                        <a:latin typeface="Cambria Math"/>
                      </a:rPr>
                      <m:t>=</m:t>
                    </m:r>
                  </m:oMath>
                </a14:m>
                <a:r>
                  <a:rPr lang="de-DE" dirty="0"/>
                  <a:t> </a:t>
                </a:r>
                <a14:m>
                  <m:oMath xmlns:m="http://schemas.openxmlformats.org/officeDocument/2006/math">
                    <m:sSub>
                      <m:sSubPr>
                        <m:ctrlPr>
                          <a:rPr lang="de-DE" b="0" i="1" smtClean="0">
                            <a:latin typeface="Cambria Math"/>
                          </a:rPr>
                        </m:ctrlPr>
                      </m:sSubPr>
                      <m:e>
                        <m:acc>
                          <m:accPr>
                            <m:chr m:val="⃗"/>
                            <m:ctrlPr>
                              <a:rPr lang="de-DE" i="1">
                                <a:latin typeface="Cambria Math"/>
                              </a:rPr>
                            </m:ctrlPr>
                          </m:accPr>
                          <m:e>
                            <m:r>
                              <a:rPr lang="de-DE" b="0" i="1" smtClean="0">
                                <a:latin typeface="Cambria Math"/>
                              </a:rPr>
                              <m:t>𝑣</m:t>
                            </m:r>
                          </m:e>
                        </m:acc>
                      </m:e>
                      <m:sub>
                        <m:r>
                          <a:rPr lang="de-DE" b="0" i="1" smtClean="0">
                            <a:latin typeface="Cambria Math"/>
                          </a:rPr>
                          <m:t>𝑅𝐹</m:t>
                        </m:r>
                      </m:sub>
                    </m:sSub>
                    <m:r>
                      <a:rPr lang="de-DE" b="0" i="1" smtClean="0">
                        <a:latin typeface="Cambria Math"/>
                      </a:rPr>
                      <m:t>+2</m:t>
                    </m:r>
                    <m:sSub>
                      <m:sSubPr>
                        <m:ctrlPr>
                          <a:rPr lang="de-DE" b="0" i="1" smtClean="0">
                            <a:latin typeface="Cambria Math"/>
                          </a:rPr>
                        </m:ctrlPr>
                      </m:sSubPr>
                      <m:e>
                        <m:acc>
                          <m:accPr>
                            <m:chr m:val="⃗"/>
                            <m:ctrlPr>
                              <a:rPr lang="de-DE" i="1">
                                <a:latin typeface="Cambria Math"/>
                              </a:rPr>
                            </m:ctrlPr>
                          </m:accPr>
                          <m:e>
                            <m:r>
                              <a:rPr lang="de-DE" b="0" i="1" smtClean="0">
                                <a:latin typeface="Cambria Math"/>
                              </a:rPr>
                              <m:t>𝑣</m:t>
                            </m:r>
                          </m:e>
                        </m:acc>
                      </m:e>
                      <m:sub>
                        <m:r>
                          <a:rPr lang="de-DE" b="0" i="1" smtClean="0">
                            <a:latin typeface="Cambria Math"/>
                          </a:rPr>
                          <m:t>𝐶𝐹</m:t>
                        </m:r>
                      </m:sub>
                    </m:sSub>
                  </m:oMath>
                </a14:m>
                <a:endParaRPr lang="de-DE" dirty="0"/>
              </a:p>
            </p:txBody>
          </p:sp>
        </mc:Choice>
        <mc:Fallback xmlns="">
          <p:sp>
            <p:nvSpPr>
              <p:cNvPr id="37" name="Textfeld 36"/>
              <p:cNvSpPr txBox="1">
                <a:spLocks noRot="1" noChangeAspect="1" noMove="1" noResize="1" noEditPoints="1" noAdjustHandles="1" noChangeArrowheads="1" noChangeShapeType="1" noTextEdit="1"/>
              </p:cNvSpPr>
              <p:nvPr/>
            </p:nvSpPr>
            <p:spPr>
              <a:xfrm>
                <a:off x="2072680" y="3197463"/>
                <a:ext cx="1857857" cy="369332"/>
              </a:xfrm>
              <a:prstGeom prst="rect">
                <a:avLst/>
              </a:prstGeom>
              <a:blipFill rotWithShape="1">
                <a:blip r:embed="rId6"/>
                <a:stretch>
                  <a:fillRect t="-19355"/>
                </a:stretch>
              </a:blipFill>
              <a:ln>
                <a:solidFill>
                  <a:schemeClr val="tx1"/>
                </a:solidFill>
                <a:prstDash val="dash"/>
              </a:ln>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40" name="Textfeld 39"/>
              <p:cNvSpPr txBox="1"/>
              <p:nvPr/>
            </p:nvSpPr>
            <p:spPr>
              <a:xfrm>
                <a:off x="5395408" y="5013176"/>
                <a:ext cx="4500500" cy="523220"/>
              </a:xfrm>
              <a:prstGeom prst="rect">
                <a:avLst/>
              </a:prstGeom>
              <a:noFill/>
            </p:spPr>
            <p:txBody>
              <a:bodyPr wrap="square" rtlCol="0">
                <a:spAutoFit/>
              </a:bodyPr>
              <a:lstStyle/>
              <a:p>
                <a:pPr marL="285750" indent="-285750">
                  <a:buFont typeface="Symbol" panose="05050102010706020507" pitchFamily="18" charset="2"/>
                  <a:buChar char="-"/>
                </a:pPr>
                <a14:m>
                  <m:oMath xmlns:m="http://schemas.openxmlformats.org/officeDocument/2006/math">
                    <m:acc>
                      <m:accPr>
                        <m:chr m:val="⃗"/>
                        <m:ctrlPr>
                          <a:rPr lang="en-US" sz="1400" i="1" smtClean="0">
                            <a:latin typeface="Cambria Math"/>
                          </a:rPr>
                        </m:ctrlPr>
                      </m:accPr>
                      <m:e>
                        <m:sSub>
                          <m:sSubPr>
                            <m:ctrlPr>
                              <a:rPr lang="en-US" sz="1400" i="1">
                                <a:latin typeface="Cambria Math"/>
                              </a:rPr>
                            </m:ctrlPr>
                          </m:sSubPr>
                          <m:e>
                            <m:r>
                              <a:rPr lang="en-US" sz="1400" i="1">
                                <a:latin typeface="Cambria Math"/>
                              </a:rPr>
                              <m:t>𝑣</m:t>
                            </m:r>
                          </m:e>
                          <m:sub>
                            <m:r>
                              <a:rPr lang="en-US" sz="1400" i="1">
                                <a:latin typeface="Cambria Math"/>
                              </a:rPr>
                              <m:t>𝑅𝐹</m:t>
                            </m:r>
                          </m:sub>
                        </m:sSub>
                      </m:e>
                    </m:acc>
                  </m:oMath>
                </a14:m>
                <a:r>
                  <a:rPr lang="en-US" sz="1400" dirty="0" smtClean="0"/>
                  <a:t>: unitary vector on the rake face direction</a:t>
                </a:r>
              </a:p>
              <a:p>
                <a:pPr marL="285750" indent="-285750">
                  <a:buFont typeface="Symbol" panose="05050102010706020507" pitchFamily="18" charset="2"/>
                  <a:buChar char="-"/>
                </a:pPr>
                <a14:m>
                  <m:oMath xmlns:m="http://schemas.openxmlformats.org/officeDocument/2006/math">
                    <m:acc>
                      <m:accPr>
                        <m:chr m:val="⃗"/>
                        <m:ctrlPr>
                          <a:rPr lang="en-US" sz="1400" i="1">
                            <a:latin typeface="Cambria Math"/>
                          </a:rPr>
                        </m:ctrlPr>
                      </m:accPr>
                      <m:e>
                        <m:sSub>
                          <m:sSubPr>
                            <m:ctrlPr>
                              <a:rPr lang="en-US" sz="1400" i="1">
                                <a:latin typeface="Cambria Math"/>
                              </a:rPr>
                            </m:ctrlPr>
                          </m:sSubPr>
                          <m:e>
                            <m:r>
                              <a:rPr lang="en-US" sz="1400" i="1">
                                <a:latin typeface="Cambria Math"/>
                              </a:rPr>
                              <m:t>𝑣</m:t>
                            </m:r>
                          </m:e>
                          <m:sub>
                            <m:r>
                              <a:rPr lang="en-US" sz="1400" i="1">
                                <a:latin typeface="Cambria Math"/>
                              </a:rPr>
                              <m:t>𝐶𝐹</m:t>
                            </m:r>
                          </m:sub>
                        </m:sSub>
                      </m:e>
                    </m:acc>
                  </m:oMath>
                </a14:m>
                <a:r>
                  <a:rPr lang="en-US" sz="1400" dirty="0" smtClean="0"/>
                  <a:t>: </a:t>
                </a:r>
                <a:r>
                  <a:rPr lang="en-US" sz="1400" dirty="0"/>
                  <a:t>unitary vector on </a:t>
                </a:r>
                <a:r>
                  <a:rPr lang="en-US" sz="1400" dirty="0" smtClean="0"/>
                  <a:t>the clearance face direction</a:t>
                </a:r>
                <a:endParaRPr lang="en-US" sz="1400" dirty="0"/>
              </a:p>
            </p:txBody>
          </p:sp>
        </mc:Choice>
        <mc:Fallback xmlns="">
          <p:sp>
            <p:nvSpPr>
              <p:cNvPr id="40" name="Textfeld 39"/>
              <p:cNvSpPr txBox="1">
                <a:spLocks noRot="1" noChangeAspect="1" noMove="1" noResize="1" noEditPoints="1" noAdjustHandles="1" noChangeArrowheads="1" noChangeShapeType="1" noTextEdit="1"/>
              </p:cNvSpPr>
              <p:nvPr/>
            </p:nvSpPr>
            <p:spPr>
              <a:xfrm>
                <a:off x="5395408" y="5013176"/>
                <a:ext cx="4500500" cy="523220"/>
              </a:xfrm>
              <a:prstGeom prst="rect">
                <a:avLst/>
              </a:prstGeom>
              <a:blipFill rotWithShape="1">
                <a:blip r:embed="rId7"/>
                <a:stretch>
                  <a:fillRect l="-271" t="-2326" b="-10465"/>
                </a:stretch>
              </a:blipFill>
            </p:spPr>
            <p:txBody>
              <a:bodyPr/>
              <a:lstStyle/>
              <a:p>
                <a:r>
                  <a:rPr lang="de-DE">
                    <a:noFill/>
                  </a:rPr>
                  <a:t> </a:t>
                </a:r>
              </a:p>
            </p:txBody>
          </p:sp>
        </mc:Fallback>
      </mc:AlternateContent>
    </p:spTree>
    <p:extLst>
      <p:ext uri="{BB962C8B-B14F-4D97-AF65-F5344CB8AC3E}">
        <p14:creationId xmlns:p14="http://schemas.microsoft.com/office/powerpoint/2010/main" val="282888912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9" name="Objekt 148" hidden="1"/>
          <p:cNvGraphicFramePr>
            <a:graphicFrameLocks noChangeAspect="1"/>
          </p:cNvGraphicFramePr>
          <p:nvPr>
            <p:custDataLst>
              <p:tags r:id="rId2"/>
            </p:custDataLst>
            <p:extLst>
              <p:ext uri="{D42A27DB-BD31-4B8C-83A1-F6EECF244321}">
                <p14:modId xmlns:p14="http://schemas.microsoft.com/office/powerpoint/2010/main" val="2453566260"/>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07548" name="think-cell Folie" r:id="rId4" imgW="270" imgH="270" progId="TCLayout.ActiveDocument.1">
                  <p:embed/>
                </p:oleObj>
              </mc:Choice>
              <mc:Fallback>
                <p:oleObj name="think-cell Folie" r:id="rId4" imgW="270" imgH="270"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cxnSp>
        <p:nvCxnSpPr>
          <p:cNvPr id="88" name="Gerade Verbindung mit Pfeil 87"/>
          <p:cNvCxnSpPr/>
          <p:nvPr/>
        </p:nvCxnSpPr>
        <p:spPr bwMode="auto">
          <a:xfrm flipV="1">
            <a:off x="8951581" y="1933408"/>
            <a:ext cx="206256" cy="102946"/>
          </a:xfrm>
          <a:prstGeom prst="straightConnector1">
            <a:avLst/>
          </a:prstGeom>
          <a:solidFill>
            <a:srgbClr val="DDDDDD"/>
          </a:solidFill>
          <a:ln w="28575" cap="sq" cmpd="sng" algn="ctr">
            <a:solidFill>
              <a:schemeClr val="accent5">
                <a:lumMod val="75000"/>
              </a:schemeClr>
            </a:solidFill>
            <a:prstDash val="solid"/>
            <a:miter lim="800000"/>
            <a:headEnd type="none" w="med" len="med"/>
            <a:tailEnd type="stealth"/>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5" name="Gerade Verbindung 4"/>
          <p:cNvCxnSpPr/>
          <p:nvPr/>
        </p:nvCxnSpPr>
        <p:spPr bwMode="auto">
          <a:xfrm>
            <a:off x="6304183" y="1945603"/>
            <a:ext cx="2420195" cy="2861358"/>
          </a:xfrm>
          <a:prstGeom prst="line">
            <a:avLst/>
          </a:prstGeom>
          <a:noFill/>
          <a:ln w="38100" cap="flat" cmpd="sng" algn="ctr">
            <a:solidFill>
              <a:schemeClr val="tx1"/>
            </a:solidFill>
            <a:prstDash val="sysDash"/>
            <a:round/>
            <a:headEnd type="none" w="med" len="med"/>
            <a:tailEnd type="none" w="med" len="med"/>
          </a:ln>
          <a:effectLst/>
          <a:extLst/>
        </p:spPr>
      </p:cxnSp>
      <p:sp>
        <p:nvSpPr>
          <p:cNvPr id="4" name="Titel 1"/>
          <p:cNvSpPr>
            <a:spLocks noGrp="1"/>
          </p:cNvSpPr>
          <p:nvPr>
            <p:ph type="title"/>
          </p:nvPr>
        </p:nvSpPr>
        <p:spPr/>
        <p:txBody>
          <a:bodyPr/>
          <a:lstStyle/>
          <a:p>
            <a:r>
              <a:rPr lang="en-US" dirty="0"/>
              <a:t>Post processing of thermal pictures</a:t>
            </a:r>
            <a:r>
              <a:rPr lang="en-US" dirty="0" smtClean="0"/>
              <a:t/>
            </a:r>
            <a:br>
              <a:rPr lang="en-US" dirty="0" smtClean="0"/>
            </a:br>
            <a:r>
              <a:rPr lang="en-US" dirty="0" smtClean="0">
                <a:solidFill>
                  <a:srgbClr val="407FB7"/>
                </a:solidFill>
              </a:rPr>
              <a:t>Temperature gradient – calculation method</a:t>
            </a:r>
            <a:endParaRPr lang="de-DE" dirty="0">
              <a:solidFill>
                <a:srgbClr val="407FB7"/>
              </a:solidFill>
            </a:endParaRPr>
          </a:p>
        </p:txBody>
      </p:sp>
      <mc:AlternateContent xmlns:mc="http://schemas.openxmlformats.org/markup-compatibility/2006" xmlns:a14="http://schemas.microsoft.com/office/drawing/2010/main">
        <mc:Choice Requires="a14">
          <p:sp>
            <p:nvSpPr>
              <p:cNvPr id="148" name="Inhaltsplatzhalter 147"/>
              <p:cNvSpPr>
                <a:spLocks noGrp="1"/>
              </p:cNvSpPr>
              <p:nvPr>
                <p:ph idx="1"/>
              </p:nvPr>
            </p:nvSpPr>
            <p:spPr>
              <a:xfrm>
                <a:off x="217486" y="863600"/>
                <a:ext cx="6311900" cy="4976813"/>
              </a:xfrm>
            </p:spPr>
            <p:txBody>
              <a:bodyPr/>
              <a:lstStyle/>
              <a:p>
                <a:r>
                  <a:rPr lang="en-US" dirty="0" smtClean="0"/>
                  <a:t>Each line along the tool is consisted of pixels, and each pixel has a corresponding temperature (</a:t>
                </a:r>
                <a14:m>
                  <m:oMath xmlns:m="http://schemas.openxmlformats.org/officeDocument/2006/math">
                    <m:sSub>
                      <m:sSubPr>
                        <m:ctrlPr>
                          <a:rPr lang="de-DE" b="0" i="1" smtClean="0">
                            <a:latin typeface="Cambria Math"/>
                          </a:rPr>
                        </m:ctrlPr>
                      </m:sSubPr>
                      <m:e>
                        <m:r>
                          <a:rPr lang="de-DE" b="0" i="1" smtClean="0">
                            <a:latin typeface="Cambria Math"/>
                          </a:rPr>
                          <m:t>𝑇</m:t>
                        </m:r>
                      </m:e>
                      <m:sub>
                        <m:r>
                          <a:rPr lang="de-DE" b="0" i="1" smtClean="0">
                            <a:latin typeface="Cambria Math"/>
                          </a:rPr>
                          <m:t>𝑖𝑗</m:t>
                        </m:r>
                      </m:sub>
                    </m:sSub>
                  </m:oMath>
                </a14:m>
                <a:r>
                  <a:rPr lang="en-US" dirty="0" smtClean="0"/>
                  <a:t>).</a:t>
                </a:r>
              </a:p>
              <a:p>
                <a:r>
                  <a:rPr lang="en-US" dirty="0" smtClean="0"/>
                  <a:t>Gradients for the red pixel on the x (</a:t>
                </a:r>
                <a14:m>
                  <m:oMath xmlns:m="http://schemas.openxmlformats.org/officeDocument/2006/math">
                    <m:sSub>
                      <m:sSubPr>
                        <m:ctrlPr>
                          <a:rPr lang="en-US" i="1">
                            <a:latin typeface="Cambria Math"/>
                          </a:rPr>
                        </m:ctrlPr>
                      </m:sSubPr>
                      <m:e>
                        <m:r>
                          <a:rPr lang="en-US" i="1">
                            <a:latin typeface="Cambria Math"/>
                          </a:rPr>
                          <m:t>𝐺</m:t>
                        </m:r>
                      </m:e>
                      <m:sub>
                        <m:r>
                          <a:rPr lang="en-US" i="1">
                            <a:latin typeface="Cambria Math"/>
                          </a:rPr>
                          <m:t>𝑥</m:t>
                        </m:r>
                      </m:sub>
                    </m:sSub>
                  </m:oMath>
                </a14:m>
                <a:r>
                  <a:rPr lang="en-US" dirty="0" smtClean="0"/>
                  <a:t>) and y (</a:t>
                </a:r>
                <a14:m>
                  <m:oMath xmlns:m="http://schemas.openxmlformats.org/officeDocument/2006/math">
                    <m:sSub>
                      <m:sSubPr>
                        <m:ctrlPr>
                          <a:rPr lang="en-US" i="1">
                            <a:latin typeface="Cambria Math"/>
                          </a:rPr>
                        </m:ctrlPr>
                      </m:sSubPr>
                      <m:e>
                        <m:r>
                          <a:rPr lang="en-US" i="1">
                            <a:latin typeface="Cambria Math"/>
                          </a:rPr>
                          <m:t>𝐺</m:t>
                        </m:r>
                      </m:e>
                      <m:sub>
                        <m:r>
                          <a:rPr lang="en-US" i="1">
                            <a:latin typeface="Cambria Math"/>
                          </a:rPr>
                          <m:t>𝑦</m:t>
                        </m:r>
                      </m:sub>
                    </m:sSub>
                  </m:oMath>
                </a14:m>
                <a:r>
                  <a:rPr lang="en-US" dirty="0" smtClean="0"/>
                  <a:t>) directions:</a:t>
                </a:r>
              </a:p>
              <a:p>
                <a:pPr marL="0" indent="0">
                  <a:buNone/>
                </a:pPr>
                <a:endParaRPr lang="en-US" dirty="0" smtClean="0"/>
              </a:p>
              <a:p>
                <a:pPr lvl="1"/>
                <a14:m>
                  <m:oMath xmlns:m="http://schemas.openxmlformats.org/officeDocument/2006/math">
                    <m:sSub>
                      <m:sSubPr>
                        <m:ctrlPr>
                          <a:rPr lang="en-US" b="0" i="1" smtClean="0">
                            <a:latin typeface="Cambria Math"/>
                          </a:rPr>
                        </m:ctrlPr>
                      </m:sSubPr>
                      <m:e>
                        <m:r>
                          <a:rPr lang="en-US" b="0" i="1" smtClean="0">
                            <a:latin typeface="Cambria Math"/>
                          </a:rPr>
                          <m:t>𝐺</m:t>
                        </m:r>
                      </m:e>
                      <m:sub>
                        <m:r>
                          <a:rPr lang="en-US" b="0" i="1" smtClean="0">
                            <a:latin typeface="Cambria Math"/>
                          </a:rPr>
                          <m:t>𝑥</m:t>
                        </m:r>
                      </m:sub>
                    </m:sSub>
                    <m:r>
                      <a:rPr lang="en-US" b="0" i="1" smtClean="0">
                        <a:latin typeface="Cambria Math"/>
                      </a:rPr>
                      <m:t>=</m:t>
                    </m:r>
                    <m:f>
                      <m:fPr>
                        <m:ctrlPr>
                          <a:rPr lang="en-US" b="0" i="1" smtClean="0">
                            <a:latin typeface="Cambria Math"/>
                          </a:rPr>
                        </m:ctrlPr>
                      </m:fPr>
                      <m:num>
                        <m:r>
                          <a:rPr lang="en-US" b="0" i="1" smtClean="0">
                            <a:latin typeface="Cambria Math"/>
                          </a:rPr>
                          <m:t>1</m:t>
                        </m:r>
                      </m:num>
                      <m:den>
                        <m:r>
                          <a:rPr lang="en-US" b="0" i="1" smtClean="0">
                            <a:latin typeface="Cambria Math"/>
                          </a:rPr>
                          <m:t>5</m:t>
                        </m:r>
                      </m:den>
                    </m:f>
                    <m:d>
                      <m:dPr>
                        <m:ctrlPr>
                          <a:rPr lang="en-US" b="0" i="1" smtClean="0">
                            <a:latin typeface="Cambria Math"/>
                          </a:rPr>
                        </m:ctrlPr>
                      </m:dPr>
                      <m:e>
                        <m:f>
                          <m:fPr>
                            <m:ctrlPr>
                              <a:rPr lang="en-US" b="0" i="1" smtClean="0">
                                <a:latin typeface="Cambria Math"/>
                              </a:rPr>
                            </m:ctrlPr>
                          </m:fPr>
                          <m:num>
                            <m:sSub>
                              <m:sSubPr>
                                <m:ctrlPr>
                                  <a:rPr lang="en-US" b="0" i="1" smtClean="0">
                                    <a:latin typeface="Cambria Math"/>
                                  </a:rPr>
                                </m:ctrlPr>
                              </m:sSubPr>
                              <m:e>
                                <m:r>
                                  <a:rPr lang="en-US" b="0" i="1" smtClean="0">
                                    <a:latin typeface="Cambria Math"/>
                                  </a:rPr>
                                  <m:t>𝑇</m:t>
                                </m:r>
                              </m:e>
                              <m:sub>
                                <m:r>
                                  <a:rPr lang="en-US" b="0" i="1" smtClean="0">
                                    <a:latin typeface="Cambria Math"/>
                                  </a:rPr>
                                  <m:t>10</m:t>
                                </m:r>
                                <m:r>
                                  <a:rPr lang="en-US" b="0" i="1" smtClean="0">
                                    <a:latin typeface="Cambria Math"/>
                                  </a:rPr>
                                  <m:t>𝑥</m:t>
                                </m:r>
                              </m:sub>
                            </m:sSub>
                            <m:r>
                              <a:rPr lang="en-US" b="0" i="1" smtClean="0">
                                <a:latin typeface="Cambria Math"/>
                              </a:rPr>
                              <m:t>−</m:t>
                            </m:r>
                            <m:sSub>
                              <m:sSubPr>
                                <m:ctrlPr>
                                  <a:rPr lang="en-US" b="0" i="1" smtClean="0">
                                    <a:latin typeface="Cambria Math"/>
                                  </a:rPr>
                                </m:ctrlPr>
                              </m:sSubPr>
                              <m:e>
                                <m:r>
                                  <a:rPr lang="en-US" b="0" i="1" smtClean="0">
                                    <a:latin typeface="Cambria Math"/>
                                  </a:rPr>
                                  <m:t>𝑇</m:t>
                                </m:r>
                              </m:e>
                              <m:sub>
                                <m:r>
                                  <a:rPr lang="en-US" b="0" i="1" smtClean="0">
                                    <a:latin typeface="Cambria Math"/>
                                  </a:rPr>
                                  <m:t>1</m:t>
                                </m:r>
                                <m:r>
                                  <a:rPr lang="en-US" b="0" i="1" smtClean="0">
                                    <a:latin typeface="Cambria Math"/>
                                  </a:rPr>
                                  <m:t>𝑥</m:t>
                                </m:r>
                              </m:sub>
                            </m:sSub>
                          </m:num>
                          <m:den>
                            <m:r>
                              <a:rPr lang="en-US" b="0" i="1" smtClean="0">
                                <a:latin typeface="Cambria Math"/>
                              </a:rPr>
                              <m:t>10</m:t>
                            </m:r>
                          </m:den>
                        </m:f>
                        <m:r>
                          <a:rPr lang="en-US" b="0" i="1" smtClean="0">
                            <a:latin typeface="Cambria Math"/>
                          </a:rPr>
                          <m:t>+</m:t>
                        </m:r>
                        <m:f>
                          <m:fPr>
                            <m:ctrlPr>
                              <a:rPr lang="en-US" i="1">
                                <a:latin typeface="Cambria Math"/>
                              </a:rPr>
                            </m:ctrlPr>
                          </m:fPr>
                          <m:num>
                            <m:sSub>
                              <m:sSubPr>
                                <m:ctrlPr>
                                  <a:rPr lang="en-US" i="1">
                                    <a:latin typeface="Cambria Math"/>
                                  </a:rPr>
                                </m:ctrlPr>
                              </m:sSubPr>
                              <m:e>
                                <m:r>
                                  <a:rPr lang="en-US" i="1">
                                    <a:latin typeface="Cambria Math"/>
                                  </a:rPr>
                                  <m:t>𝑇</m:t>
                                </m:r>
                              </m:e>
                              <m:sub>
                                <m:r>
                                  <a:rPr lang="en-US" b="0" i="1" smtClean="0">
                                    <a:latin typeface="Cambria Math"/>
                                  </a:rPr>
                                  <m:t>9</m:t>
                                </m:r>
                                <m:r>
                                  <a:rPr lang="en-US" i="1">
                                    <a:latin typeface="Cambria Math"/>
                                  </a:rPr>
                                  <m:t>𝑥</m:t>
                                </m:r>
                              </m:sub>
                            </m:sSub>
                            <m:r>
                              <a:rPr lang="en-US" i="1">
                                <a:latin typeface="Cambria Math"/>
                              </a:rPr>
                              <m:t>−</m:t>
                            </m:r>
                            <m:sSub>
                              <m:sSubPr>
                                <m:ctrlPr>
                                  <a:rPr lang="en-US" i="1">
                                    <a:latin typeface="Cambria Math"/>
                                  </a:rPr>
                                </m:ctrlPr>
                              </m:sSubPr>
                              <m:e>
                                <m:r>
                                  <a:rPr lang="en-US" i="1">
                                    <a:latin typeface="Cambria Math"/>
                                  </a:rPr>
                                  <m:t>𝑇</m:t>
                                </m:r>
                              </m:e>
                              <m:sub>
                                <m:r>
                                  <a:rPr lang="en-US" b="0" i="1" smtClean="0">
                                    <a:latin typeface="Cambria Math"/>
                                  </a:rPr>
                                  <m:t>2</m:t>
                                </m:r>
                                <m:r>
                                  <a:rPr lang="en-US" i="1">
                                    <a:latin typeface="Cambria Math"/>
                                  </a:rPr>
                                  <m:t>𝑥</m:t>
                                </m:r>
                              </m:sub>
                            </m:sSub>
                          </m:num>
                          <m:den>
                            <m:r>
                              <a:rPr lang="en-US" b="0" i="1" smtClean="0">
                                <a:latin typeface="Cambria Math"/>
                              </a:rPr>
                              <m:t>8</m:t>
                            </m:r>
                          </m:den>
                        </m:f>
                        <m:r>
                          <a:rPr lang="en-US" i="1">
                            <a:latin typeface="Cambria Math"/>
                          </a:rPr>
                          <m:t>+</m:t>
                        </m:r>
                        <m:f>
                          <m:fPr>
                            <m:ctrlPr>
                              <a:rPr lang="en-US" i="1">
                                <a:latin typeface="Cambria Math"/>
                              </a:rPr>
                            </m:ctrlPr>
                          </m:fPr>
                          <m:num>
                            <m:sSub>
                              <m:sSubPr>
                                <m:ctrlPr>
                                  <a:rPr lang="en-US" i="1">
                                    <a:latin typeface="Cambria Math"/>
                                  </a:rPr>
                                </m:ctrlPr>
                              </m:sSubPr>
                              <m:e>
                                <m:r>
                                  <a:rPr lang="en-US" i="1">
                                    <a:latin typeface="Cambria Math"/>
                                  </a:rPr>
                                  <m:t>𝑇</m:t>
                                </m:r>
                              </m:e>
                              <m:sub>
                                <m:r>
                                  <a:rPr lang="en-US" b="0" i="1" smtClean="0">
                                    <a:latin typeface="Cambria Math"/>
                                  </a:rPr>
                                  <m:t>8</m:t>
                                </m:r>
                                <m:r>
                                  <a:rPr lang="en-US" i="1">
                                    <a:latin typeface="Cambria Math"/>
                                  </a:rPr>
                                  <m:t>𝑥</m:t>
                                </m:r>
                              </m:sub>
                            </m:sSub>
                            <m:r>
                              <a:rPr lang="en-US" i="1">
                                <a:latin typeface="Cambria Math"/>
                              </a:rPr>
                              <m:t>−</m:t>
                            </m:r>
                            <m:sSub>
                              <m:sSubPr>
                                <m:ctrlPr>
                                  <a:rPr lang="en-US" i="1">
                                    <a:latin typeface="Cambria Math"/>
                                  </a:rPr>
                                </m:ctrlPr>
                              </m:sSubPr>
                              <m:e>
                                <m:r>
                                  <a:rPr lang="en-US" i="1">
                                    <a:latin typeface="Cambria Math"/>
                                  </a:rPr>
                                  <m:t>𝑇</m:t>
                                </m:r>
                              </m:e>
                              <m:sub>
                                <m:r>
                                  <a:rPr lang="en-US" b="0" i="1" smtClean="0">
                                    <a:latin typeface="Cambria Math"/>
                                  </a:rPr>
                                  <m:t>3</m:t>
                                </m:r>
                                <m:r>
                                  <a:rPr lang="en-US" i="1">
                                    <a:latin typeface="Cambria Math"/>
                                  </a:rPr>
                                  <m:t>𝑥</m:t>
                                </m:r>
                              </m:sub>
                            </m:sSub>
                          </m:num>
                          <m:den>
                            <m:r>
                              <a:rPr lang="en-US" b="0" i="1" smtClean="0">
                                <a:latin typeface="Cambria Math"/>
                              </a:rPr>
                              <m:t>6</m:t>
                            </m:r>
                          </m:den>
                        </m:f>
                        <m:r>
                          <a:rPr lang="en-US" i="1">
                            <a:latin typeface="Cambria Math"/>
                          </a:rPr>
                          <m:t>+</m:t>
                        </m:r>
                        <m:f>
                          <m:fPr>
                            <m:ctrlPr>
                              <a:rPr lang="en-US" i="1">
                                <a:latin typeface="Cambria Math"/>
                              </a:rPr>
                            </m:ctrlPr>
                          </m:fPr>
                          <m:num>
                            <m:sSub>
                              <m:sSubPr>
                                <m:ctrlPr>
                                  <a:rPr lang="en-US" i="1">
                                    <a:latin typeface="Cambria Math"/>
                                  </a:rPr>
                                </m:ctrlPr>
                              </m:sSubPr>
                              <m:e>
                                <m:r>
                                  <a:rPr lang="en-US" i="1">
                                    <a:latin typeface="Cambria Math"/>
                                  </a:rPr>
                                  <m:t>𝑇</m:t>
                                </m:r>
                              </m:e>
                              <m:sub>
                                <m:r>
                                  <a:rPr lang="en-US" b="0" i="1" smtClean="0">
                                    <a:latin typeface="Cambria Math"/>
                                  </a:rPr>
                                  <m:t>7</m:t>
                                </m:r>
                                <m:r>
                                  <a:rPr lang="en-US" i="1">
                                    <a:latin typeface="Cambria Math"/>
                                  </a:rPr>
                                  <m:t>𝑥</m:t>
                                </m:r>
                              </m:sub>
                            </m:sSub>
                            <m:r>
                              <a:rPr lang="en-US" i="1">
                                <a:latin typeface="Cambria Math"/>
                              </a:rPr>
                              <m:t>−</m:t>
                            </m:r>
                            <m:sSub>
                              <m:sSubPr>
                                <m:ctrlPr>
                                  <a:rPr lang="en-US" i="1">
                                    <a:latin typeface="Cambria Math"/>
                                  </a:rPr>
                                </m:ctrlPr>
                              </m:sSubPr>
                              <m:e>
                                <m:r>
                                  <a:rPr lang="en-US" i="1">
                                    <a:latin typeface="Cambria Math"/>
                                  </a:rPr>
                                  <m:t>𝑇</m:t>
                                </m:r>
                              </m:e>
                              <m:sub>
                                <m:r>
                                  <a:rPr lang="en-US" b="0" i="1" smtClean="0">
                                    <a:latin typeface="Cambria Math"/>
                                  </a:rPr>
                                  <m:t>4</m:t>
                                </m:r>
                                <m:r>
                                  <a:rPr lang="en-US" i="1">
                                    <a:latin typeface="Cambria Math"/>
                                  </a:rPr>
                                  <m:t>𝑥</m:t>
                                </m:r>
                              </m:sub>
                            </m:sSub>
                          </m:num>
                          <m:den>
                            <m:r>
                              <a:rPr lang="en-US" b="0" i="1" smtClean="0">
                                <a:latin typeface="Cambria Math"/>
                              </a:rPr>
                              <m:t>4</m:t>
                            </m:r>
                          </m:den>
                        </m:f>
                        <m:r>
                          <a:rPr lang="en-US" i="1">
                            <a:latin typeface="Cambria Math"/>
                          </a:rPr>
                          <m:t>+</m:t>
                        </m:r>
                        <m:f>
                          <m:fPr>
                            <m:ctrlPr>
                              <a:rPr lang="en-US" i="1">
                                <a:latin typeface="Cambria Math"/>
                              </a:rPr>
                            </m:ctrlPr>
                          </m:fPr>
                          <m:num>
                            <m:sSub>
                              <m:sSubPr>
                                <m:ctrlPr>
                                  <a:rPr lang="en-US" i="1">
                                    <a:latin typeface="Cambria Math"/>
                                  </a:rPr>
                                </m:ctrlPr>
                              </m:sSubPr>
                              <m:e>
                                <m:r>
                                  <a:rPr lang="en-US" i="1">
                                    <a:latin typeface="Cambria Math"/>
                                  </a:rPr>
                                  <m:t>𝑇</m:t>
                                </m:r>
                              </m:e>
                              <m:sub>
                                <m:r>
                                  <a:rPr lang="en-US" b="0" i="1" smtClean="0">
                                    <a:latin typeface="Cambria Math"/>
                                  </a:rPr>
                                  <m:t>6</m:t>
                                </m:r>
                                <m:r>
                                  <a:rPr lang="en-US" i="1">
                                    <a:latin typeface="Cambria Math"/>
                                  </a:rPr>
                                  <m:t>𝑥</m:t>
                                </m:r>
                              </m:sub>
                            </m:sSub>
                            <m:r>
                              <a:rPr lang="en-US" i="1">
                                <a:latin typeface="Cambria Math"/>
                              </a:rPr>
                              <m:t>−</m:t>
                            </m:r>
                            <m:sSub>
                              <m:sSubPr>
                                <m:ctrlPr>
                                  <a:rPr lang="en-US" i="1">
                                    <a:latin typeface="Cambria Math"/>
                                  </a:rPr>
                                </m:ctrlPr>
                              </m:sSubPr>
                              <m:e>
                                <m:r>
                                  <a:rPr lang="en-US" i="1">
                                    <a:latin typeface="Cambria Math"/>
                                  </a:rPr>
                                  <m:t>𝑇</m:t>
                                </m:r>
                              </m:e>
                              <m:sub>
                                <m:r>
                                  <a:rPr lang="en-US" b="0" i="1" smtClean="0">
                                    <a:latin typeface="Cambria Math"/>
                                  </a:rPr>
                                  <m:t>5</m:t>
                                </m:r>
                                <m:r>
                                  <a:rPr lang="en-US" i="1">
                                    <a:latin typeface="Cambria Math"/>
                                  </a:rPr>
                                  <m:t>𝑥</m:t>
                                </m:r>
                              </m:sub>
                            </m:sSub>
                          </m:num>
                          <m:den>
                            <m:r>
                              <a:rPr lang="en-US" b="0" i="1" smtClean="0">
                                <a:latin typeface="Cambria Math"/>
                              </a:rPr>
                              <m:t>2</m:t>
                            </m:r>
                          </m:den>
                        </m:f>
                      </m:e>
                    </m:d>
                  </m:oMath>
                </a14:m>
                <a:endParaRPr lang="en-US" dirty="0" smtClean="0"/>
              </a:p>
              <a:p>
                <a:pPr lvl="1"/>
                <a14:m>
                  <m:oMath xmlns:m="http://schemas.openxmlformats.org/officeDocument/2006/math">
                    <m:sSub>
                      <m:sSubPr>
                        <m:ctrlPr>
                          <a:rPr lang="en-US" i="1">
                            <a:latin typeface="Cambria Math"/>
                          </a:rPr>
                        </m:ctrlPr>
                      </m:sSubPr>
                      <m:e>
                        <m:r>
                          <a:rPr lang="en-US" i="1">
                            <a:latin typeface="Cambria Math"/>
                          </a:rPr>
                          <m:t>𝐺</m:t>
                        </m:r>
                      </m:e>
                      <m:sub>
                        <m:r>
                          <a:rPr lang="en-US" b="0" i="1" smtClean="0">
                            <a:latin typeface="Cambria Math"/>
                          </a:rPr>
                          <m:t>𝑦</m:t>
                        </m:r>
                      </m:sub>
                    </m:sSub>
                    <m:r>
                      <a:rPr lang="en-US" i="1">
                        <a:latin typeface="Cambria Math"/>
                      </a:rPr>
                      <m:t>=</m:t>
                    </m:r>
                    <m:f>
                      <m:fPr>
                        <m:ctrlPr>
                          <a:rPr lang="en-US" i="1">
                            <a:latin typeface="Cambria Math"/>
                          </a:rPr>
                        </m:ctrlPr>
                      </m:fPr>
                      <m:num>
                        <m:r>
                          <a:rPr lang="en-US" i="1">
                            <a:latin typeface="Cambria Math"/>
                          </a:rPr>
                          <m:t>1</m:t>
                        </m:r>
                      </m:num>
                      <m:den>
                        <m:r>
                          <a:rPr lang="en-US" i="1">
                            <a:latin typeface="Cambria Math"/>
                          </a:rPr>
                          <m:t>5</m:t>
                        </m:r>
                      </m:den>
                    </m:f>
                    <m:d>
                      <m:dPr>
                        <m:ctrlPr>
                          <a:rPr lang="en-US" i="1">
                            <a:latin typeface="Cambria Math"/>
                          </a:rPr>
                        </m:ctrlPr>
                      </m:dPr>
                      <m:e>
                        <m:f>
                          <m:fPr>
                            <m:ctrlPr>
                              <a:rPr lang="en-US" i="1">
                                <a:latin typeface="Cambria Math"/>
                              </a:rPr>
                            </m:ctrlPr>
                          </m:fPr>
                          <m:num>
                            <m:sSub>
                              <m:sSubPr>
                                <m:ctrlPr>
                                  <a:rPr lang="en-US" i="1">
                                    <a:latin typeface="Cambria Math"/>
                                  </a:rPr>
                                </m:ctrlPr>
                              </m:sSubPr>
                              <m:e>
                                <m:r>
                                  <a:rPr lang="en-US" i="1">
                                    <a:latin typeface="Cambria Math"/>
                                  </a:rPr>
                                  <m:t>𝑇</m:t>
                                </m:r>
                              </m:e>
                              <m:sub>
                                <m:r>
                                  <a:rPr lang="en-US" i="1">
                                    <a:latin typeface="Cambria Math"/>
                                  </a:rPr>
                                  <m:t>10</m:t>
                                </m:r>
                                <m:r>
                                  <a:rPr lang="en-US" b="0" i="1" smtClean="0">
                                    <a:latin typeface="Cambria Math"/>
                                  </a:rPr>
                                  <m:t>𝑦</m:t>
                                </m:r>
                              </m:sub>
                            </m:sSub>
                            <m:r>
                              <a:rPr lang="en-US" i="1">
                                <a:latin typeface="Cambria Math"/>
                              </a:rPr>
                              <m:t>−</m:t>
                            </m:r>
                            <m:sSub>
                              <m:sSubPr>
                                <m:ctrlPr>
                                  <a:rPr lang="en-US" i="1">
                                    <a:latin typeface="Cambria Math"/>
                                  </a:rPr>
                                </m:ctrlPr>
                              </m:sSubPr>
                              <m:e>
                                <m:r>
                                  <a:rPr lang="en-US" i="1">
                                    <a:latin typeface="Cambria Math"/>
                                  </a:rPr>
                                  <m:t>𝑇</m:t>
                                </m:r>
                              </m:e>
                              <m:sub>
                                <m:r>
                                  <a:rPr lang="en-US" i="1">
                                    <a:latin typeface="Cambria Math"/>
                                  </a:rPr>
                                  <m:t>1</m:t>
                                </m:r>
                                <m:r>
                                  <a:rPr lang="en-US" b="0" i="1" smtClean="0">
                                    <a:latin typeface="Cambria Math"/>
                                  </a:rPr>
                                  <m:t>𝑦</m:t>
                                </m:r>
                              </m:sub>
                            </m:sSub>
                          </m:num>
                          <m:den>
                            <m:r>
                              <a:rPr lang="en-US" i="1">
                                <a:latin typeface="Cambria Math"/>
                              </a:rPr>
                              <m:t>10</m:t>
                            </m:r>
                          </m:den>
                        </m:f>
                        <m:r>
                          <a:rPr lang="en-US" i="1">
                            <a:latin typeface="Cambria Math"/>
                          </a:rPr>
                          <m:t>+</m:t>
                        </m:r>
                        <m:f>
                          <m:fPr>
                            <m:ctrlPr>
                              <a:rPr lang="en-US" i="1">
                                <a:latin typeface="Cambria Math"/>
                              </a:rPr>
                            </m:ctrlPr>
                          </m:fPr>
                          <m:num>
                            <m:sSub>
                              <m:sSubPr>
                                <m:ctrlPr>
                                  <a:rPr lang="en-US" i="1">
                                    <a:latin typeface="Cambria Math"/>
                                  </a:rPr>
                                </m:ctrlPr>
                              </m:sSubPr>
                              <m:e>
                                <m:r>
                                  <a:rPr lang="en-US" i="1">
                                    <a:latin typeface="Cambria Math"/>
                                  </a:rPr>
                                  <m:t>𝑇</m:t>
                                </m:r>
                              </m:e>
                              <m:sub>
                                <m:r>
                                  <a:rPr lang="en-US" i="1">
                                    <a:latin typeface="Cambria Math"/>
                                  </a:rPr>
                                  <m:t>9</m:t>
                                </m:r>
                                <m:r>
                                  <a:rPr lang="en-US" b="0" i="1" smtClean="0">
                                    <a:latin typeface="Cambria Math"/>
                                  </a:rPr>
                                  <m:t>𝑦</m:t>
                                </m:r>
                              </m:sub>
                            </m:sSub>
                            <m:r>
                              <a:rPr lang="en-US" i="1">
                                <a:latin typeface="Cambria Math"/>
                              </a:rPr>
                              <m:t>−</m:t>
                            </m:r>
                            <m:sSub>
                              <m:sSubPr>
                                <m:ctrlPr>
                                  <a:rPr lang="en-US" i="1">
                                    <a:latin typeface="Cambria Math"/>
                                  </a:rPr>
                                </m:ctrlPr>
                              </m:sSubPr>
                              <m:e>
                                <m:r>
                                  <a:rPr lang="en-US" i="1">
                                    <a:latin typeface="Cambria Math"/>
                                  </a:rPr>
                                  <m:t>𝑇</m:t>
                                </m:r>
                              </m:e>
                              <m:sub>
                                <m:r>
                                  <a:rPr lang="en-US" i="1">
                                    <a:latin typeface="Cambria Math"/>
                                  </a:rPr>
                                  <m:t>2</m:t>
                                </m:r>
                                <m:r>
                                  <a:rPr lang="en-US" b="0" i="1" smtClean="0">
                                    <a:latin typeface="Cambria Math"/>
                                  </a:rPr>
                                  <m:t>𝑦</m:t>
                                </m:r>
                              </m:sub>
                            </m:sSub>
                          </m:num>
                          <m:den>
                            <m:r>
                              <a:rPr lang="en-US" i="1">
                                <a:latin typeface="Cambria Math"/>
                              </a:rPr>
                              <m:t>8</m:t>
                            </m:r>
                          </m:den>
                        </m:f>
                        <m:r>
                          <a:rPr lang="en-US" i="1">
                            <a:latin typeface="Cambria Math"/>
                          </a:rPr>
                          <m:t>+</m:t>
                        </m:r>
                        <m:f>
                          <m:fPr>
                            <m:ctrlPr>
                              <a:rPr lang="en-US" i="1">
                                <a:latin typeface="Cambria Math"/>
                              </a:rPr>
                            </m:ctrlPr>
                          </m:fPr>
                          <m:num>
                            <m:sSub>
                              <m:sSubPr>
                                <m:ctrlPr>
                                  <a:rPr lang="en-US" i="1">
                                    <a:latin typeface="Cambria Math"/>
                                  </a:rPr>
                                </m:ctrlPr>
                              </m:sSubPr>
                              <m:e>
                                <m:r>
                                  <a:rPr lang="en-US" i="1">
                                    <a:latin typeface="Cambria Math"/>
                                  </a:rPr>
                                  <m:t>𝑇</m:t>
                                </m:r>
                              </m:e>
                              <m:sub>
                                <m:r>
                                  <a:rPr lang="en-US" i="1">
                                    <a:latin typeface="Cambria Math"/>
                                  </a:rPr>
                                  <m:t>8</m:t>
                                </m:r>
                                <m:r>
                                  <a:rPr lang="en-US" b="0" i="1" smtClean="0">
                                    <a:latin typeface="Cambria Math"/>
                                  </a:rPr>
                                  <m:t>𝑦</m:t>
                                </m:r>
                              </m:sub>
                            </m:sSub>
                            <m:r>
                              <a:rPr lang="en-US" i="1">
                                <a:latin typeface="Cambria Math"/>
                              </a:rPr>
                              <m:t>−</m:t>
                            </m:r>
                            <m:sSub>
                              <m:sSubPr>
                                <m:ctrlPr>
                                  <a:rPr lang="en-US" i="1">
                                    <a:latin typeface="Cambria Math"/>
                                  </a:rPr>
                                </m:ctrlPr>
                              </m:sSubPr>
                              <m:e>
                                <m:r>
                                  <a:rPr lang="en-US" i="1">
                                    <a:latin typeface="Cambria Math"/>
                                  </a:rPr>
                                  <m:t>𝑇</m:t>
                                </m:r>
                              </m:e>
                              <m:sub>
                                <m:r>
                                  <a:rPr lang="en-US" i="1">
                                    <a:latin typeface="Cambria Math"/>
                                  </a:rPr>
                                  <m:t>3</m:t>
                                </m:r>
                                <m:r>
                                  <a:rPr lang="en-US" b="0" i="1" smtClean="0">
                                    <a:latin typeface="Cambria Math"/>
                                  </a:rPr>
                                  <m:t>𝑦</m:t>
                                </m:r>
                              </m:sub>
                            </m:sSub>
                          </m:num>
                          <m:den>
                            <m:r>
                              <a:rPr lang="en-US" i="1">
                                <a:latin typeface="Cambria Math"/>
                              </a:rPr>
                              <m:t>6</m:t>
                            </m:r>
                          </m:den>
                        </m:f>
                        <m:r>
                          <a:rPr lang="en-US" i="1">
                            <a:latin typeface="Cambria Math"/>
                          </a:rPr>
                          <m:t>+</m:t>
                        </m:r>
                        <m:f>
                          <m:fPr>
                            <m:ctrlPr>
                              <a:rPr lang="en-US" i="1">
                                <a:latin typeface="Cambria Math"/>
                              </a:rPr>
                            </m:ctrlPr>
                          </m:fPr>
                          <m:num>
                            <m:sSub>
                              <m:sSubPr>
                                <m:ctrlPr>
                                  <a:rPr lang="en-US" i="1">
                                    <a:latin typeface="Cambria Math"/>
                                  </a:rPr>
                                </m:ctrlPr>
                              </m:sSubPr>
                              <m:e>
                                <m:r>
                                  <a:rPr lang="en-US" i="1">
                                    <a:latin typeface="Cambria Math"/>
                                  </a:rPr>
                                  <m:t>𝑇</m:t>
                                </m:r>
                              </m:e>
                              <m:sub>
                                <m:r>
                                  <a:rPr lang="en-US" i="1">
                                    <a:latin typeface="Cambria Math"/>
                                  </a:rPr>
                                  <m:t>7</m:t>
                                </m:r>
                                <m:r>
                                  <a:rPr lang="en-US" b="0" i="1" smtClean="0">
                                    <a:latin typeface="Cambria Math"/>
                                  </a:rPr>
                                  <m:t>𝑦</m:t>
                                </m:r>
                              </m:sub>
                            </m:sSub>
                            <m:r>
                              <a:rPr lang="en-US" i="1">
                                <a:latin typeface="Cambria Math"/>
                              </a:rPr>
                              <m:t>−</m:t>
                            </m:r>
                            <m:sSub>
                              <m:sSubPr>
                                <m:ctrlPr>
                                  <a:rPr lang="en-US" i="1">
                                    <a:latin typeface="Cambria Math"/>
                                  </a:rPr>
                                </m:ctrlPr>
                              </m:sSubPr>
                              <m:e>
                                <m:r>
                                  <a:rPr lang="en-US" i="1">
                                    <a:latin typeface="Cambria Math"/>
                                  </a:rPr>
                                  <m:t>𝑇</m:t>
                                </m:r>
                              </m:e>
                              <m:sub>
                                <m:r>
                                  <a:rPr lang="en-US" i="1">
                                    <a:latin typeface="Cambria Math"/>
                                  </a:rPr>
                                  <m:t>4</m:t>
                                </m:r>
                                <m:r>
                                  <a:rPr lang="en-US" b="0" i="1" smtClean="0">
                                    <a:latin typeface="Cambria Math"/>
                                  </a:rPr>
                                  <m:t>𝑦</m:t>
                                </m:r>
                              </m:sub>
                            </m:sSub>
                          </m:num>
                          <m:den>
                            <m:r>
                              <a:rPr lang="en-US" i="1">
                                <a:latin typeface="Cambria Math"/>
                              </a:rPr>
                              <m:t>4</m:t>
                            </m:r>
                          </m:den>
                        </m:f>
                        <m:r>
                          <a:rPr lang="en-US" i="1">
                            <a:latin typeface="Cambria Math"/>
                          </a:rPr>
                          <m:t>+</m:t>
                        </m:r>
                        <m:f>
                          <m:fPr>
                            <m:ctrlPr>
                              <a:rPr lang="en-US" i="1">
                                <a:latin typeface="Cambria Math"/>
                              </a:rPr>
                            </m:ctrlPr>
                          </m:fPr>
                          <m:num>
                            <m:sSub>
                              <m:sSubPr>
                                <m:ctrlPr>
                                  <a:rPr lang="en-US" i="1" smtClean="0">
                                    <a:latin typeface="Cambria Math"/>
                                  </a:rPr>
                                </m:ctrlPr>
                              </m:sSubPr>
                              <m:e>
                                <m:r>
                                  <a:rPr lang="en-US" i="1">
                                    <a:latin typeface="Cambria Math"/>
                                  </a:rPr>
                                  <m:t>𝑇</m:t>
                                </m:r>
                              </m:e>
                              <m:sub>
                                <m:r>
                                  <a:rPr lang="en-US" i="1">
                                    <a:latin typeface="Cambria Math"/>
                                  </a:rPr>
                                  <m:t>6</m:t>
                                </m:r>
                                <m:r>
                                  <a:rPr lang="en-US" b="0" i="1" smtClean="0">
                                    <a:latin typeface="Cambria Math"/>
                                  </a:rPr>
                                  <m:t>𝑦</m:t>
                                </m:r>
                              </m:sub>
                            </m:sSub>
                            <m:r>
                              <a:rPr lang="en-US" i="1">
                                <a:latin typeface="Cambria Math"/>
                              </a:rPr>
                              <m:t>−</m:t>
                            </m:r>
                            <m:sSub>
                              <m:sSubPr>
                                <m:ctrlPr>
                                  <a:rPr lang="en-US" i="1">
                                    <a:latin typeface="Cambria Math"/>
                                  </a:rPr>
                                </m:ctrlPr>
                              </m:sSubPr>
                              <m:e>
                                <m:r>
                                  <a:rPr lang="en-US" i="1">
                                    <a:latin typeface="Cambria Math"/>
                                  </a:rPr>
                                  <m:t>𝑇</m:t>
                                </m:r>
                              </m:e>
                              <m:sub>
                                <m:r>
                                  <a:rPr lang="en-US" i="1">
                                    <a:latin typeface="Cambria Math"/>
                                  </a:rPr>
                                  <m:t>5</m:t>
                                </m:r>
                                <m:r>
                                  <a:rPr lang="en-US" b="0" i="1" smtClean="0">
                                    <a:latin typeface="Cambria Math"/>
                                  </a:rPr>
                                  <m:t>𝑦</m:t>
                                </m:r>
                              </m:sub>
                            </m:sSub>
                          </m:num>
                          <m:den>
                            <m:r>
                              <a:rPr lang="en-US" i="1">
                                <a:latin typeface="Cambria Math"/>
                              </a:rPr>
                              <m:t>2</m:t>
                            </m:r>
                          </m:den>
                        </m:f>
                      </m:e>
                    </m:d>
                  </m:oMath>
                </a14:m>
                <a:endParaRPr lang="en-US" dirty="0" smtClean="0"/>
              </a:p>
              <a:p>
                <a:pPr marL="228600" lvl="1" indent="0">
                  <a:buNone/>
                </a:pPr>
                <a:endParaRPr lang="en-US" dirty="0" smtClean="0"/>
              </a:p>
              <a:p>
                <a:r>
                  <a:rPr lang="en-US" dirty="0" smtClean="0">
                    <a:effectLst/>
                  </a:rPr>
                  <a:t>So, as </a:t>
                </a:r>
                <a14:m>
                  <m:oMath xmlns:m="http://schemas.openxmlformats.org/officeDocument/2006/math">
                    <m:acc>
                      <m:accPr>
                        <m:chr m:val="⃗"/>
                        <m:ctrlPr>
                          <a:rPr lang="de-DE" i="1">
                            <a:latin typeface="Cambria Math"/>
                          </a:rPr>
                        </m:ctrlPr>
                      </m:accPr>
                      <m:e>
                        <m:r>
                          <a:rPr lang="de-DE" i="1">
                            <a:latin typeface="Cambria Math"/>
                          </a:rPr>
                          <m:t>𝑣</m:t>
                        </m:r>
                      </m:e>
                    </m:acc>
                    <m:r>
                      <a:rPr lang="de-DE" b="0" i="1" smtClean="0">
                        <a:latin typeface="Cambria Math"/>
                      </a:rPr>
                      <m:t>=(</m:t>
                    </m:r>
                    <m:sSub>
                      <m:sSubPr>
                        <m:ctrlPr>
                          <a:rPr lang="de-DE" b="0" i="1" smtClean="0">
                            <a:latin typeface="Cambria Math"/>
                          </a:rPr>
                        </m:ctrlPr>
                      </m:sSubPr>
                      <m:e>
                        <m:r>
                          <a:rPr lang="de-DE" b="0" i="1" smtClean="0">
                            <a:latin typeface="Cambria Math"/>
                          </a:rPr>
                          <m:t>𝑣</m:t>
                        </m:r>
                      </m:e>
                      <m:sub>
                        <m:r>
                          <a:rPr lang="de-DE" b="0" i="1" smtClean="0">
                            <a:latin typeface="Cambria Math"/>
                          </a:rPr>
                          <m:t>𝑥</m:t>
                        </m:r>
                      </m:sub>
                    </m:sSub>
                    <m:r>
                      <a:rPr lang="de-DE" b="0" i="1" smtClean="0">
                        <a:latin typeface="Cambria Math"/>
                      </a:rPr>
                      <m:t>,</m:t>
                    </m:r>
                    <m:sSub>
                      <m:sSubPr>
                        <m:ctrlPr>
                          <a:rPr lang="de-DE" b="0" i="1" smtClean="0">
                            <a:latin typeface="Cambria Math"/>
                          </a:rPr>
                        </m:ctrlPr>
                      </m:sSubPr>
                      <m:e>
                        <m:r>
                          <a:rPr lang="de-DE" b="0" i="1" smtClean="0">
                            <a:latin typeface="Cambria Math"/>
                          </a:rPr>
                          <m:t>𝑣</m:t>
                        </m:r>
                      </m:e>
                      <m:sub>
                        <m:r>
                          <a:rPr lang="de-DE" b="0" i="1" smtClean="0">
                            <a:latin typeface="Cambria Math"/>
                          </a:rPr>
                          <m:t>𝑦</m:t>
                        </m:r>
                      </m:sub>
                    </m:sSub>
                    <m:r>
                      <a:rPr lang="de-DE" b="0" i="1" smtClean="0">
                        <a:latin typeface="Cambria Math"/>
                      </a:rPr>
                      <m:t>)</m:t>
                    </m:r>
                  </m:oMath>
                </a14:m>
                <a:r>
                  <a:rPr lang="en-US" dirty="0" smtClean="0">
                    <a:effectLst/>
                  </a:rPr>
                  <a:t> is the vector normal to the lines, then the module of the normal component to these lines of the gradient is calculated as:</a:t>
                </a:r>
              </a:p>
              <a:p>
                <a:pPr lvl="1"/>
                <a14:m>
                  <m:oMath xmlns:m="http://schemas.openxmlformats.org/officeDocument/2006/math">
                    <m:r>
                      <a:rPr lang="de-DE" b="0" i="1" smtClean="0">
                        <a:effectLst/>
                        <a:latin typeface="Cambria Math"/>
                      </a:rPr>
                      <m:t>𝐺</m:t>
                    </m:r>
                    <m:r>
                      <a:rPr lang="de-DE" b="0" i="1" smtClean="0">
                        <a:effectLst/>
                        <a:latin typeface="Cambria Math"/>
                      </a:rPr>
                      <m:t>=</m:t>
                    </m:r>
                    <m:sSub>
                      <m:sSubPr>
                        <m:ctrlPr>
                          <a:rPr lang="de-DE" b="0" i="1" smtClean="0">
                            <a:effectLst/>
                            <a:latin typeface="Cambria Math"/>
                          </a:rPr>
                        </m:ctrlPr>
                      </m:sSubPr>
                      <m:e>
                        <m:r>
                          <a:rPr lang="de-DE" b="0" i="1" smtClean="0">
                            <a:effectLst/>
                            <a:latin typeface="Cambria Math"/>
                          </a:rPr>
                          <m:t>𝐺</m:t>
                        </m:r>
                      </m:e>
                      <m:sub>
                        <m:r>
                          <a:rPr lang="de-DE" b="0" i="1" smtClean="0">
                            <a:effectLst/>
                            <a:latin typeface="Cambria Math"/>
                          </a:rPr>
                          <m:t>𝑥</m:t>
                        </m:r>
                      </m:sub>
                    </m:sSub>
                    <m:sSub>
                      <m:sSubPr>
                        <m:ctrlPr>
                          <a:rPr lang="de-DE" b="0" i="1" smtClean="0">
                            <a:effectLst/>
                            <a:latin typeface="Cambria Math"/>
                          </a:rPr>
                        </m:ctrlPr>
                      </m:sSubPr>
                      <m:e>
                        <m:r>
                          <a:rPr lang="de-DE" b="0" i="1" smtClean="0">
                            <a:effectLst/>
                            <a:latin typeface="Cambria Math"/>
                          </a:rPr>
                          <m:t>𝑣</m:t>
                        </m:r>
                      </m:e>
                      <m:sub>
                        <m:r>
                          <a:rPr lang="de-DE" b="0" i="1" smtClean="0">
                            <a:effectLst/>
                            <a:latin typeface="Cambria Math"/>
                          </a:rPr>
                          <m:t>𝑥</m:t>
                        </m:r>
                      </m:sub>
                    </m:sSub>
                    <m:r>
                      <a:rPr lang="de-DE" b="0" i="1" smtClean="0">
                        <a:effectLst/>
                        <a:latin typeface="Cambria Math"/>
                      </a:rPr>
                      <m:t>+</m:t>
                    </m:r>
                    <m:sSub>
                      <m:sSubPr>
                        <m:ctrlPr>
                          <a:rPr lang="de-DE" b="0" i="1" smtClean="0">
                            <a:effectLst/>
                            <a:latin typeface="Cambria Math"/>
                          </a:rPr>
                        </m:ctrlPr>
                      </m:sSubPr>
                      <m:e>
                        <m:r>
                          <a:rPr lang="de-DE" b="0" i="1" smtClean="0">
                            <a:effectLst/>
                            <a:latin typeface="Cambria Math"/>
                          </a:rPr>
                          <m:t>𝐺</m:t>
                        </m:r>
                      </m:e>
                      <m:sub>
                        <m:r>
                          <a:rPr lang="de-DE" b="0" i="1" smtClean="0">
                            <a:effectLst/>
                            <a:latin typeface="Cambria Math"/>
                          </a:rPr>
                          <m:t>𝑦</m:t>
                        </m:r>
                      </m:sub>
                    </m:sSub>
                    <m:sSub>
                      <m:sSubPr>
                        <m:ctrlPr>
                          <a:rPr lang="de-DE" b="0" i="1" smtClean="0">
                            <a:effectLst/>
                            <a:latin typeface="Cambria Math"/>
                          </a:rPr>
                        </m:ctrlPr>
                      </m:sSubPr>
                      <m:e>
                        <m:r>
                          <a:rPr lang="de-DE" b="0" i="1" smtClean="0">
                            <a:effectLst/>
                            <a:latin typeface="Cambria Math"/>
                          </a:rPr>
                          <m:t>𝑣</m:t>
                        </m:r>
                      </m:e>
                      <m:sub>
                        <m:r>
                          <a:rPr lang="de-DE" b="0" i="1" smtClean="0">
                            <a:effectLst/>
                            <a:latin typeface="Cambria Math"/>
                          </a:rPr>
                          <m:t>𝑦</m:t>
                        </m:r>
                      </m:sub>
                    </m:sSub>
                  </m:oMath>
                </a14:m>
                <a:endParaRPr lang="en-US" i="1" dirty="0">
                  <a:effectLst/>
                </a:endParaRPr>
              </a:p>
            </p:txBody>
          </p:sp>
        </mc:Choice>
        <mc:Fallback xmlns="">
          <p:sp>
            <p:nvSpPr>
              <p:cNvPr id="148" name="Inhaltsplatzhalter 147"/>
              <p:cNvSpPr>
                <a:spLocks noGrp="1" noRot="1" noChangeAspect="1" noMove="1" noResize="1" noEditPoints="1" noAdjustHandles="1" noChangeArrowheads="1" noChangeShapeType="1" noTextEdit="1"/>
              </p:cNvSpPr>
              <p:nvPr>
                <p:ph idx="1"/>
              </p:nvPr>
            </p:nvSpPr>
            <p:spPr>
              <a:xfrm>
                <a:off x="217486" y="863600"/>
                <a:ext cx="6311900" cy="4976813"/>
              </a:xfrm>
              <a:blipFill rotWithShape="1">
                <a:blip r:embed="rId6"/>
                <a:stretch>
                  <a:fillRect l="-1932" t="-1593"/>
                </a:stretch>
              </a:blipFill>
            </p:spPr>
            <p:txBody>
              <a:bodyPr/>
              <a:lstStyle/>
              <a:p>
                <a:r>
                  <a:rPr lang="de-DE">
                    <a:noFill/>
                  </a:rPr>
                  <a:t> </a:t>
                </a:r>
              </a:p>
            </p:txBody>
          </p:sp>
        </mc:Fallback>
      </mc:AlternateContent>
      <p:sp>
        <p:nvSpPr>
          <p:cNvPr id="25" name="Rechteck 24"/>
          <p:cNvSpPr/>
          <p:nvPr/>
        </p:nvSpPr>
        <p:spPr bwMode="auto">
          <a:xfrm>
            <a:off x="7319662" y="3164200"/>
            <a:ext cx="296674" cy="289281"/>
          </a:xfrm>
          <a:prstGeom prst="rect">
            <a:avLst/>
          </a:prstGeom>
          <a:solidFill>
            <a:srgbClr val="C00000"/>
          </a:solidFill>
          <a:ln w="10795" cap="flat" cmpd="sng" algn="ctr">
            <a:solidFill>
              <a:schemeClr val="accent2"/>
            </a:solidFill>
            <a:prstDash val="solid"/>
            <a:round/>
            <a:headEnd type="none" w="med" len="med"/>
            <a:tailEnd type="none" w="med" len="me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de-DE" sz="1800" b="0" i="0" u="none" strike="noStrike" cap="none" normalizeH="0" baseline="0" dirty="0" err="1" smtClean="0">
              <a:ln>
                <a:noFill/>
              </a:ln>
              <a:solidFill>
                <a:schemeClr val="bg1"/>
              </a:solidFill>
              <a:effectLst/>
              <a:latin typeface="Arial" charset="0"/>
            </a:endParaRPr>
          </a:p>
        </p:txBody>
      </p:sp>
      <p:sp>
        <p:nvSpPr>
          <p:cNvPr id="26" name="Rechteck 25"/>
          <p:cNvSpPr/>
          <p:nvPr/>
        </p:nvSpPr>
        <p:spPr bwMode="auto">
          <a:xfrm>
            <a:off x="7616336" y="3164200"/>
            <a:ext cx="296674" cy="289281"/>
          </a:xfrm>
          <a:prstGeom prst="rect">
            <a:avLst/>
          </a:prstGeom>
          <a:noFill/>
          <a:ln w="10795" cap="flat" cmpd="sng" algn="ctr">
            <a:solidFill>
              <a:schemeClr val="tx1"/>
            </a:solidFill>
            <a:prstDash val="solid"/>
            <a:round/>
            <a:headEnd type="none" w="med" len="med"/>
            <a:tailEnd type="none" w="med" len="me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de-DE" sz="1800" b="0" i="0" u="none" strike="noStrike" cap="none" normalizeH="0" baseline="0" dirty="0" err="1" smtClean="0">
              <a:ln>
                <a:noFill/>
              </a:ln>
              <a:solidFill>
                <a:schemeClr val="bg1"/>
              </a:solidFill>
              <a:effectLst/>
              <a:latin typeface="Arial" charset="0"/>
            </a:endParaRPr>
          </a:p>
        </p:txBody>
      </p:sp>
      <p:sp>
        <p:nvSpPr>
          <p:cNvPr id="27" name="Rechteck 26"/>
          <p:cNvSpPr/>
          <p:nvPr/>
        </p:nvSpPr>
        <p:spPr bwMode="auto">
          <a:xfrm>
            <a:off x="7022989" y="3164200"/>
            <a:ext cx="296674" cy="289281"/>
          </a:xfrm>
          <a:prstGeom prst="rect">
            <a:avLst/>
          </a:prstGeom>
          <a:noFill/>
          <a:ln w="10795" cap="flat" cmpd="sng" algn="ctr">
            <a:solidFill>
              <a:schemeClr val="tx1"/>
            </a:solidFill>
            <a:prstDash val="solid"/>
            <a:round/>
            <a:headEnd type="none" w="med" len="med"/>
            <a:tailEnd type="none" w="med" len="me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de-DE" sz="1800" b="0" i="0" u="none" strike="noStrike" cap="none" normalizeH="0" baseline="0" dirty="0" err="1" smtClean="0">
              <a:ln>
                <a:noFill/>
              </a:ln>
              <a:solidFill>
                <a:schemeClr val="bg1"/>
              </a:solidFill>
              <a:effectLst/>
              <a:latin typeface="Arial" charset="0"/>
            </a:endParaRPr>
          </a:p>
        </p:txBody>
      </p:sp>
      <p:sp>
        <p:nvSpPr>
          <p:cNvPr id="28" name="Rechteck 27"/>
          <p:cNvSpPr/>
          <p:nvPr/>
        </p:nvSpPr>
        <p:spPr bwMode="auto">
          <a:xfrm>
            <a:off x="6726315" y="3164200"/>
            <a:ext cx="296674" cy="289281"/>
          </a:xfrm>
          <a:prstGeom prst="rect">
            <a:avLst/>
          </a:prstGeom>
          <a:noFill/>
          <a:ln w="10795" cap="flat" cmpd="sng" algn="ctr">
            <a:solidFill>
              <a:schemeClr val="tx1"/>
            </a:solidFill>
            <a:prstDash val="solid"/>
            <a:round/>
            <a:headEnd type="none" w="med" len="med"/>
            <a:tailEnd type="none" w="med" len="me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de-DE" sz="1800" b="0" i="0" u="none" strike="noStrike" cap="none" normalizeH="0" baseline="0" dirty="0" err="1" smtClean="0">
              <a:ln>
                <a:noFill/>
              </a:ln>
              <a:solidFill>
                <a:schemeClr val="bg1"/>
              </a:solidFill>
              <a:effectLst/>
              <a:latin typeface="Arial" charset="0"/>
            </a:endParaRPr>
          </a:p>
        </p:txBody>
      </p:sp>
      <p:sp>
        <p:nvSpPr>
          <p:cNvPr id="29" name="Rechteck 28"/>
          <p:cNvSpPr/>
          <p:nvPr/>
        </p:nvSpPr>
        <p:spPr bwMode="auto">
          <a:xfrm>
            <a:off x="7913640" y="3164200"/>
            <a:ext cx="296674" cy="289281"/>
          </a:xfrm>
          <a:prstGeom prst="rect">
            <a:avLst/>
          </a:prstGeom>
          <a:noFill/>
          <a:ln w="10795" cap="flat" cmpd="sng" algn="ctr">
            <a:solidFill>
              <a:schemeClr val="tx1"/>
            </a:solidFill>
            <a:prstDash val="solid"/>
            <a:round/>
            <a:headEnd type="none" w="med" len="med"/>
            <a:tailEnd type="none" w="med" len="me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de-DE" sz="1800" b="0" i="0" u="none" strike="noStrike" cap="none" normalizeH="0" baseline="0" dirty="0" err="1" smtClean="0">
              <a:ln>
                <a:noFill/>
              </a:ln>
              <a:solidFill>
                <a:schemeClr val="bg1"/>
              </a:solidFill>
              <a:effectLst/>
              <a:latin typeface="Arial" charset="0"/>
            </a:endParaRPr>
          </a:p>
        </p:txBody>
      </p:sp>
      <p:sp>
        <p:nvSpPr>
          <p:cNvPr id="30" name="Rechteck 29"/>
          <p:cNvSpPr/>
          <p:nvPr/>
        </p:nvSpPr>
        <p:spPr bwMode="auto">
          <a:xfrm>
            <a:off x="8212609" y="3164200"/>
            <a:ext cx="296674" cy="289281"/>
          </a:xfrm>
          <a:prstGeom prst="rect">
            <a:avLst/>
          </a:prstGeom>
          <a:noFill/>
          <a:ln w="10795" cap="flat" cmpd="sng" algn="ctr">
            <a:solidFill>
              <a:schemeClr val="tx1"/>
            </a:solidFill>
            <a:prstDash val="solid"/>
            <a:round/>
            <a:headEnd type="none" w="med" len="med"/>
            <a:tailEnd type="none" w="med" len="me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de-DE" sz="1800" b="0" i="0" u="none" strike="noStrike" cap="none" normalizeH="0" baseline="0" dirty="0" err="1" smtClean="0">
              <a:ln>
                <a:noFill/>
              </a:ln>
              <a:solidFill>
                <a:schemeClr val="bg1"/>
              </a:solidFill>
              <a:effectLst/>
              <a:latin typeface="Arial" charset="0"/>
            </a:endParaRPr>
          </a:p>
        </p:txBody>
      </p:sp>
      <p:sp>
        <p:nvSpPr>
          <p:cNvPr id="34" name="Rechteck 33"/>
          <p:cNvSpPr/>
          <p:nvPr/>
        </p:nvSpPr>
        <p:spPr bwMode="auto">
          <a:xfrm>
            <a:off x="8509282" y="3164200"/>
            <a:ext cx="296674" cy="289281"/>
          </a:xfrm>
          <a:prstGeom prst="rect">
            <a:avLst/>
          </a:prstGeom>
          <a:noFill/>
          <a:ln w="10795" cap="flat" cmpd="sng" algn="ctr">
            <a:solidFill>
              <a:schemeClr val="tx1"/>
            </a:solidFill>
            <a:prstDash val="solid"/>
            <a:round/>
            <a:headEnd type="none" w="med" len="med"/>
            <a:tailEnd type="none" w="med" len="me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de-DE" sz="1800" b="0" i="0" u="none" strike="noStrike" cap="none" normalizeH="0" baseline="0" dirty="0" err="1" smtClean="0">
              <a:ln>
                <a:noFill/>
              </a:ln>
              <a:solidFill>
                <a:schemeClr val="bg1"/>
              </a:solidFill>
              <a:effectLst/>
              <a:latin typeface="Arial" charset="0"/>
            </a:endParaRPr>
          </a:p>
        </p:txBody>
      </p:sp>
      <p:sp>
        <p:nvSpPr>
          <p:cNvPr id="37" name="Rechteck 36"/>
          <p:cNvSpPr/>
          <p:nvPr/>
        </p:nvSpPr>
        <p:spPr bwMode="auto">
          <a:xfrm>
            <a:off x="6429641" y="3164200"/>
            <a:ext cx="296674" cy="289281"/>
          </a:xfrm>
          <a:prstGeom prst="rect">
            <a:avLst/>
          </a:prstGeom>
          <a:noFill/>
          <a:ln w="10795" cap="flat" cmpd="sng" algn="ctr">
            <a:solidFill>
              <a:schemeClr val="tx1"/>
            </a:solidFill>
            <a:prstDash val="solid"/>
            <a:round/>
            <a:headEnd type="none" w="med" len="med"/>
            <a:tailEnd type="none" w="med" len="me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de-DE" sz="1800" b="0" i="0" u="none" strike="noStrike" cap="none" normalizeH="0" baseline="0" dirty="0" err="1" smtClean="0">
              <a:ln>
                <a:noFill/>
              </a:ln>
              <a:solidFill>
                <a:schemeClr val="bg1"/>
              </a:solidFill>
              <a:effectLst/>
              <a:latin typeface="Arial" charset="0"/>
            </a:endParaRPr>
          </a:p>
        </p:txBody>
      </p:sp>
      <p:sp>
        <p:nvSpPr>
          <p:cNvPr id="38" name="Rechteck 37"/>
          <p:cNvSpPr/>
          <p:nvPr/>
        </p:nvSpPr>
        <p:spPr bwMode="auto">
          <a:xfrm>
            <a:off x="8803244" y="3164200"/>
            <a:ext cx="296674" cy="289281"/>
          </a:xfrm>
          <a:prstGeom prst="rect">
            <a:avLst/>
          </a:prstGeom>
          <a:noFill/>
          <a:ln w="10795" cap="flat" cmpd="sng" algn="ctr">
            <a:solidFill>
              <a:schemeClr val="tx1"/>
            </a:solidFill>
            <a:prstDash val="solid"/>
            <a:round/>
            <a:headEnd type="none" w="med" len="med"/>
            <a:tailEnd type="none" w="med" len="me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de-DE" sz="1800" b="0" i="0" u="none" strike="noStrike" cap="none" normalizeH="0" baseline="0" dirty="0" err="1" smtClean="0">
              <a:ln>
                <a:noFill/>
              </a:ln>
              <a:solidFill>
                <a:schemeClr val="bg1"/>
              </a:solidFill>
              <a:effectLst/>
              <a:latin typeface="Arial" charset="0"/>
            </a:endParaRPr>
          </a:p>
        </p:txBody>
      </p:sp>
      <p:sp>
        <p:nvSpPr>
          <p:cNvPr id="39" name="Rechteck 38"/>
          <p:cNvSpPr/>
          <p:nvPr/>
        </p:nvSpPr>
        <p:spPr bwMode="auto">
          <a:xfrm>
            <a:off x="6134436" y="3164200"/>
            <a:ext cx="296674" cy="289281"/>
          </a:xfrm>
          <a:prstGeom prst="rect">
            <a:avLst/>
          </a:prstGeom>
          <a:noFill/>
          <a:ln w="10795" cap="flat" cmpd="sng" algn="ctr">
            <a:solidFill>
              <a:schemeClr val="tx1"/>
            </a:solidFill>
            <a:prstDash val="solid"/>
            <a:round/>
            <a:headEnd type="none" w="med" len="med"/>
            <a:tailEnd type="none" w="med" len="me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de-DE" sz="1800" b="0" i="0" u="none" strike="noStrike" cap="none" normalizeH="0" baseline="0" dirty="0" err="1" smtClean="0">
              <a:ln>
                <a:noFill/>
              </a:ln>
              <a:solidFill>
                <a:schemeClr val="bg1"/>
              </a:solidFill>
              <a:effectLst/>
              <a:latin typeface="Arial" charset="0"/>
            </a:endParaRPr>
          </a:p>
        </p:txBody>
      </p:sp>
      <p:sp>
        <p:nvSpPr>
          <p:cNvPr id="40" name="Rechteck 39"/>
          <p:cNvSpPr/>
          <p:nvPr/>
        </p:nvSpPr>
        <p:spPr bwMode="auto">
          <a:xfrm>
            <a:off x="5837762" y="3164200"/>
            <a:ext cx="296674" cy="289281"/>
          </a:xfrm>
          <a:prstGeom prst="rect">
            <a:avLst/>
          </a:prstGeom>
          <a:noFill/>
          <a:ln w="10795" cap="flat" cmpd="sng" algn="ctr">
            <a:solidFill>
              <a:schemeClr val="tx1"/>
            </a:solidFill>
            <a:prstDash val="solid"/>
            <a:round/>
            <a:headEnd type="none" w="med" len="med"/>
            <a:tailEnd type="none" w="med" len="me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de-DE" sz="1800" b="0" i="0" u="none" strike="noStrike" cap="none" normalizeH="0" baseline="0" dirty="0" err="1" smtClean="0">
              <a:ln>
                <a:noFill/>
              </a:ln>
              <a:solidFill>
                <a:schemeClr val="bg1"/>
              </a:solidFill>
              <a:effectLst/>
              <a:latin typeface="Arial" charset="0"/>
            </a:endParaRPr>
          </a:p>
        </p:txBody>
      </p:sp>
      <p:sp>
        <p:nvSpPr>
          <p:cNvPr id="44" name="Rechteck 43"/>
          <p:cNvSpPr/>
          <p:nvPr/>
        </p:nvSpPr>
        <p:spPr bwMode="auto">
          <a:xfrm rot="5400000">
            <a:off x="7323463" y="3452557"/>
            <a:ext cx="289281" cy="296674"/>
          </a:xfrm>
          <a:prstGeom prst="rect">
            <a:avLst/>
          </a:prstGeom>
          <a:noFill/>
          <a:ln w="10795" cap="flat" cmpd="sng" algn="ctr">
            <a:solidFill>
              <a:schemeClr val="tx1"/>
            </a:solidFill>
            <a:prstDash val="solid"/>
            <a:round/>
            <a:headEnd type="none" w="med" len="med"/>
            <a:tailEnd type="none" w="med" len="me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de-DE" sz="1800" b="0" i="0" u="none" strike="noStrike" cap="none" normalizeH="0" baseline="0" dirty="0" err="1" smtClean="0">
              <a:ln>
                <a:noFill/>
              </a:ln>
              <a:solidFill>
                <a:schemeClr val="bg1"/>
              </a:solidFill>
              <a:effectLst/>
              <a:latin typeface="Arial" charset="0"/>
            </a:endParaRPr>
          </a:p>
        </p:txBody>
      </p:sp>
      <p:sp>
        <p:nvSpPr>
          <p:cNvPr id="45" name="Rechteck 44"/>
          <p:cNvSpPr/>
          <p:nvPr/>
        </p:nvSpPr>
        <p:spPr bwMode="auto">
          <a:xfrm rot="5400000">
            <a:off x="7324946" y="2868206"/>
            <a:ext cx="289281" cy="299640"/>
          </a:xfrm>
          <a:prstGeom prst="rect">
            <a:avLst/>
          </a:prstGeom>
          <a:noFill/>
          <a:ln w="10795" cap="flat" cmpd="sng" algn="ctr">
            <a:solidFill>
              <a:schemeClr val="tx1"/>
            </a:solidFill>
            <a:prstDash val="solid"/>
            <a:round/>
            <a:headEnd type="none" w="med" len="med"/>
            <a:tailEnd type="none" w="med" len="me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de-DE" sz="1800" b="0" i="0" u="none" strike="noStrike" cap="none" normalizeH="0" baseline="0" dirty="0" err="1" smtClean="0">
              <a:ln>
                <a:noFill/>
              </a:ln>
              <a:solidFill>
                <a:schemeClr val="bg1"/>
              </a:solidFill>
              <a:effectLst/>
              <a:latin typeface="Arial" charset="0"/>
            </a:endParaRPr>
          </a:p>
        </p:txBody>
      </p:sp>
      <p:sp>
        <p:nvSpPr>
          <p:cNvPr id="46" name="Rechteck 45"/>
          <p:cNvSpPr/>
          <p:nvPr/>
        </p:nvSpPr>
        <p:spPr bwMode="auto">
          <a:xfrm rot="5400000">
            <a:off x="7324946" y="2578925"/>
            <a:ext cx="289281" cy="299640"/>
          </a:xfrm>
          <a:prstGeom prst="rect">
            <a:avLst/>
          </a:prstGeom>
          <a:noFill/>
          <a:ln w="10795" cap="flat" cmpd="sng" algn="ctr">
            <a:solidFill>
              <a:schemeClr val="tx1"/>
            </a:solidFill>
            <a:prstDash val="solid"/>
            <a:round/>
            <a:headEnd type="none" w="med" len="med"/>
            <a:tailEnd type="none" w="med" len="me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de-DE" sz="1800" b="0" i="0" u="none" strike="noStrike" cap="none" normalizeH="0" baseline="0" dirty="0" err="1" smtClean="0">
              <a:ln>
                <a:noFill/>
              </a:ln>
              <a:solidFill>
                <a:schemeClr val="bg1"/>
              </a:solidFill>
              <a:effectLst/>
              <a:latin typeface="Arial" charset="0"/>
            </a:endParaRPr>
          </a:p>
        </p:txBody>
      </p:sp>
      <p:sp>
        <p:nvSpPr>
          <p:cNvPr id="47" name="Rechteck 46"/>
          <p:cNvSpPr/>
          <p:nvPr/>
        </p:nvSpPr>
        <p:spPr bwMode="auto">
          <a:xfrm rot="5400000">
            <a:off x="7323463" y="3741838"/>
            <a:ext cx="289281" cy="296674"/>
          </a:xfrm>
          <a:prstGeom prst="rect">
            <a:avLst/>
          </a:prstGeom>
          <a:noFill/>
          <a:ln w="10795" cap="flat" cmpd="sng" algn="ctr">
            <a:solidFill>
              <a:schemeClr val="tx1"/>
            </a:solidFill>
            <a:prstDash val="solid"/>
            <a:round/>
            <a:headEnd type="none" w="med" len="med"/>
            <a:tailEnd type="none" w="med" len="me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de-DE" sz="1800" b="0" i="0" u="none" strike="noStrike" cap="none" normalizeH="0" baseline="0" dirty="0" err="1" smtClean="0">
              <a:ln>
                <a:noFill/>
              </a:ln>
              <a:solidFill>
                <a:schemeClr val="bg1"/>
              </a:solidFill>
              <a:effectLst/>
              <a:latin typeface="Arial" charset="0"/>
            </a:endParaRPr>
          </a:p>
        </p:txBody>
      </p:sp>
      <p:sp>
        <p:nvSpPr>
          <p:cNvPr id="48" name="Rechteck 47"/>
          <p:cNvSpPr/>
          <p:nvPr/>
        </p:nvSpPr>
        <p:spPr bwMode="auto">
          <a:xfrm rot="5400000">
            <a:off x="7323463" y="4031120"/>
            <a:ext cx="289281" cy="296674"/>
          </a:xfrm>
          <a:prstGeom prst="rect">
            <a:avLst/>
          </a:prstGeom>
          <a:noFill/>
          <a:ln w="10795" cap="flat" cmpd="sng" algn="ctr">
            <a:solidFill>
              <a:schemeClr val="tx1"/>
            </a:solidFill>
            <a:prstDash val="solid"/>
            <a:round/>
            <a:headEnd type="none" w="med" len="med"/>
            <a:tailEnd type="none" w="med" len="me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de-DE" sz="1800" b="0" i="0" u="none" strike="noStrike" cap="none" normalizeH="0" baseline="0" dirty="0" err="1" smtClean="0">
              <a:ln>
                <a:noFill/>
              </a:ln>
              <a:solidFill>
                <a:schemeClr val="bg1"/>
              </a:solidFill>
              <a:effectLst/>
              <a:latin typeface="Arial" charset="0"/>
            </a:endParaRPr>
          </a:p>
        </p:txBody>
      </p:sp>
      <p:sp>
        <p:nvSpPr>
          <p:cNvPr id="49" name="Rechteck 48"/>
          <p:cNvSpPr/>
          <p:nvPr/>
        </p:nvSpPr>
        <p:spPr bwMode="auto">
          <a:xfrm rot="5400000">
            <a:off x="7323463" y="4320401"/>
            <a:ext cx="289281" cy="296674"/>
          </a:xfrm>
          <a:prstGeom prst="rect">
            <a:avLst/>
          </a:prstGeom>
          <a:noFill/>
          <a:ln w="10795" cap="flat" cmpd="sng" algn="ctr">
            <a:solidFill>
              <a:schemeClr val="tx1"/>
            </a:solidFill>
            <a:prstDash val="solid"/>
            <a:round/>
            <a:headEnd type="none" w="med" len="med"/>
            <a:tailEnd type="none" w="med" len="me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de-DE" sz="1800" b="0" i="0" u="none" strike="noStrike" cap="none" normalizeH="0" baseline="0" dirty="0" err="1" smtClean="0">
              <a:ln>
                <a:noFill/>
              </a:ln>
              <a:solidFill>
                <a:schemeClr val="bg1"/>
              </a:solidFill>
              <a:effectLst/>
              <a:latin typeface="Arial" charset="0"/>
            </a:endParaRPr>
          </a:p>
        </p:txBody>
      </p:sp>
      <p:sp>
        <p:nvSpPr>
          <p:cNvPr id="50" name="Rechteck 49"/>
          <p:cNvSpPr/>
          <p:nvPr/>
        </p:nvSpPr>
        <p:spPr bwMode="auto">
          <a:xfrm rot="5400000">
            <a:off x="7324946" y="2289643"/>
            <a:ext cx="289281" cy="299640"/>
          </a:xfrm>
          <a:prstGeom prst="rect">
            <a:avLst/>
          </a:prstGeom>
          <a:noFill/>
          <a:ln w="10795" cap="flat" cmpd="sng" algn="ctr">
            <a:solidFill>
              <a:schemeClr val="tx1"/>
            </a:solidFill>
            <a:prstDash val="solid"/>
            <a:round/>
            <a:headEnd type="none" w="med" len="med"/>
            <a:tailEnd type="none" w="med" len="me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de-DE" sz="1800" b="0" i="0" u="none" strike="noStrike" cap="none" normalizeH="0" baseline="0" dirty="0" err="1" smtClean="0">
              <a:ln>
                <a:noFill/>
              </a:ln>
              <a:solidFill>
                <a:schemeClr val="bg1"/>
              </a:solidFill>
              <a:effectLst/>
              <a:latin typeface="Arial" charset="0"/>
            </a:endParaRPr>
          </a:p>
        </p:txBody>
      </p:sp>
      <p:sp>
        <p:nvSpPr>
          <p:cNvPr id="51" name="Rechteck 50"/>
          <p:cNvSpPr/>
          <p:nvPr/>
        </p:nvSpPr>
        <p:spPr bwMode="auto">
          <a:xfrm rot="5400000">
            <a:off x="7323463" y="4602811"/>
            <a:ext cx="289281" cy="296674"/>
          </a:xfrm>
          <a:prstGeom prst="rect">
            <a:avLst/>
          </a:prstGeom>
          <a:noFill/>
          <a:ln w="10795" cap="flat" cmpd="sng" algn="ctr">
            <a:solidFill>
              <a:schemeClr val="tx1"/>
            </a:solidFill>
            <a:prstDash val="solid"/>
            <a:round/>
            <a:headEnd type="none" w="med" len="med"/>
            <a:tailEnd type="none" w="med" len="me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de-DE" sz="1800" b="0" i="0" u="none" strike="noStrike" cap="none" normalizeH="0" baseline="0" dirty="0" err="1" smtClean="0">
              <a:ln>
                <a:noFill/>
              </a:ln>
              <a:solidFill>
                <a:schemeClr val="bg1"/>
              </a:solidFill>
              <a:effectLst/>
              <a:latin typeface="Arial" charset="0"/>
            </a:endParaRPr>
          </a:p>
        </p:txBody>
      </p:sp>
      <p:sp>
        <p:nvSpPr>
          <p:cNvPr id="52" name="Rechteck 51"/>
          <p:cNvSpPr/>
          <p:nvPr/>
        </p:nvSpPr>
        <p:spPr bwMode="auto">
          <a:xfrm rot="5400000">
            <a:off x="7324946" y="2001795"/>
            <a:ext cx="289281" cy="299640"/>
          </a:xfrm>
          <a:prstGeom prst="rect">
            <a:avLst/>
          </a:prstGeom>
          <a:noFill/>
          <a:ln w="10795" cap="flat" cmpd="sng" algn="ctr">
            <a:solidFill>
              <a:schemeClr val="tx1"/>
            </a:solidFill>
            <a:prstDash val="solid"/>
            <a:round/>
            <a:headEnd type="none" w="med" len="med"/>
            <a:tailEnd type="none" w="med" len="me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de-DE" sz="1800" b="0" i="0" u="none" strike="noStrike" cap="none" normalizeH="0" baseline="0" dirty="0" err="1" smtClean="0">
              <a:ln>
                <a:noFill/>
              </a:ln>
              <a:solidFill>
                <a:schemeClr val="bg1"/>
              </a:solidFill>
              <a:effectLst/>
              <a:latin typeface="Arial" charset="0"/>
            </a:endParaRPr>
          </a:p>
        </p:txBody>
      </p:sp>
      <p:sp>
        <p:nvSpPr>
          <p:cNvPr id="53" name="Rechteck 52"/>
          <p:cNvSpPr/>
          <p:nvPr/>
        </p:nvSpPr>
        <p:spPr bwMode="auto">
          <a:xfrm rot="5400000">
            <a:off x="7324946" y="1712513"/>
            <a:ext cx="289281" cy="299640"/>
          </a:xfrm>
          <a:prstGeom prst="rect">
            <a:avLst/>
          </a:prstGeom>
          <a:noFill/>
          <a:ln w="10795" cap="flat" cmpd="sng" algn="ctr">
            <a:solidFill>
              <a:schemeClr val="tx1"/>
            </a:solidFill>
            <a:prstDash val="solid"/>
            <a:round/>
            <a:headEnd type="none" w="med" len="med"/>
            <a:tailEnd type="none" w="med" len="me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de-DE" sz="1800" b="0" i="0" u="none" strike="noStrike" cap="none" normalizeH="0" baseline="0" dirty="0" err="1" smtClean="0">
              <a:ln>
                <a:noFill/>
              </a:ln>
              <a:solidFill>
                <a:schemeClr val="bg1"/>
              </a:solidFill>
              <a:effectLst/>
              <a:latin typeface="Arial" charset="0"/>
            </a:endParaRPr>
          </a:p>
        </p:txBody>
      </p:sp>
      <mc:AlternateContent xmlns:mc="http://schemas.openxmlformats.org/markup-compatibility/2006" xmlns:a14="http://schemas.microsoft.com/office/drawing/2010/main">
        <mc:Choice Requires="a14">
          <p:sp>
            <p:nvSpPr>
              <p:cNvPr id="56" name="Textfeld 55"/>
              <p:cNvSpPr txBox="1"/>
              <p:nvPr/>
            </p:nvSpPr>
            <p:spPr>
              <a:xfrm>
                <a:off x="5781092" y="3163006"/>
                <a:ext cx="432048"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de-DE" sz="1200" b="0" i="1" smtClean="0">
                              <a:latin typeface="Cambria Math"/>
                            </a:rPr>
                          </m:ctrlPr>
                        </m:sSubPr>
                        <m:e>
                          <m:r>
                            <a:rPr lang="de-DE" sz="1200" b="0" i="1" smtClean="0">
                              <a:latin typeface="Cambria Math"/>
                            </a:rPr>
                            <m:t>𝑇</m:t>
                          </m:r>
                        </m:e>
                        <m:sub>
                          <m:r>
                            <a:rPr lang="de-DE" sz="1200" b="0" i="1" smtClean="0">
                              <a:latin typeface="Cambria Math"/>
                            </a:rPr>
                            <m:t>1</m:t>
                          </m:r>
                          <m:r>
                            <a:rPr lang="de-DE" sz="1200" b="0" i="1" smtClean="0">
                              <a:latin typeface="Cambria Math"/>
                            </a:rPr>
                            <m:t>𝑥</m:t>
                          </m:r>
                        </m:sub>
                      </m:sSub>
                    </m:oMath>
                  </m:oMathPara>
                </a14:m>
                <a:endParaRPr lang="de-DE" sz="1200" dirty="0"/>
              </a:p>
            </p:txBody>
          </p:sp>
        </mc:Choice>
        <mc:Fallback xmlns="">
          <p:sp>
            <p:nvSpPr>
              <p:cNvPr id="56" name="Textfeld 55"/>
              <p:cNvSpPr txBox="1">
                <a:spLocks noRot="1" noChangeAspect="1" noMove="1" noResize="1" noEditPoints="1" noAdjustHandles="1" noChangeArrowheads="1" noChangeShapeType="1" noTextEdit="1"/>
              </p:cNvSpPr>
              <p:nvPr/>
            </p:nvSpPr>
            <p:spPr>
              <a:xfrm>
                <a:off x="5781092" y="3163006"/>
                <a:ext cx="432048" cy="276999"/>
              </a:xfrm>
              <a:prstGeom prst="rect">
                <a:avLst/>
              </a:prstGeom>
              <a:blipFill rotWithShape="1">
                <a:blip r:embed="rId7"/>
                <a:stretch>
                  <a:fillRect/>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129" name="Textfeld 128"/>
              <p:cNvSpPr txBox="1"/>
              <p:nvPr/>
            </p:nvSpPr>
            <p:spPr>
              <a:xfrm>
                <a:off x="6079351" y="3163006"/>
                <a:ext cx="432048"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de-DE" sz="1200" b="0" i="1" smtClean="0">
                              <a:latin typeface="Cambria Math"/>
                            </a:rPr>
                          </m:ctrlPr>
                        </m:sSubPr>
                        <m:e>
                          <m:r>
                            <a:rPr lang="de-DE" sz="1200" b="0" i="1" smtClean="0">
                              <a:latin typeface="Cambria Math"/>
                            </a:rPr>
                            <m:t>𝑇</m:t>
                          </m:r>
                        </m:e>
                        <m:sub>
                          <m:r>
                            <a:rPr lang="de-DE" sz="1200" b="0" i="1" smtClean="0">
                              <a:latin typeface="Cambria Math"/>
                            </a:rPr>
                            <m:t>2</m:t>
                          </m:r>
                          <m:r>
                            <a:rPr lang="de-DE" sz="1200" b="0" i="1" smtClean="0">
                              <a:latin typeface="Cambria Math"/>
                            </a:rPr>
                            <m:t>𝑥</m:t>
                          </m:r>
                        </m:sub>
                      </m:sSub>
                    </m:oMath>
                  </m:oMathPara>
                </a14:m>
                <a:endParaRPr lang="de-DE" sz="1200" dirty="0"/>
              </a:p>
            </p:txBody>
          </p:sp>
        </mc:Choice>
        <mc:Fallback xmlns="">
          <p:sp>
            <p:nvSpPr>
              <p:cNvPr id="129" name="Textfeld 128"/>
              <p:cNvSpPr txBox="1">
                <a:spLocks noRot="1" noChangeAspect="1" noMove="1" noResize="1" noEditPoints="1" noAdjustHandles="1" noChangeArrowheads="1" noChangeShapeType="1" noTextEdit="1"/>
              </p:cNvSpPr>
              <p:nvPr/>
            </p:nvSpPr>
            <p:spPr>
              <a:xfrm>
                <a:off x="6079351" y="3163006"/>
                <a:ext cx="432048" cy="276999"/>
              </a:xfrm>
              <a:prstGeom prst="rect">
                <a:avLst/>
              </a:prstGeom>
              <a:blipFill rotWithShape="1">
                <a:blip r:embed="rId8"/>
                <a:stretch>
                  <a:fillRect/>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130" name="Textfeld 129"/>
              <p:cNvSpPr txBox="1"/>
              <p:nvPr/>
            </p:nvSpPr>
            <p:spPr>
              <a:xfrm>
                <a:off x="6361954" y="3163006"/>
                <a:ext cx="432048"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de-DE" sz="1200" b="0" i="1" smtClean="0">
                              <a:latin typeface="Cambria Math"/>
                            </a:rPr>
                          </m:ctrlPr>
                        </m:sSubPr>
                        <m:e>
                          <m:r>
                            <a:rPr lang="de-DE" sz="1200" b="0" i="1" smtClean="0">
                              <a:latin typeface="Cambria Math"/>
                            </a:rPr>
                            <m:t>𝑇</m:t>
                          </m:r>
                        </m:e>
                        <m:sub>
                          <m:r>
                            <a:rPr lang="de-DE" sz="1200" b="0" i="1" smtClean="0">
                              <a:latin typeface="Cambria Math"/>
                            </a:rPr>
                            <m:t>3</m:t>
                          </m:r>
                          <m:r>
                            <a:rPr lang="de-DE" sz="1200" b="0" i="1" smtClean="0">
                              <a:latin typeface="Cambria Math"/>
                            </a:rPr>
                            <m:t>𝑥</m:t>
                          </m:r>
                        </m:sub>
                      </m:sSub>
                    </m:oMath>
                  </m:oMathPara>
                </a14:m>
                <a:endParaRPr lang="de-DE" sz="1200" dirty="0"/>
              </a:p>
            </p:txBody>
          </p:sp>
        </mc:Choice>
        <mc:Fallback xmlns="">
          <p:sp>
            <p:nvSpPr>
              <p:cNvPr id="130" name="Textfeld 129"/>
              <p:cNvSpPr txBox="1">
                <a:spLocks noRot="1" noChangeAspect="1" noMove="1" noResize="1" noEditPoints="1" noAdjustHandles="1" noChangeArrowheads="1" noChangeShapeType="1" noTextEdit="1"/>
              </p:cNvSpPr>
              <p:nvPr/>
            </p:nvSpPr>
            <p:spPr>
              <a:xfrm>
                <a:off x="6361954" y="3163006"/>
                <a:ext cx="432048" cy="276999"/>
              </a:xfrm>
              <a:prstGeom prst="rect">
                <a:avLst/>
              </a:prstGeom>
              <a:blipFill rotWithShape="1">
                <a:blip r:embed="rId9"/>
                <a:stretch>
                  <a:fillRect/>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131" name="Textfeld 130"/>
              <p:cNvSpPr txBox="1"/>
              <p:nvPr/>
            </p:nvSpPr>
            <p:spPr>
              <a:xfrm>
                <a:off x="6658628" y="3165968"/>
                <a:ext cx="432048"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de-DE" sz="1200" b="0" i="1" smtClean="0">
                              <a:latin typeface="Cambria Math"/>
                            </a:rPr>
                          </m:ctrlPr>
                        </m:sSubPr>
                        <m:e>
                          <m:r>
                            <a:rPr lang="de-DE" sz="1200" b="0" i="1" smtClean="0">
                              <a:latin typeface="Cambria Math"/>
                            </a:rPr>
                            <m:t>𝑇</m:t>
                          </m:r>
                        </m:e>
                        <m:sub>
                          <m:r>
                            <a:rPr lang="de-DE" sz="1200" b="0" i="1" smtClean="0">
                              <a:latin typeface="Cambria Math"/>
                            </a:rPr>
                            <m:t>4</m:t>
                          </m:r>
                          <m:r>
                            <a:rPr lang="de-DE" sz="1200" b="0" i="1" smtClean="0">
                              <a:latin typeface="Cambria Math"/>
                            </a:rPr>
                            <m:t>𝑥</m:t>
                          </m:r>
                        </m:sub>
                      </m:sSub>
                    </m:oMath>
                  </m:oMathPara>
                </a14:m>
                <a:endParaRPr lang="de-DE" sz="1200" dirty="0"/>
              </a:p>
            </p:txBody>
          </p:sp>
        </mc:Choice>
        <mc:Fallback xmlns="">
          <p:sp>
            <p:nvSpPr>
              <p:cNvPr id="131" name="Textfeld 130"/>
              <p:cNvSpPr txBox="1">
                <a:spLocks noRot="1" noChangeAspect="1" noMove="1" noResize="1" noEditPoints="1" noAdjustHandles="1" noChangeArrowheads="1" noChangeShapeType="1" noTextEdit="1"/>
              </p:cNvSpPr>
              <p:nvPr/>
            </p:nvSpPr>
            <p:spPr>
              <a:xfrm>
                <a:off x="6658628" y="3165968"/>
                <a:ext cx="432048" cy="276999"/>
              </a:xfrm>
              <a:prstGeom prst="rect">
                <a:avLst/>
              </a:prstGeom>
              <a:blipFill rotWithShape="1">
                <a:blip r:embed="rId10"/>
                <a:stretch>
                  <a:fillRect/>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132" name="Textfeld 131"/>
              <p:cNvSpPr txBox="1"/>
              <p:nvPr/>
            </p:nvSpPr>
            <p:spPr>
              <a:xfrm>
                <a:off x="6955302" y="3163985"/>
                <a:ext cx="432048"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de-DE" sz="1200" b="0" i="1" smtClean="0">
                              <a:latin typeface="Cambria Math"/>
                            </a:rPr>
                          </m:ctrlPr>
                        </m:sSubPr>
                        <m:e>
                          <m:r>
                            <a:rPr lang="de-DE" sz="1200" b="0" i="1" smtClean="0">
                              <a:latin typeface="Cambria Math"/>
                            </a:rPr>
                            <m:t>𝑇</m:t>
                          </m:r>
                        </m:e>
                        <m:sub>
                          <m:r>
                            <a:rPr lang="de-DE" sz="1200" b="0" i="1" smtClean="0">
                              <a:latin typeface="Cambria Math"/>
                            </a:rPr>
                            <m:t>5</m:t>
                          </m:r>
                          <m:r>
                            <a:rPr lang="de-DE" sz="1200" b="0" i="1" smtClean="0">
                              <a:latin typeface="Cambria Math"/>
                            </a:rPr>
                            <m:t>𝑥</m:t>
                          </m:r>
                        </m:sub>
                      </m:sSub>
                    </m:oMath>
                  </m:oMathPara>
                </a14:m>
                <a:endParaRPr lang="de-DE" sz="1200" dirty="0"/>
              </a:p>
            </p:txBody>
          </p:sp>
        </mc:Choice>
        <mc:Fallback xmlns="">
          <p:sp>
            <p:nvSpPr>
              <p:cNvPr id="132" name="Textfeld 131"/>
              <p:cNvSpPr txBox="1">
                <a:spLocks noRot="1" noChangeAspect="1" noMove="1" noResize="1" noEditPoints="1" noAdjustHandles="1" noChangeArrowheads="1" noChangeShapeType="1" noTextEdit="1"/>
              </p:cNvSpPr>
              <p:nvPr/>
            </p:nvSpPr>
            <p:spPr>
              <a:xfrm>
                <a:off x="6955302" y="3163985"/>
                <a:ext cx="432048" cy="276999"/>
              </a:xfrm>
              <a:prstGeom prst="rect">
                <a:avLst/>
              </a:prstGeom>
              <a:blipFill rotWithShape="1">
                <a:blip r:embed="rId11"/>
                <a:stretch>
                  <a:fillRect/>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133" name="Textfeld 132"/>
              <p:cNvSpPr txBox="1"/>
              <p:nvPr/>
            </p:nvSpPr>
            <p:spPr>
              <a:xfrm>
                <a:off x="7548649" y="3163006"/>
                <a:ext cx="432048"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de-DE" sz="1200" b="0" i="1" smtClean="0">
                              <a:latin typeface="Cambria Math"/>
                            </a:rPr>
                          </m:ctrlPr>
                        </m:sSubPr>
                        <m:e>
                          <m:r>
                            <a:rPr lang="de-DE" sz="1200" b="0" i="1" smtClean="0">
                              <a:latin typeface="Cambria Math"/>
                            </a:rPr>
                            <m:t>𝑇</m:t>
                          </m:r>
                        </m:e>
                        <m:sub>
                          <m:r>
                            <a:rPr lang="de-DE" sz="1200" b="0" i="1" smtClean="0">
                              <a:latin typeface="Cambria Math"/>
                            </a:rPr>
                            <m:t>6</m:t>
                          </m:r>
                          <m:r>
                            <a:rPr lang="de-DE" sz="1200" b="0" i="1" smtClean="0">
                              <a:latin typeface="Cambria Math"/>
                            </a:rPr>
                            <m:t>𝑥</m:t>
                          </m:r>
                        </m:sub>
                      </m:sSub>
                    </m:oMath>
                  </m:oMathPara>
                </a14:m>
                <a:endParaRPr lang="de-DE" sz="1200" dirty="0"/>
              </a:p>
            </p:txBody>
          </p:sp>
        </mc:Choice>
        <mc:Fallback xmlns="">
          <p:sp>
            <p:nvSpPr>
              <p:cNvPr id="133" name="Textfeld 132"/>
              <p:cNvSpPr txBox="1">
                <a:spLocks noRot="1" noChangeAspect="1" noMove="1" noResize="1" noEditPoints="1" noAdjustHandles="1" noChangeArrowheads="1" noChangeShapeType="1" noTextEdit="1"/>
              </p:cNvSpPr>
              <p:nvPr/>
            </p:nvSpPr>
            <p:spPr>
              <a:xfrm>
                <a:off x="7548649" y="3163006"/>
                <a:ext cx="432048" cy="276999"/>
              </a:xfrm>
              <a:prstGeom prst="rect">
                <a:avLst/>
              </a:prstGeom>
              <a:blipFill rotWithShape="1">
                <a:blip r:embed="rId12"/>
                <a:stretch>
                  <a:fillRect/>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134" name="Textfeld 133"/>
              <p:cNvSpPr txBox="1"/>
              <p:nvPr/>
            </p:nvSpPr>
            <p:spPr>
              <a:xfrm>
                <a:off x="7838723" y="3164200"/>
                <a:ext cx="296674" cy="28928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de-DE" sz="1200" b="0" i="1" smtClean="0">
                              <a:latin typeface="Cambria Math"/>
                            </a:rPr>
                          </m:ctrlPr>
                        </m:sSubPr>
                        <m:e>
                          <m:r>
                            <a:rPr lang="de-DE" sz="1200" b="0" i="1" smtClean="0">
                              <a:latin typeface="Cambria Math"/>
                            </a:rPr>
                            <m:t>𝑇</m:t>
                          </m:r>
                        </m:e>
                        <m:sub>
                          <m:r>
                            <a:rPr lang="de-DE" sz="1200" b="0" i="1" smtClean="0">
                              <a:latin typeface="Cambria Math"/>
                            </a:rPr>
                            <m:t>7</m:t>
                          </m:r>
                          <m:r>
                            <a:rPr lang="de-DE" sz="1200" b="0" i="1" smtClean="0">
                              <a:latin typeface="Cambria Math"/>
                            </a:rPr>
                            <m:t>𝑥</m:t>
                          </m:r>
                        </m:sub>
                      </m:sSub>
                    </m:oMath>
                  </m:oMathPara>
                </a14:m>
                <a:endParaRPr lang="de-DE" sz="1200" dirty="0"/>
              </a:p>
            </p:txBody>
          </p:sp>
        </mc:Choice>
        <mc:Fallback xmlns="">
          <p:sp>
            <p:nvSpPr>
              <p:cNvPr id="134" name="Textfeld 133"/>
              <p:cNvSpPr txBox="1">
                <a:spLocks noRot="1" noChangeAspect="1" noMove="1" noResize="1" noEditPoints="1" noAdjustHandles="1" noChangeArrowheads="1" noChangeShapeType="1" noTextEdit="1"/>
              </p:cNvSpPr>
              <p:nvPr/>
            </p:nvSpPr>
            <p:spPr>
              <a:xfrm>
                <a:off x="7838723" y="3164200"/>
                <a:ext cx="296674" cy="289281"/>
              </a:xfrm>
              <a:prstGeom prst="rect">
                <a:avLst/>
              </a:prstGeom>
              <a:blipFill rotWithShape="1">
                <a:blip r:embed="rId13"/>
                <a:stretch>
                  <a:fillRect r="-10204"/>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135" name="Textfeld 134"/>
              <p:cNvSpPr txBox="1"/>
              <p:nvPr/>
            </p:nvSpPr>
            <p:spPr>
              <a:xfrm>
                <a:off x="8144922" y="3164200"/>
                <a:ext cx="296674" cy="28928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de-DE" sz="1200" b="0" i="1" smtClean="0">
                              <a:latin typeface="Cambria Math"/>
                            </a:rPr>
                          </m:ctrlPr>
                        </m:sSubPr>
                        <m:e>
                          <m:r>
                            <a:rPr lang="de-DE" sz="1200" b="0" i="1" smtClean="0">
                              <a:latin typeface="Cambria Math"/>
                            </a:rPr>
                            <m:t>𝑇</m:t>
                          </m:r>
                        </m:e>
                        <m:sub>
                          <m:r>
                            <a:rPr lang="de-DE" sz="1200" b="0" i="1" smtClean="0">
                              <a:latin typeface="Cambria Math"/>
                            </a:rPr>
                            <m:t>8</m:t>
                          </m:r>
                          <m:r>
                            <a:rPr lang="de-DE" sz="1200" b="0" i="1" smtClean="0">
                              <a:latin typeface="Cambria Math"/>
                            </a:rPr>
                            <m:t>𝑥</m:t>
                          </m:r>
                        </m:sub>
                      </m:sSub>
                    </m:oMath>
                  </m:oMathPara>
                </a14:m>
                <a:endParaRPr lang="de-DE" sz="1200" dirty="0"/>
              </a:p>
            </p:txBody>
          </p:sp>
        </mc:Choice>
        <mc:Fallback xmlns="">
          <p:sp>
            <p:nvSpPr>
              <p:cNvPr id="135" name="Textfeld 134"/>
              <p:cNvSpPr txBox="1">
                <a:spLocks noRot="1" noChangeAspect="1" noMove="1" noResize="1" noEditPoints="1" noAdjustHandles="1" noChangeArrowheads="1" noChangeShapeType="1" noTextEdit="1"/>
              </p:cNvSpPr>
              <p:nvPr/>
            </p:nvSpPr>
            <p:spPr>
              <a:xfrm>
                <a:off x="8144922" y="3164200"/>
                <a:ext cx="296674" cy="289281"/>
              </a:xfrm>
              <a:prstGeom prst="rect">
                <a:avLst/>
              </a:prstGeom>
              <a:blipFill rotWithShape="1">
                <a:blip r:embed="rId14"/>
                <a:stretch>
                  <a:fillRect r="-12245"/>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136" name="Textfeld 135"/>
              <p:cNvSpPr txBox="1"/>
              <p:nvPr/>
            </p:nvSpPr>
            <p:spPr>
              <a:xfrm>
                <a:off x="8441595" y="3164200"/>
                <a:ext cx="296674" cy="28928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de-DE" sz="1200" b="0" i="1" smtClean="0">
                              <a:latin typeface="Cambria Math"/>
                            </a:rPr>
                          </m:ctrlPr>
                        </m:sSubPr>
                        <m:e>
                          <m:r>
                            <a:rPr lang="de-DE" sz="1200" b="0" i="1" smtClean="0">
                              <a:latin typeface="Cambria Math"/>
                            </a:rPr>
                            <m:t>𝑇</m:t>
                          </m:r>
                        </m:e>
                        <m:sub>
                          <m:r>
                            <a:rPr lang="de-DE" sz="1200" b="0" i="1" smtClean="0">
                              <a:latin typeface="Cambria Math"/>
                            </a:rPr>
                            <m:t>9</m:t>
                          </m:r>
                          <m:r>
                            <a:rPr lang="de-DE" sz="1200" b="0" i="1" smtClean="0">
                              <a:latin typeface="Cambria Math"/>
                            </a:rPr>
                            <m:t>𝑥</m:t>
                          </m:r>
                        </m:sub>
                      </m:sSub>
                    </m:oMath>
                  </m:oMathPara>
                </a14:m>
                <a:endParaRPr lang="de-DE" sz="1200" dirty="0"/>
              </a:p>
            </p:txBody>
          </p:sp>
        </mc:Choice>
        <mc:Fallback xmlns="">
          <p:sp>
            <p:nvSpPr>
              <p:cNvPr id="136" name="Textfeld 135"/>
              <p:cNvSpPr txBox="1">
                <a:spLocks noRot="1" noChangeAspect="1" noMove="1" noResize="1" noEditPoints="1" noAdjustHandles="1" noChangeArrowheads="1" noChangeShapeType="1" noTextEdit="1"/>
              </p:cNvSpPr>
              <p:nvPr/>
            </p:nvSpPr>
            <p:spPr>
              <a:xfrm>
                <a:off x="8441595" y="3164200"/>
                <a:ext cx="296674" cy="289281"/>
              </a:xfrm>
              <a:prstGeom prst="rect">
                <a:avLst/>
              </a:prstGeom>
              <a:blipFill rotWithShape="1">
                <a:blip r:embed="rId15"/>
                <a:stretch>
                  <a:fillRect r="-12500"/>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137" name="Textfeld 136"/>
              <p:cNvSpPr txBox="1"/>
              <p:nvPr/>
            </p:nvSpPr>
            <p:spPr>
              <a:xfrm>
                <a:off x="8726032" y="3164200"/>
                <a:ext cx="296674" cy="28928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de-DE" sz="1200" b="0" i="1" smtClean="0">
                              <a:latin typeface="Cambria Math"/>
                            </a:rPr>
                          </m:ctrlPr>
                        </m:sSubPr>
                        <m:e>
                          <m:r>
                            <a:rPr lang="de-DE" sz="1200" b="0" i="1" smtClean="0">
                              <a:latin typeface="Cambria Math"/>
                            </a:rPr>
                            <m:t>𝑇</m:t>
                          </m:r>
                        </m:e>
                        <m:sub>
                          <m:r>
                            <a:rPr lang="de-DE" sz="1200" b="0" i="1" smtClean="0">
                              <a:latin typeface="Cambria Math"/>
                            </a:rPr>
                            <m:t>10</m:t>
                          </m:r>
                          <m:r>
                            <a:rPr lang="de-DE" sz="1200" b="0" i="1" smtClean="0">
                              <a:latin typeface="Cambria Math"/>
                            </a:rPr>
                            <m:t>𝑥</m:t>
                          </m:r>
                        </m:sub>
                      </m:sSub>
                    </m:oMath>
                  </m:oMathPara>
                </a14:m>
                <a:endParaRPr lang="de-DE" sz="1200" dirty="0"/>
              </a:p>
            </p:txBody>
          </p:sp>
        </mc:Choice>
        <mc:Fallback xmlns="">
          <p:sp>
            <p:nvSpPr>
              <p:cNvPr id="137" name="Textfeld 136"/>
              <p:cNvSpPr txBox="1">
                <a:spLocks noRot="1" noChangeAspect="1" noMove="1" noResize="1" noEditPoints="1" noAdjustHandles="1" noChangeArrowheads="1" noChangeShapeType="1" noTextEdit="1"/>
              </p:cNvSpPr>
              <p:nvPr/>
            </p:nvSpPr>
            <p:spPr>
              <a:xfrm>
                <a:off x="8726032" y="3164200"/>
                <a:ext cx="296674" cy="289281"/>
              </a:xfrm>
              <a:prstGeom prst="rect">
                <a:avLst/>
              </a:prstGeom>
              <a:blipFill rotWithShape="1">
                <a:blip r:embed="rId16"/>
                <a:stretch>
                  <a:fillRect r="-32653"/>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141" name="Textfeld 140"/>
              <p:cNvSpPr txBox="1"/>
              <p:nvPr/>
            </p:nvSpPr>
            <p:spPr>
              <a:xfrm>
                <a:off x="7251975" y="2548616"/>
                <a:ext cx="432048" cy="29161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de-DE" sz="1200" b="0" i="1" smtClean="0">
                              <a:latin typeface="Cambria Math"/>
                            </a:rPr>
                          </m:ctrlPr>
                        </m:sSubPr>
                        <m:e>
                          <m:r>
                            <a:rPr lang="de-DE" sz="1200" b="0" i="1" smtClean="0">
                              <a:latin typeface="Cambria Math"/>
                            </a:rPr>
                            <m:t>𝑇</m:t>
                          </m:r>
                        </m:e>
                        <m:sub>
                          <m:r>
                            <a:rPr lang="de-DE" sz="1200" b="0" i="1" smtClean="0">
                              <a:latin typeface="Cambria Math"/>
                            </a:rPr>
                            <m:t>4</m:t>
                          </m:r>
                          <m:r>
                            <a:rPr lang="de-DE" sz="1200" b="0" i="1" smtClean="0">
                              <a:latin typeface="Cambria Math"/>
                            </a:rPr>
                            <m:t>𝑦</m:t>
                          </m:r>
                        </m:sub>
                      </m:sSub>
                    </m:oMath>
                  </m:oMathPara>
                </a14:m>
                <a:endParaRPr lang="de-DE" sz="1200" dirty="0"/>
              </a:p>
            </p:txBody>
          </p:sp>
        </mc:Choice>
        <mc:Fallback xmlns="">
          <p:sp>
            <p:nvSpPr>
              <p:cNvPr id="141" name="Textfeld 140"/>
              <p:cNvSpPr txBox="1">
                <a:spLocks noRot="1" noChangeAspect="1" noMove="1" noResize="1" noEditPoints="1" noAdjustHandles="1" noChangeArrowheads="1" noChangeShapeType="1" noTextEdit="1"/>
              </p:cNvSpPr>
              <p:nvPr/>
            </p:nvSpPr>
            <p:spPr>
              <a:xfrm>
                <a:off x="7251975" y="2548616"/>
                <a:ext cx="432048" cy="291618"/>
              </a:xfrm>
              <a:prstGeom prst="rect">
                <a:avLst/>
              </a:prstGeom>
              <a:blipFill rotWithShape="1">
                <a:blip r:embed="rId17"/>
                <a:stretch>
                  <a:fillRect/>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138" name="Textfeld 137"/>
              <p:cNvSpPr txBox="1"/>
              <p:nvPr/>
            </p:nvSpPr>
            <p:spPr>
              <a:xfrm>
                <a:off x="7251975" y="1720716"/>
                <a:ext cx="432048" cy="29161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de-DE" sz="1200" b="0" i="1" smtClean="0">
                              <a:latin typeface="Cambria Math"/>
                            </a:rPr>
                          </m:ctrlPr>
                        </m:sSubPr>
                        <m:e>
                          <m:r>
                            <a:rPr lang="de-DE" sz="1200" b="0" i="1" smtClean="0">
                              <a:latin typeface="Cambria Math"/>
                            </a:rPr>
                            <m:t>𝑇</m:t>
                          </m:r>
                        </m:e>
                        <m:sub>
                          <m:r>
                            <a:rPr lang="de-DE" sz="1200" b="0" i="1" smtClean="0">
                              <a:latin typeface="Cambria Math"/>
                            </a:rPr>
                            <m:t>1</m:t>
                          </m:r>
                          <m:r>
                            <a:rPr lang="de-DE" sz="1200" b="0" i="1" smtClean="0">
                              <a:latin typeface="Cambria Math"/>
                            </a:rPr>
                            <m:t>𝑦</m:t>
                          </m:r>
                        </m:sub>
                      </m:sSub>
                    </m:oMath>
                  </m:oMathPara>
                </a14:m>
                <a:endParaRPr lang="de-DE" sz="1200" dirty="0"/>
              </a:p>
            </p:txBody>
          </p:sp>
        </mc:Choice>
        <mc:Fallback xmlns="">
          <p:sp>
            <p:nvSpPr>
              <p:cNvPr id="138" name="Textfeld 137"/>
              <p:cNvSpPr txBox="1">
                <a:spLocks noRot="1" noChangeAspect="1" noMove="1" noResize="1" noEditPoints="1" noAdjustHandles="1" noChangeArrowheads="1" noChangeShapeType="1" noTextEdit="1"/>
              </p:cNvSpPr>
              <p:nvPr/>
            </p:nvSpPr>
            <p:spPr>
              <a:xfrm>
                <a:off x="7251975" y="1720716"/>
                <a:ext cx="432048" cy="291618"/>
              </a:xfrm>
              <a:prstGeom prst="rect">
                <a:avLst/>
              </a:prstGeom>
              <a:blipFill rotWithShape="1">
                <a:blip r:embed="rId18"/>
                <a:stretch>
                  <a:fillRect/>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139" name="Textfeld 138"/>
              <p:cNvSpPr txBox="1"/>
              <p:nvPr/>
            </p:nvSpPr>
            <p:spPr>
              <a:xfrm>
                <a:off x="7253562" y="2000688"/>
                <a:ext cx="432048" cy="29161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de-DE" sz="1200" b="0" i="1" smtClean="0">
                              <a:latin typeface="Cambria Math"/>
                            </a:rPr>
                          </m:ctrlPr>
                        </m:sSubPr>
                        <m:e>
                          <m:r>
                            <a:rPr lang="de-DE" sz="1200" b="0" i="1" smtClean="0">
                              <a:latin typeface="Cambria Math"/>
                            </a:rPr>
                            <m:t>𝑇</m:t>
                          </m:r>
                        </m:e>
                        <m:sub>
                          <m:r>
                            <a:rPr lang="de-DE" sz="1200" b="0" i="1" smtClean="0">
                              <a:latin typeface="Cambria Math"/>
                            </a:rPr>
                            <m:t>2</m:t>
                          </m:r>
                          <m:r>
                            <a:rPr lang="de-DE" sz="1200" b="0" i="1" smtClean="0">
                              <a:latin typeface="Cambria Math"/>
                            </a:rPr>
                            <m:t>𝑦</m:t>
                          </m:r>
                        </m:sub>
                      </m:sSub>
                    </m:oMath>
                  </m:oMathPara>
                </a14:m>
                <a:endParaRPr lang="de-DE" sz="1200" dirty="0"/>
              </a:p>
            </p:txBody>
          </p:sp>
        </mc:Choice>
        <mc:Fallback xmlns="">
          <p:sp>
            <p:nvSpPr>
              <p:cNvPr id="139" name="Textfeld 138"/>
              <p:cNvSpPr txBox="1">
                <a:spLocks noRot="1" noChangeAspect="1" noMove="1" noResize="1" noEditPoints="1" noAdjustHandles="1" noChangeArrowheads="1" noChangeShapeType="1" noTextEdit="1"/>
              </p:cNvSpPr>
              <p:nvPr/>
            </p:nvSpPr>
            <p:spPr>
              <a:xfrm>
                <a:off x="7253562" y="2000688"/>
                <a:ext cx="432048" cy="291618"/>
              </a:xfrm>
              <a:prstGeom prst="rect">
                <a:avLst/>
              </a:prstGeom>
              <a:blipFill rotWithShape="1">
                <a:blip r:embed="rId19"/>
                <a:stretch>
                  <a:fillRect/>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140" name="Textfeld 139"/>
              <p:cNvSpPr txBox="1"/>
              <p:nvPr/>
            </p:nvSpPr>
            <p:spPr>
              <a:xfrm>
                <a:off x="7251975" y="2296256"/>
                <a:ext cx="432048" cy="29161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de-DE" sz="1200" b="0" i="1" smtClean="0">
                              <a:latin typeface="Cambria Math"/>
                            </a:rPr>
                          </m:ctrlPr>
                        </m:sSubPr>
                        <m:e>
                          <m:r>
                            <a:rPr lang="de-DE" sz="1200" b="0" i="1" smtClean="0">
                              <a:latin typeface="Cambria Math"/>
                            </a:rPr>
                            <m:t>𝑇</m:t>
                          </m:r>
                        </m:e>
                        <m:sub>
                          <m:r>
                            <a:rPr lang="de-DE" sz="1200" b="0" i="1" smtClean="0">
                              <a:latin typeface="Cambria Math"/>
                            </a:rPr>
                            <m:t>3</m:t>
                          </m:r>
                          <m:r>
                            <a:rPr lang="de-DE" sz="1200" b="0" i="1" smtClean="0">
                              <a:latin typeface="Cambria Math"/>
                            </a:rPr>
                            <m:t>𝑦</m:t>
                          </m:r>
                        </m:sub>
                      </m:sSub>
                    </m:oMath>
                  </m:oMathPara>
                </a14:m>
                <a:endParaRPr lang="de-DE" sz="1200" dirty="0"/>
              </a:p>
            </p:txBody>
          </p:sp>
        </mc:Choice>
        <mc:Fallback xmlns="">
          <p:sp>
            <p:nvSpPr>
              <p:cNvPr id="140" name="Textfeld 139"/>
              <p:cNvSpPr txBox="1">
                <a:spLocks noRot="1" noChangeAspect="1" noMove="1" noResize="1" noEditPoints="1" noAdjustHandles="1" noChangeArrowheads="1" noChangeShapeType="1" noTextEdit="1"/>
              </p:cNvSpPr>
              <p:nvPr/>
            </p:nvSpPr>
            <p:spPr>
              <a:xfrm>
                <a:off x="7251975" y="2296256"/>
                <a:ext cx="432048" cy="291618"/>
              </a:xfrm>
              <a:prstGeom prst="rect">
                <a:avLst/>
              </a:prstGeom>
              <a:blipFill rotWithShape="1">
                <a:blip r:embed="rId20"/>
                <a:stretch>
                  <a:fillRect/>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142" name="Textfeld 141"/>
              <p:cNvSpPr txBox="1"/>
              <p:nvPr/>
            </p:nvSpPr>
            <p:spPr>
              <a:xfrm>
                <a:off x="7251975" y="2873385"/>
                <a:ext cx="432048" cy="29161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de-DE" sz="1200" b="0" i="1" smtClean="0">
                              <a:latin typeface="Cambria Math"/>
                            </a:rPr>
                          </m:ctrlPr>
                        </m:sSubPr>
                        <m:e>
                          <m:r>
                            <a:rPr lang="de-DE" sz="1200" b="0" i="1" smtClean="0">
                              <a:latin typeface="Cambria Math"/>
                            </a:rPr>
                            <m:t>𝑇</m:t>
                          </m:r>
                        </m:e>
                        <m:sub>
                          <m:r>
                            <a:rPr lang="de-DE" sz="1200" b="0" i="1" smtClean="0">
                              <a:latin typeface="Cambria Math"/>
                            </a:rPr>
                            <m:t>5</m:t>
                          </m:r>
                          <m:r>
                            <a:rPr lang="de-DE" sz="1200" b="0" i="1" smtClean="0">
                              <a:latin typeface="Cambria Math"/>
                            </a:rPr>
                            <m:t>𝑦</m:t>
                          </m:r>
                        </m:sub>
                      </m:sSub>
                    </m:oMath>
                  </m:oMathPara>
                </a14:m>
                <a:endParaRPr lang="de-DE" sz="1200" dirty="0"/>
              </a:p>
            </p:txBody>
          </p:sp>
        </mc:Choice>
        <mc:Fallback xmlns="">
          <p:sp>
            <p:nvSpPr>
              <p:cNvPr id="142" name="Textfeld 141"/>
              <p:cNvSpPr txBox="1">
                <a:spLocks noRot="1" noChangeAspect="1" noMove="1" noResize="1" noEditPoints="1" noAdjustHandles="1" noChangeArrowheads="1" noChangeShapeType="1" noTextEdit="1"/>
              </p:cNvSpPr>
              <p:nvPr/>
            </p:nvSpPr>
            <p:spPr>
              <a:xfrm>
                <a:off x="7251975" y="2873385"/>
                <a:ext cx="432048" cy="291618"/>
              </a:xfrm>
              <a:prstGeom prst="rect">
                <a:avLst/>
              </a:prstGeom>
              <a:blipFill rotWithShape="1">
                <a:blip r:embed="rId21"/>
                <a:stretch>
                  <a:fillRect b="-2083"/>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143" name="Textfeld 142"/>
              <p:cNvSpPr txBox="1"/>
              <p:nvPr/>
            </p:nvSpPr>
            <p:spPr>
              <a:xfrm>
                <a:off x="7253562" y="3425213"/>
                <a:ext cx="296674" cy="28928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de-DE" sz="1200" b="0" i="1" smtClean="0">
                              <a:latin typeface="Cambria Math"/>
                            </a:rPr>
                          </m:ctrlPr>
                        </m:sSubPr>
                        <m:e>
                          <m:r>
                            <a:rPr lang="de-DE" sz="1200" b="0" i="1" smtClean="0">
                              <a:latin typeface="Cambria Math"/>
                            </a:rPr>
                            <m:t>𝑇</m:t>
                          </m:r>
                        </m:e>
                        <m:sub>
                          <m:r>
                            <a:rPr lang="de-DE" sz="1200" b="0" i="1" smtClean="0">
                              <a:latin typeface="Cambria Math"/>
                            </a:rPr>
                            <m:t>6</m:t>
                          </m:r>
                          <m:r>
                            <a:rPr lang="de-DE" sz="1200" b="0" i="1" smtClean="0">
                              <a:latin typeface="Cambria Math"/>
                            </a:rPr>
                            <m:t>𝑦</m:t>
                          </m:r>
                        </m:sub>
                      </m:sSub>
                    </m:oMath>
                  </m:oMathPara>
                </a14:m>
                <a:endParaRPr lang="de-DE" sz="1200" dirty="0"/>
              </a:p>
            </p:txBody>
          </p:sp>
        </mc:Choice>
        <mc:Fallback xmlns="">
          <p:sp>
            <p:nvSpPr>
              <p:cNvPr id="143" name="Textfeld 142"/>
              <p:cNvSpPr txBox="1">
                <a:spLocks noRot="1" noChangeAspect="1" noMove="1" noResize="1" noEditPoints="1" noAdjustHandles="1" noChangeArrowheads="1" noChangeShapeType="1" noTextEdit="1"/>
              </p:cNvSpPr>
              <p:nvPr/>
            </p:nvSpPr>
            <p:spPr>
              <a:xfrm>
                <a:off x="7253562" y="3425213"/>
                <a:ext cx="296674" cy="289281"/>
              </a:xfrm>
              <a:prstGeom prst="rect">
                <a:avLst/>
              </a:prstGeom>
              <a:blipFill rotWithShape="1">
                <a:blip r:embed="rId22"/>
                <a:stretch>
                  <a:fillRect r="-14286" b="-2128"/>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144" name="Textfeld 143"/>
              <p:cNvSpPr txBox="1"/>
              <p:nvPr/>
            </p:nvSpPr>
            <p:spPr>
              <a:xfrm>
                <a:off x="7253562" y="3727791"/>
                <a:ext cx="296674" cy="28928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de-DE" sz="1200" b="0" i="1" smtClean="0">
                              <a:latin typeface="Cambria Math"/>
                            </a:rPr>
                          </m:ctrlPr>
                        </m:sSubPr>
                        <m:e>
                          <m:r>
                            <a:rPr lang="de-DE" sz="1200" b="0" i="1" smtClean="0">
                              <a:latin typeface="Cambria Math"/>
                            </a:rPr>
                            <m:t>𝑇</m:t>
                          </m:r>
                        </m:e>
                        <m:sub>
                          <m:r>
                            <a:rPr lang="de-DE" sz="1200" b="0" i="1" smtClean="0">
                              <a:latin typeface="Cambria Math"/>
                            </a:rPr>
                            <m:t>7</m:t>
                          </m:r>
                          <m:r>
                            <a:rPr lang="de-DE" sz="1200" b="0" i="1" smtClean="0">
                              <a:latin typeface="Cambria Math"/>
                            </a:rPr>
                            <m:t>𝑦</m:t>
                          </m:r>
                        </m:sub>
                      </m:sSub>
                    </m:oMath>
                  </m:oMathPara>
                </a14:m>
                <a:endParaRPr lang="de-DE" sz="1200" dirty="0"/>
              </a:p>
            </p:txBody>
          </p:sp>
        </mc:Choice>
        <mc:Fallback xmlns="">
          <p:sp>
            <p:nvSpPr>
              <p:cNvPr id="144" name="Textfeld 143"/>
              <p:cNvSpPr txBox="1">
                <a:spLocks noRot="1" noChangeAspect="1" noMove="1" noResize="1" noEditPoints="1" noAdjustHandles="1" noChangeArrowheads="1" noChangeShapeType="1" noTextEdit="1"/>
              </p:cNvSpPr>
              <p:nvPr/>
            </p:nvSpPr>
            <p:spPr>
              <a:xfrm>
                <a:off x="7253562" y="3727791"/>
                <a:ext cx="296674" cy="289281"/>
              </a:xfrm>
              <a:prstGeom prst="rect">
                <a:avLst/>
              </a:prstGeom>
              <a:blipFill rotWithShape="1">
                <a:blip r:embed="rId23"/>
                <a:stretch>
                  <a:fillRect r="-14286" b="-2128"/>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145" name="Textfeld 144"/>
              <p:cNvSpPr txBox="1"/>
              <p:nvPr/>
            </p:nvSpPr>
            <p:spPr>
              <a:xfrm>
                <a:off x="7251975" y="4014728"/>
                <a:ext cx="296674" cy="28928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de-DE" sz="1200" b="0" i="1" smtClean="0">
                              <a:latin typeface="Cambria Math"/>
                            </a:rPr>
                          </m:ctrlPr>
                        </m:sSubPr>
                        <m:e>
                          <m:r>
                            <a:rPr lang="de-DE" sz="1200" b="0" i="1" smtClean="0">
                              <a:latin typeface="Cambria Math"/>
                            </a:rPr>
                            <m:t>𝑇</m:t>
                          </m:r>
                        </m:e>
                        <m:sub>
                          <m:r>
                            <a:rPr lang="de-DE" sz="1200" b="0" i="1" smtClean="0">
                              <a:latin typeface="Cambria Math"/>
                            </a:rPr>
                            <m:t>8</m:t>
                          </m:r>
                          <m:r>
                            <a:rPr lang="de-DE" sz="1200" b="0" i="1" smtClean="0">
                              <a:latin typeface="Cambria Math"/>
                            </a:rPr>
                            <m:t>𝑦</m:t>
                          </m:r>
                        </m:sub>
                      </m:sSub>
                    </m:oMath>
                  </m:oMathPara>
                </a14:m>
                <a:endParaRPr lang="de-DE" sz="1200" dirty="0"/>
              </a:p>
            </p:txBody>
          </p:sp>
        </mc:Choice>
        <mc:Fallback xmlns="">
          <p:sp>
            <p:nvSpPr>
              <p:cNvPr id="145" name="Textfeld 144"/>
              <p:cNvSpPr txBox="1">
                <a:spLocks noRot="1" noChangeAspect="1" noMove="1" noResize="1" noEditPoints="1" noAdjustHandles="1" noChangeArrowheads="1" noChangeShapeType="1" noTextEdit="1"/>
              </p:cNvSpPr>
              <p:nvPr/>
            </p:nvSpPr>
            <p:spPr>
              <a:xfrm>
                <a:off x="7251975" y="4014728"/>
                <a:ext cx="296674" cy="289281"/>
              </a:xfrm>
              <a:prstGeom prst="rect">
                <a:avLst/>
              </a:prstGeom>
              <a:blipFill rotWithShape="1">
                <a:blip r:embed="rId24"/>
                <a:stretch>
                  <a:fillRect r="-16667" b="-2128"/>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146" name="Textfeld 145"/>
              <p:cNvSpPr txBox="1"/>
              <p:nvPr/>
            </p:nvSpPr>
            <p:spPr>
              <a:xfrm>
                <a:off x="7254878" y="4306354"/>
                <a:ext cx="296674" cy="28928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de-DE" sz="1200" b="0" i="1" smtClean="0">
                              <a:latin typeface="Cambria Math"/>
                            </a:rPr>
                          </m:ctrlPr>
                        </m:sSubPr>
                        <m:e>
                          <m:r>
                            <a:rPr lang="de-DE" sz="1200" b="0" i="1" smtClean="0">
                              <a:latin typeface="Cambria Math"/>
                            </a:rPr>
                            <m:t>𝑇</m:t>
                          </m:r>
                        </m:e>
                        <m:sub>
                          <m:r>
                            <a:rPr lang="de-DE" sz="1200" b="0" i="1" smtClean="0">
                              <a:latin typeface="Cambria Math"/>
                            </a:rPr>
                            <m:t>9</m:t>
                          </m:r>
                          <m:r>
                            <a:rPr lang="de-DE" sz="1200" b="0" i="1" smtClean="0">
                              <a:latin typeface="Cambria Math"/>
                            </a:rPr>
                            <m:t>𝑦</m:t>
                          </m:r>
                        </m:sub>
                      </m:sSub>
                    </m:oMath>
                  </m:oMathPara>
                </a14:m>
                <a:endParaRPr lang="de-DE" sz="1200" dirty="0"/>
              </a:p>
            </p:txBody>
          </p:sp>
        </mc:Choice>
        <mc:Fallback xmlns="">
          <p:sp>
            <p:nvSpPr>
              <p:cNvPr id="146" name="Textfeld 145"/>
              <p:cNvSpPr txBox="1">
                <a:spLocks noRot="1" noChangeAspect="1" noMove="1" noResize="1" noEditPoints="1" noAdjustHandles="1" noChangeArrowheads="1" noChangeShapeType="1" noTextEdit="1"/>
              </p:cNvSpPr>
              <p:nvPr/>
            </p:nvSpPr>
            <p:spPr>
              <a:xfrm>
                <a:off x="7254878" y="4306354"/>
                <a:ext cx="296674" cy="289281"/>
              </a:xfrm>
              <a:prstGeom prst="rect">
                <a:avLst/>
              </a:prstGeom>
              <a:blipFill rotWithShape="1">
                <a:blip r:embed="rId25"/>
                <a:stretch>
                  <a:fillRect r="-16327"/>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147" name="Textfeld 146"/>
              <p:cNvSpPr txBox="1"/>
              <p:nvPr/>
            </p:nvSpPr>
            <p:spPr>
              <a:xfrm>
                <a:off x="7232186" y="4631123"/>
                <a:ext cx="296674" cy="28928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de-DE" sz="1200" b="0" i="1" smtClean="0">
                              <a:latin typeface="Cambria Math"/>
                            </a:rPr>
                          </m:ctrlPr>
                        </m:sSubPr>
                        <m:e>
                          <m:r>
                            <a:rPr lang="de-DE" sz="1200" b="0" i="1" smtClean="0">
                              <a:latin typeface="Cambria Math"/>
                            </a:rPr>
                            <m:t>𝑇</m:t>
                          </m:r>
                        </m:e>
                        <m:sub>
                          <m:r>
                            <a:rPr lang="de-DE" sz="1200" b="0" i="1" smtClean="0">
                              <a:latin typeface="Cambria Math"/>
                            </a:rPr>
                            <m:t>10</m:t>
                          </m:r>
                          <m:r>
                            <a:rPr lang="de-DE" sz="1200" b="0" i="1" smtClean="0">
                              <a:latin typeface="Cambria Math"/>
                            </a:rPr>
                            <m:t>𝑦</m:t>
                          </m:r>
                        </m:sub>
                      </m:sSub>
                    </m:oMath>
                  </m:oMathPara>
                </a14:m>
                <a:endParaRPr lang="de-DE" sz="1200" dirty="0"/>
              </a:p>
            </p:txBody>
          </p:sp>
        </mc:Choice>
        <mc:Fallback xmlns="">
          <p:sp>
            <p:nvSpPr>
              <p:cNvPr id="147" name="Textfeld 146"/>
              <p:cNvSpPr txBox="1">
                <a:spLocks noRot="1" noChangeAspect="1" noMove="1" noResize="1" noEditPoints="1" noAdjustHandles="1" noChangeArrowheads="1" noChangeShapeType="1" noTextEdit="1"/>
              </p:cNvSpPr>
              <p:nvPr/>
            </p:nvSpPr>
            <p:spPr>
              <a:xfrm>
                <a:off x="7232186" y="4631123"/>
                <a:ext cx="296674" cy="289281"/>
              </a:xfrm>
              <a:prstGeom prst="rect">
                <a:avLst/>
              </a:prstGeom>
              <a:blipFill rotWithShape="1">
                <a:blip r:embed="rId26"/>
                <a:stretch>
                  <a:fillRect r="-36735" b="-2128"/>
                </a:stretch>
              </a:blipFill>
            </p:spPr>
            <p:txBody>
              <a:bodyPr/>
              <a:lstStyle/>
              <a:p>
                <a:r>
                  <a:rPr lang="de-DE">
                    <a:noFill/>
                  </a:rPr>
                  <a:t> </a:t>
                </a:r>
              </a:p>
            </p:txBody>
          </p:sp>
        </mc:Fallback>
      </mc:AlternateContent>
      <p:grpSp>
        <p:nvGrpSpPr>
          <p:cNvPr id="54" name="Gruppieren 53"/>
          <p:cNvGrpSpPr/>
          <p:nvPr/>
        </p:nvGrpSpPr>
        <p:grpSpPr>
          <a:xfrm>
            <a:off x="8489074" y="961368"/>
            <a:ext cx="1098450" cy="1157916"/>
            <a:chOff x="4139952" y="908720"/>
            <a:chExt cx="2160240" cy="2376264"/>
          </a:xfrm>
        </p:grpSpPr>
        <p:grpSp>
          <p:nvGrpSpPr>
            <p:cNvPr id="55" name="Gruppieren 54"/>
            <p:cNvGrpSpPr/>
            <p:nvPr/>
          </p:nvGrpSpPr>
          <p:grpSpPr>
            <a:xfrm>
              <a:off x="4139952" y="908720"/>
              <a:ext cx="2160240" cy="2376264"/>
              <a:chOff x="4139952" y="908720"/>
              <a:chExt cx="2160240" cy="2376264"/>
            </a:xfrm>
          </p:grpSpPr>
          <p:cxnSp>
            <p:nvCxnSpPr>
              <p:cNvPr id="58" name="Gerade Verbindung 57"/>
              <p:cNvCxnSpPr/>
              <p:nvPr/>
            </p:nvCxnSpPr>
            <p:spPr>
              <a:xfrm flipH="1">
                <a:off x="4139952" y="908720"/>
                <a:ext cx="432048" cy="237626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Gerade Verbindung 58"/>
              <p:cNvCxnSpPr/>
              <p:nvPr/>
            </p:nvCxnSpPr>
            <p:spPr>
              <a:xfrm flipH="1">
                <a:off x="4139952" y="3068960"/>
                <a:ext cx="2160240" cy="21602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57" name="Gerade Verbindung 27"/>
            <p:cNvCxnSpPr/>
            <p:nvPr/>
          </p:nvCxnSpPr>
          <p:spPr>
            <a:xfrm rot="16200000" flipH="1">
              <a:off x="4355976" y="1124744"/>
              <a:ext cx="2160240" cy="1728192"/>
            </a:xfrm>
            <a:prstGeom prst="curvedConnector3">
              <a:avLst>
                <a:gd name="adj1"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60" name="Gerade Verbindung 59"/>
          <p:cNvCxnSpPr/>
          <p:nvPr/>
        </p:nvCxnSpPr>
        <p:spPr bwMode="auto">
          <a:xfrm flipH="1" flipV="1">
            <a:off x="8611345" y="1475548"/>
            <a:ext cx="334813" cy="597763"/>
          </a:xfrm>
          <a:prstGeom prst="line">
            <a:avLst/>
          </a:prstGeom>
          <a:solidFill>
            <a:srgbClr val="DDDDDD"/>
          </a:solidFill>
          <a:ln w="19050"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3" name="Rechteck 2"/>
          <p:cNvSpPr/>
          <p:nvPr/>
        </p:nvSpPr>
        <p:spPr bwMode="auto">
          <a:xfrm flipV="1">
            <a:off x="8782568" y="1806724"/>
            <a:ext cx="48054" cy="45720"/>
          </a:xfrm>
          <a:prstGeom prst="rect">
            <a:avLst/>
          </a:prstGeom>
          <a:solidFill>
            <a:srgbClr val="C00000"/>
          </a:solidFill>
          <a:ln w="10795" cap="flat" cmpd="sng" algn="ctr">
            <a:solidFill>
              <a:srgbClr val="C00000"/>
            </a:solidFill>
            <a:prstDash val="solid"/>
            <a:round/>
            <a:headEnd type="none" w="med" len="med"/>
            <a:tailEnd type="none" w="med" len="me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de-DE" sz="1800" b="0" i="0" u="none" strike="noStrike" cap="none" normalizeH="0" baseline="0" dirty="0" err="1" smtClean="0">
              <a:ln>
                <a:noFill/>
              </a:ln>
              <a:solidFill>
                <a:schemeClr val="bg1"/>
              </a:solidFill>
              <a:effectLst/>
              <a:latin typeface="Arial" charset="0"/>
            </a:endParaRPr>
          </a:p>
        </p:txBody>
      </p:sp>
      <p:sp>
        <p:nvSpPr>
          <p:cNvPr id="18" name="Rechteck 17"/>
          <p:cNvSpPr/>
          <p:nvPr/>
        </p:nvSpPr>
        <p:spPr bwMode="auto">
          <a:xfrm>
            <a:off x="8710560" y="1733549"/>
            <a:ext cx="192070" cy="192070"/>
          </a:xfrm>
          <a:prstGeom prst="rect">
            <a:avLst/>
          </a:prstGeom>
          <a:noFill/>
          <a:ln w="9525" cap="flat" cmpd="sng" algn="ctr">
            <a:solidFill>
              <a:schemeClr val="tx1"/>
            </a:solidFill>
            <a:prstDash val="dash"/>
            <a:round/>
            <a:headEnd type="none" w="med" len="med"/>
            <a:tailEnd type="none" w="med" len="me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de-DE" sz="1800" b="0" i="0" u="none" strike="noStrike" cap="none" normalizeH="0" baseline="0" dirty="0" err="1" smtClean="0">
              <a:ln>
                <a:noFill/>
              </a:ln>
              <a:solidFill>
                <a:schemeClr val="bg1"/>
              </a:solidFill>
              <a:effectLst/>
              <a:latin typeface="Arial" charset="0"/>
            </a:endParaRPr>
          </a:p>
        </p:txBody>
      </p:sp>
      <p:cxnSp>
        <p:nvCxnSpPr>
          <p:cNvPr id="20" name="Gerade Verbindung 19"/>
          <p:cNvCxnSpPr>
            <a:stCxn id="18" idx="0"/>
            <a:endCxn id="53" idx="1"/>
          </p:cNvCxnSpPr>
          <p:nvPr/>
        </p:nvCxnSpPr>
        <p:spPr bwMode="auto">
          <a:xfrm flipH="1" flipV="1">
            <a:off x="7469587" y="1717693"/>
            <a:ext cx="1337008" cy="15856"/>
          </a:xfrm>
          <a:prstGeom prst="line">
            <a:avLst/>
          </a:prstGeom>
          <a:solidFill>
            <a:srgbClr val="DDDDDD"/>
          </a:solidFill>
          <a:ln w="10795"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22" name="Gerade Verbindung 21"/>
          <p:cNvCxnSpPr>
            <a:stCxn id="18" idx="3"/>
            <a:endCxn id="38" idx="3"/>
          </p:cNvCxnSpPr>
          <p:nvPr/>
        </p:nvCxnSpPr>
        <p:spPr bwMode="auto">
          <a:xfrm>
            <a:off x="8902630" y="1829584"/>
            <a:ext cx="197288" cy="1479257"/>
          </a:xfrm>
          <a:prstGeom prst="line">
            <a:avLst/>
          </a:prstGeom>
          <a:solidFill>
            <a:srgbClr val="DDDDDD"/>
          </a:solidFill>
          <a:ln w="10795"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36" name="Gekrümmte Verbindung 35"/>
          <p:cNvCxnSpPr>
            <a:stCxn id="3" idx="0"/>
          </p:cNvCxnSpPr>
          <p:nvPr/>
        </p:nvCxnSpPr>
        <p:spPr bwMode="auto">
          <a:xfrm rot="5400000">
            <a:off x="7621690" y="1920059"/>
            <a:ext cx="1252520" cy="1117291"/>
          </a:xfrm>
          <a:prstGeom prst="curvedConnector3">
            <a:avLst>
              <a:gd name="adj1" fmla="val 92586"/>
            </a:avLst>
          </a:prstGeom>
          <a:solidFill>
            <a:srgbClr val="DDDDDD"/>
          </a:solidFill>
          <a:ln w="10795" cap="flat" cmpd="sng" algn="ctr">
            <a:solidFill>
              <a:schemeClr val="tx1"/>
            </a:solidFill>
            <a:prstDash val="solid"/>
            <a:round/>
            <a:headEnd type="none" w="med" len="med"/>
            <a:tailEnd type="stealth"/>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87" name="Textfeld 86"/>
          <p:cNvSpPr txBox="1"/>
          <p:nvPr/>
        </p:nvSpPr>
        <p:spPr>
          <a:xfrm>
            <a:off x="9022706" y="961367"/>
            <a:ext cx="628102" cy="369332"/>
          </a:xfrm>
          <a:prstGeom prst="rect">
            <a:avLst/>
          </a:prstGeom>
          <a:noFill/>
          <a:ln w="12700">
            <a:noFill/>
          </a:ln>
        </p:spPr>
        <p:txBody>
          <a:bodyPr wrap="square" rtlCol="0">
            <a:spAutoFit/>
          </a:bodyPr>
          <a:lstStyle/>
          <a:p>
            <a:r>
              <a:rPr lang="en-US" dirty="0" smtClean="0">
                <a:latin typeface="Times New Roman" panose="02020603050405020304" pitchFamily="18" charset="0"/>
                <a:cs typeface="Times New Roman" panose="02020603050405020304" pitchFamily="18" charset="0"/>
              </a:rPr>
              <a:t>Tool</a:t>
            </a:r>
            <a:endParaRPr lang="en-US" dirty="0">
              <a:latin typeface="Times New Roman" panose="02020603050405020304" pitchFamily="18" charset="0"/>
              <a:cs typeface="Times New Roman" panose="02020603050405020304" pitchFamily="18" charset="0"/>
            </a:endParaRPr>
          </a:p>
        </p:txBody>
      </p:sp>
      <p:cxnSp>
        <p:nvCxnSpPr>
          <p:cNvPr id="63" name="Gerade Verbindung mit Pfeil 62"/>
          <p:cNvCxnSpPr/>
          <p:nvPr/>
        </p:nvCxnSpPr>
        <p:spPr bwMode="auto">
          <a:xfrm flipV="1">
            <a:off x="8550734" y="4319436"/>
            <a:ext cx="316059" cy="253631"/>
          </a:xfrm>
          <a:prstGeom prst="straightConnector1">
            <a:avLst/>
          </a:prstGeom>
          <a:solidFill>
            <a:srgbClr val="DDDDDD"/>
          </a:solidFill>
          <a:ln w="38100" cap="sq" cmpd="sng" algn="ctr">
            <a:solidFill>
              <a:schemeClr val="accent5">
                <a:lumMod val="75000"/>
              </a:schemeClr>
            </a:solidFill>
            <a:prstDash val="solid"/>
            <a:miter lim="800000"/>
            <a:headEnd type="none" w="med" len="med"/>
            <a:tailEnd type="stealth"/>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mc:AlternateContent xmlns:mc="http://schemas.openxmlformats.org/markup-compatibility/2006" xmlns:a14="http://schemas.microsoft.com/office/drawing/2010/main">
        <mc:Choice Requires="a14">
          <p:sp>
            <p:nvSpPr>
              <p:cNvPr id="68" name="Rechteck 67"/>
              <p:cNvSpPr/>
              <p:nvPr/>
            </p:nvSpPr>
            <p:spPr>
              <a:xfrm>
                <a:off x="8721198" y="4381816"/>
                <a:ext cx="38055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de-DE" i="1">
                              <a:latin typeface="Cambria Math"/>
                            </a:rPr>
                          </m:ctrlPr>
                        </m:accPr>
                        <m:e>
                          <m:r>
                            <a:rPr lang="de-DE" i="1">
                              <a:latin typeface="Cambria Math"/>
                            </a:rPr>
                            <m:t>𝑣</m:t>
                          </m:r>
                        </m:e>
                      </m:acc>
                    </m:oMath>
                  </m:oMathPara>
                </a14:m>
                <a:endParaRPr lang="de-DE" dirty="0"/>
              </a:p>
            </p:txBody>
          </p:sp>
        </mc:Choice>
        <mc:Fallback xmlns="">
          <p:sp>
            <p:nvSpPr>
              <p:cNvPr id="68" name="Rechteck 67"/>
              <p:cNvSpPr>
                <a:spLocks noRot="1" noChangeAspect="1" noMove="1" noResize="1" noEditPoints="1" noAdjustHandles="1" noChangeArrowheads="1" noChangeShapeType="1" noTextEdit="1"/>
              </p:cNvSpPr>
              <p:nvPr/>
            </p:nvSpPr>
            <p:spPr>
              <a:xfrm>
                <a:off x="8721198" y="4381816"/>
                <a:ext cx="380553" cy="369332"/>
              </a:xfrm>
              <a:prstGeom prst="rect">
                <a:avLst/>
              </a:prstGeom>
              <a:blipFill rotWithShape="1">
                <a:blip r:embed="rId27"/>
                <a:stretch>
                  <a:fillRect t="-21667" r="-27419"/>
                </a:stretch>
              </a:blipFill>
            </p:spPr>
            <p:txBody>
              <a:bodyPr/>
              <a:lstStyle/>
              <a:p>
                <a:r>
                  <a:rPr lang="de-DE">
                    <a:noFill/>
                  </a:rPr>
                  <a:t> </a:t>
                </a:r>
              </a:p>
            </p:txBody>
          </p:sp>
        </mc:Fallback>
      </mc:AlternateContent>
    </p:spTree>
    <p:extLst>
      <p:ext uri="{BB962C8B-B14F-4D97-AF65-F5344CB8AC3E}">
        <p14:creationId xmlns:p14="http://schemas.microsoft.com/office/powerpoint/2010/main" val="401544715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Post processing of thermal pictures</a:t>
            </a:r>
            <a:r>
              <a:rPr lang="en-US" dirty="0" smtClean="0"/>
              <a:t/>
            </a:r>
            <a:br>
              <a:rPr lang="en-US" dirty="0" smtClean="0"/>
            </a:br>
            <a:r>
              <a:rPr lang="en-US" dirty="0" smtClean="0">
                <a:solidFill>
                  <a:srgbClr val="407FB7"/>
                </a:solidFill>
              </a:rPr>
              <a:t>Heat carried away by the chip</a:t>
            </a:r>
            <a:endParaRPr lang="en-US" dirty="0">
              <a:solidFill>
                <a:srgbClr val="407FB7"/>
              </a:solidFill>
            </a:endParaRPr>
          </a:p>
        </p:txBody>
      </p:sp>
      <mc:AlternateContent xmlns:mc="http://schemas.openxmlformats.org/markup-compatibility/2006" xmlns:a14="http://schemas.microsoft.com/office/drawing/2010/main">
        <mc:Choice Requires="a14">
          <p:sp>
            <p:nvSpPr>
              <p:cNvPr id="14" name="Inhaltsplatzhalter 13"/>
              <p:cNvSpPr>
                <a:spLocks noGrp="1"/>
              </p:cNvSpPr>
              <p:nvPr>
                <p:ph idx="1"/>
              </p:nvPr>
            </p:nvSpPr>
            <p:spPr>
              <a:xfrm>
                <a:off x="217486" y="863600"/>
                <a:ext cx="6311900" cy="4976813"/>
              </a:xfrm>
            </p:spPr>
            <p:txBody>
              <a:bodyPr/>
              <a:lstStyle/>
              <a:p>
                <a:r>
                  <a:rPr lang="en-US" dirty="0"/>
                  <a:t>The heat flow is calculated on the end of contact between chip and tool interfaces</a:t>
                </a:r>
              </a:p>
              <a:p>
                <a:pPr marL="0" indent="0" algn="just">
                  <a:buNone/>
                </a:pPr>
                <a:r>
                  <a:rPr lang="en-US" dirty="0" smtClean="0"/>
                  <a:t>	Method </a:t>
                </a:r>
                <a:r>
                  <a:rPr lang="en-US" dirty="0"/>
                  <a:t>based on [BOOTHROYD]. </a:t>
                </a:r>
                <a:endParaRPr lang="de-DE" dirty="0"/>
              </a:p>
              <a:p>
                <a:pPr lvl="1" algn="just" defTabSz="914400"/>
                <a14:m>
                  <m:oMath xmlns:m="http://schemas.openxmlformats.org/officeDocument/2006/math">
                    <m:sSub>
                      <m:sSubPr>
                        <m:ctrlPr>
                          <a:rPr lang="en-US" i="1">
                            <a:latin typeface="Cambria Math"/>
                          </a:rPr>
                        </m:ctrlPr>
                      </m:sSubPr>
                      <m:e>
                        <m:r>
                          <a:rPr lang="en-US" i="1">
                            <a:latin typeface="Cambria Math"/>
                          </a:rPr>
                          <m:t>𝑐</m:t>
                        </m:r>
                      </m:e>
                      <m:sub>
                        <m:r>
                          <a:rPr lang="en-US" i="1">
                            <a:latin typeface="Cambria Math"/>
                          </a:rPr>
                          <m:t>𝑝</m:t>
                        </m:r>
                      </m:sub>
                    </m:sSub>
                    <m:r>
                      <a:rPr lang="de-DE" i="1">
                        <a:latin typeface="Cambria Math"/>
                      </a:rPr>
                      <m:t>(</m:t>
                    </m:r>
                    <m:r>
                      <a:rPr lang="de-DE" i="1">
                        <a:latin typeface="Cambria Math"/>
                      </a:rPr>
                      <m:t>𝑇</m:t>
                    </m:r>
                    <m:r>
                      <a:rPr lang="de-DE" i="1">
                        <a:latin typeface="Cambria Math"/>
                      </a:rPr>
                      <m:t>)</m:t>
                    </m:r>
                  </m:oMath>
                </a14:m>
                <a:r>
                  <a:rPr lang="en-US" dirty="0">
                    <a:latin typeface="Arial" charset="0"/>
                  </a:rPr>
                  <a:t> : heat capacity function</a:t>
                </a:r>
              </a:p>
              <a:p>
                <a:pPr lvl="1" algn="just" defTabSz="914400"/>
                <a14:m>
                  <m:oMath xmlns:m="http://schemas.openxmlformats.org/officeDocument/2006/math">
                    <m:sSubSup>
                      <m:sSubSupPr>
                        <m:ctrlPr>
                          <a:rPr lang="en-US" i="1">
                            <a:latin typeface="Cambria Math"/>
                          </a:rPr>
                        </m:ctrlPr>
                      </m:sSubSupPr>
                      <m:e>
                        <m:r>
                          <a:rPr lang="en-US" i="1">
                            <a:latin typeface="Cambria Math"/>
                          </a:rPr>
                          <m:t>𝑇</m:t>
                        </m:r>
                      </m:e>
                      <m:sub>
                        <m:r>
                          <a:rPr lang="en-US" i="1">
                            <a:latin typeface="Cambria Math"/>
                          </a:rPr>
                          <m:t>𝑐</m:t>
                        </m:r>
                      </m:sub>
                      <m:sup>
                        <m:r>
                          <a:rPr lang="en-US" i="1">
                            <a:latin typeface="Cambria Math"/>
                          </a:rPr>
                          <m:t>𝑜𝑢𝑡</m:t>
                        </m:r>
                      </m:sup>
                    </m:sSubSup>
                  </m:oMath>
                </a14:m>
                <a:r>
                  <a:rPr lang="en-US" dirty="0">
                    <a:latin typeface="Arial" charset="0"/>
                  </a:rPr>
                  <a:t> : chip temperature</a:t>
                </a:r>
              </a:p>
              <a:p>
                <a:pPr lvl="1" algn="just" defTabSz="914400"/>
                <a14:m>
                  <m:oMath xmlns:m="http://schemas.openxmlformats.org/officeDocument/2006/math">
                    <m:sSub>
                      <m:sSubPr>
                        <m:ctrlPr>
                          <a:rPr lang="en-US" i="1">
                            <a:latin typeface="Cambria Math"/>
                          </a:rPr>
                        </m:ctrlPr>
                      </m:sSubPr>
                      <m:e>
                        <m:r>
                          <a:rPr lang="en-US" i="1">
                            <a:latin typeface="Cambria Math"/>
                          </a:rPr>
                          <m:t>𝑇</m:t>
                        </m:r>
                      </m:e>
                      <m:sub>
                        <m:r>
                          <a:rPr lang="en-US" i="1">
                            <a:latin typeface="Cambria Math"/>
                          </a:rPr>
                          <m:t>𝑒</m:t>
                        </m:r>
                      </m:sub>
                    </m:sSub>
                  </m:oMath>
                </a14:m>
                <a:r>
                  <a:rPr lang="en-US" dirty="0">
                    <a:latin typeface="Arial" charset="0"/>
                  </a:rPr>
                  <a:t> : environment temperature</a:t>
                </a:r>
              </a:p>
              <a:p>
                <a:pPr lvl="1" algn="just" defTabSz="914400"/>
                <a14:m>
                  <m:oMath xmlns:m="http://schemas.openxmlformats.org/officeDocument/2006/math">
                    <m:sSub>
                      <m:sSubPr>
                        <m:ctrlPr>
                          <a:rPr lang="en-US" i="1">
                            <a:latin typeface="Cambria Math"/>
                          </a:rPr>
                        </m:ctrlPr>
                      </m:sSubPr>
                      <m:e>
                        <m:r>
                          <a:rPr lang="de-DE" i="1">
                            <a:latin typeface="Cambria Math"/>
                          </a:rPr>
                          <m:t>𝑣</m:t>
                        </m:r>
                      </m:e>
                      <m:sub>
                        <m:r>
                          <a:rPr lang="en-US" i="1">
                            <a:latin typeface="Cambria Math"/>
                          </a:rPr>
                          <m:t>𝑓</m:t>
                        </m:r>
                      </m:sub>
                    </m:sSub>
                  </m:oMath>
                </a14:m>
                <a:r>
                  <a:rPr lang="en-US" dirty="0">
                    <a:latin typeface="Arial" charset="0"/>
                  </a:rPr>
                  <a:t> : velocity of the chip</a:t>
                </a:r>
              </a:p>
              <a:p>
                <a:pPr lvl="1" algn="just" defTabSz="914400"/>
                <a14:m>
                  <m:oMath xmlns:m="http://schemas.openxmlformats.org/officeDocument/2006/math">
                    <m:sSub>
                      <m:sSubPr>
                        <m:ctrlPr>
                          <a:rPr lang="en-US" i="1">
                            <a:latin typeface="Cambria Math"/>
                          </a:rPr>
                        </m:ctrlPr>
                      </m:sSubPr>
                      <m:e>
                        <m:r>
                          <a:rPr lang="en-US" i="1">
                            <a:latin typeface="Cambria Math"/>
                          </a:rPr>
                          <m:t>𝑡</m:t>
                        </m:r>
                      </m:e>
                      <m:sub>
                        <m:r>
                          <a:rPr lang="en-US" i="1">
                            <a:latin typeface="Cambria Math"/>
                          </a:rPr>
                          <m:t>𝑐</m:t>
                        </m:r>
                      </m:sub>
                    </m:sSub>
                  </m:oMath>
                </a14:m>
                <a:r>
                  <a:rPr lang="en-US" dirty="0">
                    <a:latin typeface="Arial" charset="0"/>
                  </a:rPr>
                  <a:t> : chip thickness</a:t>
                </a:r>
              </a:p>
              <a:p>
                <a:pPr lvl="1" algn="just" defTabSz="914400"/>
                <a14:m>
                  <m:oMath xmlns:m="http://schemas.openxmlformats.org/officeDocument/2006/math">
                    <m:r>
                      <a:rPr lang="en-US" i="1">
                        <a:latin typeface="Cambria Math"/>
                      </a:rPr>
                      <m:t>𝑤</m:t>
                    </m:r>
                  </m:oMath>
                </a14:m>
                <a:r>
                  <a:rPr lang="en-US" dirty="0">
                    <a:latin typeface="Arial" charset="0"/>
                  </a:rPr>
                  <a:t> : chip width</a:t>
                </a:r>
                <a:endParaRPr lang="en-US" dirty="0"/>
              </a:p>
              <a:p>
                <a:pPr marL="0" indent="0">
                  <a:buNone/>
                </a:pPr>
                <a:endParaRPr lang="de-DE" dirty="0"/>
              </a:p>
            </p:txBody>
          </p:sp>
        </mc:Choice>
        <mc:Fallback xmlns="">
          <p:sp>
            <p:nvSpPr>
              <p:cNvPr id="14" name="Inhaltsplatzhalter 13"/>
              <p:cNvSpPr>
                <a:spLocks noGrp="1" noRot="1" noChangeAspect="1" noMove="1" noResize="1" noEditPoints="1" noAdjustHandles="1" noChangeArrowheads="1" noChangeShapeType="1" noTextEdit="1"/>
              </p:cNvSpPr>
              <p:nvPr>
                <p:ph idx="1"/>
              </p:nvPr>
            </p:nvSpPr>
            <p:spPr>
              <a:xfrm>
                <a:off x="217486" y="863600"/>
                <a:ext cx="6311900" cy="4976813"/>
              </a:xfrm>
              <a:blipFill rotWithShape="1">
                <a:blip r:embed="rId2"/>
                <a:stretch>
                  <a:fillRect l="-1932" t="-1593"/>
                </a:stretch>
              </a:blipFill>
            </p:spPr>
            <p:txBody>
              <a:bodyPr/>
              <a:lstStyle/>
              <a:p>
                <a:r>
                  <a:rPr lang="de-DE">
                    <a:noFill/>
                  </a:rPr>
                  <a:t> </a:t>
                </a:r>
              </a:p>
            </p:txBody>
          </p:sp>
        </mc:Fallback>
      </mc:AlternateContent>
      <p:grpSp>
        <p:nvGrpSpPr>
          <p:cNvPr id="38" name="Gruppieren 37"/>
          <p:cNvGrpSpPr/>
          <p:nvPr/>
        </p:nvGrpSpPr>
        <p:grpSpPr>
          <a:xfrm>
            <a:off x="4565160" y="1425044"/>
            <a:ext cx="4768020" cy="4308212"/>
            <a:chOff x="6105130" y="1308013"/>
            <a:chExt cx="3212079" cy="2902318"/>
          </a:xfrm>
        </p:grpSpPr>
        <p:grpSp>
          <p:nvGrpSpPr>
            <p:cNvPr id="16" name="Gruppieren 15"/>
            <p:cNvGrpSpPr/>
            <p:nvPr/>
          </p:nvGrpSpPr>
          <p:grpSpPr>
            <a:xfrm>
              <a:off x="6105130" y="1309949"/>
              <a:ext cx="3212079" cy="2900382"/>
              <a:chOff x="6105130" y="1309949"/>
              <a:chExt cx="3212079" cy="2900382"/>
            </a:xfrm>
          </p:grpSpPr>
          <p:grpSp>
            <p:nvGrpSpPr>
              <p:cNvPr id="3" name="Gruppieren 2"/>
              <p:cNvGrpSpPr/>
              <p:nvPr/>
            </p:nvGrpSpPr>
            <p:grpSpPr>
              <a:xfrm>
                <a:off x="6605681" y="1309949"/>
                <a:ext cx="1006998" cy="2900382"/>
                <a:chOff x="6742416" y="3265227"/>
                <a:chExt cx="935164" cy="2735873"/>
              </a:xfrm>
            </p:grpSpPr>
            <p:sp>
              <p:nvSpPr>
                <p:cNvPr id="4" name="Freihandform 3"/>
                <p:cNvSpPr/>
                <p:nvPr/>
              </p:nvSpPr>
              <p:spPr>
                <a:xfrm>
                  <a:off x="6777480" y="3265227"/>
                  <a:ext cx="633890" cy="2089538"/>
                </a:xfrm>
                <a:custGeom>
                  <a:avLst/>
                  <a:gdLst>
                    <a:gd name="connsiteX0" fmla="*/ 0 w 1080654"/>
                    <a:gd name="connsiteY0" fmla="*/ 1893454 h 2068568"/>
                    <a:gd name="connsiteX1" fmla="*/ 794327 w 1080654"/>
                    <a:gd name="connsiteY1" fmla="*/ 1884218 h 2068568"/>
                    <a:gd name="connsiteX2" fmla="*/ 1080654 w 1080654"/>
                    <a:gd name="connsiteY2" fmla="*/ 0 h 2068568"/>
                    <a:gd name="connsiteX0" fmla="*/ 0 w 286327"/>
                    <a:gd name="connsiteY0" fmla="*/ 1884218 h 1884218"/>
                    <a:gd name="connsiteX1" fmla="*/ 286327 w 286327"/>
                    <a:gd name="connsiteY1" fmla="*/ 0 h 1884218"/>
                    <a:gd name="connsiteX0" fmla="*/ 0 w 563418"/>
                    <a:gd name="connsiteY0" fmla="*/ 2087418 h 2087418"/>
                    <a:gd name="connsiteX1" fmla="*/ 563418 w 563418"/>
                    <a:gd name="connsiteY1" fmla="*/ 0 h 2087418"/>
                    <a:gd name="connsiteX0" fmla="*/ 0 w 563418"/>
                    <a:gd name="connsiteY0" fmla="*/ 2087418 h 2089517"/>
                    <a:gd name="connsiteX1" fmla="*/ 563418 w 563418"/>
                    <a:gd name="connsiteY1" fmla="*/ 0 h 2089517"/>
                    <a:gd name="connsiteX0" fmla="*/ 0 w 633890"/>
                    <a:gd name="connsiteY0" fmla="*/ 2087418 h 2089538"/>
                    <a:gd name="connsiteX1" fmla="*/ 563418 w 633890"/>
                    <a:gd name="connsiteY1" fmla="*/ 0 h 2089538"/>
                  </a:gdLst>
                  <a:ahLst/>
                  <a:cxnLst>
                    <a:cxn ang="0">
                      <a:pos x="connsiteX0" y="connsiteY0"/>
                    </a:cxn>
                    <a:cxn ang="0">
                      <a:pos x="connsiteX1" y="connsiteY1"/>
                    </a:cxn>
                  </a:cxnLst>
                  <a:rect l="l" t="t" r="r" b="b"/>
                  <a:pathLst>
                    <a:path w="633890" h="2089538">
                      <a:moveTo>
                        <a:pt x="0" y="2087418"/>
                      </a:moveTo>
                      <a:cubicBezTo>
                        <a:pt x="484909" y="2159769"/>
                        <a:pt x="775854" y="358679"/>
                        <a:pt x="563418" y="0"/>
                      </a:cubicBezTo>
                    </a:path>
                  </a:pathLst>
                </a:custGeom>
                <a:no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latin typeface="Arial"/>
                    <a:cs typeface="Times New Roman" panose="02020603050405020304" pitchFamily="18" charset="0"/>
                  </a:endParaRPr>
                </a:p>
              </p:txBody>
            </p:sp>
            <p:sp>
              <p:nvSpPr>
                <p:cNvPr id="5" name="Rechteck 4"/>
                <p:cNvSpPr/>
                <p:nvPr/>
              </p:nvSpPr>
              <p:spPr>
                <a:xfrm>
                  <a:off x="6742416" y="4056884"/>
                  <a:ext cx="935164" cy="1944216"/>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latin typeface="Arial"/>
                    <a:cs typeface="Times New Roman" panose="02020603050405020304" pitchFamily="18" charset="0"/>
                  </a:endParaRPr>
                </a:p>
              </p:txBody>
            </p:sp>
          </p:grpSp>
          <p:grpSp>
            <p:nvGrpSpPr>
              <p:cNvPr id="6" name="Gruppieren 5"/>
              <p:cNvGrpSpPr/>
              <p:nvPr/>
            </p:nvGrpSpPr>
            <p:grpSpPr>
              <a:xfrm>
                <a:off x="6991031" y="1315643"/>
                <a:ext cx="2326178" cy="2519150"/>
                <a:chOff x="4139952" y="908720"/>
                <a:chExt cx="2160240" cy="2376264"/>
              </a:xfrm>
            </p:grpSpPr>
            <p:grpSp>
              <p:nvGrpSpPr>
                <p:cNvPr id="7" name="Gruppieren 6"/>
                <p:cNvGrpSpPr/>
                <p:nvPr/>
              </p:nvGrpSpPr>
              <p:grpSpPr>
                <a:xfrm>
                  <a:off x="4139952" y="908720"/>
                  <a:ext cx="2160240" cy="2376264"/>
                  <a:chOff x="4139952" y="908720"/>
                  <a:chExt cx="2160240" cy="2376264"/>
                </a:xfrm>
              </p:grpSpPr>
              <p:cxnSp>
                <p:nvCxnSpPr>
                  <p:cNvPr id="9" name="Gerade Verbindung 8"/>
                  <p:cNvCxnSpPr/>
                  <p:nvPr/>
                </p:nvCxnSpPr>
                <p:spPr>
                  <a:xfrm flipH="1">
                    <a:off x="4139952" y="908720"/>
                    <a:ext cx="432048" cy="237626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Gerade Verbindung 9"/>
                  <p:cNvCxnSpPr/>
                  <p:nvPr/>
                </p:nvCxnSpPr>
                <p:spPr>
                  <a:xfrm flipH="1">
                    <a:off x="4139952" y="3068960"/>
                    <a:ext cx="2160240" cy="21602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8" name="Gerade Verbindung 27"/>
                <p:cNvCxnSpPr/>
                <p:nvPr/>
              </p:nvCxnSpPr>
              <p:spPr>
                <a:xfrm rot="16200000" flipH="1">
                  <a:off x="4355976" y="1124744"/>
                  <a:ext cx="2160240" cy="1728192"/>
                </a:xfrm>
                <a:prstGeom prst="curvedConnector3">
                  <a:avLst>
                    <a:gd name="adj1"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1" name="Gruppieren 10"/>
              <p:cNvGrpSpPr/>
              <p:nvPr/>
            </p:nvGrpSpPr>
            <p:grpSpPr>
              <a:xfrm>
                <a:off x="6105130" y="1347730"/>
                <a:ext cx="628887" cy="2199372"/>
                <a:chOff x="3360118" y="740761"/>
                <a:chExt cx="584025" cy="2074624"/>
              </a:xfrm>
            </p:grpSpPr>
            <p:sp>
              <p:nvSpPr>
                <p:cNvPr id="12" name="Freihandform 11"/>
                <p:cNvSpPr/>
                <p:nvPr/>
              </p:nvSpPr>
              <p:spPr>
                <a:xfrm>
                  <a:off x="3544247" y="740761"/>
                  <a:ext cx="399896" cy="2059735"/>
                </a:xfrm>
                <a:custGeom>
                  <a:avLst/>
                  <a:gdLst>
                    <a:gd name="connsiteX0" fmla="*/ 0 w 1080654"/>
                    <a:gd name="connsiteY0" fmla="*/ 1893454 h 2068568"/>
                    <a:gd name="connsiteX1" fmla="*/ 794327 w 1080654"/>
                    <a:gd name="connsiteY1" fmla="*/ 1884218 h 2068568"/>
                    <a:gd name="connsiteX2" fmla="*/ 1080654 w 1080654"/>
                    <a:gd name="connsiteY2" fmla="*/ 0 h 2068568"/>
                    <a:gd name="connsiteX0" fmla="*/ 0 w 286327"/>
                    <a:gd name="connsiteY0" fmla="*/ 1884218 h 1884218"/>
                    <a:gd name="connsiteX1" fmla="*/ 286327 w 286327"/>
                    <a:gd name="connsiteY1" fmla="*/ 0 h 1884218"/>
                    <a:gd name="connsiteX0" fmla="*/ 0 w 563418"/>
                    <a:gd name="connsiteY0" fmla="*/ 2087418 h 2087418"/>
                    <a:gd name="connsiteX1" fmla="*/ 563418 w 563418"/>
                    <a:gd name="connsiteY1" fmla="*/ 0 h 2087418"/>
                    <a:gd name="connsiteX0" fmla="*/ 0 w 563418"/>
                    <a:gd name="connsiteY0" fmla="*/ 2087418 h 2089517"/>
                    <a:gd name="connsiteX1" fmla="*/ 563418 w 563418"/>
                    <a:gd name="connsiteY1" fmla="*/ 0 h 2089517"/>
                    <a:gd name="connsiteX0" fmla="*/ 0 w 633890"/>
                    <a:gd name="connsiteY0" fmla="*/ 2087418 h 2089538"/>
                    <a:gd name="connsiteX1" fmla="*/ 563418 w 633890"/>
                    <a:gd name="connsiteY1" fmla="*/ 0 h 2089538"/>
                    <a:gd name="connsiteX0" fmla="*/ 0 w 496850"/>
                    <a:gd name="connsiteY0" fmla="*/ 2068946 h 2071087"/>
                    <a:gd name="connsiteX1" fmla="*/ 397163 w 496850"/>
                    <a:gd name="connsiteY1" fmla="*/ 0 h 2071087"/>
                    <a:gd name="connsiteX0" fmla="*/ 0 w 429571"/>
                    <a:gd name="connsiteY0" fmla="*/ 2059710 h 2061862"/>
                    <a:gd name="connsiteX1" fmla="*/ 304799 w 429571"/>
                    <a:gd name="connsiteY1" fmla="*/ 0 h 2061862"/>
                    <a:gd name="connsiteX0" fmla="*/ 0 w 429571"/>
                    <a:gd name="connsiteY0" fmla="*/ 2059710 h 2059710"/>
                    <a:gd name="connsiteX1" fmla="*/ 304799 w 429571"/>
                    <a:gd name="connsiteY1" fmla="*/ 0 h 2059710"/>
                    <a:gd name="connsiteX0" fmla="*/ 0 w 429571"/>
                    <a:gd name="connsiteY0" fmla="*/ 2059710 h 2059710"/>
                    <a:gd name="connsiteX1" fmla="*/ 304799 w 429571"/>
                    <a:gd name="connsiteY1" fmla="*/ 0 h 2059710"/>
                    <a:gd name="connsiteX0" fmla="*/ 0 w 399896"/>
                    <a:gd name="connsiteY0" fmla="*/ 2059710 h 2059735"/>
                    <a:gd name="connsiteX1" fmla="*/ 304799 w 399896"/>
                    <a:gd name="connsiteY1" fmla="*/ 0 h 2059735"/>
                  </a:gdLst>
                  <a:ahLst/>
                  <a:cxnLst>
                    <a:cxn ang="0">
                      <a:pos x="connsiteX0" y="connsiteY0"/>
                    </a:cxn>
                    <a:cxn ang="0">
                      <a:pos x="connsiteX1" y="connsiteY1"/>
                    </a:cxn>
                  </a:cxnLst>
                  <a:rect l="l" t="t" r="r" b="b"/>
                  <a:pathLst>
                    <a:path w="399896" h="2059735">
                      <a:moveTo>
                        <a:pt x="0" y="2059710"/>
                      </a:moveTo>
                      <a:cubicBezTo>
                        <a:pt x="355599" y="2067407"/>
                        <a:pt x="517235" y="358679"/>
                        <a:pt x="304799" y="0"/>
                      </a:cubicBezTo>
                    </a:path>
                  </a:pathLst>
                </a:custGeom>
                <a:no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latin typeface="Arial"/>
                    <a:cs typeface="Times New Roman" panose="02020603050405020304" pitchFamily="18" charset="0"/>
                  </a:endParaRPr>
                </a:p>
              </p:txBody>
            </p:sp>
            <p:cxnSp>
              <p:nvCxnSpPr>
                <p:cNvPr id="13" name="Gerade Verbindung 12"/>
                <p:cNvCxnSpPr>
                  <a:endCxn id="12" idx="0"/>
                </p:cNvCxnSpPr>
                <p:nvPr/>
              </p:nvCxnSpPr>
              <p:spPr>
                <a:xfrm flipV="1">
                  <a:off x="3360118" y="2800471"/>
                  <a:ext cx="184129" cy="14914"/>
                </a:xfrm>
                <a:prstGeom prst="line">
                  <a:avLst/>
                </a:prstGeom>
                <a:no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cxnSp>
          <p:nvCxnSpPr>
            <p:cNvPr id="17" name="Gerade Verbindung mit Pfeil 16"/>
            <p:cNvCxnSpPr/>
            <p:nvPr/>
          </p:nvCxnSpPr>
          <p:spPr bwMode="auto">
            <a:xfrm flipV="1">
              <a:off x="6940554" y="1702100"/>
              <a:ext cx="97015" cy="737424"/>
            </a:xfrm>
            <a:prstGeom prst="straightConnector1">
              <a:avLst/>
            </a:prstGeom>
            <a:solidFill>
              <a:srgbClr val="DDDDDD"/>
            </a:solidFill>
            <a:ln w="10795" cap="sq" cmpd="sng" algn="ctr">
              <a:solidFill>
                <a:schemeClr val="accent5">
                  <a:lumMod val="75000"/>
                </a:schemeClr>
              </a:solidFill>
              <a:prstDash val="solid"/>
              <a:miter lim="800000"/>
              <a:headEnd type="none" w="med" len="med"/>
              <a:tailEnd type="stealth"/>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22" name="Gerade Verbindung 21"/>
            <p:cNvCxnSpPr/>
            <p:nvPr/>
          </p:nvCxnSpPr>
          <p:spPr bwMode="auto">
            <a:xfrm flipH="1" flipV="1">
              <a:off x="6739882" y="1916832"/>
              <a:ext cx="583519" cy="144016"/>
            </a:xfrm>
            <a:prstGeom prst="line">
              <a:avLst/>
            </a:prstGeom>
            <a:solidFill>
              <a:srgbClr val="DDDDDD"/>
            </a:solidFill>
            <a:ln w="6350"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27" name="Textfeld 26"/>
            <p:cNvSpPr txBox="1"/>
            <p:nvPr/>
          </p:nvSpPr>
          <p:spPr>
            <a:xfrm>
              <a:off x="8553400" y="3298002"/>
              <a:ext cx="628102" cy="369332"/>
            </a:xfrm>
            <a:prstGeom prst="rect">
              <a:avLst/>
            </a:prstGeom>
            <a:noFill/>
            <a:ln w="12700">
              <a:noFill/>
            </a:ln>
          </p:spPr>
          <p:txBody>
            <a:bodyPr wrap="square" rtlCol="0">
              <a:spAutoFit/>
            </a:bodyPr>
            <a:lstStyle/>
            <a:p>
              <a:r>
                <a:rPr lang="en-US" dirty="0" smtClean="0">
                  <a:latin typeface="Arial"/>
                  <a:cs typeface="Times New Roman" panose="02020603050405020304" pitchFamily="18" charset="0"/>
                </a:rPr>
                <a:t>Tool</a:t>
              </a:r>
              <a:endParaRPr lang="en-US" dirty="0">
                <a:latin typeface="Arial"/>
                <a:cs typeface="Times New Roman" panose="02020603050405020304" pitchFamily="18" charset="0"/>
              </a:endParaRPr>
            </a:p>
          </p:txBody>
        </p:sp>
        <p:sp>
          <p:nvSpPr>
            <p:cNvPr id="28" name="Textfeld 27"/>
            <p:cNvSpPr txBox="1"/>
            <p:nvPr/>
          </p:nvSpPr>
          <p:spPr>
            <a:xfrm>
              <a:off x="6467273" y="3362436"/>
              <a:ext cx="763181" cy="369332"/>
            </a:xfrm>
            <a:prstGeom prst="rect">
              <a:avLst/>
            </a:prstGeom>
            <a:noFill/>
            <a:ln w="12700">
              <a:noFill/>
            </a:ln>
          </p:spPr>
          <p:txBody>
            <a:bodyPr wrap="square" rtlCol="0">
              <a:spAutoFit/>
            </a:bodyPr>
            <a:lstStyle/>
            <a:p>
              <a:r>
                <a:rPr lang="en-US" dirty="0" smtClean="0">
                  <a:latin typeface="Arial"/>
                  <a:cs typeface="Times New Roman" panose="02020603050405020304" pitchFamily="18" charset="0"/>
                </a:rPr>
                <a:t>Chip</a:t>
              </a:r>
              <a:endParaRPr lang="en-US" dirty="0">
                <a:latin typeface="Arial"/>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9" name="Rechteck 28"/>
                <p:cNvSpPr/>
                <p:nvPr/>
              </p:nvSpPr>
              <p:spPr>
                <a:xfrm>
                  <a:off x="6650982" y="1308013"/>
                  <a:ext cx="707180" cy="37984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i="1" smtClean="0">
                                <a:latin typeface="Cambria Math"/>
                              </a:rPr>
                            </m:ctrlPr>
                          </m:sSubSupPr>
                          <m:e>
                            <m:acc>
                              <m:accPr>
                                <m:chr m:val="̇"/>
                                <m:ctrlPr>
                                  <a:rPr lang="en-US" i="1">
                                    <a:latin typeface="Cambria Math"/>
                                  </a:rPr>
                                </m:ctrlPr>
                              </m:accPr>
                              <m:e>
                                <m:r>
                                  <a:rPr lang="en-US" i="1">
                                    <a:latin typeface="Cambria Math"/>
                                  </a:rPr>
                                  <m:t>𝑄</m:t>
                                </m:r>
                              </m:e>
                            </m:acc>
                          </m:e>
                          <m:sub>
                            <m:r>
                              <a:rPr lang="en-US" i="1">
                                <a:latin typeface="Cambria Math"/>
                              </a:rPr>
                              <m:t>𝑐</m:t>
                            </m:r>
                          </m:sub>
                          <m:sup>
                            <m:r>
                              <a:rPr lang="en-US" i="1">
                                <a:latin typeface="Cambria Math"/>
                              </a:rPr>
                              <m:t>𝑜𝑢𝑡</m:t>
                            </m:r>
                          </m:sup>
                        </m:sSubSup>
                      </m:oMath>
                    </m:oMathPara>
                  </a14:m>
                  <a:endParaRPr lang="en-US" dirty="0">
                    <a:latin typeface="Arial"/>
                  </a:endParaRPr>
                </a:p>
              </p:txBody>
            </p:sp>
          </mc:Choice>
          <mc:Fallback xmlns="">
            <p:sp>
              <p:nvSpPr>
                <p:cNvPr id="29" name="Rechteck 28"/>
                <p:cNvSpPr>
                  <a:spLocks noRot="1" noChangeAspect="1" noMove="1" noResize="1" noEditPoints="1" noAdjustHandles="1" noChangeArrowheads="1" noChangeShapeType="1" noTextEdit="1"/>
                </p:cNvSpPr>
                <p:nvPr/>
              </p:nvSpPr>
              <p:spPr>
                <a:xfrm>
                  <a:off x="6650982" y="1308013"/>
                  <a:ext cx="707180" cy="379848"/>
                </a:xfrm>
                <a:prstGeom prst="rect">
                  <a:avLst/>
                </a:prstGeom>
                <a:blipFill rotWithShape="1">
                  <a:blip r:embed="rId3"/>
                  <a:stretch>
                    <a:fillRect b="-11290"/>
                  </a:stretch>
                </a:blipFill>
              </p:spPr>
              <p:txBody>
                <a:bodyPr/>
                <a:lstStyle/>
                <a:p>
                  <a:r>
                    <a:rPr lang="de-DE">
                      <a:noFill/>
                    </a:rPr>
                    <a:t> </a:t>
                  </a:r>
                </a:p>
              </p:txBody>
            </p:sp>
          </mc:Fallback>
        </mc:AlternateContent>
        <p:sp>
          <p:nvSpPr>
            <p:cNvPr id="36" name="Rechteck 35"/>
            <p:cNvSpPr/>
            <p:nvPr/>
          </p:nvSpPr>
          <p:spPr bwMode="auto">
            <a:xfrm rot="894291">
              <a:off x="7275563" y="2054977"/>
              <a:ext cx="38758" cy="44818"/>
            </a:xfrm>
            <a:prstGeom prst="rect">
              <a:avLst/>
            </a:prstGeom>
            <a:noFill/>
            <a:ln w="3175" cap="flat" cmpd="sng" algn="ctr">
              <a:solidFill>
                <a:schemeClr val="tx2"/>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err="1" smtClean="0">
                <a:ln>
                  <a:noFill/>
                </a:ln>
                <a:solidFill>
                  <a:schemeClr val="bg1"/>
                </a:solidFill>
                <a:effectLst/>
                <a:latin typeface="Arial"/>
              </a:endParaRPr>
            </a:p>
          </p:txBody>
        </p:sp>
        <p:sp>
          <p:nvSpPr>
            <p:cNvPr id="37" name="Ellipse 36"/>
            <p:cNvSpPr/>
            <p:nvPr/>
          </p:nvSpPr>
          <p:spPr bwMode="auto">
            <a:xfrm>
              <a:off x="7288690" y="2069349"/>
              <a:ext cx="14854" cy="14417"/>
            </a:xfrm>
            <a:prstGeom prst="ellipse">
              <a:avLst/>
            </a:prstGeom>
            <a:solidFill>
              <a:schemeClr val="tx1"/>
            </a:solidFill>
            <a:ln w="10795" cap="flat" cmpd="sng" algn="ctr">
              <a:no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err="1" smtClean="0">
                <a:ln>
                  <a:noFill/>
                </a:ln>
                <a:solidFill>
                  <a:schemeClr val="bg1"/>
                </a:solidFill>
                <a:effectLst/>
                <a:latin typeface="Arial"/>
              </a:endParaRPr>
            </a:p>
          </p:txBody>
        </p:sp>
      </p:grpSp>
      <p:cxnSp>
        <p:nvCxnSpPr>
          <p:cNvPr id="40" name="Gewinkelte Verbindung 39"/>
          <p:cNvCxnSpPr>
            <a:stCxn id="36" idx="3"/>
          </p:cNvCxnSpPr>
          <p:nvPr/>
        </p:nvCxnSpPr>
        <p:spPr bwMode="auto">
          <a:xfrm flipV="1">
            <a:off x="6359118" y="1988599"/>
            <a:ext cx="1626183" cy="585904"/>
          </a:xfrm>
          <a:prstGeom prst="bentConnector3">
            <a:avLst/>
          </a:prstGeom>
          <a:solidFill>
            <a:srgbClr val="DDDDDD"/>
          </a:solidFill>
          <a:ln w="10795" cap="flat" cmpd="sng" algn="ctr">
            <a:solidFill>
              <a:schemeClr val="tx1"/>
            </a:solidFill>
            <a:prstDash val="sysDot"/>
            <a:round/>
            <a:headEnd type="none" w="med" len="med"/>
            <a:tailEnd type="stealth"/>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43" name="Rechteck 42"/>
          <p:cNvSpPr/>
          <p:nvPr/>
        </p:nvSpPr>
        <p:spPr bwMode="auto">
          <a:xfrm>
            <a:off x="8026696" y="1556792"/>
            <a:ext cx="1498812" cy="863249"/>
          </a:xfrm>
          <a:prstGeom prst="rect">
            <a:avLst/>
          </a:prstGeom>
          <a:noFill/>
          <a:ln w="10795" cap="flat" cmpd="sng" algn="ctr">
            <a:solidFill>
              <a:schemeClr val="tx2"/>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b="0" i="0" u="none" strike="noStrike" cap="none" normalizeH="0" baseline="0" dirty="0" smtClean="0">
                <a:ln>
                  <a:noFill/>
                </a:ln>
                <a:effectLst/>
                <a:latin typeface="Arial" charset="0"/>
              </a:rPr>
              <a:t>End of contact chip - tool</a:t>
            </a:r>
          </a:p>
        </p:txBody>
      </p:sp>
      <mc:AlternateContent xmlns:mc="http://schemas.openxmlformats.org/markup-compatibility/2006" xmlns:a14="http://schemas.microsoft.com/office/drawing/2010/main">
        <mc:Choice Requires="a14">
          <p:sp>
            <p:nvSpPr>
              <p:cNvPr id="45" name="Textfeld 44"/>
              <p:cNvSpPr txBox="1"/>
              <p:nvPr/>
            </p:nvSpPr>
            <p:spPr>
              <a:xfrm>
                <a:off x="920552" y="4364672"/>
                <a:ext cx="3029291" cy="408445"/>
              </a:xfrm>
              <a:prstGeom prst="rect">
                <a:avLst/>
              </a:prstGeom>
              <a:noFill/>
              <a:ln>
                <a:solidFill>
                  <a:schemeClr val="tx2"/>
                </a:solidFill>
                <a:prstDash val="dash"/>
              </a:ln>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a:rPr>
                          </m:ctrlPr>
                        </m:sSubSupPr>
                        <m:e>
                          <m:acc>
                            <m:accPr>
                              <m:chr m:val="̇"/>
                              <m:ctrlPr>
                                <a:rPr lang="en-US" i="1" smtClean="0">
                                  <a:latin typeface="Cambria Math"/>
                                </a:rPr>
                              </m:ctrlPr>
                            </m:accPr>
                            <m:e>
                              <m:r>
                                <a:rPr lang="en-US" b="0" i="1" smtClean="0">
                                  <a:latin typeface="Cambria Math"/>
                                </a:rPr>
                                <m:t>𝑄</m:t>
                              </m:r>
                            </m:e>
                          </m:acc>
                        </m:e>
                        <m:sub>
                          <m:r>
                            <a:rPr lang="en-US" b="0" i="1" smtClean="0">
                              <a:latin typeface="Cambria Math"/>
                            </a:rPr>
                            <m:t>𝑐</m:t>
                          </m:r>
                        </m:sub>
                        <m:sup>
                          <m:r>
                            <a:rPr lang="en-US" b="0" i="1" smtClean="0">
                              <a:latin typeface="Cambria Math"/>
                            </a:rPr>
                            <m:t>𝑜𝑢𝑡</m:t>
                          </m:r>
                        </m:sup>
                      </m:sSubSup>
                      <m:r>
                        <a:rPr lang="en-US" b="0" i="1" smtClean="0">
                          <a:latin typeface="Cambria Math"/>
                        </a:rPr>
                        <m:t>=</m:t>
                      </m:r>
                      <m:sSub>
                        <m:sSubPr>
                          <m:ctrlPr>
                            <a:rPr lang="en-US" b="0" i="1" smtClean="0">
                              <a:latin typeface="Cambria Math"/>
                            </a:rPr>
                          </m:ctrlPr>
                        </m:sSubPr>
                        <m:e>
                          <m:r>
                            <a:rPr lang="en-US" b="0" i="1" smtClean="0">
                              <a:latin typeface="Cambria Math"/>
                            </a:rPr>
                            <m:t>𝑐</m:t>
                          </m:r>
                        </m:e>
                        <m:sub>
                          <m:r>
                            <a:rPr lang="en-US" b="0" i="1" smtClean="0">
                              <a:latin typeface="Cambria Math"/>
                            </a:rPr>
                            <m:t>𝑝</m:t>
                          </m:r>
                        </m:sub>
                      </m:sSub>
                      <m:d>
                        <m:dPr>
                          <m:ctrlPr>
                            <a:rPr lang="en-US" b="0" i="1" smtClean="0">
                              <a:latin typeface="Cambria Math"/>
                            </a:rPr>
                          </m:ctrlPr>
                        </m:dPr>
                        <m:e>
                          <m:sSubSup>
                            <m:sSubSupPr>
                              <m:ctrlPr>
                                <a:rPr lang="en-US" b="0" i="1" smtClean="0">
                                  <a:latin typeface="Cambria Math"/>
                                </a:rPr>
                              </m:ctrlPr>
                            </m:sSubSupPr>
                            <m:e>
                              <m:r>
                                <a:rPr lang="en-US" b="0" i="1" smtClean="0">
                                  <a:latin typeface="Cambria Math"/>
                                </a:rPr>
                                <m:t>𝑇</m:t>
                              </m:r>
                            </m:e>
                            <m:sub>
                              <m:r>
                                <a:rPr lang="en-US" b="0" i="1" smtClean="0">
                                  <a:latin typeface="Cambria Math"/>
                                </a:rPr>
                                <m:t>𝑐</m:t>
                              </m:r>
                            </m:sub>
                            <m:sup>
                              <m:r>
                                <a:rPr lang="en-US" b="0" i="1" smtClean="0">
                                  <a:latin typeface="Cambria Math"/>
                                </a:rPr>
                                <m:t>𝑜𝑢𝑡</m:t>
                              </m:r>
                            </m:sup>
                          </m:sSubSup>
                          <m:r>
                            <a:rPr lang="en-US" b="0" i="1" smtClean="0">
                              <a:latin typeface="Cambria Math"/>
                            </a:rPr>
                            <m:t>−</m:t>
                          </m:r>
                          <m:sSub>
                            <m:sSubPr>
                              <m:ctrlPr>
                                <a:rPr lang="en-US" b="0" i="1" smtClean="0">
                                  <a:latin typeface="Cambria Math"/>
                                </a:rPr>
                              </m:ctrlPr>
                            </m:sSubPr>
                            <m:e>
                              <m:r>
                                <a:rPr lang="en-US" b="0" i="1" smtClean="0">
                                  <a:latin typeface="Cambria Math"/>
                                </a:rPr>
                                <m:t>𝑇</m:t>
                              </m:r>
                            </m:e>
                            <m:sub>
                              <m:r>
                                <a:rPr lang="en-US" b="0" i="1" smtClean="0">
                                  <a:latin typeface="Cambria Math"/>
                                </a:rPr>
                                <m:t>𝑒</m:t>
                              </m:r>
                            </m:sub>
                          </m:sSub>
                        </m:e>
                      </m:d>
                      <m:sSub>
                        <m:sSubPr>
                          <m:ctrlPr>
                            <a:rPr lang="en-US" b="0" i="1" smtClean="0">
                              <a:latin typeface="Cambria Math"/>
                            </a:rPr>
                          </m:ctrlPr>
                        </m:sSubPr>
                        <m:e>
                          <m:r>
                            <a:rPr lang="de-DE" b="0" i="1" smtClean="0">
                              <a:latin typeface="Cambria Math"/>
                            </a:rPr>
                            <m:t>𝑣</m:t>
                          </m:r>
                        </m:e>
                        <m:sub>
                          <m:r>
                            <a:rPr lang="en-US" b="0" i="1" smtClean="0">
                              <a:latin typeface="Cambria Math"/>
                            </a:rPr>
                            <m:t>𝑓</m:t>
                          </m:r>
                        </m:sub>
                      </m:sSub>
                      <m:sSub>
                        <m:sSubPr>
                          <m:ctrlPr>
                            <a:rPr lang="en-US" b="0" i="1" smtClean="0">
                              <a:latin typeface="Cambria Math"/>
                            </a:rPr>
                          </m:ctrlPr>
                        </m:sSubPr>
                        <m:e>
                          <m:r>
                            <a:rPr lang="en-US" b="0" i="1" smtClean="0">
                              <a:latin typeface="Cambria Math"/>
                            </a:rPr>
                            <m:t>𝑡</m:t>
                          </m:r>
                        </m:e>
                        <m:sub>
                          <m:r>
                            <a:rPr lang="en-US" b="0" i="1" smtClean="0">
                              <a:latin typeface="Cambria Math"/>
                            </a:rPr>
                            <m:t>𝑐</m:t>
                          </m:r>
                        </m:sub>
                      </m:sSub>
                      <m:r>
                        <a:rPr lang="en-US" b="0" i="1" smtClean="0">
                          <a:latin typeface="Cambria Math"/>
                        </a:rPr>
                        <m:t>𝑤</m:t>
                      </m:r>
                    </m:oMath>
                  </m:oMathPara>
                </a14:m>
                <a:endParaRPr lang="en-US" dirty="0"/>
              </a:p>
            </p:txBody>
          </p:sp>
        </mc:Choice>
        <mc:Fallback xmlns="">
          <p:sp>
            <p:nvSpPr>
              <p:cNvPr id="45" name="Textfeld 44"/>
              <p:cNvSpPr txBox="1">
                <a:spLocks noRot="1" noChangeAspect="1" noMove="1" noResize="1" noEditPoints="1" noAdjustHandles="1" noChangeArrowheads="1" noChangeShapeType="1" noTextEdit="1"/>
              </p:cNvSpPr>
              <p:nvPr/>
            </p:nvSpPr>
            <p:spPr>
              <a:xfrm>
                <a:off x="920552" y="4364672"/>
                <a:ext cx="3029291" cy="408445"/>
              </a:xfrm>
              <a:prstGeom prst="rect">
                <a:avLst/>
              </a:prstGeom>
              <a:blipFill rotWithShape="1">
                <a:blip r:embed="rId4"/>
                <a:stretch>
                  <a:fillRect b="-5797"/>
                </a:stretch>
              </a:blipFill>
              <a:ln>
                <a:solidFill>
                  <a:schemeClr val="tx2"/>
                </a:solidFill>
                <a:prstDash val="dash"/>
              </a:ln>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46" name="Textfeld 45"/>
              <p:cNvSpPr txBox="1"/>
              <p:nvPr/>
            </p:nvSpPr>
            <p:spPr>
              <a:xfrm>
                <a:off x="5875554" y="2287524"/>
                <a:ext cx="360040" cy="39158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a:rPr>
                          </m:ctrlPr>
                        </m:accPr>
                        <m:e>
                          <m:sSub>
                            <m:sSubPr>
                              <m:ctrlPr>
                                <a:rPr lang="en-US" i="1">
                                  <a:latin typeface="Cambria Math"/>
                                </a:rPr>
                              </m:ctrlPr>
                            </m:sSubPr>
                            <m:e>
                              <m:r>
                                <a:rPr lang="de-DE" i="1">
                                  <a:latin typeface="Cambria Math"/>
                                </a:rPr>
                                <m:t>𝑣</m:t>
                              </m:r>
                            </m:e>
                            <m:sub>
                              <m:r>
                                <a:rPr lang="en-US" i="1">
                                  <a:latin typeface="Cambria Math"/>
                                </a:rPr>
                                <m:t>𝑓</m:t>
                              </m:r>
                            </m:sub>
                          </m:sSub>
                        </m:e>
                      </m:acc>
                    </m:oMath>
                  </m:oMathPara>
                </a14:m>
                <a:endParaRPr lang="en-US" dirty="0"/>
              </a:p>
            </p:txBody>
          </p:sp>
        </mc:Choice>
        <mc:Fallback xmlns="">
          <p:sp>
            <p:nvSpPr>
              <p:cNvPr id="46" name="Textfeld 45"/>
              <p:cNvSpPr txBox="1">
                <a:spLocks noRot="1" noChangeAspect="1" noMove="1" noResize="1" noEditPoints="1" noAdjustHandles="1" noChangeArrowheads="1" noChangeShapeType="1" noTextEdit="1"/>
              </p:cNvSpPr>
              <p:nvPr/>
            </p:nvSpPr>
            <p:spPr>
              <a:xfrm>
                <a:off x="5875554" y="2287524"/>
                <a:ext cx="360040" cy="391582"/>
              </a:xfrm>
              <a:prstGeom prst="rect">
                <a:avLst/>
              </a:prstGeom>
              <a:blipFill rotWithShape="1">
                <a:blip r:embed="rId5"/>
                <a:stretch>
                  <a:fillRect r="-6780" b="-9375"/>
                </a:stretch>
              </a:blipFill>
            </p:spPr>
            <p:txBody>
              <a:bodyPr/>
              <a:lstStyle/>
              <a:p>
                <a:r>
                  <a:rPr lang="de-DE">
                    <a:noFill/>
                  </a:rPr>
                  <a:t> </a:t>
                </a:r>
              </a:p>
            </p:txBody>
          </p:sp>
        </mc:Fallback>
      </mc:AlternateContent>
    </p:spTree>
    <p:extLst>
      <p:ext uri="{BB962C8B-B14F-4D97-AF65-F5344CB8AC3E}">
        <p14:creationId xmlns:p14="http://schemas.microsoft.com/office/powerpoint/2010/main" val="128784844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hteck 14">
            <a:hlinkClick r:id="rId18" action="ppaction://hlinksldjump"/>
          </p:cNvPr>
          <p:cNvSpPr/>
          <p:nvPr>
            <p:custDataLst>
              <p:tags r:id="rId2"/>
            </p:custDataLst>
          </p:nvPr>
        </p:nvSpPr>
        <p:spPr bwMode="auto">
          <a:xfrm>
            <a:off x="697792" y="4347531"/>
            <a:ext cx="8985959" cy="419997"/>
          </a:xfrm>
          <a:prstGeom prst="rect">
            <a:avLst/>
          </a:prstGeom>
          <a:noFill/>
          <a:ln w="10795" cap="flat" cmpd="sng" algn="ctr">
            <a:noFill/>
            <a:prstDash val="solid"/>
            <a:round/>
            <a:headEnd type="none" w="med" len="med"/>
            <a:tailEnd type="none" w="med" len="med"/>
          </a:ln>
          <a:effectLst/>
          <a:extLst>
            <a:ext uri="{909E8E84-426E-40DD-AFC4-6F175D3DCCD1}">
              <a14:hiddenFill xmlns:a14="http://schemas.microsoft.com/office/drawing/2010/main">
                <a:solidFill>
                  <a:schemeClr val="accent2"/>
                </a:solidFill>
              </a14:hiddenFill>
            </a:ext>
          </a:extLst>
        </p:spPr>
        <p:txBody>
          <a:bodyPr rot="0" spcFirstLastPara="0" vertOverflow="overflow" horzOverflow="overflow" vert="horz" wrap="none" lIns="74274" tIns="74274" rIns="0" bIns="74274" numCol="1" spcCol="0" rtlCol="0" fromWordArt="0" anchor="t" anchorCtr="0" forceAA="0" compatLnSpc="1">
            <a:prstTxWarp prst="textNoShape">
              <a:avLst/>
            </a:prstTxWarp>
            <a:noAutofit/>
          </a:bodyPr>
          <a:lstStyle/>
          <a:p>
            <a:pPr defTabSz="914400" rtl="0" eaLnBrk="1" fontAlgn="base" latinLnBrk="0" hangingPunct="1">
              <a:spcBef>
                <a:spcPct val="0"/>
              </a:spcBef>
              <a:spcAft>
                <a:spcPct val="0"/>
              </a:spcAft>
              <a:buClrTx/>
              <a:buSzTx/>
              <a:tabLst/>
            </a:pPr>
            <a:r>
              <a:rPr kumimoji="0" lang="en-US" sz="1755" b="1" u="none" strike="noStrike" cap="none" normalizeH="0" baseline="0" smtClean="0">
                <a:ln>
                  <a:noFill/>
                </a:ln>
                <a:effectLst/>
                <a:latin typeface="Arial"/>
              </a:rPr>
              <a:t>Orthogonal cutting of AISI 4140 (41CrMo4) normalized/quenched and tempered</a:t>
            </a:r>
            <a:endParaRPr kumimoji="0" lang="de-DE" sz="1755" b="1" u="none" strike="noStrike" cap="none" normalizeH="0" baseline="0" smtClean="0">
              <a:ln>
                <a:noFill/>
              </a:ln>
              <a:effectLst/>
              <a:latin typeface="Arial"/>
            </a:endParaRPr>
          </a:p>
        </p:txBody>
      </p:sp>
      <p:sp>
        <p:nvSpPr>
          <p:cNvPr id="14" name="Rechteck 13">
            <a:hlinkClick r:id="rId18" action="ppaction://hlinksldjump"/>
          </p:cNvPr>
          <p:cNvSpPr/>
          <p:nvPr>
            <p:custDataLst>
              <p:tags r:id="rId3"/>
            </p:custDataLst>
          </p:nvPr>
        </p:nvSpPr>
        <p:spPr bwMode="auto">
          <a:xfrm>
            <a:off x="215900" y="4347531"/>
            <a:ext cx="419997" cy="419997"/>
          </a:xfrm>
          <a:prstGeom prst="rect">
            <a:avLst/>
          </a:prstGeom>
          <a:solidFill>
            <a:schemeClr val="accent1">
              <a:lumMod val="100000"/>
            </a:schemeClr>
          </a:solidFill>
          <a:ln w="10795" cap="flat" cmpd="sng" algn="ctr">
            <a:noFill/>
            <a:prstDash val="solid"/>
            <a:round/>
            <a:headEnd type="none" w="med" len="med"/>
            <a:tailEnd type="none" w="med" len="med"/>
          </a:ln>
          <a:effectLst/>
          <a:extLst/>
        </p:spPr>
        <p:txBody>
          <a:bodyPr rot="0" spcFirstLastPara="0" vertOverflow="overflow" horzOverflow="overflow" vert="horz" wrap="none" lIns="74274" tIns="74274" rIns="74274" bIns="74274" numCol="1" spcCol="0" rtlCol="0" fromWordArt="0" anchor="ctr" anchorCtr="0" forceAA="0" compatLnSpc="1">
            <a:prstTxWarp prst="textNoShape">
              <a:avLst/>
            </a:prstTxWarp>
            <a:noAutofit/>
          </a:bodyPr>
          <a:lstStyle/>
          <a:p>
            <a:pPr algn="ctr" defTabSz="914400" rtl="0" eaLnBrk="1" fontAlgn="base" latinLnBrk="0" hangingPunct="1">
              <a:spcBef>
                <a:spcPct val="0"/>
              </a:spcBef>
              <a:spcAft>
                <a:spcPct val="0"/>
              </a:spcAft>
              <a:buClrTx/>
              <a:buSzTx/>
              <a:tabLst/>
            </a:pPr>
            <a:r>
              <a:rPr kumimoji="0" lang="de-DE" sz="1755" b="1" u="none" strike="noStrike" cap="none" normalizeH="0" baseline="0" smtClean="0">
                <a:ln>
                  <a:noFill/>
                </a:ln>
                <a:solidFill>
                  <a:schemeClr val="bg1"/>
                </a:solidFill>
                <a:effectLst/>
                <a:latin typeface="Arial"/>
              </a:rPr>
              <a:t>4</a:t>
            </a:r>
          </a:p>
        </p:txBody>
      </p:sp>
      <p:sp>
        <p:nvSpPr>
          <p:cNvPr id="13" name="Rechteck 12">
            <a:hlinkClick r:id="rId19" action="ppaction://hlinksldjump"/>
          </p:cNvPr>
          <p:cNvSpPr/>
          <p:nvPr>
            <p:custDataLst>
              <p:tags r:id="rId4"/>
            </p:custDataLst>
          </p:nvPr>
        </p:nvSpPr>
        <p:spPr bwMode="auto">
          <a:xfrm>
            <a:off x="1179684" y="3650745"/>
            <a:ext cx="8504066" cy="419997"/>
          </a:xfrm>
          <a:prstGeom prst="rect">
            <a:avLst/>
          </a:prstGeom>
          <a:noFill/>
          <a:ln w="10795" cap="flat" cmpd="sng" algn="ctr">
            <a:noFill/>
            <a:prstDash val="solid"/>
            <a:round/>
            <a:headEnd type="none" w="med" len="med"/>
            <a:tailEnd type="none" w="med" len="med"/>
          </a:ln>
          <a:effectLst/>
          <a:extLst>
            <a:ext uri="{909E8E84-426E-40DD-AFC4-6F175D3DCCD1}">
              <a14:hiddenFill xmlns:a14="http://schemas.microsoft.com/office/drawing/2010/main">
                <a:solidFill>
                  <a:schemeClr val="accent2"/>
                </a:solidFill>
              </a14:hiddenFill>
            </a:ext>
          </a:extLst>
        </p:spPr>
        <p:txBody>
          <a:bodyPr rot="0" spcFirstLastPara="0" vertOverflow="overflow" horzOverflow="overflow" vert="horz" wrap="none" lIns="74274" tIns="74274" rIns="0" bIns="74274" numCol="1" spcCol="0" rtlCol="0" fromWordArt="0" anchor="t" anchorCtr="0" forceAA="0" compatLnSpc="1">
            <a:prstTxWarp prst="textNoShape">
              <a:avLst/>
            </a:prstTxWarp>
            <a:noAutofit/>
          </a:bodyPr>
          <a:lstStyle/>
          <a:p>
            <a:pPr defTabSz="914400" rtl="0" eaLnBrk="1" fontAlgn="base" latinLnBrk="0" hangingPunct="1">
              <a:spcBef>
                <a:spcPct val="0"/>
              </a:spcBef>
              <a:spcAft>
                <a:spcPct val="0"/>
              </a:spcAft>
              <a:buClrTx/>
              <a:buSzTx/>
              <a:tabLst/>
            </a:pPr>
            <a:r>
              <a:rPr kumimoji="0" lang="en-US" sz="1755" b="1" u="none" strike="noStrike" cap="none" normalizeH="0" baseline="0" smtClean="0">
                <a:ln>
                  <a:noFill/>
                </a:ln>
                <a:effectLst/>
                <a:latin typeface="Arial"/>
              </a:rPr>
              <a:t>Influence of uncut chip thickness and cutting velocity</a:t>
            </a:r>
            <a:endParaRPr kumimoji="0" lang="de-DE" sz="1755" b="1" u="none" strike="noStrike" cap="none" normalizeH="0" baseline="0" smtClean="0">
              <a:ln>
                <a:noFill/>
              </a:ln>
              <a:effectLst/>
              <a:latin typeface="Arial"/>
            </a:endParaRPr>
          </a:p>
        </p:txBody>
      </p:sp>
      <p:sp>
        <p:nvSpPr>
          <p:cNvPr id="12" name="Rechteck 11">
            <a:hlinkClick r:id="rId19" action="ppaction://hlinksldjump"/>
          </p:cNvPr>
          <p:cNvSpPr/>
          <p:nvPr>
            <p:custDataLst>
              <p:tags r:id="rId5"/>
            </p:custDataLst>
          </p:nvPr>
        </p:nvSpPr>
        <p:spPr bwMode="auto">
          <a:xfrm>
            <a:off x="697792" y="3650745"/>
            <a:ext cx="419997" cy="419997"/>
          </a:xfrm>
          <a:prstGeom prst="rect">
            <a:avLst/>
          </a:prstGeom>
          <a:solidFill>
            <a:schemeClr val="accent1">
              <a:lumMod val="100000"/>
            </a:schemeClr>
          </a:solidFill>
          <a:ln w="10795" cap="flat" cmpd="sng" algn="ctr">
            <a:noFill/>
            <a:prstDash val="solid"/>
            <a:round/>
            <a:headEnd type="none" w="med" len="med"/>
            <a:tailEnd type="none" w="med" len="med"/>
          </a:ln>
          <a:effectLst/>
          <a:extLst/>
        </p:spPr>
        <p:txBody>
          <a:bodyPr rot="0" spcFirstLastPara="0" vertOverflow="overflow" horzOverflow="overflow" vert="horz" wrap="none" lIns="74274" tIns="74274" rIns="74274" bIns="74274" numCol="1" spcCol="0" rtlCol="0" fromWordArt="0" anchor="ctr" anchorCtr="0" forceAA="0" compatLnSpc="1">
            <a:prstTxWarp prst="textNoShape">
              <a:avLst/>
            </a:prstTxWarp>
            <a:noAutofit/>
          </a:bodyPr>
          <a:lstStyle/>
          <a:p>
            <a:pPr algn="ctr" defTabSz="914400" rtl="0" eaLnBrk="1" fontAlgn="base" latinLnBrk="0" hangingPunct="1">
              <a:spcBef>
                <a:spcPct val="0"/>
              </a:spcBef>
              <a:spcAft>
                <a:spcPct val="0"/>
              </a:spcAft>
              <a:buClrTx/>
              <a:buSzTx/>
              <a:tabLst/>
            </a:pPr>
            <a:r>
              <a:rPr kumimoji="0" lang="de-DE" sz="1755" b="1" u="none" strike="noStrike" cap="none" normalizeH="0" baseline="0" smtClean="0">
                <a:ln>
                  <a:noFill/>
                </a:ln>
                <a:solidFill>
                  <a:schemeClr val="bg1"/>
                </a:solidFill>
                <a:effectLst/>
                <a:latin typeface="Arial"/>
              </a:rPr>
              <a:t>3.2</a:t>
            </a:r>
          </a:p>
        </p:txBody>
      </p:sp>
      <p:sp>
        <p:nvSpPr>
          <p:cNvPr id="11" name="Rechteck 10"/>
          <p:cNvSpPr/>
          <p:nvPr>
            <p:custDataLst>
              <p:tags r:id="rId6"/>
            </p:custDataLst>
          </p:nvPr>
        </p:nvSpPr>
        <p:spPr bwMode="auto">
          <a:xfrm>
            <a:off x="1179684" y="2953959"/>
            <a:ext cx="8504066" cy="419997"/>
          </a:xfrm>
          <a:prstGeom prst="rect">
            <a:avLst/>
          </a:prstGeom>
          <a:solidFill>
            <a:schemeClr val="accent1">
              <a:lumMod val="100000"/>
            </a:schemeClr>
          </a:solidFill>
          <a:ln w="10795" cap="flat" cmpd="sng" algn="ctr">
            <a:noFill/>
            <a:prstDash val="solid"/>
            <a:round/>
            <a:headEnd type="none" w="med" len="med"/>
            <a:tailEnd type="none" w="med" len="med"/>
          </a:ln>
          <a:effectLst/>
          <a:extLst/>
        </p:spPr>
        <p:txBody>
          <a:bodyPr rot="0" spcFirstLastPara="0" vertOverflow="overflow" horzOverflow="overflow" vert="horz" wrap="none" lIns="0" tIns="74274" rIns="0" bIns="74274" numCol="1" spcCol="0" rtlCol="0" fromWordArt="0" anchor="t" anchorCtr="0" forceAA="0" compatLnSpc="1">
            <a:prstTxWarp prst="textNoShape">
              <a:avLst/>
            </a:prstTxWarp>
            <a:noAutofit/>
          </a:bodyPr>
          <a:lstStyle/>
          <a:p>
            <a:pPr algn="ctr" defTabSz="914400" rtl="0" eaLnBrk="1" fontAlgn="base" latinLnBrk="0" hangingPunct="1">
              <a:spcBef>
                <a:spcPct val="0"/>
              </a:spcBef>
              <a:spcAft>
                <a:spcPct val="0"/>
              </a:spcAft>
              <a:buClrTx/>
              <a:buSzTx/>
              <a:tabLst/>
            </a:pPr>
            <a:endParaRPr kumimoji="0" lang="de-DE" sz="1755" u="none" strike="noStrike" cap="none" normalizeH="0" baseline="0" smtClean="0">
              <a:ln>
                <a:noFill/>
              </a:ln>
              <a:effectLst/>
              <a:latin typeface="Arial"/>
            </a:endParaRPr>
          </a:p>
        </p:txBody>
      </p:sp>
      <p:sp>
        <p:nvSpPr>
          <p:cNvPr id="10" name="Rechteck 9">
            <a:hlinkClick r:id="rId20" action="ppaction://hlinksldjump"/>
          </p:cNvPr>
          <p:cNvSpPr/>
          <p:nvPr>
            <p:custDataLst>
              <p:tags r:id="rId7"/>
            </p:custDataLst>
          </p:nvPr>
        </p:nvSpPr>
        <p:spPr bwMode="auto">
          <a:xfrm>
            <a:off x="1179684" y="2953959"/>
            <a:ext cx="8504066" cy="419997"/>
          </a:xfrm>
          <a:prstGeom prst="rect">
            <a:avLst/>
          </a:prstGeom>
          <a:noFill/>
          <a:ln w="10795" cap="flat" cmpd="sng" algn="ctr">
            <a:noFill/>
            <a:prstDash val="solid"/>
            <a:round/>
            <a:headEnd type="none" w="med" len="med"/>
            <a:tailEnd type="none" w="med" len="med"/>
          </a:ln>
          <a:effectLst/>
          <a:extLst>
            <a:ext uri="{909E8E84-426E-40DD-AFC4-6F175D3DCCD1}">
              <a14:hiddenFill xmlns:a14="http://schemas.microsoft.com/office/drawing/2010/main">
                <a:solidFill>
                  <a:schemeClr val="accent2"/>
                </a:solidFill>
              </a14:hiddenFill>
            </a:ext>
          </a:extLst>
        </p:spPr>
        <p:txBody>
          <a:bodyPr rot="0" spcFirstLastPara="0" vertOverflow="overflow" horzOverflow="overflow" vert="horz" wrap="none" lIns="74274" tIns="74274" rIns="0" bIns="74274" numCol="1" spcCol="0" rtlCol="0" fromWordArt="0" anchor="t" anchorCtr="0" forceAA="0" compatLnSpc="1">
            <a:prstTxWarp prst="textNoShape">
              <a:avLst/>
            </a:prstTxWarp>
            <a:noAutofit/>
          </a:bodyPr>
          <a:lstStyle/>
          <a:p>
            <a:pPr defTabSz="914400" rtl="0" eaLnBrk="1" fontAlgn="base" latinLnBrk="0" hangingPunct="1">
              <a:spcBef>
                <a:spcPct val="0"/>
              </a:spcBef>
              <a:spcAft>
                <a:spcPct val="0"/>
              </a:spcAft>
              <a:buClrTx/>
              <a:buSzTx/>
              <a:tabLst/>
            </a:pPr>
            <a:r>
              <a:rPr kumimoji="0" lang="en-US" sz="1755" b="1" u="none" strike="noStrike" cap="none" normalizeH="0" baseline="0" smtClean="0">
                <a:ln>
                  <a:noFill/>
                </a:ln>
                <a:effectLst/>
                <a:latin typeface="Arial"/>
              </a:rPr>
              <a:t>Time and spatial varying thermal properties </a:t>
            </a:r>
            <a:endParaRPr kumimoji="0" lang="de-DE" sz="1755" b="1" u="none" strike="noStrike" cap="none" normalizeH="0" baseline="0" smtClean="0">
              <a:ln>
                <a:noFill/>
              </a:ln>
              <a:effectLst/>
              <a:latin typeface="Arial"/>
            </a:endParaRPr>
          </a:p>
        </p:txBody>
      </p:sp>
      <p:sp>
        <p:nvSpPr>
          <p:cNvPr id="9" name="Rechteck 8">
            <a:hlinkClick r:id="rId20" action="ppaction://hlinksldjump"/>
          </p:cNvPr>
          <p:cNvSpPr/>
          <p:nvPr>
            <p:custDataLst>
              <p:tags r:id="rId8"/>
            </p:custDataLst>
          </p:nvPr>
        </p:nvSpPr>
        <p:spPr bwMode="auto">
          <a:xfrm>
            <a:off x="697792" y="2953959"/>
            <a:ext cx="419997" cy="419997"/>
          </a:xfrm>
          <a:prstGeom prst="rect">
            <a:avLst/>
          </a:prstGeom>
          <a:solidFill>
            <a:schemeClr val="accent2">
              <a:lumMod val="100000"/>
            </a:schemeClr>
          </a:solidFill>
          <a:ln w="10795" cap="flat" cmpd="sng" algn="ctr">
            <a:noFill/>
            <a:prstDash val="solid"/>
            <a:round/>
            <a:headEnd type="none" w="med" len="med"/>
            <a:tailEnd type="none" w="med" len="med"/>
          </a:ln>
          <a:effectLst/>
          <a:extLst/>
        </p:spPr>
        <p:txBody>
          <a:bodyPr rot="0" spcFirstLastPara="0" vertOverflow="overflow" horzOverflow="overflow" vert="horz" wrap="none" lIns="74274" tIns="74274" rIns="74274" bIns="74274" numCol="1" spcCol="0" rtlCol="0" fromWordArt="0" anchor="ctr" anchorCtr="0" forceAA="0" compatLnSpc="1">
            <a:prstTxWarp prst="textNoShape">
              <a:avLst/>
            </a:prstTxWarp>
            <a:noAutofit/>
          </a:bodyPr>
          <a:lstStyle/>
          <a:p>
            <a:pPr algn="ctr" defTabSz="914400" rtl="0" eaLnBrk="1" fontAlgn="base" latinLnBrk="0" hangingPunct="1">
              <a:spcBef>
                <a:spcPct val="0"/>
              </a:spcBef>
              <a:spcAft>
                <a:spcPct val="0"/>
              </a:spcAft>
              <a:buClrTx/>
              <a:buSzTx/>
              <a:tabLst/>
            </a:pPr>
            <a:r>
              <a:rPr kumimoji="0" lang="de-DE" sz="1755" b="1" u="none" strike="noStrike" cap="none" normalizeH="0" baseline="0" smtClean="0">
                <a:ln>
                  <a:noFill/>
                </a:ln>
                <a:solidFill>
                  <a:schemeClr val="bg1"/>
                </a:solidFill>
                <a:effectLst/>
                <a:latin typeface="Arial"/>
              </a:rPr>
              <a:t>3.1</a:t>
            </a:r>
          </a:p>
        </p:txBody>
      </p:sp>
      <p:sp>
        <p:nvSpPr>
          <p:cNvPr id="8" name="Rechteck 7">
            <a:hlinkClick r:id="" action="ppaction://noaction"/>
          </p:cNvPr>
          <p:cNvSpPr/>
          <p:nvPr>
            <p:custDataLst>
              <p:tags r:id="rId9"/>
            </p:custDataLst>
          </p:nvPr>
        </p:nvSpPr>
        <p:spPr bwMode="auto">
          <a:xfrm>
            <a:off x="697792" y="2257173"/>
            <a:ext cx="8985959" cy="419997"/>
          </a:xfrm>
          <a:prstGeom prst="rect">
            <a:avLst/>
          </a:prstGeom>
          <a:noFill/>
          <a:ln w="10795" cap="flat" cmpd="sng" algn="ctr">
            <a:noFill/>
            <a:prstDash val="solid"/>
            <a:round/>
            <a:headEnd type="none" w="med" len="med"/>
            <a:tailEnd type="none" w="med" len="med"/>
          </a:ln>
          <a:effectLst/>
          <a:extLst>
            <a:ext uri="{909E8E84-426E-40DD-AFC4-6F175D3DCCD1}">
              <a14:hiddenFill xmlns:a14="http://schemas.microsoft.com/office/drawing/2010/main">
                <a:solidFill>
                  <a:schemeClr val="accent2"/>
                </a:solidFill>
              </a14:hiddenFill>
            </a:ext>
          </a:extLst>
        </p:spPr>
        <p:txBody>
          <a:bodyPr rot="0" spcFirstLastPara="0" vertOverflow="overflow" horzOverflow="overflow" vert="horz" wrap="none" lIns="74274" tIns="74274" rIns="0" bIns="74274" numCol="1" spcCol="0" rtlCol="0" fromWordArt="0" anchor="t" anchorCtr="0" forceAA="0" compatLnSpc="1">
            <a:prstTxWarp prst="textNoShape">
              <a:avLst/>
            </a:prstTxWarp>
            <a:noAutofit/>
          </a:bodyPr>
          <a:lstStyle/>
          <a:p>
            <a:pPr defTabSz="914400" rtl="0" eaLnBrk="1" fontAlgn="base" latinLnBrk="0" hangingPunct="1">
              <a:spcBef>
                <a:spcPct val="0"/>
              </a:spcBef>
              <a:spcAft>
                <a:spcPct val="0"/>
              </a:spcAft>
              <a:buClrTx/>
              <a:buSzTx/>
              <a:tabLst/>
            </a:pPr>
            <a:r>
              <a:rPr kumimoji="0" lang="en-US" sz="1755" b="1" u="none" strike="noStrike" cap="none" normalizeH="0" baseline="0" smtClean="0">
                <a:ln>
                  <a:noFill/>
                </a:ln>
                <a:effectLst/>
                <a:latin typeface="Arial"/>
              </a:rPr>
              <a:t>Orthogonal cutting of  AISI 1040 (C45 E+N) normalized </a:t>
            </a:r>
            <a:endParaRPr kumimoji="0" lang="de-DE" sz="1755" b="1" u="none" strike="noStrike" cap="none" normalizeH="0" baseline="0" smtClean="0">
              <a:ln>
                <a:noFill/>
              </a:ln>
              <a:effectLst/>
              <a:latin typeface="Arial"/>
            </a:endParaRPr>
          </a:p>
        </p:txBody>
      </p:sp>
      <p:sp>
        <p:nvSpPr>
          <p:cNvPr id="7" name="Rechteck 6">
            <a:hlinkClick r:id="" action="ppaction://noaction"/>
          </p:cNvPr>
          <p:cNvSpPr/>
          <p:nvPr>
            <p:custDataLst>
              <p:tags r:id="rId10"/>
            </p:custDataLst>
          </p:nvPr>
        </p:nvSpPr>
        <p:spPr bwMode="auto">
          <a:xfrm>
            <a:off x="215900" y="2257173"/>
            <a:ext cx="419997" cy="419997"/>
          </a:xfrm>
          <a:prstGeom prst="rect">
            <a:avLst/>
          </a:prstGeom>
          <a:solidFill>
            <a:schemeClr val="accent1">
              <a:lumMod val="100000"/>
            </a:schemeClr>
          </a:solidFill>
          <a:ln w="10795" cap="flat" cmpd="sng" algn="ctr">
            <a:noFill/>
            <a:prstDash val="solid"/>
            <a:round/>
            <a:headEnd type="none" w="med" len="med"/>
            <a:tailEnd type="none" w="med" len="med"/>
          </a:ln>
          <a:effectLst/>
          <a:extLst/>
        </p:spPr>
        <p:txBody>
          <a:bodyPr rot="0" spcFirstLastPara="0" vertOverflow="overflow" horzOverflow="overflow" vert="horz" wrap="none" lIns="74274" tIns="74274" rIns="74274" bIns="74274" numCol="1" spcCol="0" rtlCol="0" fromWordArt="0" anchor="ctr" anchorCtr="0" forceAA="0" compatLnSpc="1">
            <a:prstTxWarp prst="textNoShape">
              <a:avLst/>
            </a:prstTxWarp>
            <a:noAutofit/>
          </a:bodyPr>
          <a:lstStyle/>
          <a:p>
            <a:pPr algn="ctr" defTabSz="914400" rtl="0" eaLnBrk="1" fontAlgn="base" latinLnBrk="0" hangingPunct="1">
              <a:spcBef>
                <a:spcPct val="0"/>
              </a:spcBef>
              <a:spcAft>
                <a:spcPct val="0"/>
              </a:spcAft>
              <a:buClrTx/>
              <a:buSzTx/>
              <a:tabLst/>
            </a:pPr>
            <a:r>
              <a:rPr kumimoji="0" lang="de-DE" sz="1755" b="1" u="none" strike="noStrike" cap="none" normalizeH="0" baseline="0" smtClean="0">
                <a:ln>
                  <a:noFill/>
                </a:ln>
                <a:solidFill>
                  <a:schemeClr val="bg1"/>
                </a:solidFill>
                <a:effectLst/>
                <a:latin typeface="Arial"/>
              </a:rPr>
              <a:t>3</a:t>
            </a:r>
          </a:p>
        </p:txBody>
      </p:sp>
      <p:sp>
        <p:nvSpPr>
          <p:cNvPr id="6" name="Rechteck 5">
            <a:hlinkClick r:id="rId21" action="ppaction://hlinksldjump"/>
          </p:cNvPr>
          <p:cNvSpPr/>
          <p:nvPr>
            <p:custDataLst>
              <p:tags r:id="rId11"/>
            </p:custDataLst>
          </p:nvPr>
        </p:nvSpPr>
        <p:spPr bwMode="auto">
          <a:xfrm>
            <a:off x="697792" y="1560386"/>
            <a:ext cx="8985959" cy="419997"/>
          </a:xfrm>
          <a:prstGeom prst="rect">
            <a:avLst/>
          </a:prstGeom>
          <a:noFill/>
          <a:ln w="10795" cap="flat" cmpd="sng" algn="ctr">
            <a:noFill/>
            <a:prstDash val="solid"/>
            <a:round/>
            <a:headEnd type="none" w="med" len="med"/>
            <a:tailEnd type="none" w="med" len="med"/>
          </a:ln>
          <a:effectLst/>
          <a:extLst>
            <a:ext uri="{909E8E84-426E-40DD-AFC4-6F175D3DCCD1}">
              <a14:hiddenFill xmlns:a14="http://schemas.microsoft.com/office/drawing/2010/main">
                <a:solidFill>
                  <a:schemeClr val="accent2"/>
                </a:solidFill>
              </a14:hiddenFill>
            </a:ext>
          </a:extLst>
        </p:spPr>
        <p:txBody>
          <a:bodyPr rot="0" spcFirstLastPara="0" vertOverflow="overflow" horzOverflow="overflow" vert="horz" wrap="none" lIns="74274" tIns="74274" rIns="0" bIns="74274" numCol="1" spcCol="0" rtlCol="0" fromWordArt="0" anchor="t" anchorCtr="0" forceAA="0" compatLnSpc="1">
            <a:prstTxWarp prst="textNoShape">
              <a:avLst/>
            </a:prstTxWarp>
            <a:noAutofit/>
          </a:bodyPr>
          <a:lstStyle/>
          <a:p>
            <a:pPr defTabSz="914400" rtl="0" eaLnBrk="1" fontAlgn="base" latinLnBrk="0" hangingPunct="1">
              <a:spcBef>
                <a:spcPct val="0"/>
              </a:spcBef>
              <a:spcAft>
                <a:spcPct val="0"/>
              </a:spcAft>
              <a:buClrTx/>
              <a:buSzTx/>
              <a:tabLst/>
            </a:pPr>
            <a:r>
              <a:rPr kumimoji="0" lang="en-US" sz="1755" b="1" u="none" strike="noStrike" cap="none" normalizeH="0" baseline="0" smtClean="0">
                <a:ln>
                  <a:noFill/>
                </a:ln>
                <a:effectLst/>
                <a:latin typeface="Arial"/>
              </a:rPr>
              <a:t>Post processing of thermal pictures</a:t>
            </a:r>
            <a:endParaRPr kumimoji="0" lang="de-DE" sz="1755" b="1" u="none" strike="noStrike" cap="none" normalizeH="0" baseline="0" smtClean="0">
              <a:ln>
                <a:noFill/>
              </a:ln>
              <a:effectLst/>
              <a:latin typeface="Arial"/>
            </a:endParaRPr>
          </a:p>
        </p:txBody>
      </p:sp>
      <p:sp>
        <p:nvSpPr>
          <p:cNvPr id="5" name="Rechteck 4">
            <a:hlinkClick r:id="rId21" action="ppaction://hlinksldjump"/>
          </p:cNvPr>
          <p:cNvSpPr/>
          <p:nvPr>
            <p:custDataLst>
              <p:tags r:id="rId12"/>
            </p:custDataLst>
          </p:nvPr>
        </p:nvSpPr>
        <p:spPr bwMode="auto">
          <a:xfrm>
            <a:off x="215900" y="1560386"/>
            <a:ext cx="419997" cy="419997"/>
          </a:xfrm>
          <a:prstGeom prst="rect">
            <a:avLst/>
          </a:prstGeom>
          <a:solidFill>
            <a:schemeClr val="accent1">
              <a:lumMod val="100000"/>
            </a:schemeClr>
          </a:solidFill>
          <a:ln w="10795" cap="flat" cmpd="sng" algn="ctr">
            <a:noFill/>
            <a:prstDash val="solid"/>
            <a:round/>
            <a:headEnd type="none" w="med" len="med"/>
            <a:tailEnd type="none" w="med" len="med"/>
          </a:ln>
          <a:effectLst/>
          <a:extLst/>
        </p:spPr>
        <p:txBody>
          <a:bodyPr rot="0" spcFirstLastPara="0" vertOverflow="overflow" horzOverflow="overflow" vert="horz" wrap="none" lIns="74274" tIns="74274" rIns="74274" bIns="74274" numCol="1" spcCol="0" rtlCol="0" fromWordArt="0" anchor="ctr" anchorCtr="0" forceAA="0" compatLnSpc="1">
            <a:prstTxWarp prst="textNoShape">
              <a:avLst/>
            </a:prstTxWarp>
            <a:noAutofit/>
          </a:bodyPr>
          <a:lstStyle/>
          <a:p>
            <a:pPr algn="ctr" defTabSz="914400" rtl="0" eaLnBrk="1" fontAlgn="base" latinLnBrk="0" hangingPunct="1">
              <a:spcBef>
                <a:spcPct val="0"/>
              </a:spcBef>
              <a:spcAft>
                <a:spcPct val="0"/>
              </a:spcAft>
              <a:buClrTx/>
              <a:buSzTx/>
              <a:tabLst/>
            </a:pPr>
            <a:r>
              <a:rPr kumimoji="0" lang="de-DE" sz="1755" b="1" u="none" strike="noStrike" cap="none" normalizeH="0" baseline="0" smtClean="0">
                <a:ln>
                  <a:noFill/>
                </a:ln>
                <a:solidFill>
                  <a:schemeClr val="bg1"/>
                </a:solidFill>
                <a:effectLst/>
                <a:latin typeface="Arial"/>
              </a:rPr>
              <a:t>2</a:t>
            </a:r>
          </a:p>
        </p:txBody>
      </p:sp>
      <p:sp>
        <p:nvSpPr>
          <p:cNvPr id="4" name="Rechteck 3">
            <a:hlinkClick r:id="rId22" action="ppaction://hlinksldjump"/>
          </p:cNvPr>
          <p:cNvSpPr/>
          <p:nvPr>
            <p:custDataLst>
              <p:tags r:id="rId13"/>
            </p:custDataLst>
          </p:nvPr>
        </p:nvSpPr>
        <p:spPr bwMode="auto">
          <a:xfrm>
            <a:off x="697792" y="863600"/>
            <a:ext cx="8985959" cy="419997"/>
          </a:xfrm>
          <a:prstGeom prst="rect">
            <a:avLst/>
          </a:prstGeom>
          <a:noFill/>
          <a:ln w="10795" cap="flat" cmpd="sng" algn="ctr">
            <a:noFill/>
            <a:prstDash val="solid"/>
            <a:round/>
            <a:headEnd type="none" w="med" len="med"/>
            <a:tailEnd type="none" w="med" len="med"/>
          </a:ln>
          <a:effectLst/>
          <a:extLst>
            <a:ext uri="{909E8E84-426E-40DD-AFC4-6F175D3DCCD1}">
              <a14:hiddenFill xmlns:a14="http://schemas.microsoft.com/office/drawing/2010/main">
                <a:solidFill>
                  <a:schemeClr val="accent2"/>
                </a:solidFill>
              </a14:hiddenFill>
            </a:ext>
          </a:extLst>
        </p:spPr>
        <p:txBody>
          <a:bodyPr rot="0" spcFirstLastPara="0" vertOverflow="overflow" horzOverflow="overflow" vert="horz" wrap="none" lIns="74274" tIns="74274" rIns="0" bIns="74274" numCol="1" spcCol="0" rtlCol="0" fromWordArt="0" anchor="t" anchorCtr="0" forceAA="0" compatLnSpc="1">
            <a:prstTxWarp prst="textNoShape">
              <a:avLst/>
            </a:prstTxWarp>
            <a:noAutofit/>
          </a:bodyPr>
          <a:lstStyle/>
          <a:p>
            <a:pPr defTabSz="914400" rtl="0" eaLnBrk="1" fontAlgn="base" latinLnBrk="0" hangingPunct="1">
              <a:spcBef>
                <a:spcPct val="0"/>
              </a:spcBef>
              <a:spcAft>
                <a:spcPct val="0"/>
              </a:spcAft>
              <a:buClrTx/>
              <a:buSzTx/>
              <a:tabLst/>
            </a:pPr>
            <a:r>
              <a:rPr kumimoji="0" lang="de-DE" sz="1755" b="1" u="none" strike="noStrike" cap="none" normalizeH="0" baseline="0" dirty="0" smtClean="0">
                <a:ln>
                  <a:noFill/>
                </a:ln>
                <a:effectLst/>
                <a:latin typeface="Arial"/>
              </a:rPr>
              <a:t>Experimental Setup</a:t>
            </a:r>
          </a:p>
        </p:txBody>
      </p:sp>
      <p:sp>
        <p:nvSpPr>
          <p:cNvPr id="3" name="Rechteck 2">
            <a:hlinkClick r:id="rId22" action="ppaction://hlinksldjump"/>
          </p:cNvPr>
          <p:cNvSpPr/>
          <p:nvPr>
            <p:custDataLst>
              <p:tags r:id="rId14"/>
            </p:custDataLst>
          </p:nvPr>
        </p:nvSpPr>
        <p:spPr bwMode="auto">
          <a:xfrm>
            <a:off x="215900" y="863600"/>
            <a:ext cx="419997" cy="419997"/>
          </a:xfrm>
          <a:prstGeom prst="rect">
            <a:avLst/>
          </a:prstGeom>
          <a:solidFill>
            <a:schemeClr val="accent1">
              <a:lumMod val="100000"/>
            </a:schemeClr>
          </a:solidFill>
          <a:ln w="10795" cap="flat" cmpd="sng" algn="ctr">
            <a:noFill/>
            <a:prstDash val="solid"/>
            <a:round/>
            <a:headEnd type="none" w="med" len="med"/>
            <a:tailEnd type="none" w="med" len="med"/>
          </a:ln>
          <a:effectLst/>
          <a:extLst/>
        </p:spPr>
        <p:txBody>
          <a:bodyPr rot="0" spcFirstLastPara="0" vertOverflow="overflow" horzOverflow="overflow" vert="horz" wrap="none" lIns="74274" tIns="74274" rIns="74274" bIns="74274" numCol="1" spcCol="0" rtlCol="0" fromWordArt="0" anchor="ctr" anchorCtr="0" forceAA="0" compatLnSpc="1">
            <a:prstTxWarp prst="textNoShape">
              <a:avLst/>
            </a:prstTxWarp>
            <a:noAutofit/>
          </a:bodyPr>
          <a:lstStyle/>
          <a:p>
            <a:pPr algn="ctr" defTabSz="914400" rtl="0" eaLnBrk="1" fontAlgn="base" latinLnBrk="0" hangingPunct="1">
              <a:spcBef>
                <a:spcPct val="0"/>
              </a:spcBef>
              <a:spcAft>
                <a:spcPct val="0"/>
              </a:spcAft>
              <a:buClrTx/>
              <a:buSzTx/>
              <a:tabLst/>
            </a:pPr>
            <a:r>
              <a:rPr kumimoji="0" lang="de-DE" sz="1755" b="1" u="none" strike="noStrike" cap="none" normalizeH="0" baseline="0" smtClean="0">
                <a:ln>
                  <a:noFill/>
                </a:ln>
                <a:solidFill>
                  <a:schemeClr val="bg1"/>
                </a:solidFill>
                <a:effectLst/>
                <a:latin typeface="Arial"/>
              </a:rPr>
              <a:t>1</a:t>
            </a:r>
          </a:p>
        </p:txBody>
      </p:sp>
      <p:sp>
        <p:nvSpPr>
          <p:cNvPr id="2" name="Titel 1"/>
          <p:cNvSpPr>
            <a:spLocks noGrp="1"/>
          </p:cNvSpPr>
          <p:nvPr>
            <p:ph type="title"/>
            <p:custDataLst>
              <p:tags r:id="rId15"/>
            </p:custDataLst>
          </p:nvPr>
        </p:nvSpPr>
        <p:spPr/>
        <p:txBody>
          <a:bodyPr/>
          <a:lstStyle/>
          <a:p>
            <a:r>
              <a:rPr lang="de-DE" smtClean="0"/>
              <a:t>Gliederung</a:t>
            </a:r>
            <a:endParaRPr lang="de-DE"/>
          </a:p>
        </p:txBody>
      </p:sp>
      <p:sp>
        <p:nvSpPr>
          <p:cNvPr id="18" name="Freeform 101"/>
          <p:cNvSpPr>
            <a:spLocks noEditPoints="1"/>
          </p:cNvSpPr>
          <p:nvPr/>
        </p:nvSpPr>
        <p:spPr bwMode="auto">
          <a:xfrm>
            <a:off x="8697416" y="222965"/>
            <a:ext cx="252028" cy="375751"/>
          </a:xfrm>
          <a:custGeom>
            <a:avLst/>
            <a:gdLst>
              <a:gd name="T0" fmla="*/ 0 w 323"/>
              <a:gd name="T1" fmla="*/ 161 h 484"/>
              <a:gd name="T2" fmla="*/ 47 w 323"/>
              <a:gd name="T3" fmla="*/ 47 h 484"/>
              <a:gd name="T4" fmla="*/ 161 w 323"/>
              <a:gd name="T5" fmla="*/ 0 h 484"/>
              <a:gd name="T6" fmla="*/ 275 w 323"/>
              <a:gd name="T7" fmla="*/ 47 h 484"/>
              <a:gd name="T8" fmla="*/ 323 w 323"/>
              <a:gd name="T9" fmla="*/ 161 h 484"/>
              <a:gd name="T10" fmla="*/ 312 w 323"/>
              <a:gd name="T11" fmla="*/ 218 h 484"/>
              <a:gd name="T12" fmla="*/ 198 w 323"/>
              <a:gd name="T13" fmla="*/ 461 h 484"/>
              <a:gd name="T14" fmla="*/ 183 w 323"/>
              <a:gd name="T15" fmla="*/ 478 h 484"/>
              <a:gd name="T16" fmla="*/ 161 w 323"/>
              <a:gd name="T17" fmla="*/ 484 h 484"/>
              <a:gd name="T18" fmla="*/ 140 w 323"/>
              <a:gd name="T19" fmla="*/ 478 h 484"/>
              <a:gd name="T20" fmla="*/ 126 w 323"/>
              <a:gd name="T21" fmla="*/ 461 h 484"/>
              <a:gd name="T22" fmla="*/ 11 w 323"/>
              <a:gd name="T23" fmla="*/ 218 h 484"/>
              <a:gd name="T24" fmla="*/ 0 w 323"/>
              <a:gd name="T25" fmla="*/ 161 h 484"/>
              <a:gd name="T26" fmla="*/ 104 w 323"/>
              <a:gd name="T27" fmla="*/ 104 h 484"/>
              <a:gd name="T28" fmla="*/ 81 w 323"/>
              <a:gd name="T29" fmla="*/ 161 h 484"/>
              <a:gd name="T30" fmla="*/ 104 w 323"/>
              <a:gd name="T31" fmla="*/ 218 h 484"/>
              <a:gd name="T32" fmla="*/ 161 w 323"/>
              <a:gd name="T33" fmla="*/ 242 h 484"/>
              <a:gd name="T34" fmla="*/ 218 w 323"/>
              <a:gd name="T35" fmla="*/ 218 h 484"/>
              <a:gd name="T36" fmla="*/ 242 w 323"/>
              <a:gd name="T37" fmla="*/ 161 h 484"/>
              <a:gd name="T38" fmla="*/ 218 w 323"/>
              <a:gd name="T39" fmla="*/ 104 h 484"/>
              <a:gd name="T40" fmla="*/ 161 w 323"/>
              <a:gd name="T41" fmla="*/ 81 h 484"/>
              <a:gd name="T42" fmla="*/ 104 w 323"/>
              <a:gd name="T43" fmla="*/ 104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484">
                <a:moveTo>
                  <a:pt x="0" y="161"/>
                </a:moveTo>
                <a:cubicBezTo>
                  <a:pt x="0" y="117"/>
                  <a:pt x="16" y="79"/>
                  <a:pt x="47" y="47"/>
                </a:cubicBezTo>
                <a:cubicBezTo>
                  <a:pt x="79" y="16"/>
                  <a:pt x="117" y="0"/>
                  <a:pt x="161" y="0"/>
                </a:cubicBezTo>
                <a:cubicBezTo>
                  <a:pt x="206" y="0"/>
                  <a:pt x="244" y="16"/>
                  <a:pt x="275" y="47"/>
                </a:cubicBezTo>
                <a:cubicBezTo>
                  <a:pt x="307" y="79"/>
                  <a:pt x="323" y="117"/>
                  <a:pt x="323" y="161"/>
                </a:cubicBezTo>
                <a:cubicBezTo>
                  <a:pt x="323" y="184"/>
                  <a:pt x="319" y="203"/>
                  <a:pt x="312" y="218"/>
                </a:cubicBezTo>
                <a:lnTo>
                  <a:pt x="198" y="461"/>
                </a:lnTo>
                <a:cubicBezTo>
                  <a:pt x="194" y="468"/>
                  <a:pt x="189" y="474"/>
                  <a:pt x="183" y="478"/>
                </a:cubicBezTo>
                <a:cubicBezTo>
                  <a:pt x="176" y="482"/>
                  <a:pt x="169" y="484"/>
                  <a:pt x="161" y="484"/>
                </a:cubicBezTo>
                <a:cubicBezTo>
                  <a:pt x="154" y="484"/>
                  <a:pt x="147" y="482"/>
                  <a:pt x="140" y="478"/>
                </a:cubicBezTo>
                <a:cubicBezTo>
                  <a:pt x="134" y="474"/>
                  <a:pt x="129" y="468"/>
                  <a:pt x="126" y="461"/>
                </a:cubicBezTo>
                <a:lnTo>
                  <a:pt x="11" y="218"/>
                </a:lnTo>
                <a:cubicBezTo>
                  <a:pt x="4" y="203"/>
                  <a:pt x="0" y="184"/>
                  <a:pt x="0" y="161"/>
                </a:cubicBezTo>
                <a:close/>
                <a:moveTo>
                  <a:pt x="104" y="104"/>
                </a:moveTo>
                <a:cubicBezTo>
                  <a:pt x="89" y="120"/>
                  <a:pt x="81" y="139"/>
                  <a:pt x="81" y="161"/>
                </a:cubicBezTo>
                <a:cubicBezTo>
                  <a:pt x="81" y="183"/>
                  <a:pt x="89" y="202"/>
                  <a:pt x="104" y="218"/>
                </a:cubicBezTo>
                <a:cubicBezTo>
                  <a:pt x="120" y="234"/>
                  <a:pt x="139" y="242"/>
                  <a:pt x="161" y="242"/>
                </a:cubicBezTo>
                <a:cubicBezTo>
                  <a:pt x="184" y="242"/>
                  <a:pt x="203" y="234"/>
                  <a:pt x="218" y="218"/>
                </a:cubicBezTo>
                <a:cubicBezTo>
                  <a:pt x="234" y="202"/>
                  <a:pt x="242" y="183"/>
                  <a:pt x="242" y="161"/>
                </a:cubicBezTo>
                <a:cubicBezTo>
                  <a:pt x="242" y="139"/>
                  <a:pt x="234" y="120"/>
                  <a:pt x="218" y="104"/>
                </a:cubicBezTo>
                <a:cubicBezTo>
                  <a:pt x="203" y="88"/>
                  <a:pt x="184" y="81"/>
                  <a:pt x="161" y="81"/>
                </a:cubicBezTo>
                <a:cubicBezTo>
                  <a:pt x="139" y="81"/>
                  <a:pt x="120" y="88"/>
                  <a:pt x="104" y="104"/>
                </a:cubicBez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Freeform 62"/>
          <p:cNvSpPr>
            <a:spLocks noEditPoints="1"/>
          </p:cNvSpPr>
          <p:nvPr/>
        </p:nvSpPr>
        <p:spPr bwMode="auto">
          <a:xfrm>
            <a:off x="9057456" y="188640"/>
            <a:ext cx="450674" cy="450674"/>
          </a:xfrm>
          <a:custGeom>
            <a:avLst/>
            <a:gdLst>
              <a:gd name="T0" fmla="*/ 32 w 484"/>
              <a:gd name="T1" fmla="*/ 364 h 484"/>
              <a:gd name="T2" fmla="*/ 0 w 484"/>
              <a:gd name="T3" fmla="*/ 242 h 484"/>
              <a:gd name="T4" fmla="*/ 32 w 484"/>
              <a:gd name="T5" fmla="*/ 121 h 484"/>
              <a:gd name="T6" fmla="*/ 120 w 484"/>
              <a:gd name="T7" fmla="*/ 33 h 484"/>
              <a:gd name="T8" fmla="*/ 242 w 484"/>
              <a:gd name="T9" fmla="*/ 0 h 484"/>
              <a:gd name="T10" fmla="*/ 363 w 484"/>
              <a:gd name="T11" fmla="*/ 33 h 484"/>
              <a:gd name="T12" fmla="*/ 451 w 484"/>
              <a:gd name="T13" fmla="*/ 121 h 484"/>
              <a:gd name="T14" fmla="*/ 484 w 484"/>
              <a:gd name="T15" fmla="*/ 242 h 484"/>
              <a:gd name="T16" fmla="*/ 451 w 484"/>
              <a:gd name="T17" fmla="*/ 364 h 484"/>
              <a:gd name="T18" fmla="*/ 363 w 484"/>
              <a:gd name="T19" fmla="*/ 452 h 484"/>
              <a:gd name="T20" fmla="*/ 242 w 484"/>
              <a:gd name="T21" fmla="*/ 484 h 484"/>
              <a:gd name="T22" fmla="*/ 120 w 484"/>
              <a:gd name="T23" fmla="*/ 452 h 484"/>
              <a:gd name="T24" fmla="*/ 32 w 484"/>
              <a:gd name="T25" fmla="*/ 364 h 484"/>
              <a:gd name="T26" fmla="*/ 93 w 484"/>
              <a:gd name="T27" fmla="*/ 156 h 484"/>
              <a:gd name="T28" fmla="*/ 70 w 484"/>
              <a:gd name="T29" fmla="*/ 242 h 484"/>
              <a:gd name="T30" fmla="*/ 93 w 484"/>
              <a:gd name="T31" fmla="*/ 328 h 484"/>
              <a:gd name="T32" fmla="*/ 156 w 484"/>
              <a:gd name="T33" fmla="*/ 391 h 484"/>
              <a:gd name="T34" fmla="*/ 242 w 484"/>
              <a:gd name="T35" fmla="*/ 414 h 484"/>
              <a:gd name="T36" fmla="*/ 328 w 484"/>
              <a:gd name="T37" fmla="*/ 391 h 484"/>
              <a:gd name="T38" fmla="*/ 390 w 484"/>
              <a:gd name="T39" fmla="*/ 328 h 484"/>
              <a:gd name="T40" fmla="*/ 413 w 484"/>
              <a:gd name="T41" fmla="*/ 242 h 484"/>
              <a:gd name="T42" fmla="*/ 390 w 484"/>
              <a:gd name="T43" fmla="*/ 156 h 484"/>
              <a:gd name="T44" fmla="*/ 328 w 484"/>
              <a:gd name="T45" fmla="*/ 94 h 484"/>
              <a:gd name="T46" fmla="*/ 242 w 484"/>
              <a:gd name="T47" fmla="*/ 71 h 484"/>
              <a:gd name="T48" fmla="*/ 156 w 484"/>
              <a:gd name="T49" fmla="*/ 94 h 484"/>
              <a:gd name="T50" fmla="*/ 93 w 484"/>
              <a:gd name="T51" fmla="*/ 156 h 484"/>
              <a:gd name="T52" fmla="*/ 161 w 484"/>
              <a:gd name="T53" fmla="*/ 273 h 484"/>
              <a:gd name="T54" fmla="*/ 161 w 484"/>
              <a:gd name="T55" fmla="*/ 252 h 484"/>
              <a:gd name="T56" fmla="*/ 164 w 484"/>
              <a:gd name="T57" fmla="*/ 245 h 484"/>
              <a:gd name="T58" fmla="*/ 171 w 484"/>
              <a:gd name="T59" fmla="*/ 242 h 484"/>
              <a:gd name="T60" fmla="*/ 242 w 484"/>
              <a:gd name="T61" fmla="*/ 242 h 484"/>
              <a:gd name="T62" fmla="*/ 242 w 484"/>
              <a:gd name="T63" fmla="*/ 131 h 484"/>
              <a:gd name="T64" fmla="*/ 245 w 484"/>
              <a:gd name="T65" fmla="*/ 124 h 484"/>
              <a:gd name="T66" fmla="*/ 252 w 484"/>
              <a:gd name="T67" fmla="*/ 121 h 484"/>
              <a:gd name="T68" fmla="*/ 272 w 484"/>
              <a:gd name="T69" fmla="*/ 121 h 484"/>
              <a:gd name="T70" fmla="*/ 279 w 484"/>
              <a:gd name="T71" fmla="*/ 124 h 484"/>
              <a:gd name="T72" fmla="*/ 282 w 484"/>
              <a:gd name="T73" fmla="*/ 131 h 484"/>
              <a:gd name="T74" fmla="*/ 282 w 484"/>
              <a:gd name="T75" fmla="*/ 273 h 484"/>
              <a:gd name="T76" fmla="*/ 279 w 484"/>
              <a:gd name="T77" fmla="*/ 280 h 484"/>
              <a:gd name="T78" fmla="*/ 272 w 484"/>
              <a:gd name="T79" fmla="*/ 283 h 484"/>
              <a:gd name="T80" fmla="*/ 171 w 484"/>
              <a:gd name="T81" fmla="*/ 283 h 484"/>
              <a:gd name="T82" fmla="*/ 164 w 484"/>
              <a:gd name="T83" fmla="*/ 280 h 484"/>
              <a:gd name="T84" fmla="*/ 161 w 484"/>
              <a:gd name="T85" fmla="*/ 27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84" h="484">
                <a:moveTo>
                  <a:pt x="32" y="364"/>
                </a:moveTo>
                <a:cubicBezTo>
                  <a:pt x="11" y="327"/>
                  <a:pt x="0" y="286"/>
                  <a:pt x="0" y="242"/>
                </a:cubicBezTo>
                <a:cubicBezTo>
                  <a:pt x="0" y="198"/>
                  <a:pt x="11" y="158"/>
                  <a:pt x="32" y="121"/>
                </a:cubicBezTo>
                <a:cubicBezTo>
                  <a:pt x="54" y="84"/>
                  <a:pt x="83" y="54"/>
                  <a:pt x="120" y="33"/>
                </a:cubicBezTo>
                <a:cubicBezTo>
                  <a:pt x="157" y="11"/>
                  <a:pt x="198" y="0"/>
                  <a:pt x="242" y="0"/>
                </a:cubicBezTo>
                <a:cubicBezTo>
                  <a:pt x="286" y="0"/>
                  <a:pt x="326" y="11"/>
                  <a:pt x="363" y="33"/>
                </a:cubicBezTo>
                <a:cubicBezTo>
                  <a:pt x="400" y="54"/>
                  <a:pt x="430" y="84"/>
                  <a:pt x="451" y="121"/>
                </a:cubicBezTo>
                <a:cubicBezTo>
                  <a:pt x="473" y="158"/>
                  <a:pt x="484" y="198"/>
                  <a:pt x="484" y="242"/>
                </a:cubicBezTo>
                <a:cubicBezTo>
                  <a:pt x="484" y="286"/>
                  <a:pt x="473" y="327"/>
                  <a:pt x="451" y="364"/>
                </a:cubicBezTo>
                <a:cubicBezTo>
                  <a:pt x="430" y="401"/>
                  <a:pt x="400" y="430"/>
                  <a:pt x="363" y="452"/>
                </a:cubicBezTo>
                <a:cubicBezTo>
                  <a:pt x="326" y="473"/>
                  <a:pt x="286" y="484"/>
                  <a:pt x="242" y="484"/>
                </a:cubicBezTo>
                <a:cubicBezTo>
                  <a:pt x="198" y="484"/>
                  <a:pt x="157" y="473"/>
                  <a:pt x="120" y="452"/>
                </a:cubicBezTo>
                <a:cubicBezTo>
                  <a:pt x="83" y="430"/>
                  <a:pt x="54" y="401"/>
                  <a:pt x="32" y="364"/>
                </a:cubicBezTo>
                <a:close/>
                <a:moveTo>
                  <a:pt x="93" y="156"/>
                </a:moveTo>
                <a:cubicBezTo>
                  <a:pt x="78" y="183"/>
                  <a:pt x="70" y="211"/>
                  <a:pt x="70" y="242"/>
                </a:cubicBezTo>
                <a:cubicBezTo>
                  <a:pt x="70" y="273"/>
                  <a:pt x="78" y="302"/>
                  <a:pt x="93" y="328"/>
                </a:cubicBezTo>
                <a:cubicBezTo>
                  <a:pt x="109" y="355"/>
                  <a:pt x="130" y="375"/>
                  <a:pt x="156" y="391"/>
                </a:cubicBezTo>
                <a:cubicBezTo>
                  <a:pt x="182" y="406"/>
                  <a:pt x="211" y="414"/>
                  <a:pt x="242" y="414"/>
                </a:cubicBezTo>
                <a:cubicBezTo>
                  <a:pt x="273" y="414"/>
                  <a:pt x="302" y="406"/>
                  <a:pt x="328" y="391"/>
                </a:cubicBezTo>
                <a:cubicBezTo>
                  <a:pt x="354" y="375"/>
                  <a:pt x="375" y="355"/>
                  <a:pt x="390" y="328"/>
                </a:cubicBezTo>
                <a:cubicBezTo>
                  <a:pt x="405" y="302"/>
                  <a:pt x="413" y="273"/>
                  <a:pt x="413" y="242"/>
                </a:cubicBezTo>
                <a:cubicBezTo>
                  <a:pt x="413" y="211"/>
                  <a:pt x="405" y="183"/>
                  <a:pt x="390" y="156"/>
                </a:cubicBezTo>
                <a:cubicBezTo>
                  <a:pt x="375" y="130"/>
                  <a:pt x="354" y="109"/>
                  <a:pt x="328" y="94"/>
                </a:cubicBezTo>
                <a:cubicBezTo>
                  <a:pt x="302" y="79"/>
                  <a:pt x="273" y="71"/>
                  <a:pt x="242" y="71"/>
                </a:cubicBezTo>
                <a:cubicBezTo>
                  <a:pt x="211" y="71"/>
                  <a:pt x="182" y="79"/>
                  <a:pt x="156" y="94"/>
                </a:cubicBezTo>
                <a:cubicBezTo>
                  <a:pt x="130" y="109"/>
                  <a:pt x="109" y="130"/>
                  <a:pt x="93" y="156"/>
                </a:cubicBezTo>
                <a:close/>
                <a:moveTo>
                  <a:pt x="161" y="273"/>
                </a:moveTo>
                <a:lnTo>
                  <a:pt x="161" y="252"/>
                </a:lnTo>
                <a:cubicBezTo>
                  <a:pt x="161" y="249"/>
                  <a:pt x="162" y="247"/>
                  <a:pt x="164" y="245"/>
                </a:cubicBezTo>
                <a:cubicBezTo>
                  <a:pt x="166" y="243"/>
                  <a:pt x="168" y="242"/>
                  <a:pt x="171" y="242"/>
                </a:cubicBezTo>
                <a:lnTo>
                  <a:pt x="242" y="242"/>
                </a:lnTo>
                <a:lnTo>
                  <a:pt x="242" y="131"/>
                </a:lnTo>
                <a:cubicBezTo>
                  <a:pt x="242" y="129"/>
                  <a:pt x="243" y="126"/>
                  <a:pt x="245" y="124"/>
                </a:cubicBezTo>
                <a:cubicBezTo>
                  <a:pt x="246" y="122"/>
                  <a:pt x="249" y="121"/>
                  <a:pt x="252" y="121"/>
                </a:cubicBezTo>
                <a:lnTo>
                  <a:pt x="272" y="121"/>
                </a:lnTo>
                <a:cubicBezTo>
                  <a:pt x="275" y="121"/>
                  <a:pt x="277" y="122"/>
                  <a:pt x="279" y="124"/>
                </a:cubicBezTo>
                <a:cubicBezTo>
                  <a:pt x="281" y="126"/>
                  <a:pt x="282" y="129"/>
                  <a:pt x="282" y="131"/>
                </a:cubicBezTo>
                <a:lnTo>
                  <a:pt x="282" y="273"/>
                </a:lnTo>
                <a:cubicBezTo>
                  <a:pt x="282" y="276"/>
                  <a:pt x="281" y="278"/>
                  <a:pt x="279" y="280"/>
                </a:cubicBezTo>
                <a:cubicBezTo>
                  <a:pt x="277" y="282"/>
                  <a:pt x="275" y="283"/>
                  <a:pt x="272" y="283"/>
                </a:cubicBezTo>
                <a:lnTo>
                  <a:pt x="171" y="283"/>
                </a:lnTo>
                <a:cubicBezTo>
                  <a:pt x="168" y="283"/>
                  <a:pt x="166" y="282"/>
                  <a:pt x="164" y="280"/>
                </a:cubicBezTo>
                <a:cubicBezTo>
                  <a:pt x="162" y="278"/>
                  <a:pt x="161" y="276"/>
                  <a:pt x="161" y="273"/>
                </a:cubicBez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Tree>
    <p:custDataLst>
      <p:tags r:id="rId1"/>
    </p:custDataLst>
    <p:extLst>
      <p:ext uri="{BB962C8B-B14F-4D97-AF65-F5344CB8AC3E}">
        <p14:creationId xmlns:p14="http://schemas.microsoft.com/office/powerpoint/2010/main" val="93262903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kt 2" hidden="1"/>
          <p:cNvGraphicFramePr>
            <a:graphicFrameLocks noChangeAspect="1"/>
          </p:cNvGraphicFramePr>
          <p:nvPr>
            <p:custDataLst>
              <p:tags r:id="rId3"/>
            </p:custDataLst>
            <p:extLst>
              <p:ext uri="{D42A27DB-BD31-4B8C-83A1-F6EECF244321}">
                <p14:modId xmlns:p14="http://schemas.microsoft.com/office/powerpoint/2010/main" val="3513864118"/>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77978" name="think-cell Folie" r:id="rId7" imgW="270" imgH="270" progId="TCLayout.ActiveDocument.1">
                  <p:embed/>
                </p:oleObj>
              </mc:Choice>
              <mc:Fallback>
                <p:oleObj name="think-cell Folie" r:id="rId7" imgW="270" imgH="270" progId="TCLayout.ActiveDocument.1">
                  <p:embed/>
                  <p:pic>
                    <p:nvPicPr>
                      <p:cNvPr id="0" name=""/>
                      <p:cNvPicPr/>
                      <p:nvPr/>
                    </p:nvPicPr>
                    <p:blipFill>
                      <a:blip r:embed="rId8"/>
                      <a:stretch>
                        <a:fillRect/>
                      </a:stretch>
                    </p:blipFill>
                    <p:spPr>
                      <a:xfrm>
                        <a:off x="1588" y="1588"/>
                        <a:ext cx="1587" cy="1587"/>
                      </a:xfrm>
                      <a:prstGeom prst="rect">
                        <a:avLst/>
                      </a:prstGeom>
                    </p:spPr>
                  </p:pic>
                </p:oleObj>
              </mc:Fallback>
            </mc:AlternateContent>
          </a:graphicData>
        </a:graphic>
      </p:graphicFrame>
      <p:sp>
        <p:nvSpPr>
          <p:cNvPr id="2" name="Titel 1"/>
          <p:cNvSpPr>
            <a:spLocks noGrp="1"/>
          </p:cNvSpPr>
          <p:nvPr>
            <p:ph type="title"/>
            <p:custDataLst>
              <p:tags r:id="rId4"/>
            </p:custDataLst>
          </p:nvPr>
        </p:nvSpPr>
        <p:spPr/>
        <p:txBody>
          <a:bodyPr/>
          <a:lstStyle/>
          <a:p>
            <a:r>
              <a:rPr lang="en-US" dirty="0"/>
              <a:t>Time and spatial varying thermal properties </a:t>
            </a:r>
            <a:r>
              <a:rPr lang="en-US" dirty="0" smtClean="0"/>
              <a:t/>
            </a:r>
            <a:br>
              <a:rPr lang="en-US" dirty="0" smtClean="0"/>
            </a:br>
            <a:r>
              <a:rPr lang="en-US" dirty="0">
                <a:solidFill>
                  <a:schemeClr val="accent4"/>
                </a:solidFill>
              </a:rPr>
              <a:t>Temperature at tool tip [°</a:t>
            </a:r>
            <a:r>
              <a:rPr lang="en-US" dirty="0" smtClean="0">
                <a:solidFill>
                  <a:schemeClr val="accent4"/>
                </a:solidFill>
              </a:rPr>
              <a:t>C] for different </a:t>
            </a:r>
            <a:r>
              <a:rPr lang="en-US" dirty="0" err="1" smtClean="0">
                <a:solidFill>
                  <a:schemeClr val="accent4"/>
                </a:solidFill>
              </a:rPr>
              <a:t>v</a:t>
            </a:r>
            <a:r>
              <a:rPr lang="en-US" baseline="-25000" dirty="0" err="1" smtClean="0">
                <a:solidFill>
                  <a:schemeClr val="accent4"/>
                </a:solidFill>
              </a:rPr>
              <a:t>c</a:t>
            </a:r>
            <a:r>
              <a:rPr lang="en-US" dirty="0" smtClean="0">
                <a:solidFill>
                  <a:schemeClr val="accent4"/>
                </a:solidFill>
              </a:rPr>
              <a:t> and </a:t>
            </a:r>
            <a:r>
              <a:rPr lang="en-US" dirty="0" err="1" smtClean="0">
                <a:solidFill>
                  <a:schemeClr val="accent4"/>
                </a:solidFill>
              </a:rPr>
              <a:t>h</a:t>
            </a:r>
            <a:r>
              <a:rPr lang="en-US" baseline="-25000" dirty="0" err="1" smtClean="0">
                <a:solidFill>
                  <a:schemeClr val="accent4"/>
                </a:solidFill>
              </a:rPr>
              <a:t>sp</a:t>
            </a:r>
            <a:endParaRPr lang="en-US" dirty="0">
              <a:solidFill>
                <a:schemeClr val="accent4"/>
              </a:solidFill>
            </a:endParaRPr>
          </a:p>
        </p:txBody>
      </p:sp>
      <p:sp>
        <p:nvSpPr>
          <p:cNvPr id="6" name="Freeform 62"/>
          <p:cNvSpPr>
            <a:spLocks noEditPoints="1"/>
          </p:cNvSpPr>
          <p:nvPr/>
        </p:nvSpPr>
        <p:spPr bwMode="auto">
          <a:xfrm>
            <a:off x="9057456" y="188640"/>
            <a:ext cx="450674" cy="450674"/>
          </a:xfrm>
          <a:custGeom>
            <a:avLst/>
            <a:gdLst>
              <a:gd name="T0" fmla="*/ 32 w 484"/>
              <a:gd name="T1" fmla="*/ 364 h 484"/>
              <a:gd name="T2" fmla="*/ 0 w 484"/>
              <a:gd name="T3" fmla="*/ 242 h 484"/>
              <a:gd name="T4" fmla="*/ 32 w 484"/>
              <a:gd name="T5" fmla="*/ 121 h 484"/>
              <a:gd name="T6" fmla="*/ 120 w 484"/>
              <a:gd name="T7" fmla="*/ 33 h 484"/>
              <a:gd name="T8" fmla="*/ 242 w 484"/>
              <a:gd name="T9" fmla="*/ 0 h 484"/>
              <a:gd name="T10" fmla="*/ 363 w 484"/>
              <a:gd name="T11" fmla="*/ 33 h 484"/>
              <a:gd name="T12" fmla="*/ 451 w 484"/>
              <a:gd name="T13" fmla="*/ 121 h 484"/>
              <a:gd name="T14" fmla="*/ 484 w 484"/>
              <a:gd name="T15" fmla="*/ 242 h 484"/>
              <a:gd name="T16" fmla="*/ 451 w 484"/>
              <a:gd name="T17" fmla="*/ 364 h 484"/>
              <a:gd name="T18" fmla="*/ 363 w 484"/>
              <a:gd name="T19" fmla="*/ 452 h 484"/>
              <a:gd name="T20" fmla="*/ 242 w 484"/>
              <a:gd name="T21" fmla="*/ 484 h 484"/>
              <a:gd name="T22" fmla="*/ 120 w 484"/>
              <a:gd name="T23" fmla="*/ 452 h 484"/>
              <a:gd name="T24" fmla="*/ 32 w 484"/>
              <a:gd name="T25" fmla="*/ 364 h 484"/>
              <a:gd name="T26" fmla="*/ 93 w 484"/>
              <a:gd name="T27" fmla="*/ 156 h 484"/>
              <a:gd name="T28" fmla="*/ 70 w 484"/>
              <a:gd name="T29" fmla="*/ 242 h 484"/>
              <a:gd name="T30" fmla="*/ 93 w 484"/>
              <a:gd name="T31" fmla="*/ 328 h 484"/>
              <a:gd name="T32" fmla="*/ 156 w 484"/>
              <a:gd name="T33" fmla="*/ 391 h 484"/>
              <a:gd name="T34" fmla="*/ 242 w 484"/>
              <a:gd name="T35" fmla="*/ 414 h 484"/>
              <a:gd name="T36" fmla="*/ 328 w 484"/>
              <a:gd name="T37" fmla="*/ 391 h 484"/>
              <a:gd name="T38" fmla="*/ 390 w 484"/>
              <a:gd name="T39" fmla="*/ 328 h 484"/>
              <a:gd name="T40" fmla="*/ 413 w 484"/>
              <a:gd name="T41" fmla="*/ 242 h 484"/>
              <a:gd name="T42" fmla="*/ 390 w 484"/>
              <a:gd name="T43" fmla="*/ 156 h 484"/>
              <a:gd name="T44" fmla="*/ 328 w 484"/>
              <a:gd name="T45" fmla="*/ 94 h 484"/>
              <a:gd name="T46" fmla="*/ 242 w 484"/>
              <a:gd name="T47" fmla="*/ 71 h 484"/>
              <a:gd name="T48" fmla="*/ 156 w 484"/>
              <a:gd name="T49" fmla="*/ 94 h 484"/>
              <a:gd name="T50" fmla="*/ 93 w 484"/>
              <a:gd name="T51" fmla="*/ 156 h 484"/>
              <a:gd name="T52" fmla="*/ 161 w 484"/>
              <a:gd name="T53" fmla="*/ 273 h 484"/>
              <a:gd name="T54" fmla="*/ 161 w 484"/>
              <a:gd name="T55" fmla="*/ 252 h 484"/>
              <a:gd name="T56" fmla="*/ 164 w 484"/>
              <a:gd name="T57" fmla="*/ 245 h 484"/>
              <a:gd name="T58" fmla="*/ 171 w 484"/>
              <a:gd name="T59" fmla="*/ 242 h 484"/>
              <a:gd name="T60" fmla="*/ 242 w 484"/>
              <a:gd name="T61" fmla="*/ 242 h 484"/>
              <a:gd name="T62" fmla="*/ 242 w 484"/>
              <a:gd name="T63" fmla="*/ 131 h 484"/>
              <a:gd name="T64" fmla="*/ 245 w 484"/>
              <a:gd name="T65" fmla="*/ 124 h 484"/>
              <a:gd name="T66" fmla="*/ 252 w 484"/>
              <a:gd name="T67" fmla="*/ 121 h 484"/>
              <a:gd name="T68" fmla="*/ 272 w 484"/>
              <a:gd name="T69" fmla="*/ 121 h 484"/>
              <a:gd name="T70" fmla="*/ 279 w 484"/>
              <a:gd name="T71" fmla="*/ 124 h 484"/>
              <a:gd name="T72" fmla="*/ 282 w 484"/>
              <a:gd name="T73" fmla="*/ 131 h 484"/>
              <a:gd name="T74" fmla="*/ 282 w 484"/>
              <a:gd name="T75" fmla="*/ 273 h 484"/>
              <a:gd name="T76" fmla="*/ 279 w 484"/>
              <a:gd name="T77" fmla="*/ 280 h 484"/>
              <a:gd name="T78" fmla="*/ 272 w 484"/>
              <a:gd name="T79" fmla="*/ 283 h 484"/>
              <a:gd name="T80" fmla="*/ 171 w 484"/>
              <a:gd name="T81" fmla="*/ 283 h 484"/>
              <a:gd name="T82" fmla="*/ 164 w 484"/>
              <a:gd name="T83" fmla="*/ 280 h 484"/>
              <a:gd name="T84" fmla="*/ 161 w 484"/>
              <a:gd name="T85" fmla="*/ 27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84" h="484">
                <a:moveTo>
                  <a:pt x="32" y="364"/>
                </a:moveTo>
                <a:cubicBezTo>
                  <a:pt x="11" y="327"/>
                  <a:pt x="0" y="286"/>
                  <a:pt x="0" y="242"/>
                </a:cubicBezTo>
                <a:cubicBezTo>
                  <a:pt x="0" y="198"/>
                  <a:pt x="11" y="158"/>
                  <a:pt x="32" y="121"/>
                </a:cubicBezTo>
                <a:cubicBezTo>
                  <a:pt x="54" y="84"/>
                  <a:pt x="83" y="54"/>
                  <a:pt x="120" y="33"/>
                </a:cubicBezTo>
                <a:cubicBezTo>
                  <a:pt x="157" y="11"/>
                  <a:pt x="198" y="0"/>
                  <a:pt x="242" y="0"/>
                </a:cubicBezTo>
                <a:cubicBezTo>
                  <a:pt x="286" y="0"/>
                  <a:pt x="326" y="11"/>
                  <a:pt x="363" y="33"/>
                </a:cubicBezTo>
                <a:cubicBezTo>
                  <a:pt x="400" y="54"/>
                  <a:pt x="430" y="84"/>
                  <a:pt x="451" y="121"/>
                </a:cubicBezTo>
                <a:cubicBezTo>
                  <a:pt x="473" y="158"/>
                  <a:pt x="484" y="198"/>
                  <a:pt x="484" y="242"/>
                </a:cubicBezTo>
                <a:cubicBezTo>
                  <a:pt x="484" y="286"/>
                  <a:pt x="473" y="327"/>
                  <a:pt x="451" y="364"/>
                </a:cubicBezTo>
                <a:cubicBezTo>
                  <a:pt x="430" y="401"/>
                  <a:pt x="400" y="430"/>
                  <a:pt x="363" y="452"/>
                </a:cubicBezTo>
                <a:cubicBezTo>
                  <a:pt x="326" y="473"/>
                  <a:pt x="286" y="484"/>
                  <a:pt x="242" y="484"/>
                </a:cubicBezTo>
                <a:cubicBezTo>
                  <a:pt x="198" y="484"/>
                  <a:pt x="157" y="473"/>
                  <a:pt x="120" y="452"/>
                </a:cubicBezTo>
                <a:cubicBezTo>
                  <a:pt x="83" y="430"/>
                  <a:pt x="54" y="401"/>
                  <a:pt x="32" y="364"/>
                </a:cubicBezTo>
                <a:close/>
                <a:moveTo>
                  <a:pt x="93" y="156"/>
                </a:moveTo>
                <a:cubicBezTo>
                  <a:pt x="78" y="183"/>
                  <a:pt x="70" y="211"/>
                  <a:pt x="70" y="242"/>
                </a:cubicBezTo>
                <a:cubicBezTo>
                  <a:pt x="70" y="273"/>
                  <a:pt x="78" y="302"/>
                  <a:pt x="93" y="328"/>
                </a:cubicBezTo>
                <a:cubicBezTo>
                  <a:pt x="109" y="355"/>
                  <a:pt x="130" y="375"/>
                  <a:pt x="156" y="391"/>
                </a:cubicBezTo>
                <a:cubicBezTo>
                  <a:pt x="182" y="406"/>
                  <a:pt x="211" y="414"/>
                  <a:pt x="242" y="414"/>
                </a:cubicBezTo>
                <a:cubicBezTo>
                  <a:pt x="273" y="414"/>
                  <a:pt x="302" y="406"/>
                  <a:pt x="328" y="391"/>
                </a:cubicBezTo>
                <a:cubicBezTo>
                  <a:pt x="354" y="375"/>
                  <a:pt x="375" y="355"/>
                  <a:pt x="390" y="328"/>
                </a:cubicBezTo>
                <a:cubicBezTo>
                  <a:pt x="405" y="302"/>
                  <a:pt x="413" y="273"/>
                  <a:pt x="413" y="242"/>
                </a:cubicBezTo>
                <a:cubicBezTo>
                  <a:pt x="413" y="211"/>
                  <a:pt x="405" y="183"/>
                  <a:pt x="390" y="156"/>
                </a:cubicBezTo>
                <a:cubicBezTo>
                  <a:pt x="375" y="130"/>
                  <a:pt x="354" y="109"/>
                  <a:pt x="328" y="94"/>
                </a:cubicBezTo>
                <a:cubicBezTo>
                  <a:pt x="302" y="79"/>
                  <a:pt x="273" y="71"/>
                  <a:pt x="242" y="71"/>
                </a:cubicBezTo>
                <a:cubicBezTo>
                  <a:pt x="211" y="71"/>
                  <a:pt x="182" y="79"/>
                  <a:pt x="156" y="94"/>
                </a:cubicBezTo>
                <a:cubicBezTo>
                  <a:pt x="130" y="109"/>
                  <a:pt x="109" y="130"/>
                  <a:pt x="93" y="156"/>
                </a:cubicBezTo>
                <a:close/>
                <a:moveTo>
                  <a:pt x="161" y="273"/>
                </a:moveTo>
                <a:lnTo>
                  <a:pt x="161" y="252"/>
                </a:lnTo>
                <a:cubicBezTo>
                  <a:pt x="161" y="249"/>
                  <a:pt x="162" y="247"/>
                  <a:pt x="164" y="245"/>
                </a:cubicBezTo>
                <a:cubicBezTo>
                  <a:pt x="166" y="243"/>
                  <a:pt x="168" y="242"/>
                  <a:pt x="171" y="242"/>
                </a:cubicBezTo>
                <a:lnTo>
                  <a:pt x="242" y="242"/>
                </a:lnTo>
                <a:lnTo>
                  <a:pt x="242" y="131"/>
                </a:lnTo>
                <a:cubicBezTo>
                  <a:pt x="242" y="129"/>
                  <a:pt x="243" y="126"/>
                  <a:pt x="245" y="124"/>
                </a:cubicBezTo>
                <a:cubicBezTo>
                  <a:pt x="246" y="122"/>
                  <a:pt x="249" y="121"/>
                  <a:pt x="252" y="121"/>
                </a:cubicBezTo>
                <a:lnTo>
                  <a:pt x="272" y="121"/>
                </a:lnTo>
                <a:cubicBezTo>
                  <a:pt x="275" y="121"/>
                  <a:pt x="277" y="122"/>
                  <a:pt x="279" y="124"/>
                </a:cubicBezTo>
                <a:cubicBezTo>
                  <a:pt x="281" y="126"/>
                  <a:pt x="282" y="129"/>
                  <a:pt x="282" y="131"/>
                </a:cubicBezTo>
                <a:lnTo>
                  <a:pt x="282" y="273"/>
                </a:lnTo>
                <a:cubicBezTo>
                  <a:pt x="282" y="276"/>
                  <a:pt x="281" y="278"/>
                  <a:pt x="279" y="280"/>
                </a:cubicBezTo>
                <a:cubicBezTo>
                  <a:pt x="277" y="282"/>
                  <a:pt x="275" y="283"/>
                  <a:pt x="272" y="283"/>
                </a:cubicBezTo>
                <a:lnTo>
                  <a:pt x="171" y="283"/>
                </a:lnTo>
                <a:cubicBezTo>
                  <a:pt x="168" y="283"/>
                  <a:pt x="166" y="282"/>
                  <a:pt x="164" y="280"/>
                </a:cubicBezTo>
                <a:cubicBezTo>
                  <a:pt x="162" y="278"/>
                  <a:pt x="161" y="276"/>
                  <a:pt x="161" y="273"/>
                </a:cubicBez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aphicFrame>
        <p:nvGraphicFramePr>
          <p:cNvPr id="16" name="Diagramm 15"/>
          <p:cNvGraphicFramePr>
            <a:graphicFrameLocks/>
          </p:cNvGraphicFramePr>
          <p:nvPr>
            <p:extLst>
              <p:ext uri="{D42A27DB-BD31-4B8C-83A1-F6EECF244321}">
                <p14:modId xmlns:p14="http://schemas.microsoft.com/office/powerpoint/2010/main" val="1777965209"/>
              </p:ext>
            </p:extLst>
          </p:nvPr>
        </p:nvGraphicFramePr>
        <p:xfrm>
          <a:off x="245204" y="874275"/>
          <a:ext cx="9414000" cy="5090400"/>
        </p:xfrm>
        <a:graphic>
          <a:graphicData uri="http://schemas.openxmlformats.org/drawingml/2006/chart">
            <c:chart xmlns:c="http://schemas.openxmlformats.org/drawingml/2006/chart" xmlns:r="http://schemas.openxmlformats.org/officeDocument/2006/relationships" r:id="rId9"/>
          </a:graphicData>
        </a:graphic>
      </p:graphicFrame>
    </p:spTree>
    <p:custDataLst>
      <p:tags r:id="rId2"/>
    </p:custDataLst>
    <p:extLst>
      <p:ext uri="{BB962C8B-B14F-4D97-AF65-F5344CB8AC3E}">
        <p14:creationId xmlns:p14="http://schemas.microsoft.com/office/powerpoint/2010/main" val="54668809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kt 2" hidden="1"/>
          <p:cNvGraphicFramePr>
            <a:graphicFrameLocks noChangeAspect="1"/>
          </p:cNvGraphicFramePr>
          <p:nvPr>
            <p:custDataLst>
              <p:tags r:id="rId3"/>
            </p:custDataLst>
            <p:extLst>
              <p:ext uri="{D42A27DB-BD31-4B8C-83A1-F6EECF244321}">
                <p14:modId xmlns:p14="http://schemas.microsoft.com/office/powerpoint/2010/main" val="3145807819"/>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58600" name="think-cell Folie" r:id="rId7" imgW="270" imgH="270" progId="TCLayout.ActiveDocument.1">
                  <p:embed/>
                </p:oleObj>
              </mc:Choice>
              <mc:Fallback>
                <p:oleObj name="think-cell Folie" r:id="rId7" imgW="270" imgH="270" progId="TCLayout.ActiveDocument.1">
                  <p:embed/>
                  <p:pic>
                    <p:nvPicPr>
                      <p:cNvPr id="0" name=""/>
                      <p:cNvPicPr/>
                      <p:nvPr/>
                    </p:nvPicPr>
                    <p:blipFill>
                      <a:blip r:embed="rId8"/>
                      <a:stretch>
                        <a:fillRect/>
                      </a:stretch>
                    </p:blipFill>
                    <p:spPr>
                      <a:xfrm>
                        <a:off x="1588" y="1588"/>
                        <a:ext cx="1587" cy="1587"/>
                      </a:xfrm>
                      <a:prstGeom prst="rect">
                        <a:avLst/>
                      </a:prstGeom>
                    </p:spPr>
                  </p:pic>
                </p:oleObj>
              </mc:Fallback>
            </mc:AlternateContent>
          </a:graphicData>
        </a:graphic>
      </p:graphicFrame>
      <p:sp>
        <p:nvSpPr>
          <p:cNvPr id="2" name="Titel 1"/>
          <p:cNvSpPr>
            <a:spLocks noGrp="1"/>
          </p:cNvSpPr>
          <p:nvPr>
            <p:ph type="title"/>
            <p:custDataLst>
              <p:tags r:id="rId4"/>
            </p:custDataLst>
          </p:nvPr>
        </p:nvSpPr>
        <p:spPr/>
        <p:txBody>
          <a:bodyPr/>
          <a:lstStyle/>
          <a:p>
            <a:r>
              <a:rPr lang="en-US" dirty="0"/>
              <a:t>Time and spatial varying thermal properties</a:t>
            </a:r>
            <a:r>
              <a:rPr lang="en-US" dirty="0" smtClean="0"/>
              <a:t/>
            </a:r>
            <a:br>
              <a:rPr lang="en-US" dirty="0" smtClean="0"/>
            </a:br>
            <a:r>
              <a:rPr lang="en-US" dirty="0" smtClean="0">
                <a:solidFill>
                  <a:schemeClr val="accent4"/>
                </a:solidFill>
              </a:rPr>
              <a:t>Internal energy in tool [Joule] for different </a:t>
            </a:r>
            <a:r>
              <a:rPr lang="en-US" dirty="0" err="1" smtClean="0">
                <a:solidFill>
                  <a:schemeClr val="accent4"/>
                </a:solidFill>
              </a:rPr>
              <a:t>v</a:t>
            </a:r>
            <a:r>
              <a:rPr lang="en-US" baseline="-25000" dirty="0" err="1" smtClean="0">
                <a:solidFill>
                  <a:schemeClr val="accent4"/>
                </a:solidFill>
              </a:rPr>
              <a:t>c</a:t>
            </a:r>
            <a:r>
              <a:rPr lang="en-US" dirty="0" smtClean="0">
                <a:solidFill>
                  <a:schemeClr val="accent4"/>
                </a:solidFill>
              </a:rPr>
              <a:t> and h</a:t>
            </a:r>
            <a:r>
              <a:rPr lang="en-US" baseline="-25000" dirty="0" smtClean="0">
                <a:solidFill>
                  <a:schemeClr val="accent4"/>
                </a:solidFill>
              </a:rPr>
              <a:t>sp</a:t>
            </a:r>
            <a:endParaRPr lang="en-US" dirty="0">
              <a:solidFill>
                <a:schemeClr val="accent4"/>
              </a:solidFill>
            </a:endParaRPr>
          </a:p>
        </p:txBody>
      </p:sp>
      <p:sp>
        <p:nvSpPr>
          <p:cNvPr id="6" name="Freeform 62"/>
          <p:cNvSpPr>
            <a:spLocks noEditPoints="1"/>
          </p:cNvSpPr>
          <p:nvPr/>
        </p:nvSpPr>
        <p:spPr bwMode="auto">
          <a:xfrm>
            <a:off x="9057456" y="188640"/>
            <a:ext cx="450674" cy="450674"/>
          </a:xfrm>
          <a:custGeom>
            <a:avLst/>
            <a:gdLst>
              <a:gd name="T0" fmla="*/ 32 w 484"/>
              <a:gd name="T1" fmla="*/ 364 h 484"/>
              <a:gd name="T2" fmla="*/ 0 w 484"/>
              <a:gd name="T3" fmla="*/ 242 h 484"/>
              <a:gd name="T4" fmla="*/ 32 w 484"/>
              <a:gd name="T5" fmla="*/ 121 h 484"/>
              <a:gd name="T6" fmla="*/ 120 w 484"/>
              <a:gd name="T7" fmla="*/ 33 h 484"/>
              <a:gd name="T8" fmla="*/ 242 w 484"/>
              <a:gd name="T9" fmla="*/ 0 h 484"/>
              <a:gd name="T10" fmla="*/ 363 w 484"/>
              <a:gd name="T11" fmla="*/ 33 h 484"/>
              <a:gd name="T12" fmla="*/ 451 w 484"/>
              <a:gd name="T13" fmla="*/ 121 h 484"/>
              <a:gd name="T14" fmla="*/ 484 w 484"/>
              <a:gd name="T15" fmla="*/ 242 h 484"/>
              <a:gd name="T16" fmla="*/ 451 w 484"/>
              <a:gd name="T17" fmla="*/ 364 h 484"/>
              <a:gd name="T18" fmla="*/ 363 w 484"/>
              <a:gd name="T19" fmla="*/ 452 h 484"/>
              <a:gd name="T20" fmla="*/ 242 w 484"/>
              <a:gd name="T21" fmla="*/ 484 h 484"/>
              <a:gd name="T22" fmla="*/ 120 w 484"/>
              <a:gd name="T23" fmla="*/ 452 h 484"/>
              <a:gd name="T24" fmla="*/ 32 w 484"/>
              <a:gd name="T25" fmla="*/ 364 h 484"/>
              <a:gd name="T26" fmla="*/ 93 w 484"/>
              <a:gd name="T27" fmla="*/ 156 h 484"/>
              <a:gd name="T28" fmla="*/ 70 w 484"/>
              <a:gd name="T29" fmla="*/ 242 h 484"/>
              <a:gd name="T30" fmla="*/ 93 w 484"/>
              <a:gd name="T31" fmla="*/ 328 h 484"/>
              <a:gd name="T32" fmla="*/ 156 w 484"/>
              <a:gd name="T33" fmla="*/ 391 h 484"/>
              <a:gd name="T34" fmla="*/ 242 w 484"/>
              <a:gd name="T35" fmla="*/ 414 h 484"/>
              <a:gd name="T36" fmla="*/ 328 w 484"/>
              <a:gd name="T37" fmla="*/ 391 h 484"/>
              <a:gd name="T38" fmla="*/ 390 w 484"/>
              <a:gd name="T39" fmla="*/ 328 h 484"/>
              <a:gd name="T40" fmla="*/ 413 w 484"/>
              <a:gd name="T41" fmla="*/ 242 h 484"/>
              <a:gd name="T42" fmla="*/ 390 w 484"/>
              <a:gd name="T43" fmla="*/ 156 h 484"/>
              <a:gd name="T44" fmla="*/ 328 w 484"/>
              <a:gd name="T45" fmla="*/ 94 h 484"/>
              <a:gd name="T46" fmla="*/ 242 w 484"/>
              <a:gd name="T47" fmla="*/ 71 h 484"/>
              <a:gd name="T48" fmla="*/ 156 w 484"/>
              <a:gd name="T49" fmla="*/ 94 h 484"/>
              <a:gd name="T50" fmla="*/ 93 w 484"/>
              <a:gd name="T51" fmla="*/ 156 h 484"/>
              <a:gd name="T52" fmla="*/ 161 w 484"/>
              <a:gd name="T53" fmla="*/ 273 h 484"/>
              <a:gd name="T54" fmla="*/ 161 w 484"/>
              <a:gd name="T55" fmla="*/ 252 h 484"/>
              <a:gd name="T56" fmla="*/ 164 w 484"/>
              <a:gd name="T57" fmla="*/ 245 h 484"/>
              <a:gd name="T58" fmla="*/ 171 w 484"/>
              <a:gd name="T59" fmla="*/ 242 h 484"/>
              <a:gd name="T60" fmla="*/ 242 w 484"/>
              <a:gd name="T61" fmla="*/ 242 h 484"/>
              <a:gd name="T62" fmla="*/ 242 w 484"/>
              <a:gd name="T63" fmla="*/ 131 h 484"/>
              <a:gd name="T64" fmla="*/ 245 w 484"/>
              <a:gd name="T65" fmla="*/ 124 h 484"/>
              <a:gd name="T66" fmla="*/ 252 w 484"/>
              <a:gd name="T67" fmla="*/ 121 h 484"/>
              <a:gd name="T68" fmla="*/ 272 w 484"/>
              <a:gd name="T69" fmla="*/ 121 h 484"/>
              <a:gd name="T70" fmla="*/ 279 w 484"/>
              <a:gd name="T71" fmla="*/ 124 h 484"/>
              <a:gd name="T72" fmla="*/ 282 w 484"/>
              <a:gd name="T73" fmla="*/ 131 h 484"/>
              <a:gd name="T74" fmla="*/ 282 w 484"/>
              <a:gd name="T75" fmla="*/ 273 h 484"/>
              <a:gd name="T76" fmla="*/ 279 w 484"/>
              <a:gd name="T77" fmla="*/ 280 h 484"/>
              <a:gd name="T78" fmla="*/ 272 w 484"/>
              <a:gd name="T79" fmla="*/ 283 h 484"/>
              <a:gd name="T80" fmla="*/ 171 w 484"/>
              <a:gd name="T81" fmla="*/ 283 h 484"/>
              <a:gd name="T82" fmla="*/ 164 w 484"/>
              <a:gd name="T83" fmla="*/ 280 h 484"/>
              <a:gd name="T84" fmla="*/ 161 w 484"/>
              <a:gd name="T85" fmla="*/ 27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84" h="484">
                <a:moveTo>
                  <a:pt x="32" y="364"/>
                </a:moveTo>
                <a:cubicBezTo>
                  <a:pt x="11" y="327"/>
                  <a:pt x="0" y="286"/>
                  <a:pt x="0" y="242"/>
                </a:cubicBezTo>
                <a:cubicBezTo>
                  <a:pt x="0" y="198"/>
                  <a:pt x="11" y="158"/>
                  <a:pt x="32" y="121"/>
                </a:cubicBezTo>
                <a:cubicBezTo>
                  <a:pt x="54" y="84"/>
                  <a:pt x="83" y="54"/>
                  <a:pt x="120" y="33"/>
                </a:cubicBezTo>
                <a:cubicBezTo>
                  <a:pt x="157" y="11"/>
                  <a:pt x="198" y="0"/>
                  <a:pt x="242" y="0"/>
                </a:cubicBezTo>
                <a:cubicBezTo>
                  <a:pt x="286" y="0"/>
                  <a:pt x="326" y="11"/>
                  <a:pt x="363" y="33"/>
                </a:cubicBezTo>
                <a:cubicBezTo>
                  <a:pt x="400" y="54"/>
                  <a:pt x="430" y="84"/>
                  <a:pt x="451" y="121"/>
                </a:cubicBezTo>
                <a:cubicBezTo>
                  <a:pt x="473" y="158"/>
                  <a:pt x="484" y="198"/>
                  <a:pt x="484" y="242"/>
                </a:cubicBezTo>
                <a:cubicBezTo>
                  <a:pt x="484" y="286"/>
                  <a:pt x="473" y="327"/>
                  <a:pt x="451" y="364"/>
                </a:cubicBezTo>
                <a:cubicBezTo>
                  <a:pt x="430" y="401"/>
                  <a:pt x="400" y="430"/>
                  <a:pt x="363" y="452"/>
                </a:cubicBezTo>
                <a:cubicBezTo>
                  <a:pt x="326" y="473"/>
                  <a:pt x="286" y="484"/>
                  <a:pt x="242" y="484"/>
                </a:cubicBezTo>
                <a:cubicBezTo>
                  <a:pt x="198" y="484"/>
                  <a:pt x="157" y="473"/>
                  <a:pt x="120" y="452"/>
                </a:cubicBezTo>
                <a:cubicBezTo>
                  <a:pt x="83" y="430"/>
                  <a:pt x="54" y="401"/>
                  <a:pt x="32" y="364"/>
                </a:cubicBezTo>
                <a:close/>
                <a:moveTo>
                  <a:pt x="93" y="156"/>
                </a:moveTo>
                <a:cubicBezTo>
                  <a:pt x="78" y="183"/>
                  <a:pt x="70" y="211"/>
                  <a:pt x="70" y="242"/>
                </a:cubicBezTo>
                <a:cubicBezTo>
                  <a:pt x="70" y="273"/>
                  <a:pt x="78" y="302"/>
                  <a:pt x="93" y="328"/>
                </a:cubicBezTo>
                <a:cubicBezTo>
                  <a:pt x="109" y="355"/>
                  <a:pt x="130" y="375"/>
                  <a:pt x="156" y="391"/>
                </a:cubicBezTo>
                <a:cubicBezTo>
                  <a:pt x="182" y="406"/>
                  <a:pt x="211" y="414"/>
                  <a:pt x="242" y="414"/>
                </a:cubicBezTo>
                <a:cubicBezTo>
                  <a:pt x="273" y="414"/>
                  <a:pt x="302" y="406"/>
                  <a:pt x="328" y="391"/>
                </a:cubicBezTo>
                <a:cubicBezTo>
                  <a:pt x="354" y="375"/>
                  <a:pt x="375" y="355"/>
                  <a:pt x="390" y="328"/>
                </a:cubicBezTo>
                <a:cubicBezTo>
                  <a:pt x="405" y="302"/>
                  <a:pt x="413" y="273"/>
                  <a:pt x="413" y="242"/>
                </a:cubicBezTo>
                <a:cubicBezTo>
                  <a:pt x="413" y="211"/>
                  <a:pt x="405" y="183"/>
                  <a:pt x="390" y="156"/>
                </a:cubicBezTo>
                <a:cubicBezTo>
                  <a:pt x="375" y="130"/>
                  <a:pt x="354" y="109"/>
                  <a:pt x="328" y="94"/>
                </a:cubicBezTo>
                <a:cubicBezTo>
                  <a:pt x="302" y="79"/>
                  <a:pt x="273" y="71"/>
                  <a:pt x="242" y="71"/>
                </a:cubicBezTo>
                <a:cubicBezTo>
                  <a:pt x="211" y="71"/>
                  <a:pt x="182" y="79"/>
                  <a:pt x="156" y="94"/>
                </a:cubicBezTo>
                <a:cubicBezTo>
                  <a:pt x="130" y="109"/>
                  <a:pt x="109" y="130"/>
                  <a:pt x="93" y="156"/>
                </a:cubicBezTo>
                <a:close/>
                <a:moveTo>
                  <a:pt x="161" y="273"/>
                </a:moveTo>
                <a:lnTo>
                  <a:pt x="161" y="252"/>
                </a:lnTo>
                <a:cubicBezTo>
                  <a:pt x="161" y="249"/>
                  <a:pt x="162" y="247"/>
                  <a:pt x="164" y="245"/>
                </a:cubicBezTo>
                <a:cubicBezTo>
                  <a:pt x="166" y="243"/>
                  <a:pt x="168" y="242"/>
                  <a:pt x="171" y="242"/>
                </a:cubicBezTo>
                <a:lnTo>
                  <a:pt x="242" y="242"/>
                </a:lnTo>
                <a:lnTo>
                  <a:pt x="242" y="131"/>
                </a:lnTo>
                <a:cubicBezTo>
                  <a:pt x="242" y="129"/>
                  <a:pt x="243" y="126"/>
                  <a:pt x="245" y="124"/>
                </a:cubicBezTo>
                <a:cubicBezTo>
                  <a:pt x="246" y="122"/>
                  <a:pt x="249" y="121"/>
                  <a:pt x="252" y="121"/>
                </a:cubicBezTo>
                <a:lnTo>
                  <a:pt x="272" y="121"/>
                </a:lnTo>
                <a:cubicBezTo>
                  <a:pt x="275" y="121"/>
                  <a:pt x="277" y="122"/>
                  <a:pt x="279" y="124"/>
                </a:cubicBezTo>
                <a:cubicBezTo>
                  <a:pt x="281" y="126"/>
                  <a:pt x="282" y="129"/>
                  <a:pt x="282" y="131"/>
                </a:cubicBezTo>
                <a:lnTo>
                  <a:pt x="282" y="273"/>
                </a:lnTo>
                <a:cubicBezTo>
                  <a:pt x="282" y="276"/>
                  <a:pt x="281" y="278"/>
                  <a:pt x="279" y="280"/>
                </a:cubicBezTo>
                <a:cubicBezTo>
                  <a:pt x="277" y="282"/>
                  <a:pt x="275" y="283"/>
                  <a:pt x="272" y="283"/>
                </a:cubicBezTo>
                <a:lnTo>
                  <a:pt x="171" y="283"/>
                </a:lnTo>
                <a:cubicBezTo>
                  <a:pt x="168" y="283"/>
                  <a:pt x="166" y="282"/>
                  <a:pt x="164" y="280"/>
                </a:cubicBezTo>
                <a:cubicBezTo>
                  <a:pt x="162" y="278"/>
                  <a:pt x="161" y="276"/>
                  <a:pt x="161" y="273"/>
                </a:cubicBez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aphicFrame>
        <p:nvGraphicFramePr>
          <p:cNvPr id="18" name="Diagramm 17"/>
          <p:cNvGraphicFramePr>
            <a:graphicFrameLocks/>
          </p:cNvGraphicFramePr>
          <p:nvPr>
            <p:extLst>
              <p:ext uri="{D42A27DB-BD31-4B8C-83A1-F6EECF244321}">
                <p14:modId xmlns:p14="http://schemas.microsoft.com/office/powerpoint/2010/main" val="2775082506"/>
              </p:ext>
            </p:extLst>
          </p:nvPr>
        </p:nvGraphicFramePr>
        <p:xfrm>
          <a:off x="245204" y="874275"/>
          <a:ext cx="9414000" cy="5090400"/>
        </p:xfrm>
        <a:graphic>
          <a:graphicData uri="http://schemas.openxmlformats.org/drawingml/2006/chart">
            <c:chart xmlns:c="http://schemas.openxmlformats.org/drawingml/2006/chart" xmlns:r="http://schemas.openxmlformats.org/officeDocument/2006/relationships" r:id="rId9"/>
          </a:graphicData>
        </a:graphic>
      </p:graphicFrame>
    </p:spTree>
    <p:custDataLst>
      <p:tags r:id="rId2"/>
    </p:custDataLst>
    <p:extLst>
      <p:ext uri="{BB962C8B-B14F-4D97-AF65-F5344CB8AC3E}">
        <p14:creationId xmlns:p14="http://schemas.microsoft.com/office/powerpoint/2010/main" val="287406910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kt 2" hidden="1"/>
          <p:cNvGraphicFramePr>
            <a:graphicFrameLocks noChangeAspect="1"/>
          </p:cNvGraphicFramePr>
          <p:nvPr>
            <p:custDataLst>
              <p:tags r:id="rId3"/>
            </p:custDataLst>
            <p:extLst>
              <p:ext uri="{D42A27DB-BD31-4B8C-83A1-F6EECF244321}">
                <p14:modId xmlns:p14="http://schemas.microsoft.com/office/powerpoint/2010/main" val="3756990296"/>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59621" name="think-cell Folie" r:id="rId7" imgW="270" imgH="270" progId="TCLayout.ActiveDocument.1">
                  <p:embed/>
                </p:oleObj>
              </mc:Choice>
              <mc:Fallback>
                <p:oleObj name="think-cell Folie" r:id="rId7" imgW="270" imgH="270" progId="TCLayout.ActiveDocument.1">
                  <p:embed/>
                  <p:pic>
                    <p:nvPicPr>
                      <p:cNvPr id="0" name=""/>
                      <p:cNvPicPr/>
                      <p:nvPr/>
                    </p:nvPicPr>
                    <p:blipFill>
                      <a:blip r:embed="rId8"/>
                      <a:stretch>
                        <a:fillRect/>
                      </a:stretch>
                    </p:blipFill>
                    <p:spPr>
                      <a:xfrm>
                        <a:off x="1588" y="1588"/>
                        <a:ext cx="1587" cy="1587"/>
                      </a:xfrm>
                      <a:prstGeom prst="rect">
                        <a:avLst/>
                      </a:prstGeom>
                    </p:spPr>
                  </p:pic>
                </p:oleObj>
              </mc:Fallback>
            </mc:AlternateContent>
          </a:graphicData>
        </a:graphic>
      </p:graphicFrame>
      <p:graphicFrame>
        <p:nvGraphicFramePr>
          <p:cNvPr id="6" name="Diagramm 5"/>
          <p:cNvGraphicFramePr>
            <a:graphicFrameLocks/>
          </p:cNvGraphicFramePr>
          <p:nvPr>
            <p:extLst>
              <p:ext uri="{D42A27DB-BD31-4B8C-83A1-F6EECF244321}">
                <p14:modId xmlns:p14="http://schemas.microsoft.com/office/powerpoint/2010/main" val="3277921413"/>
              </p:ext>
            </p:extLst>
          </p:nvPr>
        </p:nvGraphicFramePr>
        <p:xfrm>
          <a:off x="245204" y="874275"/>
          <a:ext cx="9414000" cy="5090400"/>
        </p:xfrm>
        <a:graphic>
          <a:graphicData uri="http://schemas.openxmlformats.org/drawingml/2006/chart">
            <c:chart xmlns:c="http://schemas.openxmlformats.org/drawingml/2006/chart" xmlns:r="http://schemas.openxmlformats.org/officeDocument/2006/relationships" r:id="rId9"/>
          </a:graphicData>
        </a:graphic>
      </p:graphicFrame>
      <p:sp>
        <p:nvSpPr>
          <p:cNvPr id="2" name="Titel 1"/>
          <p:cNvSpPr>
            <a:spLocks noGrp="1"/>
          </p:cNvSpPr>
          <p:nvPr>
            <p:ph type="title"/>
            <p:custDataLst>
              <p:tags r:id="rId4"/>
            </p:custDataLst>
          </p:nvPr>
        </p:nvSpPr>
        <p:spPr/>
        <p:txBody>
          <a:bodyPr/>
          <a:lstStyle/>
          <a:p>
            <a:r>
              <a:rPr lang="en-US" dirty="0" smtClean="0"/>
              <a:t>Time and spatial varying thermal properties </a:t>
            </a:r>
            <a:br>
              <a:rPr lang="en-US" dirty="0" smtClean="0"/>
            </a:br>
            <a:r>
              <a:rPr lang="en-US" dirty="0" smtClean="0">
                <a:solidFill>
                  <a:schemeClr val="accent4"/>
                </a:solidFill>
              </a:rPr>
              <a:t>Internal energy rate of the tool [W] for different </a:t>
            </a:r>
            <a:r>
              <a:rPr lang="en-US" dirty="0" err="1" smtClean="0">
                <a:solidFill>
                  <a:schemeClr val="accent4"/>
                </a:solidFill>
              </a:rPr>
              <a:t>v</a:t>
            </a:r>
            <a:r>
              <a:rPr lang="en-US" baseline="-25000" dirty="0" err="1" smtClean="0">
                <a:solidFill>
                  <a:schemeClr val="accent4"/>
                </a:solidFill>
              </a:rPr>
              <a:t>c</a:t>
            </a:r>
            <a:r>
              <a:rPr lang="en-US" dirty="0" smtClean="0">
                <a:solidFill>
                  <a:schemeClr val="accent4"/>
                </a:solidFill>
              </a:rPr>
              <a:t> and h</a:t>
            </a:r>
            <a:r>
              <a:rPr lang="en-US" baseline="-25000" dirty="0" smtClean="0">
                <a:solidFill>
                  <a:schemeClr val="accent4"/>
                </a:solidFill>
              </a:rPr>
              <a:t>sp</a:t>
            </a:r>
            <a:endParaRPr lang="en-US" dirty="0">
              <a:solidFill>
                <a:schemeClr val="accent4"/>
              </a:solidFill>
            </a:endParaRPr>
          </a:p>
        </p:txBody>
      </p:sp>
      <p:sp>
        <p:nvSpPr>
          <p:cNvPr id="10" name="Freeform 62"/>
          <p:cNvSpPr>
            <a:spLocks noEditPoints="1"/>
          </p:cNvSpPr>
          <p:nvPr/>
        </p:nvSpPr>
        <p:spPr bwMode="auto">
          <a:xfrm>
            <a:off x="9057456" y="188640"/>
            <a:ext cx="450674" cy="450674"/>
          </a:xfrm>
          <a:custGeom>
            <a:avLst/>
            <a:gdLst>
              <a:gd name="T0" fmla="*/ 32 w 484"/>
              <a:gd name="T1" fmla="*/ 364 h 484"/>
              <a:gd name="T2" fmla="*/ 0 w 484"/>
              <a:gd name="T3" fmla="*/ 242 h 484"/>
              <a:gd name="T4" fmla="*/ 32 w 484"/>
              <a:gd name="T5" fmla="*/ 121 h 484"/>
              <a:gd name="T6" fmla="*/ 120 w 484"/>
              <a:gd name="T7" fmla="*/ 33 h 484"/>
              <a:gd name="T8" fmla="*/ 242 w 484"/>
              <a:gd name="T9" fmla="*/ 0 h 484"/>
              <a:gd name="T10" fmla="*/ 363 w 484"/>
              <a:gd name="T11" fmla="*/ 33 h 484"/>
              <a:gd name="T12" fmla="*/ 451 w 484"/>
              <a:gd name="T13" fmla="*/ 121 h 484"/>
              <a:gd name="T14" fmla="*/ 484 w 484"/>
              <a:gd name="T15" fmla="*/ 242 h 484"/>
              <a:gd name="T16" fmla="*/ 451 w 484"/>
              <a:gd name="T17" fmla="*/ 364 h 484"/>
              <a:gd name="T18" fmla="*/ 363 w 484"/>
              <a:gd name="T19" fmla="*/ 452 h 484"/>
              <a:gd name="T20" fmla="*/ 242 w 484"/>
              <a:gd name="T21" fmla="*/ 484 h 484"/>
              <a:gd name="T22" fmla="*/ 120 w 484"/>
              <a:gd name="T23" fmla="*/ 452 h 484"/>
              <a:gd name="T24" fmla="*/ 32 w 484"/>
              <a:gd name="T25" fmla="*/ 364 h 484"/>
              <a:gd name="T26" fmla="*/ 93 w 484"/>
              <a:gd name="T27" fmla="*/ 156 h 484"/>
              <a:gd name="T28" fmla="*/ 70 w 484"/>
              <a:gd name="T29" fmla="*/ 242 h 484"/>
              <a:gd name="T30" fmla="*/ 93 w 484"/>
              <a:gd name="T31" fmla="*/ 328 h 484"/>
              <a:gd name="T32" fmla="*/ 156 w 484"/>
              <a:gd name="T33" fmla="*/ 391 h 484"/>
              <a:gd name="T34" fmla="*/ 242 w 484"/>
              <a:gd name="T35" fmla="*/ 414 h 484"/>
              <a:gd name="T36" fmla="*/ 328 w 484"/>
              <a:gd name="T37" fmla="*/ 391 h 484"/>
              <a:gd name="T38" fmla="*/ 390 w 484"/>
              <a:gd name="T39" fmla="*/ 328 h 484"/>
              <a:gd name="T40" fmla="*/ 413 w 484"/>
              <a:gd name="T41" fmla="*/ 242 h 484"/>
              <a:gd name="T42" fmla="*/ 390 w 484"/>
              <a:gd name="T43" fmla="*/ 156 h 484"/>
              <a:gd name="T44" fmla="*/ 328 w 484"/>
              <a:gd name="T45" fmla="*/ 94 h 484"/>
              <a:gd name="T46" fmla="*/ 242 w 484"/>
              <a:gd name="T47" fmla="*/ 71 h 484"/>
              <a:gd name="T48" fmla="*/ 156 w 484"/>
              <a:gd name="T49" fmla="*/ 94 h 484"/>
              <a:gd name="T50" fmla="*/ 93 w 484"/>
              <a:gd name="T51" fmla="*/ 156 h 484"/>
              <a:gd name="T52" fmla="*/ 161 w 484"/>
              <a:gd name="T53" fmla="*/ 273 h 484"/>
              <a:gd name="T54" fmla="*/ 161 w 484"/>
              <a:gd name="T55" fmla="*/ 252 h 484"/>
              <a:gd name="T56" fmla="*/ 164 w 484"/>
              <a:gd name="T57" fmla="*/ 245 h 484"/>
              <a:gd name="T58" fmla="*/ 171 w 484"/>
              <a:gd name="T59" fmla="*/ 242 h 484"/>
              <a:gd name="T60" fmla="*/ 242 w 484"/>
              <a:gd name="T61" fmla="*/ 242 h 484"/>
              <a:gd name="T62" fmla="*/ 242 w 484"/>
              <a:gd name="T63" fmla="*/ 131 h 484"/>
              <a:gd name="T64" fmla="*/ 245 w 484"/>
              <a:gd name="T65" fmla="*/ 124 h 484"/>
              <a:gd name="T66" fmla="*/ 252 w 484"/>
              <a:gd name="T67" fmla="*/ 121 h 484"/>
              <a:gd name="T68" fmla="*/ 272 w 484"/>
              <a:gd name="T69" fmla="*/ 121 h 484"/>
              <a:gd name="T70" fmla="*/ 279 w 484"/>
              <a:gd name="T71" fmla="*/ 124 h 484"/>
              <a:gd name="T72" fmla="*/ 282 w 484"/>
              <a:gd name="T73" fmla="*/ 131 h 484"/>
              <a:gd name="T74" fmla="*/ 282 w 484"/>
              <a:gd name="T75" fmla="*/ 273 h 484"/>
              <a:gd name="T76" fmla="*/ 279 w 484"/>
              <a:gd name="T77" fmla="*/ 280 h 484"/>
              <a:gd name="T78" fmla="*/ 272 w 484"/>
              <a:gd name="T79" fmla="*/ 283 h 484"/>
              <a:gd name="T80" fmla="*/ 171 w 484"/>
              <a:gd name="T81" fmla="*/ 283 h 484"/>
              <a:gd name="T82" fmla="*/ 164 w 484"/>
              <a:gd name="T83" fmla="*/ 280 h 484"/>
              <a:gd name="T84" fmla="*/ 161 w 484"/>
              <a:gd name="T85" fmla="*/ 27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84" h="484">
                <a:moveTo>
                  <a:pt x="32" y="364"/>
                </a:moveTo>
                <a:cubicBezTo>
                  <a:pt x="11" y="327"/>
                  <a:pt x="0" y="286"/>
                  <a:pt x="0" y="242"/>
                </a:cubicBezTo>
                <a:cubicBezTo>
                  <a:pt x="0" y="198"/>
                  <a:pt x="11" y="158"/>
                  <a:pt x="32" y="121"/>
                </a:cubicBezTo>
                <a:cubicBezTo>
                  <a:pt x="54" y="84"/>
                  <a:pt x="83" y="54"/>
                  <a:pt x="120" y="33"/>
                </a:cubicBezTo>
                <a:cubicBezTo>
                  <a:pt x="157" y="11"/>
                  <a:pt x="198" y="0"/>
                  <a:pt x="242" y="0"/>
                </a:cubicBezTo>
                <a:cubicBezTo>
                  <a:pt x="286" y="0"/>
                  <a:pt x="326" y="11"/>
                  <a:pt x="363" y="33"/>
                </a:cubicBezTo>
                <a:cubicBezTo>
                  <a:pt x="400" y="54"/>
                  <a:pt x="430" y="84"/>
                  <a:pt x="451" y="121"/>
                </a:cubicBezTo>
                <a:cubicBezTo>
                  <a:pt x="473" y="158"/>
                  <a:pt x="484" y="198"/>
                  <a:pt x="484" y="242"/>
                </a:cubicBezTo>
                <a:cubicBezTo>
                  <a:pt x="484" y="286"/>
                  <a:pt x="473" y="327"/>
                  <a:pt x="451" y="364"/>
                </a:cubicBezTo>
                <a:cubicBezTo>
                  <a:pt x="430" y="401"/>
                  <a:pt x="400" y="430"/>
                  <a:pt x="363" y="452"/>
                </a:cubicBezTo>
                <a:cubicBezTo>
                  <a:pt x="326" y="473"/>
                  <a:pt x="286" y="484"/>
                  <a:pt x="242" y="484"/>
                </a:cubicBezTo>
                <a:cubicBezTo>
                  <a:pt x="198" y="484"/>
                  <a:pt x="157" y="473"/>
                  <a:pt x="120" y="452"/>
                </a:cubicBezTo>
                <a:cubicBezTo>
                  <a:pt x="83" y="430"/>
                  <a:pt x="54" y="401"/>
                  <a:pt x="32" y="364"/>
                </a:cubicBezTo>
                <a:close/>
                <a:moveTo>
                  <a:pt x="93" y="156"/>
                </a:moveTo>
                <a:cubicBezTo>
                  <a:pt x="78" y="183"/>
                  <a:pt x="70" y="211"/>
                  <a:pt x="70" y="242"/>
                </a:cubicBezTo>
                <a:cubicBezTo>
                  <a:pt x="70" y="273"/>
                  <a:pt x="78" y="302"/>
                  <a:pt x="93" y="328"/>
                </a:cubicBezTo>
                <a:cubicBezTo>
                  <a:pt x="109" y="355"/>
                  <a:pt x="130" y="375"/>
                  <a:pt x="156" y="391"/>
                </a:cubicBezTo>
                <a:cubicBezTo>
                  <a:pt x="182" y="406"/>
                  <a:pt x="211" y="414"/>
                  <a:pt x="242" y="414"/>
                </a:cubicBezTo>
                <a:cubicBezTo>
                  <a:pt x="273" y="414"/>
                  <a:pt x="302" y="406"/>
                  <a:pt x="328" y="391"/>
                </a:cubicBezTo>
                <a:cubicBezTo>
                  <a:pt x="354" y="375"/>
                  <a:pt x="375" y="355"/>
                  <a:pt x="390" y="328"/>
                </a:cubicBezTo>
                <a:cubicBezTo>
                  <a:pt x="405" y="302"/>
                  <a:pt x="413" y="273"/>
                  <a:pt x="413" y="242"/>
                </a:cubicBezTo>
                <a:cubicBezTo>
                  <a:pt x="413" y="211"/>
                  <a:pt x="405" y="183"/>
                  <a:pt x="390" y="156"/>
                </a:cubicBezTo>
                <a:cubicBezTo>
                  <a:pt x="375" y="130"/>
                  <a:pt x="354" y="109"/>
                  <a:pt x="328" y="94"/>
                </a:cubicBezTo>
                <a:cubicBezTo>
                  <a:pt x="302" y="79"/>
                  <a:pt x="273" y="71"/>
                  <a:pt x="242" y="71"/>
                </a:cubicBezTo>
                <a:cubicBezTo>
                  <a:pt x="211" y="71"/>
                  <a:pt x="182" y="79"/>
                  <a:pt x="156" y="94"/>
                </a:cubicBezTo>
                <a:cubicBezTo>
                  <a:pt x="130" y="109"/>
                  <a:pt x="109" y="130"/>
                  <a:pt x="93" y="156"/>
                </a:cubicBezTo>
                <a:close/>
                <a:moveTo>
                  <a:pt x="161" y="273"/>
                </a:moveTo>
                <a:lnTo>
                  <a:pt x="161" y="252"/>
                </a:lnTo>
                <a:cubicBezTo>
                  <a:pt x="161" y="249"/>
                  <a:pt x="162" y="247"/>
                  <a:pt x="164" y="245"/>
                </a:cubicBezTo>
                <a:cubicBezTo>
                  <a:pt x="166" y="243"/>
                  <a:pt x="168" y="242"/>
                  <a:pt x="171" y="242"/>
                </a:cubicBezTo>
                <a:lnTo>
                  <a:pt x="242" y="242"/>
                </a:lnTo>
                <a:lnTo>
                  <a:pt x="242" y="131"/>
                </a:lnTo>
                <a:cubicBezTo>
                  <a:pt x="242" y="129"/>
                  <a:pt x="243" y="126"/>
                  <a:pt x="245" y="124"/>
                </a:cubicBezTo>
                <a:cubicBezTo>
                  <a:pt x="246" y="122"/>
                  <a:pt x="249" y="121"/>
                  <a:pt x="252" y="121"/>
                </a:cubicBezTo>
                <a:lnTo>
                  <a:pt x="272" y="121"/>
                </a:lnTo>
                <a:cubicBezTo>
                  <a:pt x="275" y="121"/>
                  <a:pt x="277" y="122"/>
                  <a:pt x="279" y="124"/>
                </a:cubicBezTo>
                <a:cubicBezTo>
                  <a:pt x="281" y="126"/>
                  <a:pt x="282" y="129"/>
                  <a:pt x="282" y="131"/>
                </a:cubicBezTo>
                <a:lnTo>
                  <a:pt x="282" y="273"/>
                </a:lnTo>
                <a:cubicBezTo>
                  <a:pt x="282" y="276"/>
                  <a:pt x="281" y="278"/>
                  <a:pt x="279" y="280"/>
                </a:cubicBezTo>
                <a:cubicBezTo>
                  <a:pt x="277" y="282"/>
                  <a:pt x="275" y="283"/>
                  <a:pt x="272" y="283"/>
                </a:cubicBezTo>
                <a:lnTo>
                  <a:pt x="171" y="283"/>
                </a:lnTo>
                <a:cubicBezTo>
                  <a:pt x="168" y="283"/>
                  <a:pt x="166" y="282"/>
                  <a:pt x="164" y="280"/>
                </a:cubicBezTo>
                <a:cubicBezTo>
                  <a:pt x="162" y="278"/>
                  <a:pt x="161" y="276"/>
                  <a:pt x="161" y="273"/>
                </a:cubicBez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Tree>
    <p:custDataLst>
      <p:tags r:id="rId2"/>
    </p:custDataLst>
    <p:extLst>
      <p:ext uri="{BB962C8B-B14F-4D97-AF65-F5344CB8AC3E}">
        <p14:creationId xmlns:p14="http://schemas.microsoft.com/office/powerpoint/2010/main" val="213193327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hteck 9">
            <a:hlinkClick r:id="rId12" action="ppaction://hlinksldjump"/>
          </p:cNvPr>
          <p:cNvSpPr/>
          <p:nvPr>
            <p:custDataLst>
              <p:tags r:id="rId2"/>
            </p:custDataLst>
          </p:nvPr>
        </p:nvSpPr>
        <p:spPr bwMode="auto">
          <a:xfrm>
            <a:off x="697792" y="2953959"/>
            <a:ext cx="8985959" cy="419997"/>
          </a:xfrm>
          <a:prstGeom prst="rect">
            <a:avLst/>
          </a:prstGeom>
          <a:noFill/>
          <a:ln w="10795" cap="flat" cmpd="sng" algn="ctr">
            <a:noFill/>
            <a:prstDash val="solid"/>
            <a:round/>
            <a:headEnd type="none" w="med" len="med"/>
            <a:tailEnd type="none" w="med" len="med"/>
          </a:ln>
          <a:effectLst/>
          <a:extLst>
            <a:ext uri="{909E8E84-426E-40DD-AFC4-6F175D3DCCD1}">
              <a14:hiddenFill xmlns:a14="http://schemas.microsoft.com/office/drawing/2010/main">
                <a:solidFill>
                  <a:schemeClr val="accent2"/>
                </a:solidFill>
              </a14:hiddenFill>
            </a:ext>
          </a:extLst>
        </p:spPr>
        <p:txBody>
          <a:bodyPr rot="0" spcFirstLastPara="0" vertOverflow="overflow" horzOverflow="overflow" vert="horz" wrap="none" lIns="74274" tIns="74274" rIns="0" bIns="74274" numCol="1" spcCol="0" rtlCol="0" fromWordArt="0" anchor="t" anchorCtr="0" forceAA="0" compatLnSpc="1">
            <a:prstTxWarp prst="textNoShape">
              <a:avLst/>
            </a:prstTxWarp>
            <a:noAutofit/>
          </a:bodyPr>
          <a:lstStyle/>
          <a:p>
            <a:pPr defTabSz="914400" rtl="0" eaLnBrk="1" fontAlgn="base" latinLnBrk="0" hangingPunct="1">
              <a:spcBef>
                <a:spcPct val="0"/>
              </a:spcBef>
              <a:spcAft>
                <a:spcPct val="0"/>
              </a:spcAft>
              <a:buClrTx/>
              <a:buSzTx/>
              <a:tabLst/>
            </a:pPr>
            <a:r>
              <a:rPr kumimoji="0" lang="en-US" sz="1755" b="1" u="none" strike="noStrike" cap="none" normalizeH="0" baseline="0" smtClean="0">
                <a:ln>
                  <a:noFill/>
                </a:ln>
                <a:effectLst/>
                <a:latin typeface="Arial"/>
              </a:rPr>
              <a:t>Orthogonal cutting of AISI 4140 (41CrMo4) normalized/quenched and tempered</a:t>
            </a:r>
            <a:endParaRPr kumimoji="0" lang="de-DE" sz="1755" b="1" u="none" strike="noStrike" cap="none" normalizeH="0" baseline="0" smtClean="0">
              <a:ln>
                <a:noFill/>
              </a:ln>
              <a:effectLst/>
              <a:latin typeface="Arial"/>
            </a:endParaRPr>
          </a:p>
        </p:txBody>
      </p:sp>
      <p:sp>
        <p:nvSpPr>
          <p:cNvPr id="9" name="Rechteck 8">
            <a:hlinkClick r:id="rId12" action="ppaction://hlinksldjump"/>
          </p:cNvPr>
          <p:cNvSpPr/>
          <p:nvPr>
            <p:custDataLst>
              <p:tags r:id="rId3"/>
            </p:custDataLst>
          </p:nvPr>
        </p:nvSpPr>
        <p:spPr bwMode="auto">
          <a:xfrm>
            <a:off x="215900" y="2953959"/>
            <a:ext cx="419997" cy="419997"/>
          </a:xfrm>
          <a:prstGeom prst="rect">
            <a:avLst/>
          </a:prstGeom>
          <a:solidFill>
            <a:schemeClr val="accent1">
              <a:lumMod val="100000"/>
            </a:schemeClr>
          </a:solidFill>
          <a:ln w="10795" cap="flat" cmpd="sng" algn="ctr">
            <a:noFill/>
            <a:prstDash val="solid"/>
            <a:round/>
            <a:headEnd type="none" w="med" len="med"/>
            <a:tailEnd type="none" w="med" len="med"/>
          </a:ln>
          <a:effectLst/>
          <a:extLst/>
        </p:spPr>
        <p:txBody>
          <a:bodyPr rot="0" spcFirstLastPara="0" vertOverflow="overflow" horzOverflow="overflow" vert="horz" wrap="none" lIns="74274" tIns="74274" rIns="74274" bIns="74274" numCol="1" spcCol="0" rtlCol="0" fromWordArt="0" anchor="ctr" anchorCtr="0" forceAA="0" compatLnSpc="1">
            <a:prstTxWarp prst="textNoShape">
              <a:avLst/>
            </a:prstTxWarp>
            <a:noAutofit/>
          </a:bodyPr>
          <a:lstStyle/>
          <a:p>
            <a:pPr algn="ctr" defTabSz="914400" rtl="0" eaLnBrk="1" fontAlgn="base" latinLnBrk="0" hangingPunct="1">
              <a:spcBef>
                <a:spcPct val="0"/>
              </a:spcBef>
              <a:spcAft>
                <a:spcPct val="0"/>
              </a:spcAft>
              <a:buClrTx/>
              <a:buSzTx/>
              <a:tabLst/>
            </a:pPr>
            <a:r>
              <a:rPr kumimoji="0" lang="de-DE" sz="1755" b="1" u="none" strike="noStrike" cap="none" normalizeH="0" baseline="0" smtClean="0">
                <a:ln>
                  <a:noFill/>
                </a:ln>
                <a:solidFill>
                  <a:schemeClr val="bg1"/>
                </a:solidFill>
                <a:effectLst/>
                <a:latin typeface="Arial"/>
              </a:rPr>
              <a:t>4</a:t>
            </a:r>
          </a:p>
        </p:txBody>
      </p:sp>
      <p:sp>
        <p:nvSpPr>
          <p:cNvPr id="8" name="Rechteck 7">
            <a:hlinkClick r:id="" action="ppaction://noaction"/>
          </p:cNvPr>
          <p:cNvSpPr/>
          <p:nvPr>
            <p:custDataLst>
              <p:tags r:id="rId4"/>
            </p:custDataLst>
          </p:nvPr>
        </p:nvSpPr>
        <p:spPr bwMode="auto">
          <a:xfrm>
            <a:off x="697792" y="2257173"/>
            <a:ext cx="8985959" cy="419997"/>
          </a:xfrm>
          <a:prstGeom prst="rect">
            <a:avLst/>
          </a:prstGeom>
          <a:noFill/>
          <a:ln w="10795" cap="flat" cmpd="sng" algn="ctr">
            <a:noFill/>
            <a:prstDash val="solid"/>
            <a:round/>
            <a:headEnd type="none" w="med" len="med"/>
            <a:tailEnd type="none" w="med" len="med"/>
          </a:ln>
          <a:effectLst/>
          <a:extLst>
            <a:ext uri="{909E8E84-426E-40DD-AFC4-6F175D3DCCD1}">
              <a14:hiddenFill xmlns:a14="http://schemas.microsoft.com/office/drawing/2010/main">
                <a:solidFill>
                  <a:schemeClr val="accent2"/>
                </a:solidFill>
              </a14:hiddenFill>
            </a:ext>
          </a:extLst>
        </p:spPr>
        <p:txBody>
          <a:bodyPr rot="0" spcFirstLastPara="0" vertOverflow="overflow" horzOverflow="overflow" vert="horz" wrap="none" lIns="74274" tIns="74274" rIns="0" bIns="74274" numCol="1" spcCol="0" rtlCol="0" fromWordArt="0" anchor="t" anchorCtr="0" forceAA="0" compatLnSpc="1">
            <a:prstTxWarp prst="textNoShape">
              <a:avLst/>
            </a:prstTxWarp>
            <a:noAutofit/>
          </a:bodyPr>
          <a:lstStyle/>
          <a:p>
            <a:pPr defTabSz="914400" rtl="0" eaLnBrk="1" fontAlgn="base" latinLnBrk="0" hangingPunct="1">
              <a:spcBef>
                <a:spcPct val="0"/>
              </a:spcBef>
              <a:spcAft>
                <a:spcPct val="0"/>
              </a:spcAft>
              <a:buClrTx/>
              <a:buSzTx/>
              <a:tabLst/>
            </a:pPr>
            <a:r>
              <a:rPr kumimoji="0" lang="en-US" sz="1755" b="1" u="none" strike="noStrike" cap="none" normalizeH="0" baseline="0" smtClean="0">
                <a:ln>
                  <a:noFill/>
                </a:ln>
                <a:effectLst/>
                <a:latin typeface="Arial"/>
              </a:rPr>
              <a:t>Orthogonal cutting of  AISI 1040 (C45 E+N) normalized </a:t>
            </a:r>
            <a:endParaRPr kumimoji="0" lang="de-DE" sz="1755" b="1" u="none" strike="noStrike" cap="none" normalizeH="0" baseline="0" smtClean="0">
              <a:ln>
                <a:noFill/>
              </a:ln>
              <a:effectLst/>
              <a:latin typeface="Arial"/>
            </a:endParaRPr>
          </a:p>
        </p:txBody>
      </p:sp>
      <p:sp>
        <p:nvSpPr>
          <p:cNvPr id="7" name="Rechteck 6">
            <a:hlinkClick r:id="" action="ppaction://noaction"/>
          </p:cNvPr>
          <p:cNvSpPr/>
          <p:nvPr>
            <p:custDataLst>
              <p:tags r:id="rId5"/>
            </p:custDataLst>
          </p:nvPr>
        </p:nvSpPr>
        <p:spPr bwMode="auto">
          <a:xfrm>
            <a:off x="215900" y="2257173"/>
            <a:ext cx="419997" cy="419997"/>
          </a:xfrm>
          <a:prstGeom prst="rect">
            <a:avLst/>
          </a:prstGeom>
          <a:solidFill>
            <a:schemeClr val="accent1">
              <a:lumMod val="100000"/>
            </a:schemeClr>
          </a:solidFill>
          <a:ln w="10795" cap="flat" cmpd="sng" algn="ctr">
            <a:noFill/>
            <a:prstDash val="solid"/>
            <a:round/>
            <a:headEnd type="none" w="med" len="med"/>
            <a:tailEnd type="none" w="med" len="med"/>
          </a:ln>
          <a:effectLst/>
          <a:extLst/>
        </p:spPr>
        <p:txBody>
          <a:bodyPr rot="0" spcFirstLastPara="0" vertOverflow="overflow" horzOverflow="overflow" vert="horz" wrap="none" lIns="74274" tIns="74274" rIns="74274" bIns="74274" numCol="1" spcCol="0" rtlCol="0" fromWordArt="0" anchor="ctr" anchorCtr="0" forceAA="0" compatLnSpc="1">
            <a:prstTxWarp prst="textNoShape">
              <a:avLst/>
            </a:prstTxWarp>
            <a:noAutofit/>
          </a:bodyPr>
          <a:lstStyle/>
          <a:p>
            <a:pPr algn="ctr" defTabSz="914400" rtl="0" eaLnBrk="1" fontAlgn="base" latinLnBrk="0" hangingPunct="1">
              <a:spcBef>
                <a:spcPct val="0"/>
              </a:spcBef>
              <a:spcAft>
                <a:spcPct val="0"/>
              </a:spcAft>
              <a:buClrTx/>
              <a:buSzTx/>
              <a:tabLst/>
            </a:pPr>
            <a:r>
              <a:rPr kumimoji="0" lang="de-DE" sz="1755" b="1" u="none" strike="noStrike" cap="none" normalizeH="0" baseline="0" smtClean="0">
                <a:ln>
                  <a:noFill/>
                </a:ln>
                <a:solidFill>
                  <a:schemeClr val="bg1"/>
                </a:solidFill>
                <a:effectLst/>
                <a:latin typeface="Arial"/>
              </a:rPr>
              <a:t>3</a:t>
            </a:r>
          </a:p>
        </p:txBody>
      </p:sp>
      <p:sp>
        <p:nvSpPr>
          <p:cNvPr id="6" name="Rechteck 5">
            <a:hlinkClick r:id="rId13" action="ppaction://hlinksldjump"/>
          </p:cNvPr>
          <p:cNvSpPr/>
          <p:nvPr>
            <p:custDataLst>
              <p:tags r:id="rId6"/>
            </p:custDataLst>
          </p:nvPr>
        </p:nvSpPr>
        <p:spPr bwMode="auto">
          <a:xfrm>
            <a:off x="697792" y="1560386"/>
            <a:ext cx="8985959" cy="419997"/>
          </a:xfrm>
          <a:prstGeom prst="rect">
            <a:avLst/>
          </a:prstGeom>
          <a:noFill/>
          <a:ln w="10795" cap="flat" cmpd="sng" algn="ctr">
            <a:noFill/>
            <a:prstDash val="solid"/>
            <a:round/>
            <a:headEnd type="none" w="med" len="med"/>
            <a:tailEnd type="none" w="med" len="med"/>
          </a:ln>
          <a:effectLst/>
          <a:extLst>
            <a:ext uri="{909E8E84-426E-40DD-AFC4-6F175D3DCCD1}">
              <a14:hiddenFill xmlns:a14="http://schemas.microsoft.com/office/drawing/2010/main">
                <a:solidFill>
                  <a:schemeClr val="accent2"/>
                </a:solidFill>
              </a14:hiddenFill>
            </a:ext>
          </a:extLst>
        </p:spPr>
        <p:txBody>
          <a:bodyPr rot="0" spcFirstLastPara="0" vertOverflow="overflow" horzOverflow="overflow" vert="horz" wrap="none" lIns="74274" tIns="74274" rIns="0" bIns="74274" numCol="1" spcCol="0" rtlCol="0" fromWordArt="0" anchor="t" anchorCtr="0" forceAA="0" compatLnSpc="1">
            <a:prstTxWarp prst="textNoShape">
              <a:avLst/>
            </a:prstTxWarp>
            <a:noAutofit/>
          </a:bodyPr>
          <a:lstStyle/>
          <a:p>
            <a:pPr defTabSz="914400" rtl="0" eaLnBrk="1" fontAlgn="base" latinLnBrk="0" hangingPunct="1">
              <a:spcBef>
                <a:spcPct val="0"/>
              </a:spcBef>
              <a:spcAft>
                <a:spcPct val="0"/>
              </a:spcAft>
              <a:buClrTx/>
              <a:buSzTx/>
              <a:tabLst/>
            </a:pPr>
            <a:r>
              <a:rPr kumimoji="0" lang="en-US" sz="1755" b="1" u="none" strike="noStrike" cap="none" normalizeH="0" baseline="0" smtClean="0">
                <a:ln>
                  <a:noFill/>
                </a:ln>
                <a:effectLst/>
                <a:latin typeface="Arial"/>
              </a:rPr>
              <a:t>Post processing of thermal pictures</a:t>
            </a:r>
            <a:endParaRPr kumimoji="0" lang="de-DE" sz="1755" b="1" u="none" strike="noStrike" cap="none" normalizeH="0" baseline="0" smtClean="0">
              <a:ln>
                <a:noFill/>
              </a:ln>
              <a:effectLst/>
              <a:latin typeface="Arial"/>
            </a:endParaRPr>
          </a:p>
        </p:txBody>
      </p:sp>
      <p:sp>
        <p:nvSpPr>
          <p:cNvPr id="5" name="Rechteck 4">
            <a:hlinkClick r:id="rId13" action="ppaction://hlinksldjump"/>
          </p:cNvPr>
          <p:cNvSpPr/>
          <p:nvPr>
            <p:custDataLst>
              <p:tags r:id="rId7"/>
            </p:custDataLst>
          </p:nvPr>
        </p:nvSpPr>
        <p:spPr bwMode="auto">
          <a:xfrm>
            <a:off x="215900" y="1560386"/>
            <a:ext cx="419997" cy="419997"/>
          </a:xfrm>
          <a:prstGeom prst="rect">
            <a:avLst/>
          </a:prstGeom>
          <a:solidFill>
            <a:schemeClr val="accent1">
              <a:lumMod val="100000"/>
            </a:schemeClr>
          </a:solidFill>
          <a:ln w="10795" cap="flat" cmpd="sng" algn="ctr">
            <a:noFill/>
            <a:prstDash val="solid"/>
            <a:round/>
            <a:headEnd type="none" w="med" len="med"/>
            <a:tailEnd type="none" w="med" len="med"/>
          </a:ln>
          <a:effectLst/>
          <a:extLst/>
        </p:spPr>
        <p:txBody>
          <a:bodyPr rot="0" spcFirstLastPara="0" vertOverflow="overflow" horzOverflow="overflow" vert="horz" wrap="none" lIns="74274" tIns="74274" rIns="74274" bIns="74274" numCol="1" spcCol="0" rtlCol="0" fromWordArt="0" anchor="ctr" anchorCtr="0" forceAA="0" compatLnSpc="1">
            <a:prstTxWarp prst="textNoShape">
              <a:avLst/>
            </a:prstTxWarp>
            <a:noAutofit/>
          </a:bodyPr>
          <a:lstStyle/>
          <a:p>
            <a:pPr algn="ctr" defTabSz="914400" rtl="0" eaLnBrk="1" fontAlgn="base" latinLnBrk="0" hangingPunct="1">
              <a:spcBef>
                <a:spcPct val="0"/>
              </a:spcBef>
              <a:spcAft>
                <a:spcPct val="0"/>
              </a:spcAft>
              <a:buClrTx/>
              <a:buSzTx/>
              <a:tabLst/>
            </a:pPr>
            <a:r>
              <a:rPr kumimoji="0" lang="de-DE" sz="1755" b="1" u="none" strike="noStrike" cap="none" normalizeH="0" baseline="0" smtClean="0">
                <a:ln>
                  <a:noFill/>
                </a:ln>
                <a:solidFill>
                  <a:schemeClr val="bg1"/>
                </a:solidFill>
                <a:effectLst/>
                <a:latin typeface="Arial"/>
              </a:rPr>
              <a:t>2</a:t>
            </a:r>
          </a:p>
        </p:txBody>
      </p:sp>
      <p:sp>
        <p:nvSpPr>
          <p:cNvPr id="4" name="Rechteck 3">
            <a:hlinkClick r:id="rId14" action="ppaction://hlinksldjump"/>
          </p:cNvPr>
          <p:cNvSpPr/>
          <p:nvPr>
            <p:custDataLst>
              <p:tags r:id="rId8"/>
            </p:custDataLst>
          </p:nvPr>
        </p:nvSpPr>
        <p:spPr bwMode="auto">
          <a:xfrm>
            <a:off x="697792" y="863600"/>
            <a:ext cx="8985959" cy="419997"/>
          </a:xfrm>
          <a:prstGeom prst="rect">
            <a:avLst/>
          </a:prstGeom>
          <a:noFill/>
          <a:ln w="10795" cap="flat" cmpd="sng" algn="ctr">
            <a:noFill/>
            <a:prstDash val="solid"/>
            <a:round/>
            <a:headEnd type="none" w="med" len="med"/>
            <a:tailEnd type="none" w="med" len="med"/>
          </a:ln>
          <a:effectLst/>
          <a:extLst>
            <a:ext uri="{909E8E84-426E-40DD-AFC4-6F175D3DCCD1}">
              <a14:hiddenFill xmlns:a14="http://schemas.microsoft.com/office/drawing/2010/main">
                <a:solidFill>
                  <a:schemeClr val="accent2"/>
                </a:solidFill>
              </a14:hiddenFill>
            </a:ext>
          </a:extLst>
        </p:spPr>
        <p:txBody>
          <a:bodyPr rot="0" spcFirstLastPara="0" vertOverflow="overflow" horzOverflow="overflow" vert="horz" wrap="none" lIns="74274" tIns="74274" rIns="0" bIns="74274" numCol="1" spcCol="0" rtlCol="0" fromWordArt="0" anchor="t" anchorCtr="0" forceAA="0" compatLnSpc="1">
            <a:prstTxWarp prst="textNoShape">
              <a:avLst/>
            </a:prstTxWarp>
            <a:noAutofit/>
          </a:bodyPr>
          <a:lstStyle/>
          <a:p>
            <a:pPr defTabSz="914400" rtl="0" eaLnBrk="1" fontAlgn="base" latinLnBrk="0" hangingPunct="1">
              <a:spcBef>
                <a:spcPct val="0"/>
              </a:spcBef>
              <a:spcAft>
                <a:spcPct val="0"/>
              </a:spcAft>
              <a:buClrTx/>
              <a:buSzTx/>
              <a:tabLst/>
            </a:pPr>
            <a:r>
              <a:rPr kumimoji="0" lang="de-DE" sz="1755" b="1" u="none" strike="noStrike" cap="none" normalizeH="0" baseline="0" smtClean="0">
                <a:ln>
                  <a:noFill/>
                </a:ln>
                <a:effectLst/>
                <a:latin typeface="Arial"/>
              </a:rPr>
              <a:t>Experimental Setup</a:t>
            </a:r>
          </a:p>
        </p:txBody>
      </p:sp>
      <p:sp>
        <p:nvSpPr>
          <p:cNvPr id="3" name="Rechteck 2">
            <a:hlinkClick r:id="rId14" action="ppaction://hlinksldjump"/>
          </p:cNvPr>
          <p:cNvSpPr/>
          <p:nvPr>
            <p:custDataLst>
              <p:tags r:id="rId9"/>
            </p:custDataLst>
          </p:nvPr>
        </p:nvSpPr>
        <p:spPr bwMode="auto">
          <a:xfrm>
            <a:off x="215900" y="863600"/>
            <a:ext cx="419997" cy="419997"/>
          </a:xfrm>
          <a:prstGeom prst="rect">
            <a:avLst/>
          </a:prstGeom>
          <a:solidFill>
            <a:schemeClr val="accent1">
              <a:lumMod val="100000"/>
            </a:schemeClr>
          </a:solidFill>
          <a:ln w="10795" cap="flat" cmpd="sng" algn="ctr">
            <a:noFill/>
            <a:prstDash val="solid"/>
            <a:round/>
            <a:headEnd type="none" w="med" len="med"/>
            <a:tailEnd type="none" w="med" len="med"/>
          </a:ln>
          <a:effectLst/>
          <a:extLst/>
        </p:spPr>
        <p:txBody>
          <a:bodyPr rot="0" spcFirstLastPara="0" vertOverflow="overflow" horzOverflow="overflow" vert="horz" wrap="none" lIns="74274" tIns="74274" rIns="74274" bIns="74274" numCol="1" spcCol="0" rtlCol="0" fromWordArt="0" anchor="ctr" anchorCtr="0" forceAA="0" compatLnSpc="1">
            <a:prstTxWarp prst="textNoShape">
              <a:avLst/>
            </a:prstTxWarp>
            <a:noAutofit/>
          </a:bodyPr>
          <a:lstStyle/>
          <a:p>
            <a:pPr algn="ctr" defTabSz="914400" rtl="0" eaLnBrk="1" fontAlgn="base" latinLnBrk="0" hangingPunct="1">
              <a:spcBef>
                <a:spcPct val="0"/>
              </a:spcBef>
              <a:spcAft>
                <a:spcPct val="0"/>
              </a:spcAft>
              <a:buClrTx/>
              <a:buSzTx/>
              <a:tabLst/>
            </a:pPr>
            <a:r>
              <a:rPr kumimoji="0" lang="de-DE" sz="1755" b="1" u="none" strike="noStrike" cap="none" normalizeH="0" baseline="0" smtClean="0">
                <a:ln>
                  <a:noFill/>
                </a:ln>
                <a:solidFill>
                  <a:schemeClr val="bg1"/>
                </a:solidFill>
                <a:effectLst/>
                <a:latin typeface="Arial"/>
              </a:rPr>
              <a:t>1</a:t>
            </a:r>
          </a:p>
        </p:txBody>
      </p:sp>
      <p:sp>
        <p:nvSpPr>
          <p:cNvPr id="2" name="Titel 1"/>
          <p:cNvSpPr>
            <a:spLocks noGrp="1"/>
          </p:cNvSpPr>
          <p:nvPr>
            <p:ph type="title"/>
            <p:custDataLst>
              <p:tags r:id="rId10"/>
            </p:custDataLst>
          </p:nvPr>
        </p:nvSpPr>
        <p:spPr/>
        <p:txBody>
          <a:bodyPr/>
          <a:lstStyle/>
          <a:p>
            <a:r>
              <a:rPr lang="de-DE" smtClean="0"/>
              <a:t>Gliederung</a:t>
            </a:r>
            <a:endParaRPr lang="de-DE"/>
          </a:p>
        </p:txBody>
      </p:sp>
    </p:spTree>
    <p:custDataLst>
      <p:tags r:id="rId1"/>
    </p:custDataLst>
    <p:extLst>
      <p:ext uri="{BB962C8B-B14F-4D97-AF65-F5344CB8AC3E}">
        <p14:creationId xmlns:p14="http://schemas.microsoft.com/office/powerpoint/2010/main" val="326368815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kt 2" hidden="1"/>
          <p:cNvGraphicFramePr>
            <a:graphicFrameLocks noChangeAspect="1"/>
          </p:cNvGraphicFramePr>
          <p:nvPr>
            <p:custDataLst>
              <p:tags r:id="rId3"/>
            </p:custDataLst>
            <p:extLst>
              <p:ext uri="{D42A27DB-BD31-4B8C-83A1-F6EECF244321}">
                <p14:modId xmlns:p14="http://schemas.microsoft.com/office/powerpoint/2010/main" val="757551658"/>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52496" name="think-cell Folie" r:id="rId7" imgW="270" imgH="270" progId="TCLayout.ActiveDocument.1">
                  <p:embed/>
                </p:oleObj>
              </mc:Choice>
              <mc:Fallback>
                <p:oleObj name="think-cell Folie" r:id="rId7" imgW="270" imgH="270" progId="TCLayout.ActiveDocument.1">
                  <p:embed/>
                  <p:pic>
                    <p:nvPicPr>
                      <p:cNvPr id="0" name=""/>
                      <p:cNvPicPr/>
                      <p:nvPr/>
                    </p:nvPicPr>
                    <p:blipFill>
                      <a:blip r:embed="rId8"/>
                      <a:stretch>
                        <a:fillRect/>
                      </a:stretch>
                    </p:blipFill>
                    <p:spPr>
                      <a:xfrm>
                        <a:off x="1588" y="1588"/>
                        <a:ext cx="1587" cy="1587"/>
                      </a:xfrm>
                      <a:prstGeom prst="rect">
                        <a:avLst/>
                      </a:prstGeom>
                    </p:spPr>
                  </p:pic>
                </p:oleObj>
              </mc:Fallback>
            </mc:AlternateContent>
          </a:graphicData>
        </a:graphic>
      </p:graphicFrame>
      <p:graphicFrame>
        <p:nvGraphicFramePr>
          <p:cNvPr id="7" name="Diagramm 6"/>
          <p:cNvGraphicFramePr>
            <a:graphicFrameLocks/>
          </p:cNvGraphicFramePr>
          <p:nvPr>
            <p:extLst>
              <p:ext uri="{D42A27DB-BD31-4B8C-83A1-F6EECF244321}">
                <p14:modId xmlns:p14="http://schemas.microsoft.com/office/powerpoint/2010/main" val="751056012"/>
              </p:ext>
            </p:extLst>
          </p:nvPr>
        </p:nvGraphicFramePr>
        <p:xfrm>
          <a:off x="245204" y="874275"/>
          <a:ext cx="9414000" cy="5090400"/>
        </p:xfrm>
        <a:graphic>
          <a:graphicData uri="http://schemas.openxmlformats.org/drawingml/2006/chart">
            <c:chart xmlns:c="http://schemas.openxmlformats.org/drawingml/2006/chart" xmlns:r="http://schemas.openxmlformats.org/officeDocument/2006/relationships" r:id="rId9"/>
          </a:graphicData>
        </a:graphic>
      </p:graphicFrame>
      <p:sp>
        <p:nvSpPr>
          <p:cNvPr id="2" name="Titel 1"/>
          <p:cNvSpPr>
            <a:spLocks noGrp="1"/>
          </p:cNvSpPr>
          <p:nvPr>
            <p:ph type="title"/>
            <p:custDataLst>
              <p:tags r:id="rId4"/>
            </p:custDataLst>
          </p:nvPr>
        </p:nvSpPr>
        <p:spPr/>
        <p:txBody>
          <a:bodyPr/>
          <a:lstStyle/>
          <a:p>
            <a:r>
              <a:rPr lang="en-US" dirty="0" smtClean="0"/>
              <a:t>Time and spatial varying thermal properties </a:t>
            </a:r>
            <a:br>
              <a:rPr lang="en-US" dirty="0" smtClean="0"/>
            </a:br>
            <a:r>
              <a:rPr lang="en-US" dirty="0" smtClean="0">
                <a:solidFill>
                  <a:schemeClr val="accent4"/>
                </a:solidFill>
              </a:rPr>
              <a:t>Internal energy carried away by chip [W] for different </a:t>
            </a:r>
            <a:r>
              <a:rPr lang="en-US" dirty="0" err="1" smtClean="0">
                <a:solidFill>
                  <a:schemeClr val="accent4"/>
                </a:solidFill>
              </a:rPr>
              <a:t>v</a:t>
            </a:r>
            <a:r>
              <a:rPr lang="en-US" baseline="-25000" dirty="0" err="1" smtClean="0">
                <a:solidFill>
                  <a:schemeClr val="accent4"/>
                </a:solidFill>
              </a:rPr>
              <a:t>c</a:t>
            </a:r>
            <a:r>
              <a:rPr lang="en-US" dirty="0" smtClean="0">
                <a:solidFill>
                  <a:schemeClr val="accent4"/>
                </a:solidFill>
              </a:rPr>
              <a:t> and h</a:t>
            </a:r>
            <a:r>
              <a:rPr lang="en-US" baseline="-25000" dirty="0" smtClean="0">
                <a:solidFill>
                  <a:schemeClr val="accent4"/>
                </a:solidFill>
              </a:rPr>
              <a:t>sp</a:t>
            </a:r>
            <a:endParaRPr lang="en-US" dirty="0">
              <a:solidFill>
                <a:schemeClr val="accent4"/>
              </a:solidFill>
            </a:endParaRPr>
          </a:p>
        </p:txBody>
      </p:sp>
      <p:sp>
        <p:nvSpPr>
          <p:cNvPr id="8" name="Freeform 62"/>
          <p:cNvSpPr>
            <a:spLocks noEditPoints="1"/>
          </p:cNvSpPr>
          <p:nvPr/>
        </p:nvSpPr>
        <p:spPr bwMode="auto">
          <a:xfrm>
            <a:off x="9057456" y="188640"/>
            <a:ext cx="450674" cy="450674"/>
          </a:xfrm>
          <a:custGeom>
            <a:avLst/>
            <a:gdLst>
              <a:gd name="T0" fmla="*/ 32 w 484"/>
              <a:gd name="T1" fmla="*/ 364 h 484"/>
              <a:gd name="T2" fmla="*/ 0 w 484"/>
              <a:gd name="T3" fmla="*/ 242 h 484"/>
              <a:gd name="T4" fmla="*/ 32 w 484"/>
              <a:gd name="T5" fmla="*/ 121 h 484"/>
              <a:gd name="T6" fmla="*/ 120 w 484"/>
              <a:gd name="T7" fmla="*/ 33 h 484"/>
              <a:gd name="T8" fmla="*/ 242 w 484"/>
              <a:gd name="T9" fmla="*/ 0 h 484"/>
              <a:gd name="T10" fmla="*/ 363 w 484"/>
              <a:gd name="T11" fmla="*/ 33 h 484"/>
              <a:gd name="T12" fmla="*/ 451 w 484"/>
              <a:gd name="T13" fmla="*/ 121 h 484"/>
              <a:gd name="T14" fmla="*/ 484 w 484"/>
              <a:gd name="T15" fmla="*/ 242 h 484"/>
              <a:gd name="T16" fmla="*/ 451 w 484"/>
              <a:gd name="T17" fmla="*/ 364 h 484"/>
              <a:gd name="T18" fmla="*/ 363 w 484"/>
              <a:gd name="T19" fmla="*/ 452 h 484"/>
              <a:gd name="T20" fmla="*/ 242 w 484"/>
              <a:gd name="T21" fmla="*/ 484 h 484"/>
              <a:gd name="T22" fmla="*/ 120 w 484"/>
              <a:gd name="T23" fmla="*/ 452 h 484"/>
              <a:gd name="T24" fmla="*/ 32 w 484"/>
              <a:gd name="T25" fmla="*/ 364 h 484"/>
              <a:gd name="T26" fmla="*/ 93 w 484"/>
              <a:gd name="T27" fmla="*/ 156 h 484"/>
              <a:gd name="T28" fmla="*/ 70 w 484"/>
              <a:gd name="T29" fmla="*/ 242 h 484"/>
              <a:gd name="T30" fmla="*/ 93 w 484"/>
              <a:gd name="T31" fmla="*/ 328 h 484"/>
              <a:gd name="T32" fmla="*/ 156 w 484"/>
              <a:gd name="T33" fmla="*/ 391 h 484"/>
              <a:gd name="T34" fmla="*/ 242 w 484"/>
              <a:gd name="T35" fmla="*/ 414 h 484"/>
              <a:gd name="T36" fmla="*/ 328 w 484"/>
              <a:gd name="T37" fmla="*/ 391 h 484"/>
              <a:gd name="T38" fmla="*/ 390 w 484"/>
              <a:gd name="T39" fmla="*/ 328 h 484"/>
              <a:gd name="T40" fmla="*/ 413 w 484"/>
              <a:gd name="T41" fmla="*/ 242 h 484"/>
              <a:gd name="T42" fmla="*/ 390 w 484"/>
              <a:gd name="T43" fmla="*/ 156 h 484"/>
              <a:gd name="T44" fmla="*/ 328 w 484"/>
              <a:gd name="T45" fmla="*/ 94 h 484"/>
              <a:gd name="T46" fmla="*/ 242 w 484"/>
              <a:gd name="T47" fmla="*/ 71 h 484"/>
              <a:gd name="T48" fmla="*/ 156 w 484"/>
              <a:gd name="T49" fmla="*/ 94 h 484"/>
              <a:gd name="T50" fmla="*/ 93 w 484"/>
              <a:gd name="T51" fmla="*/ 156 h 484"/>
              <a:gd name="T52" fmla="*/ 161 w 484"/>
              <a:gd name="T53" fmla="*/ 273 h 484"/>
              <a:gd name="T54" fmla="*/ 161 w 484"/>
              <a:gd name="T55" fmla="*/ 252 h 484"/>
              <a:gd name="T56" fmla="*/ 164 w 484"/>
              <a:gd name="T57" fmla="*/ 245 h 484"/>
              <a:gd name="T58" fmla="*/ 171 w 484"/>
              <a:gd name="T59" fmla="*/ 242 h 484"/>
              <a:gd name="T60" fmla="*/ 242 w 484"/>
              <a:gd name="T61" fmla="*/ 242 h 484"/>
              <a:gd name="T62" fmla="*/ 242 w 484"/>
              <a:gd name="T63" fmla="*/ 131 h 484"/>
              <a:gd name="T64" fmla="*/ 245 w 484"/>
              <a:gd name="T65" fmla="*/ 124 h 484"/>
              <a:gd name="T66" fmla="*/ 252 w 484"/>
              <a:gd name="T67" fmla="*/ 121 h 484"/>
              <a:gd name="T68" fmla="*/ 272 w 484"/>
              <a:gd name="T69" fmla="*/ 121 h 484"/>
              <a:gd name="T70" fmla="*/ 279 w 484"/>
              <a:gd name="T71" fmla="*/ 124 h 484"/>
              <a:gd name="T72" fmla="*/ 282 w 484"/>
              <a:gd name="T73" fmla="*/ 131 h 484"/>
              <a:gd name="T74" fmla="*/ 282 w 484"/>
              <a:gd name="T75" fmla="*/ 273 h 484"/>
              <a:gd name="T76" fmla="*/ 279 w 484"/>
              <a:gd name="T77" fmla="*/ 280 h 484"/>
              <a:gd name="T78" fmla="*/ 272 w 484"/>
              <a:gd name="T79" fmla="*/ 283 h 484"/>
              <a:gd name="T80" fmla="*/ 171 w 484"/>
              <a:gd name="T81" fmla="*/ 283 h 484"/>
              <a:gd name="T82" fmla="*/ 164 w 484"/>
              <a:gd name="T83" fmla="*/ 280 h 484"/>
              <a:gd name="T84" fmla="*/ 161 w 484"/>
              <a:gd name="T85" fmla="*/ 27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84" h="484">
                <a:moveTo>
                  <a:pt x="32" y="364"/>
                </a:moveTo>
                <a:cubicBezTo>
                  <a:pt x="11" y="327"/>
                  <a:pt x="0" y="286"/>
                  <a:pt x="0" y="242"/>
                </a:cubicBezTo>
                <a:cubicBezTo>
                  <a:pt x="0" y="198"/>
                  <a:pt x="11" y="158"/>
                  <a:pt x="32" y="121"/>
                </a:cubicBezTo>
                <a:cubicBezTo>
                  <a:pt x="54" y="84"/>
                  <a:pt x="83" y="54"/>
                  <a:pt x="120" y="33"/>
                </a:cubicBezTo>
                <a:cubicBezTo>
                  <a:pt x="157" y="11"/>
                  <a:pt x="198" y="0"/>
                  <a:pt x="242" y="0"/>
                </a:cubicBezTo>
                <a:cubicBezTo>
                  <a:pt x="286" y="0"/>
                  <a:pt x="326" y="11"/>
                  <a:pt x="363" y="33"/>
                </a:cubicBezTo>
                <a:cubicBezTo>
                  <a:pt x="400" y="54"/>
                  <a:pt x="430" y="84"/>
                  <a:pt x="451" y="121"/>
                </a:cubicBezTo>
                <a:cubicBezTo>
                  <a:pt x="473" y="158"/>
                  <a:pt x="484" y="198"/>
                  <a:pt x="484" y="242"/>
                </a:cubicBezTo>
                <a:cubicBezTo>
                  <a:pt x="484" y="286"/>
                  <a:pt x="473" y="327"/>
                  <a:pt x="451" y="364"/>
                </a:cubicBezTo>
                <a:cubicBezTo>
                  <a:pt x="430" y="401"/>
                  <a:pt x="400" y="430"/>
                  <a:pt x="363" y="452"/>
                </a:cubicBezTo>
                <a:cubicBezTo>
                  <a:pt x="326" y="473"/>
                  <a:pt x="286" y="484"/>
                  <a:pt x="242" y="484"/>
                </a:cubicBezTo>
                <a:cubicBezTo>
                  <a:pt x="198" y="484"/>
                  <a:pt x="157" y="473"/>
                  <a:pt x="120" y="452"/>
                </a:cubicBezTo>
                <a:cubicBezTo>
                  <a:pt x="83" y="430"/>
                  <a:pt x="54" y="401"/>
                  <a:pt x="32" y="364"/>
                </a:cubicBezTo>
                <a:close/>
                <a:moveTo>
                  <a:pt x="93" y="156"/>
                </a:moveTo>
                <a:cubicBezTo>
                  <a:pt x="78" y="183"/>
                  <a:pt x="70" y="211"/>
                  <a:pt x="70" y="242"/>
                </a:cubicBezTo>
                <a:cubicBezTo>
                  <a:pt x="70" y="273"/>
                  <a:pt x="78" y="302"/>
                  <a:pt x="93" y="328"/>
                </a:cubicBezTo>
                <a:cubicBezTo>
                  <a:pt x="109" y="355"/>
                  <a:pt x="130" y="375"/>
                  <a:pt x="156" y="391"/>
                </a:cubicBezTo>
                <a:cubicBezTo>
                  <a:pt x="182" y="406"/>
                  <a:pt x="211" y="414"/>
                  <a:pt x="242" y="414"/>
                </a:cubicBezTo>
                <a:cubicBezTo>
                  <a:pt x="273" y="414"/>
                  <a:pt x="302" y="406"/>
                  <a:pt x="328" y="391"/>
                </a:cubicBezTo>
                <a:cubicBezTo>
                  <a:pt x="354" y="375"/>
                  <a:pt x="375" y="355"/>
                  <a:pt x="390" y="328"/>
                </a:cubicBezTo>
                <a:cubicBezTo>
                  <a:pt x="405" y="302"/>
                  <a:pt x="413" y="273"/>
                  <a:pt x="413" y="242"/>
                </a:cubicBezTo>
                <a:cubicBezTo>
                  <a:pt x="413" y="211"/>
                  <a:pt x="405" y="183"/>
                  <a:pt x="390" y="156"/>
                </a:cubicBezTo>
                <a:cubicBezTo>
                  <a:pt x="375" y="130"/>
                  <a:pt x="354" y="109"/>
                  <a:pt x="328" y="94"/>
                </a:cubicBezTo>
                <a:cubicBezTo>
                  <a:pt x="302" y="79"/>
                  <a:pt x="273" y="71"/>
                  <a:pt x="242" y="71"/>
                </a:cubicBezTo>
                <a:cubicBezTo>
                  <a:pt x="211" y="71"/>
                  <a:pt x="182" y="79"/>
                  <a:pt x="156" y="94"/>
                </a:cubicBezTo>
                <a:cubicBezTo>
                  <a:pt x="130" y="109"/>
                  <a:pt x="109" y="130"/>
                  <a:pt x="93" y="156"/>
                </a:cubicBezTo>
                <a:close/>
                <a:moveTo>
                  <a:pt x="161" y="273"/>
                </a:moveTo>
                <a:lnTo>
                  <a:pt x="161" y="252"/>
                </a:lnTo>
                <a:cubicBezTo>
                  <a:pt x="161" y="249"/>
                  <a:pt x="162" y="247"/>
                  <a:pt x="164" y="245"/>
                </a:cubicBezTo>
                <a:cubicBezTo>
                  <a:pt x="166" y="243"/>
                  <a:pt x="168" y="242"/>
                  <a:pt x="171" y="242"/>
                </a:cubicBezTo>
                <a:lnTo>
                  <a:pt x="242" y="242"/>
                </a:lnTo>
                <a:lnTo>
                  <a:pt x="242" y="131"/>
                </a:lnTo>
                <a:cubicBezTo>
                  <a:pt x="242" y="129"/>
                  <a:pt x="243" y="126"/>
                  <a:pt x="245" y="124"/>
                </a:cubicBezTo>
                <a:cubicBezTo>
                  <a:pt x="246" y="122"/>
                  <a:pt x="249" y="121"/>
                  <a:pt x="252" y="121"/>
                </a:cubicBezTo>
                <a:lnTo>
                  <a:pt x="272" y="121"/>
                </a:lnTo>
                <a:cubicBezTo>
                  <a:pt x="275" y="121"/>
                  <a:pt x="277" y="122"/>
                  <a:pt x="279" y="124"/>
                </a:cubicBezTo>
                <a:cubicBezTo>
                  <a:pt x="281" y="126"/>
                  <a:pt x="282" y="129"/>
                  <a:pt x="282" y="131"/>
                </a:cubicBezTo>
                <a:lnTo>
                  <a:pt x="282" y="273"/>
                </a:lnTo>
                <a:cubicBezTo>
                  <a:pt x="282" y="276"/>
                  <a:pt x="281" y="278"/>
                  <a:pt x="279" y="280"/>
                </a:cubicBezTo>
                <a:cubicBezTo>
                  <a:pt x="277" y="282"/>
                  <a:pt x="275" y="283"/>
                  <a:pt x="272" y="283"/>
                </a:cubicBezTo>
                <a:lnTo>
                  <a:pt x="171" y="283"/>
                </a:lnTo>
                <a:cubicBezTo>
                  <a:pt x="168" y="283"/>
                  <a:pt x="166" y="282"/>
                  <a:pt x="164" y="280"/>
                </a:cubicBezTo>
                <a:cubicBezTo>
                  <a:pt x="162" y="278"/>
                  <a:pt x="161" y="276"/>
                  <a:pt x="161" y="273"/>
                </a:cubicBez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Tree>
    <p:custDataLst>
      <p:tags r:id="rId2"/>
    </p:custDataLst>
    <p:extLst>
      <p:ext uri="{BB962C8B-B14F-4D97-AF65-F5344CB8AC3E}">
        <p14:creationId xmlns:p14="http://schemas.microsoft.com/office/powerpoint/2010/main" val="108418926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kt 2" hidden="1"/>
          <p:cNvGraphicFramePr>
            <a:graphicFrameLocks noChangeAspect="1"/>
          </p:cNvGraphicFramePr>
          <p:nvPr>
            <p:custDataLst>
              <p:tags r:id="rId3"/>
            </p:custDataLst>
            <p:extLst>
              <p:ext uri="{D42A27DB-BD31-4B8C-83A1-F6EECF244321}">
                <p14:modId xmlns:p14="http://schemas.microsoft.com/office/powerpoint/2010/main" val="2593049488"/>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55564" name="think-cell Folie" r:id="rId7" imgW="270" imgH="270" progId="TCLayout.ActiveDocument.1">
                  <p:embed/>
                </p:oleObj>
              </mc:Choice>
              <mc:Fallback>
                <p:oleObj name="think-cell Folie" r:id="rId7" imgW="270" imgH="270" progId="TCLayout.ActiveDocument.1">
                  <p:embed/>
                  <p:pic>
                    <p:nvPicPr>
                      <p:cNvPr id="0" name=""/>
                      <p:cNvPicPr/>
                      <p:nvPr/>
                    </p:nvPicPr>
                    <p:blipFill>
                      <a:blip r:embed="rId8"/>
                      <a:stretch>
                        <a:fillRect/>
                      </a:stretch>
                    </p:blipFill>
                    <p:spPr>
                      <a:xfrm>
                        <a:off x="1588" y="1588"/>
                        <a:ext cx="1587" cy="1587"/>
                      </a:xfrm>
                      <a:prstGeom prst="rect">
                        <a:avLst/>
                      </a:prstGeom>
                    </p:spPr>
                  </p:pic>
                </p:oleObj>
              </mc:Fallback>
            </mc:AlternateContent>
          </a:graphicData>
        </a:graphic>
      </p:graphicFrame>
      <p:sp>
        <p:nvSpPr>
          <p:cNvPr id="2" name="Titel 1"/>
          <p:cNvSpPr>
            <a:spLocks noGrp="1"/>
          </p:cNvSpPr>
          <p:nvPr>
            <p:ph type="title"/>
            <p:custDataLst>
              <p:tags r:id="rId4"/>
            </p:custDataLst>
          </p:nvPr>
        </p:nvSpPr>
        <p:spPr/>
        <p:txBody>
          <a:bodyPr/>
          <a:lstStyle/>
          <a:p>
            <a:r>
              <a:rPr lang="en-US" dirty="0" smtClean="0"/>
              <a:t>Time and spatial varying thermal properties </a:t>
            </a:r>
            <a:br>
              <a:rPr lang="en-US" dirty="0" smtClean="0"/>
            </a:br>
            <a:r>
              <a:rPr lang="en-US" dirty="0" smtClean="0">
                <a:solidFill>
                  <a:schemeClr val="accent4"/>
                </a:solidFill>
              </a:rPr>
              <a:t>Heat partition to the chip for different </a:t>
            </a:r>
            <a:r>
              <a:rPr lang="en-US" dirty="0" err="1" smtClean="0">
                <a:solidFill>
                  <a:schemeClr val="accent4"/>
                </a:solidFill>
              </a:rPr>
              <a:t>v</a:t>
            </a:r>
            <a:r>
              <a:rPr lang="en-US" baseline="-25000" dirty="0" err="1" smtClean="0">
                <a:solidFill>
                  <a:schemeClr val="accent4"/>
                </a:solidFill>
              </a:rPr>
              <a:t>c</a:t>
            </a:r>
            <a:r>
              <a:rPr lang="en-US" dirty="0" smtClean="0">
                <a:solidFill>
                  <a:schemeClr val="accent4"/>
                </a:solidFill>
              </a:rPr>
              <a:t> and h</a:t>
            </a:r>
            <a:r>
              <a:rPr lang="en-US" baseline="-25000" dirty="0" smtClean="0">
                <a:solidFill>
                  <a:schemeClr val="accent4"/>
                </a:solidFill>
              </a:rPr>
              <a:t>sp</a:t>
            </a:r>
            <a:endParaRPr lang="en-US" dirty="0">
              <a:solidFill>
                <a:schemeClr val="accent4"/>
              </a:solidFill>
            </a:endParaRPr>
          </a:p>
        </p:txBody>
      </p:sp>
      <p:sp>
        <p:nvSpPr>
          <p:cNvPr id="6" name="Freeform 62"/>
          <p:cNvSpPr>
            <a:spLocks noEditPoints="1"/>
          </p:cNvSpPr>
          <p:nvPr/>
        </p:nvSpPr>
        <p:spPr bwMode="auto">
          <a:xfrm>
            <a:off x="9057456" y="188640"/>
            <a:ext cx="450674" cy="450674"/>
          </a:xfrm>
          <a:custGeom>
            <a:avLst/>
            <a:gdLst>
              <a:gd name="T0" fmla="*/ 32 w 484"/>
              <a:gd name="T1" fmla="*/ 364 h 484"/>
              <a:gd name="T2" fmla="*/ 0 w 484"/>
              <a:gd name="T3" fmla="*/ 242 h 484"/>
              <a:gd name="T4" fmla="*/ 32 w 484"/>
              <a:gd name="T5" fmla="*/ 121 h 484"/>
              <a:gd name="T6" fmla="*/ 120 w 484"/>
              <a:gd name="T7" fmla="*/ 33 h 484"/>
              <a:gd name="T8" fmla="*/ 242 w 484"/>
              <a:gd name="T9" fmla="*/ 0 h 484"/>
              <a:gd name="T10" fmla="*/ 363 w 484"/>
              <a:gd name="T11" fmla="*/ 33 h 484"/>
              <a:gd name="T12" fmla="*/ 451 w 484"/>
              <a:gd name="T13" fmla="*/ 121 h 484"/>
              <a:gd name="T14" fmla="*/ 484 w 484"/>
              <a:gd name="T15" fmla="*/ 242 h 484"/>
              <a:gd name="T16" fmla="*/ 451 w 484"/>
              <a:gd name="T17" fmla="*/ 364 h 484"/>
              <a:gd name="T18" fmla="*/ 363 w 484"/>
              <a:gd name="T19" fmla="*/ 452 h 484"/>
              <a:gd name="T20" fmla="*/ 242 w 484"/>
              <a:gd name="T21" fmla="*/ 484 h 484"/>
              <a:gd name="T22" fmla="*/ 120 w 484"/>
              <a:gd name="T23" fmla="*/ 452 h 484"/>
              <a:gd name="T24" fmla="*/ 32 w 484"/>
              <a:gd name="T25" fmla="*/ 364 h 484"/>
              <a:gd name="T26" fmla="*/ 93 w 484"/>
              <a:gd name="T27" fmla="*/ 156 h 484"/>
              <a:gd name="T28" fmla="*/ 70 w 484"/>
              <a:gd name="T29" fmla="*/ 242 h 484"/>
              <a:gd name="T30" fmla="*/ 93 w 484"/>
              <a:gd name="T31" fmla="*/ 328 h 484"/>
              <a:gd name="T32" fmla="*/ 156 w 484"/>
              <a:gd name="T33" fmla="*/ 391 h 484"/>
              <a:gd name="T34" fmla="*/ 242 w 484"/>
              <a:gd name="T35" fmla="*/ 414 h 484"/>
              <a:gd name="T36" fmla="*/ 328 w 484"/>
              <a:gd name="T37" fmla="*/ 391 h 484"/>
              <a:gd name="T38" fmla="*/ 390 w 484"/>
              <a:gd name="T39" fmla="*/ 328 h 484"/>
              <a:gd name="T40" fmla="*/ 413 w 484"/>
              <a:gd name="T41" fmla="*/ 242 h 484"/>
              <a:gd name="T42" fmla="*/ 390 w 484"/>
              <a:gd name="T43" fmla="*/ 156 h 484"/>
              <a:gd name="T44" fmla="*/ 328 w 484"/>
              <a:gd name="T45" fmla="*/ 94 h 484"/>
              <a:gd name="T46" fmla="*/ 242 w 484"/>
              <a:gd name="T47" fmla="*/ 71 h 484"/>
              <a:gd name="T48" fmla="*/ 156 w 484"/>
              <a:gd name="T49" fmla="*/ 94 h 484"/>
              <a:gd name="T50" fmla="*/ 93 w 484"/>
              <a:gd name="T51" fmla="*/ 156 h 484"/>
              <a:gd name="T52" fmla="*/ 161 w 484"/>
              <a:gd name="T53" fmla="*/ 273 h 484"/>
              <a:gd name="T54" fmla="*/ 161 w 484"/>
              <a:gd name="T55" fmla="*/ 252 h 484"/>
              <a:gd name="T56" fmla="*/ 164 w 484"/>
              <a:gd name="T57" fmla="*/ 245 h 484"/>
              <a:gd name="T58" fmla="*/ 171 w 484"/>
              <a:gd name="T59" fmla="*/ 242 h 484"/>
              <a:gd name="T60" fmla="*/ 242 w 484"/>
              <a:gd name="T61" fmla="*/ 242 h 484"/>
              <a:gd name="T62" fmla="*/ 242 w 484"/>
              <a:gd name="T63" fmla="*/ 131 h 484"/>
              <a:gd name="T64" fmla="*/ 245 w 484"/>
              <a:gd name="T65" fmla="*/ 124 h 484"/>
              <a:gd name="T66" fmla="*/ 252 w 484"/>
              <a:gd name="T67" fmla="*/ 121 h 484"/>
              <a:gd name="T68" fmla="*/ 272 w 484"/>
              <a:gd name="T69" fmla="*/ 121 h 484"/>
              <a:gd name="T70" fmla="*/ 279 w 484"/>
              <a:gd name="T71" fmla="*/ 124 h 484"/>
              <a:gd name="T72" fmla="*/ 282 w 484"/>
              <a:gd name="T73" fmla="*/ 131 h 484"/>
              <a:gd name="T74" fmla="*/ 282 w 484"/>
              <a:gd name="T75" fmla="*/ 273 h 484"/>
              <a:gd name="T76" fmla="*/ 279 w 484"/>
              <a:gd name="T77" fmla="*/ 280 h 484"/>
              <a:gd name="T78" fmla="*/ 272 w 484"/>
              <a:gd name="T79" fmla="*/ 283 h 484"/>
              <a:gd name="T80" fmla="*/ 171 w 484"/>
              <a:gd name="T81" fmla="*/ 283 h 484"/>
              <a:gd name="T82" fmla="*/ 164 w 484"/>
              <a:gd name="T83" fmla="*/ 280 h 484"/>
              <a:gd name="T84" fmla="*/ 161 w 484"/>
              <a:gd name="T85" fmla="*/ 27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84" h="484">
                <a:moveTo>
                  <a:pt x="32" y="364"/>
                </a:moveTo>
                <a:cubicBezTo>
                  <a:pt x="11" y="327"/>
                  <a:pt x="0" y="286"/>
                  <a:pt x="0" y="242"/>
                </a:cubicBezTo>
                <a:cubicBezTo>
                  <a:pt x="0" y="198"/>
                  <a:pt x="11" y="158"/>
                  <a:pt x="32" y="121"/>
                </a:cubicBezTo>
                <a:cubicBezTo>
                  <a:pt x="54" y="84"/>
                  <a:pt x="83" y="54"/>
                  <a:pt x="120" y="33"/>
                </a:cubicBezTo>
                <a:cubicBezTo>
                  <a:pt x="157" y="11"/>
                  <a:pt x="198" y="0"/>
                  <a:pt x="242" y="0"/>
                </a:cubicBezTo>
                <a:cubicBezTo>
                  <a:pt x="286" y="0"/>
                  <a:pt x="326" y="11"/>
                  <a:pt x="363" y="33"/>
                </a:cubicBezTo>
                <a:cubicBezTo>
                  <a:pt x="400" y="54"/>
                  <a:pt x="430" y="84"/>
                  <a:pt x="451" y="121"/>
                </a:cubicBezTo>
                <a:cubicBezTo>
                  <a:pt x="473" y="158"/>
                  <a:pt x="484" y="198"/>
                  <a:pt x="484" y="242"/>
                </a:cubicBezTo>
                <a:cubicBezTo>
                  <a:pt x="484" y="286"/>
                  <a:pt x="473" y="327"/>
                  <a:pt x="451" y="364"/>
                </a:cubicBezTo>
                <a:cubicBezTo>
                  <a:pt x="430" y="401"/>
                  <a:pt x="400" y="430"/>
                  <a:pt x="363" y="452"/>
                </a:cubicBezTo>
                <a:cubicBezTo>
                  <a:pt x="326" y="473"/>
                  <a:pt x="286" y="484"/>
                  <a:pt x="242" y="484"/>
                </a:cubicBezTo>
                <a:cubicBezTo>
                  <a:pt x="198" y="484"/>
                  <a:pt x="157" y="473"/>
                  <a:pt x="120" y="452"/>
                </a:cubicBezTo>
                <a:cubicBezTo>
                  <a:pt x="83" y="430"/>
                  <a:pt x="54" y="401"/>
                  <a:pt x="32" y="364"/>
                </a:cubicBezTo>
                <a:close/>
                <a:moveTo>
                  <a:pt x="93" y="156"/>
                </a:moveTo>
                <a:cubicBezTo>
                  <a:pt x="78" y="183"/>
                  <a:pt x="70" y="211"/>
                  <a:pt x="70" y="242"/>
                </a:cubicBezTo>
                <a:cubicBezTo>
                  <a:pt x="70" y="273"/>
                  <a:pt x="78" y="302"/>
                  <a:pt x="93" y="328"/>
                </a:cubicBezTo>
                <a:cubicBezTo>
                  <a:pt x="109" y="355"/>
                  <a:pt x="130" y="375"/>
                  <a:pt x="156" y="391"/>
                </a:cubicBezTo>
                <a:cubicBezTo>
                  <a:pt x="182" y="406"/>
                  <a:pt x="211" y="414"/>
                  <a:pt x="242" y="414"/>
                </a:cubicBezTo>
                <a:cubicBezTo>
                  <a:pt x="273" y="414"/>
                  <a:pt x="302" y="406"/>
                  <a:pt x="328" y="391"/>
                </a:cubicBezTo>
                <a:cubicBezTo>
                  <a:pt x="354" y="375"/>
                  <a:pt x="375" y="355"/>
                  <a:pt x="390" y="328"/>
                </a:cubicBezTo>
                <a:cubicBezTo>
                  <a:pt x="405" y="302"/>
                  <a:pt x="413" y="273"/>
                  <a:pt x="413" y="242"/>
                </a:cubicBezTo>
                <a:cubicBezTo>
                  <a:pt x="413" y="211"/>
                  <a:pt x="405" y="183"/>
                  <a:pt x="390" y="156"/>
                </a:cubicBezTo>
                <a:cubicBezTo>
                  <a:pt x="375" y="130"/>
                  <a:pt x="354" y="109"/>
                  <a:pt x="328" y="94"/>
                </a:cubicBezTo>
                <a:cubicBezTo>
                  <a:pt x="302" y="79"/>
                  <a:pt x="273" y="71"/>
                  <a:pt x="242" y="71"/>
                </a:cubicBezTo>
                <a:cubicBezTo>
                  <a:pt x="211" y="71"/>
                  <a:pt x="182" y="79"/>
                  <a:pt x="156" y="94"/>
                </a:cubicBezTo>
                <a:cubicBezTo>
                  <a:pt x="130" y="109"/>
                  <a:pt x="109" y="130"/>
                  <a:pt x="93" y="156"/>
                </a:cubicBezTo>
                <a:close/>
                <a:moveTo>
                  <a:pt x="161" y="273"/>
                </a:moveTo>
                <a:lnTo>
                  <a:pt x="161" y="252"/>
                </a:lnTo>
                <a:cubicBezTo>
                  <a:pt x="161" y="249"/>
                  <a:pt x="162" y="247"/>
                  <a:pt x="164" y="245"/>
                </a:cubicBezTo>
                <a:cubicBezTo>
                  <a:pt x="166" y="243"/>
                  <a:pt x="168" y="242"/>
                  <a:pt x="171" y="242"/>
                </a:cubicBezTo>
                <a:lnTo>
                  <a:pt x="242" y="242"/>
                </a:lnTo>
                <a:lnTo>
                  <a:pt x="242" y="131"/>
                </a:lnTo>
                <a:cubicBezTo>
                  <a:pt x="242" y="129"/>
                  <a:pt x="243" y="126"/>
                  <a:pt x="245" y="124"/>
                </a:cubicBezTo>
                <a:cubicBezTo>
                  <a:pt x="246" y="122"/>
                  <a:pt x="249" y="121"/>
                  <a:pt x="252" y="121"/>
                </a:cubicBezTo>
                <a:lnTo>
                  <a:pt x="272" y="121"/>
                </a:lnTo>
                <a:cubicBezTo>
                  <a:pt x="275" y="121"/>
                  <a:pt x="277" y="122"/>
                  <a:pt x="279" y="124"/>
                </a:cubicBezTo>
                <a:cubicBezTo>
                  <a:pt x="281" y="126"/>
                  <a:pt x="282" y="129"/>
                  <a:pt x="282" y="131"/>
                </a:cubicBezTo>
                <a:lnTo>
                  <a:pt x="282" y="273"/>
                </a:lnTo>
                <a:cubicBezTo>
                  <a:pt x="282" y="276"/>
                  <a:pt x="281" y="278"/>
                  <a:pt x="279" y="280"/>
                </a:cubicBezTo>
                <a:cubicBezTo>
                  <a:pt x="277" y="282"/>
                  <a:pt x="275" y="283"/>
                  <a:pt x="272" y="283"/>
                </a:cubicBezTo>
                <a:lnTo>
                  <a:pt x="171" y="283"/>
                </a:lnTo>
                <a:cubicBezTo>
                  <a:pt x="168" y="283"/>
                  <a:pt x="166" y="282"/>
                  <a:pt x="164" y="280"/>
                </a:cubicBezTo>
                <a:cubicBezTo>
                  <a:pt x="162" y="278"/>
                  <a:pt x="161" y="276"/>
                  <a:pt x="161" y="273"/>
                </a:cubicBez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aphicFrame>
        <p:nvGraphicFramePr>
          <p:cNvPr id="10" name="Diagramm 9"/>
          <p:cNvGraphicFramePr>
            <a:graphicFrameLocks/>
          </p:cNvGraphicFramePr>
          <p:nvPr>
            <p:extLst>
              <p:ext uri="{D42A27DB-BD31-4B8C-83A1-F6EECF244321}">
                <p14:modId xmlns:p14="http://schemas.microsoft.com/office/powerpoint/2010/main" val="4034569991"/>
              </p:ext>
            </p:extLst>
          </p:nvPr>
        </p:nvGraphicFramePr>
        <p:xfrm>
          <a:off x="245204" y="874275"/>
          <a:ext cx="9414000" cy="5090400"/>
        </p:xfrm>
        <a:graphic>
          <a:graphicData uri="http://schemas.openxmlformats.org/drawingml/2006/chart">
            <c:chart xmlns:c="http://schemas.openxmlformats.org/drawingml/2006/chart" xmlns:r="http://schemas.openxmlformats.org/officeDocument/2006/relationships" r:id="rId9"/>
          </a:graphicData>
        </a:graphic>
      </p:graphicFrame>
    </p:spTree>
    <p:custDataLst>
      <p:tags r:id="rId2"/>
    </p:custDataLst>
    <p:extLst>
      <p:ext uri="{BB962C8B-B14F-4D97-AF65-F5344CB8AC3E}">
        <p14:creationId xmlns:p14="http://schemas.microsoft.com/office/powerpoint/2010/main" val="41526875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kt 2" hidden="1"/>
          <p:cNvGraphicFramePr>
            <a:graphicFrameLocks noChangeAspect="1"/>
          </p:cNvGraphicFramePr>
          <p:nvPr>
            <p:custDataLst>
              <p:tags r:id="rId3"/>
            </p:custDataLst>
            <p:extLst>
              <p:ext uri="{D42A27DB-BD31-4B8C-83A1-F6EECF244321}">
                <p14:modId xmlns:p14="http://schemas.microsoft.com/office/powerpoint/2010/main" val="4254651468"/>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53517" name="think-cell Folie" r:id="rId7" imgW="270" imgH="270" progId="TCLayout.ActiveDocument.1">
                  <p:embed/>
                </p:oleObj>
              </mc:Choice>
              <mc:Fallback>
                <p:oleObj name="think-cell Folie" r:id="rId7" imgW="270" imgH="270" progId="TCLayout.ActiveDocument.1">
                  <p:embed/>
                  <p:pic>
                    <p:nvPicPr>
                      <p:cNvPr id="0" name=""/>
                      <p:cNvPicPr/>
                      <p:nvPr/>
                    </p:nvPicPr>
                    <p:blipFill>
                      <a:blip r:embed="rId8"/>
                      <a:stretch>
                        <a:fillRect/>
                      </a:stretch>
                    </p:blipFill>
                    <p:spPr>
                      <a:xfrm>
                        <a:off x="1588" y="1588"/>
                        <a:ext cx="1587" cy="1587"/>
                      </a:xfrm>
                      <a:prstGeom prst="rect">
                        <a:avLst/>
                      </a:prstGeom>
                    </p:spPr>
                  </p:pic>
                </p:oleObj>
              </mc:Fallback>
            </mc:AlternateContent>
          </a:graphicData>
        </a:graphic>
      </p:graphicFrame>
      <p:graphicFrame>
        <p:nvGraphicFramePr>
          <p:cNvPr id="8" name="Diagramm 7"/>
          <p:cNvGraphicFramePr>
            <a:graphicFrameLocks/>
          </p:cNvGraphicFramePr>
          <p:nvPr>
            <p:extLst>
              <p:ext uri="{D42A27DB-BD31-4B8C-83A1-F6EECF244321}">
                <p14:modId xmlns:p14="http://schemas.microsoft.com/office/powerpoint/2010/main" val="1359319295"/>
              </p:ext>
            </p:extLst>
          </p:nvPr>
        </p:nvGraphicFramePr>
        <p:xfrm>
          <a:off x="245204" y="874275"/>
          <a:ext cx="9414000" cy="5090400"/>
        </p:xfrm>
        <a:graphic>
          <a:graphicData uri="http://schemas.openxmlformats.org/drawingml/2006/chart">
            <c:chart xmlns:c="http://schemas.openxmlformats.org/drawingml/2006/chart" xmlns:r="http://schemas.openxmlformats.org/officeDocument/2006/relationships" r:id="rId9"/>
          </a:graphicData>
        </a:graphic>
      </p:graphicFrame>
      <p:sp>
        <p:nvSpPr>
          <p:cNvPr id="2" name="Titel 1"/>
          <p:cNvSpPr>
            <a:spLocks noGrp="1"/>
          </p:cNvSpPr>
          <p:nvPr>
            <p:ph type="title"/>
            <p:custDataLst>
              <p:tags r:id="rId4"/>
            </p:custDataLst>
          </p:nvPr>
        </p:nvSpPr>
        <p:spPr/>
        <p:txBody>
          <a:bodyPr/>
          <a:lstStyle/>
          <a:p>
            <a:r>
              <a:rPr lang="en-US" dirty="0" smtClean="0"/>
              <a:t>Time and spatial varying thermal properties </a:t>
            </a:r>
            <a:br>
              <a:rPr lang="en-US" dirty="0" smtClean="0"/>
            </a:br>
            <a:r>
              <a:rPr lang="en-US" dirty="0" smtClean="0">
                <a:solidFill>
                  <a:schemeClr val="accent4"/>
                </a:solidFill>
              </a:rPr>
              <a:t>Heat flow into the tool [W] for different </a:t>
            </a:r>
            <a:r>
              <a:rPr lang="en-US" dirty="0" err="1" smtClean="0">
                <a:solidFill>
                  <a:schemeClr val="accent4"/>
                </a:solidFill>
              </a:rPr>
              <a:t>v</a:t>
            </a:r>
            <a:r>
              <a:rPr lang="en-US" baseline="-25000" dirty="0" err="1" smtClean="0">
                <a:solidFill>
                  <a:schemeClr val="accent4"/>
                </a:solidFill>
              </a:rPr>
              <a:t>c</a:t>
            </a:r>
            <a:r>
              <a:rPr lang="en-US" dirty="0" smtClean="0">
                <a:solidFill>
                  <a:schemeClr val="accent4"/>
                </a:solidFill>
              </a:rPr>
              <a:t> and h</a:t>
            </a:r>
            <a:r>
              <a:rPr lang="en-US" baseline="-25000" dirty="0" smtClean="0">
                <a:solidFill>
                  <a:schemeClr val="accent4"/>
                </a:solidFill>
              </a:rPr>
              <a:t>sp</a:t>
            </a:r>
            <a:endParaRPr lang="en-US" dirty="0">
              <a:solidFill>
                <a:schemeClr val="accent4"/>
              </a:solidFill>
            </a:endParaRPr>
          </a:p>
        </p:txBody>
      </p:sp>
      <p:sp>
        <p:nvSpPr>
          <p:cNvPr id="6" name="Freeform 62"/>
          <p:cNvSpPr>
            <a:spLocks noEditPoints="1"/>
          </p:cNvSpPr>
          <p:nvPr/>
        </p:nvSpPr>
        <p:spPr bwMode="auto">
          <a:xfrm>
            <a:off x="9057456" y="188640"/>
            <a:ext cx="450674" cy="450674"/>
          </a:xfrm>
          <a:custGeom>
            <a:avLst/>
            <a:gdLst>
              <a:gd name="T0" fmla="*/ 32 w 484"/>
              <a:gd name="T1" fmla="*/ 364 h 484"/>
              <a:gd name="T2" fmla="*/ 0 w 484"/>
              <a:gd name="T3" fmla="*/ 242 h 484"/>
              <a:gd name="T4" fmla="*/ 32 w 484"/>
              <a:gd name="T5" fmla="*/ 121 h 484"/>
              <a:gd name="T6" fmla="*/ 120 w 484"/>
              <a:gd name="T7" fmla="*/ 33 h 484"/>
              <a:gd name="T8" fmla="*/ 242 w 484"/>
              <a:gd name="T9" fmla="*/ 0 h 484"/>
              <a:gd name="T10" fmla="*/ 363 w 484"/>
              <a:gd name="T11" fmla="*/ 33 h 484"/>
              <a:gd name="T12" fmla="*/ 451 w 484"/>
              <a:gd name="T13" fmla="*/ 121 h 484"/>
              <a:gd name="T14" fmla="*/ 484 w 484"/>
              <a:gd name="T15" fmla="*/ 242 h 484"/>
              <a:gd name="T16" fmla="*/ 451 w 484"/>
              <a:gd name="T17" fmla="*/ 364 h 484"/>
              <a:gd name="T18" fmla="*/ 363 w 484"/>
              <a:gd name="T19" fmla="*/ 452 h 484"/>
              <a:gd name="T20" fmla="*/ 242 w 484"/>
              <a:gd name="T21" fmla="*/ 484 h 484"/>
              <a:gd name="T22" fmla="*/ 120 w 484"/>
              <a:gd name="T23" fmla="*/ 452 h 484"/>
              <a:gd name="T24" fmla="*/ 32 w 484"/>
              <a:gd name="T25" fmla="*/ 364 h 484"/>
              <a:gd name="T26" fmla="*/ 93 w 484"/>
              <a:gd name="T27" fmla="*/ 156 h 484"/>
              <a:gd name="T28" fmla="*/ 70 w 484"/>
              <a:gd name="T29" fmla="*/ 242 h 484"/>
              <a:gd name="T30" fmla="*/ 93 w 484"/>
              <a:gd name="T31" fmla="*/ 328 h 484"/>
              <a:gd name="T32" fmla="*/ 156 w 484"/>
              <a:gd name="T33" fmla="*/ 391 h 484"/>
              <a:gd name="T34" fmla="*/ 242 w 484"/>
              <a:gd name="T35" fmla="*/ 414 h 484"/>
              <a:gd name="T36" fmla="*/ 328 w 484"/>
              <a:gd name="T37" fmla="*/ 391 h 484"/>
              <a:gd name="T38" fmla="*/ 390 w 484"/>
              <a:gd name="T39" fmla="*/ 328 h 484"/>
              <a:gd name="T40" fmla="*/ 413 w 484"/>
              <a:gd name="T41" fmla="*/ 242 h 484"/>
              <a:gd name="T42" fmla="*/ 390 w 484"/>
              <a:gd name="T43" fmla="*/ 156 h 484"/>
              <a:gd name="T44" fmla="*/ 328 w 484"/>
              <a:gd name="T45" fmla="*/ 94 h 484"/>
              <a:gd name="T46" fmla="*/ 242 w 484"/>
              <a:gd name="T47" fmla="*/ 71 h 484"/>
              <a:gd name="T48" fmla="*/ 156 w 484"/>
              <a:gd name="T49" fmla="*/ 94 h 484"/>
              <a:gd name="T50" fmla="*/ 93 w 484"/>
              <a:gd name="T51" fmla="*/ 156 h 484"/>
              <a:gd name="T52" fmla="*/ 161 w 484"/>
              <a:gd name="T53" fmla="*/ 273 h 484"/>
              <a:gd name="T54" fmla="*/ 161 w 484"/>
              <a:gd name="T55" fmla="*/ 252 h 484"/>
              <a:gd name="T56" fmla="*/ 164 w 484"/>
              <a:gd name="T57" fmla="*/ 245 h 484"/>
              <a:gd name="T58" fmla="*/ 171 w 484"/>
              <a:gd name="T59" fmla="*/ 242 h 484"/>
              <a:gd name="T60" fmla="*/ 242 w 484"/>
              <a:gd name="T61" fmla="*/ 242 h 484"/>
              <a:gd name="T62" fmla="*/ 242 w 484"/>
              <a:gd name="T63" fmla="*/ 131 h 484"/>
              <a:gd name="T64" fmla="*/ 245 w 484"/>
              <a:gd name="T65" fmla="*/ 124 h 484"/>
              <a:gd name="T66" fmla="*/ 252 w 484"/>
              <a:gd name="T67" fmla="*/ 121 h 484"/>
              <a:gd name="T68" fmla="*/ 272 w 484"/>
              <a:gd name="T69" fmla="*/ 121 h 484"/>
              <a:gd name="T70" fmla="*/ 279 w 484"/>
              <a:gd name="T71" fmla="*/ 124 h 484"/>
              <a:gd name="T72" fmla="*/ 282 w 484"/>
              <a:gd name="T73" fmla="*/ 131 h 484"/>
              <a:gd name="T74" fmla="*/ 282 w 484"/>
              <a:gd name="T75" fmla="*/ 273 h 484"/>
              <a:gd name="T76" fmla="*/ 279 w 484"/>
              <a:gd name="T77" fmla="*/ 280 h 484"/>
              <a:gd name="T78" fmla="*/ 272 w 484"/>
              <a:gd name="T79" fmla="*/ 283 h 484"/>
              <a:gd name="T80" fmla="*/ 171 w 484"/>
              <a:gd name="T81" fmla="*/ 283 h 484"/>
              <a:gd name="T82" fmla="*/ 164 w 484"/>
              <a:gd name="T83" fmla="*/ 280 h 484"/>
              <a:gd name="T84" fmla="*/ 161 w 484"/>
              <a:gd name="T85" fmla="*/ 27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84" h="484">
                <a:moveTo>
                  <a:pt x="32" y="364"/>
                </a:moveTo>
                <a:cubicBezTo>
                  <a:pt x="11" y="327"/>
                  <a:pt x="0" y="286"/>
                  <a:pt x="0" y="242"/>
                </a:cubicBezTo>
                <a:cubicBezTo>
                  <a:pt x="0" y="198"/>
                  <a:pt x="11" y="158"/>
                  <a:pt x="32" y="121"/>
                </a:cubicBezTo>
                <a:cubicBezTo>
                  <a:pt x="54" y="84"/>
                  <a:pt x="83" y="54"/>
                  <a:pt x="120" y="33"/>
                </a:cubicBezTo>
                <a:cubicBezTo>
                  <a:pt x="157" y="11"/>
                  <a:pt x="198" y="0"/>
                  <a:pt x="242" y="0"/>
                </a:cubicBezTo>
                <a:cubicBezTo>
                  <a:pt x="286" y="0"/>
                  <a:pt x="326" y="11"/>
                  <a:pt x="363" y="33"/>
                </a:cubicBezTo>
                <a:cubicBezTo>
                  <a:pt x="400" y="54"/>
                  <a:pt x="430" y="84"/>
                  <a:pt x="451" y="121"/>
                </a:cubicBezTo>
                <a:cubicBezTo>
                  <a:pt x="473" y="158"/>
                  <a:pt x="484" y="198"/>
                  <a:pt x="484" y="242"/>
                </a:cubicBezTo>
                <a:cubicBezTo>
                  <a:pt x="484" y="286"/>
                  <a:pt x="473" y="327"/>
                  <a:pt x="451" y="364"/>
                </a:cubicBezTo>
                <a:cubicBezTo>
                  <a:pt x="430" y="401"/>
                  <a:pt x="400" y="430"/>
                  <a:pt x="363" y="452"/>
                </a:cubicBezTo>
                <a:cubicBezTo>
                  <a:pt x="326" y="473"/>
                  <a:pt x="286" y="484"/>
                  <a:pt x="242" y="484"/>
                </a:cubicBezTo>
                <a:cubicBezTo>
                  <a:pt x="198" y="484"/>
                  <a:pt x="157" y="473"/>
                  <a:pt x="120" y="452"/>
                </a:cubicBezTo>
                <a:cubicBezTo>
                  <a:pt x="83" y="430"/>
                  <a:pt x="54" y="401"/>
                  <a:pt x="32" y="364"/>
                </a:cubicBezTo>
                <a:close/>
                <a:moveTo>
                  <a:pt x="93" y="156"/>
                </a:moveTo>
                <a:cubicBezTo>
                  <a:pt x="78" y="183"/>
                  <a:pt x="70" y="211"/>
                  <a:pt x="70" y="242"/>
                </a:cubicBezTo>
                <a:cubicBezTo>
                  <a:pt x="70" y="273"/>
                  <a:pt x="78" y="302"/>
                  <a:pt x="93" y="328"/>
                </a:cubicBezTo>
                <a:cubicBezTo>
                  <a:pt x="109" y="355"/>
                  <a:pt x="130" y="375"/>
                  <a:pt x="156" y="391"/>
                </a:cubicBezTo>
                <a:cubicBezTo>
                  <a:pt x="182" y="406"/>
                  <a:pt x="211" y="414"/>
                  <a:pt x="242" y="414"/>
                </a:cubicBezTo>
                <a:cubicBezTo>
                  <a:pt x="273" y="414"/>
                  <a:pt x="302" y="406"/>
                  <a:pt x="328" y="391"/>
                </a:cubicBezTo>
                <a:cubicBezTo>
                  <a:pt x="354" y="375"/>
                  <a:pt x="375" y="355"/>
                  <a:pt x="390" y="328"/>
                </a:cubicBezTo>
                <a:cubicBezTo>
                  <a:pt x="405" y="302"/>
                  <a:pt x="413" y="273"/>
                  <a:pt x="413" y="242"/>
                </a:cubicBezTo>
                <a:cubicBezTo>
                  <a:pt x="413" y="211"/>
                  <a:pt x="405" y="183"/>
                  <a:pt x="390" y="156"/>
                </a:cubicBezTo>
                <a:cubicBezTo>
                  <a:pt x="375" y="130"/>
                  <a:pt x="354" y="109"/>
                  <a:pt x="328" y="94"/>
                </a:cubicBezTo>
                <a:cubicBezTo>
                  <a:pt x="302" y="79"/>
                  <a:pt x="273" y="71"/>
                  <a:pt x="242" y="71"/>
                </a:cubicBezTo>
                <a:cubicBezTo>
                  <a:pt x="211" y="71"/>
                  <a:pt x="182" y="79"/>
                  <a:pt x="156" y="94"/>
                </a:cubicBezTo>
                <a:cubicBezTo>
                  <a:pt x="130" y="109"/>
                  <a:pt x="109" y="130"/>
                  <a:pt x="93" y="156"/>
                </a:cubicBezTo>
                <a:close/>
                <a:moveTo>
                  <a:pt x="161" y="273"/>
                </a:moveTo>
                <a:lnTo>
                  <a:pt x="161" y="252"/>
                </a:lnTo>
                <a:cubicBezTo>
                  <a:pt x="161" y="249"/>
                  <a:pt x="162" y="247"/>
                  <a:pt x="164" y="245"/>
                </a:cubicBezTo>
                <a:cubicBezTo>
                  <a:pt x="166" y="243"/>
                  <a:pt x="168" y="242"/>
                  <a:pt x="171" y="242"/>
                </a:cubicBezTo>
                <a:lnTo>
                  <a:pt x="242" y="242"/>
                </a:lnTo>
                <a:lnTo>
                  <a:pt x="242" y="131"/>
                </a:lnTo>
                <a:cubicBezTo>
                  <a:pt x="242" y="129"/>
                  <a:pt x="243" y="126"/>
                  <a:pt x="245" y="124"/>
                </a:cubicBezTo>
                <a:cubicBezTo>
                  <a:pt x="246" y="122"/>
                  <a:pt x="249" y="121"/>
                  <a:pt x="252" y="121"/>
                </a:cubicBezTo>
                <a:lnTo>
                  <a:pt x="272" y="121"/>
                </a:lnTo>
                <a:cubicBezTo>
                  <a:pt x="275" y="121"/>
                  <a:pt x="277" y="122"/>
                  <a:pt x="279" y="124"/>
                </a:cubicBezTo>
                <a:cubicBezTo>
                  <a:pt x="281" y="126"/>
                  <a:pt x="282" y="129"/>
                  <a:pt x="282" y="131"/>
                </a:cubicBezTo>
                <a:lnTo>
                  <a:pt x="282" y="273"/>
                </a:lnTo>
                <a:cubicBezTo>
                  <a:pt x="282" y="276"/>
                  <a:pt x="281" y="278"/>
                  <a:pt x="279" y="280"/>
                </a:cubicBezTo>
                <a:cubicBezTo>
                  <a:pt x="277" y="282"/>
                  <a:pt x="275" y="283"/>
                  <a:pt x="272" y="283"/>
                </a:cubicBezTo>
                <a:lnTo>
                  <a:pt x="171" y="283"/>
                </a:lnTo>
                <a:cubicBezTo>
                  <a:pt x="168" y="283"/>
                  <a:pt x="166" y="282"/>
                  <a:pt x="164" y="280"/>
                </a:cubicBezTo>
                <a:cubicBezTo>
                  <a:pt x="162" y="278"/>
                  <a:pt x="161" y="276"/>
                  <a:pt x="161" y="273"/>
                </a:cubicBez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Tree>
    <p:custDataLst>
      <p:tags r:id="rId2"/>
    </p:custDataLst>
    <p:extLst>
      <p:ext uri="{BB962C8B-B14F-4D97-AF65-F5344CB8AC3E}">
        <p14:creationId xmlns:p14="http://schemas.microsoft.com/office/powerpoint/2010/main" val="169087056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kt 2" hidden="1"/>
          <p:cNvGraphicFramePr>
            <a:graphicFrameLocks noChangeAspect="1"/>
          </p:cNvGraphicFramePr>
          <p:nvPr>
            <p:custDataLst>
              <p:tags r:id="rId3"/>
            </p:custDataLst>
            <p:extLst>
              <p:ext uri="{D42A27DB-BD31-4B8C-83A1-F6EECF244321}">
                <p14:modId xmlns:p14="http://schemas.microsoft.com/office/powerpoint/2010/main" val="1608031464"/>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61652" name="think-cell Folie" r:id="rId7" imgW="270" imgH="270" progId="TCLayout.ActiveDocument.1">
                  <p:embed/>
                </p:oleObj>
              </mc:Choice>
              <mc:Fallback>
                <p:oleObj name="think-cell Folie" r:id="rId7" imgW="270" imgH="270" progId="TCLayout.ActiveDocument.1">
                  <p:embed/>
                  <p:pic>
                    <p:nvPicPr>
                      <p:cNvPr id="0" name=""/>
                      <p:cNvPicPr/>
                      <p:nvPr/>
                    </p:nvPicPr>
                    <p:blipFill>
                      <a:blip r:embed="rId8"/>
                      <a:stretch>
                        <a:fillRect/>
                      </a:stretch>
                    </p:blipFill>
                    <p:spPr>
                      <a:xfrm>
                        <a:off x="1588" y="1588"/>
                        <a:ext cx="1587" cy="1587"/>
                      </a:xfrm>
                      <a:prstGeom prst="rect">
                        <a:avLst/>
                      </a:prstGeom>
                    </p:spPr>
                  </p:pic>
                </p:oleObj>
              </mc:Fallback>
            </mc:AlternateContent>
          </a:graphicData>
        </a:graphic>
      </p:graphicFrame>
      <p:graphicFrame>
        <p:nvGraphicFramePr>
          <p:cNvPr id="7" name="Diagramm 6"/>
          <p:cNvGraphicFramePr>
            <a:graphicFrameLocks/>
          </p:cNvGraphicFramePr>
          <p:nvPr>
            <p:extLst>
              <p:ext uri="{D42A27DB-BD31-4B8C-83A1-F6EECF244321}">
                <p14:modId xmlns:p14="http://schemas.microsoft.com/office/powerpoint/2010/main" val="938952929"/>
              </p:ext>
            </p:extLst>
          </p:nvPr>
        </p:nvGraphicFramePr>
        <p:xfrm>
          <a:off x="245204" y="874275"/>
          <a:ext cx="9414000" cy="5090400"/>
        </p:xfrm>
        <a:graphic>
          <a:graphicData uri="http://schemas.openxmlformats.org/drawingml/2006/chart">
            <c:chart xmlns:c="http://schemas.openxmlformats.org/drawingml/2006/chart" xmlns:r="http://schemas.openxmlformats.org/officeDocument/2006/relationships" r:id="rId9"/>
          </a:graphicData>
        </a:graphic>
      </p:graphicFrame>
      <p:sp>
        <p:nvSpPr>
          <p:cNvPr id="2" name="Titel 1"/>
          <p:cNvSpPr>
            <a:spLocks noGrp="1"/>
          </p:cNvSpPr>
          <p:nvPr>
            <p:ph type="title"/>
            <p:custDataLst>
              <p:tags r:id="rId4"/>
            </p:custDataLst>
          </p:nvPr>
        </p:nvSpPr>
        <p:spPr/>
        <p:txBody>
          <a:bodyPr/>
          <a:lstStyle/>
          <a:p>
            <a:r>
              <a:rPr lang="en-US" dirty="0" smtClean="0"/>
              <a:t>Time and spatial varying thermal properties </a:t>
            </a:r>
            <a:br>
              <a:rPr lang="en-US" dirty="0" smtClean="0"/>
            </a:br>
            <a:r>
              <a:rPr lang="en-US" dirty="0" smtClean="0">
                <a:solidFill>
                  <a:schemeClr val="accent4"/>
                </a:solidFill>
              </a:rPr>
              <a:t>Heat flow into the tool [W] for different </a:t>
            </a:r>
            <a:r>
              <a:rPr lang="en-US" dirty="0" err="1" smtClean="0">
                <a:solidFill>
                  <a:schemeClr val="accent4"/>
                </a:solidFill>
              </a:rPr>
              <a:t>v</a:t>
            </a:r>
            <a:r>
              <a:rPr lang="en-US" baseline="-25000" dirty="0" err="1" smtClean="0">
                <a:solidFill>
                  <a:schemeClr val="accent4"/>
                </a:solidFill>
              </a:rPr>
              <a:t>c</a:t>
            </a:r>
            <a:r>
              <a:rPr lang="en-US" dirty="0" smtClean="0">
                <a:solidFill>
                  <a:schemeClr val="accent4"/>
                </a:solidFill>
              </a:rPr>
              <a:t> and h</a:t>
            </a:r>
            <a:r>
              <a:rPr lang="en-US" baseline="-25000" dirty="0" smtClean="0">
                <a:solidFill>
                  <a:schemeClr val="accent4"/>
                </a:solidFill>
              </a:rPr>
              <a:t>sp </a:t>
            </a:r>
            <a:r>
              <a:rPr lang="en-US" dirty="0" smtClean="0">
                <a:solidFill>
                  <a:schemeClr val="accent4"/>
                </a:solidFill>
              </a:rPr>
              <a:t> 2</a:t>
            </a:r>
            <a:endParaRPr lang="en-US" dirty="0">
              <a:solidFill>
                <a:schemeClr val="accent4"/>
              </a:solidFill>
            </a:endParaRPr>
          </a:p>
        </p:txBody>
      </p:sp>
      <p:sp>
        <p:nvSpPr>
          <p:cNvPr id="6" name="Freeform 62"/>
          <p:cNvSpPr>
            <a:spLocks noEditPoints="1"/>
          </p:cNvSpPr>
          <p:nvPr/>
        </p:nvSpPr>
        <p:spPr bwMode="auto">
          <a:xfrm>
            <a:off x="9057456" y="188640"/>
            <a:ext cx="450674" cy="450674"/>
          </a:xfrm>
          <a:custGeom>
            <a:avLst/>
            <a:gdLst>
              <a:gd name="T0" fmla="*/ 32 w 484"/>
              <a:gd name="T1" fmla="*/ 364 h 484"/>
              <a:gd name="T2" fmla="*/ 0 w 484"/>
              <a:gd name="T3" fmla="*/ 242 h 484"/>
              <a:gd name="T4" fmla="*/ 32 w 484"/>
              <a:gd name="T5" fmla="*/ 121 h 484"/>
              <a:gd name="T6" fmla="*/ 120 w 484"/>
              <a:gd name="T7" fmla="*/ 33 h 484"/>
              <a:gd name="T8" fmla="*/ 242 w 484"/>
              <a:gd name="T9" fmla="*/ 0 h 484"/>
              <a:gd name="T10" fmla="*/ 363 w 484"/>
              <a:gd name="T11" fmla="*/ 33 h 484"/>
              <a:gd name="T12" fmla="*/ 451 w 484"/>
              <a:gd name="T13" fmla="*/ 121 h 484"/>
              <a:gd name="T14" fmla="*/ 484 w 484"/>
              <a:gd name="T15" fmla="*/ 242 h 484"/>
              <a:gd name="T16" fmla="*/ 451 w 484"/>
              <a:gd name="T17" fmla="*/ 364 h 484"/>
              <a:gd name="T18" fmla="*/ 363 w 484"/>
              <a:gd name="T19" fmla="*/ 452 h 484"/>
              <a:gd name="T20" fmla="*/ 242 w 484"/>
              <a:gd name="T21" fmla="*/ 484 h 484"/>
              <a:gd name="T22" fmla="*/ 120 w 484"/>
              <a:gd name="T23" fmla="*/ 452 h 484"/>
              <a:gd name="T24" fmla="*/ 32 w 484"/>
              <a:gd name="T25" fmla="*/ 364 h 484"/>
              <a:gd name="T26" fmla="*/ 93 w 484"/>
              <a:gd name="T27" fmla="*/ 156 h 484"/>
              <a:gd name="T28" fmla="*/ 70 w 484"/>
              <a:gd name="T29" fmla="*/ 242 h 484"/>
              <a:gd name="T30" fmla="*/ 93 w 484"/>
              <a:gd name="T31" fmla="*/ 328 h 484"/>
              <a:gd name="T32" fmla="*/ 156 w 484"/>
              <a:gd name="T33" fmla="*/ 391 h 484"/>
              <a:gd name="T34" fmla="*/ 242 w 484"/>
              <a:gd name="T35" fmla="*/ 414 h 484"/>
              <a:gd name="T36" fmla="*/ 328 w 484"/>
              <a:gd name="T37" fmla="*/ 391 h 484"/>
              <a:gd name="T38" fmla="*/ 390 w 484"/>
              <a:gd name="T39" fmla="*/ 328 h 484"/>
              <a:gd name="T40" fmla="*/ 413 w 484"/>
              <a:gd name="T41" fmla="*/ 242 h 484"/>
              <a:gd name="T42" fmla="*/ 390 w 484"/>
              <a:gd name="T43" fmla="*/ 156 h 484"/>
              <a:gd name="T44" fmla="*/ 328 w 484"/>
              <a:gd name="T45" fmla="*/ 94 h 484"/>
              <a:gd name="T46" fmla="*/ 242 w 484"/>
              <a:gd name="T47" fmla="*/ 71 h 484"/>
              <a:gd name="T48" fmla="*/ 156 w 484"/>
              <a:gd name="T49" fmla="*/ 94 h 484"/>
              <a:gd name="T50" fmla="*/ 93 w 484"/>
              <a:gd name="T51" fmla="*/ 156 h 484"/>
              <a:gd name="T52" fmla="*/ 161 w 484"/>
              <a:gd name="T53" fmla="*/ 273 h 484"/>
              <a:gd name="T54" fmla="*/ 161 w 484"/>
              <a:gd name="T55" fmla="*/ 252 h 484"/>
              <a:gd name="T56" fmla="*/ 164 w 484"/>
              <a:gd name="T57" fmla="*/ 245 h 484"/>
              <a:gd name="T58" fmla="*/ 171 w 484"/>
              <a:gd name="T59" fmla="*/ 242 h 484"/>
              <a:gd name="T60" fmla="*/ 242 w 484"/>
              <a:gd name="T61" fmla="*/ 242 h 484"/>
              <a:gd name="T62" fmla="*/ 242 w 484"/>
              <a:gd name="T63" fmla="*/ 131 h 484"/>
              <a:gd name="T64" fmla="*/ 245 w 484"/>
              <a:gd name="T65" fmla="*/ 124 h 484"/>
              <a:gd name="T66" fmla="*/ 252 w 484"/>
              <a:gd name="T67" fmla="*/ 121 h 484"/>
              <a:gd name="T68" fmla="*/ 272 w 484"/>
              <a:gd name="T69" fmla="*/ 121 h 484"/>
              <a:gd name="T70" fmla="*/ 279 w 484"/>
              <a:gd name="T71" fmla="*/ 124 h 484"/>
              <a:gd name="T72" fmla="*/ 282 w 484"/>
              <a:gd name="T73" fmla="*/ 131 h 484"/>
              <a:gd name="T74" fmla="*/ 282 w 484"/>
              <a:gd name="T75" fmla="*/ 273 h 484"/>
              <a:gd name="T76" fmla="*/ 279 w 484"/>
              <a:gd name="T77" fmla="*/ 280 h 484"/>
              <a:gd name="T78" fmla="*/ 272 w 484"/>
              <a:gd name="T79" fmla="*/ 283 h 484"/>
              <a:gd name="T80" fmla="*/ 171 w 484"/>
              <a:gd name="T81" fmla="*/ 283 h 484"/>
              <a:gd name="T82" fmla="*/ 164 w 484"/>
              <a:gd name="T83" fmla="*/ 280 h 484"/>
              <a:gd name="T84" fmla="*/ 161 w 484"/>
              <a:gd name="T85" fmla="*/ 27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84" h="484">
                <a:moveTo>
                  <a:pt x="32" y="364"/>
                </a:moveTo>
                <a:cubicBezTo>
                  <a:pt x="11" y="327"/>
                  <a:pt x="0" y="286"/>
                  <a:pt x="0" y="242"/>
                </a:cubicBezTo>
                <a:cubicBezTo>
                  <a:pt x="0" y="198"/>
                  <a:pt x="11" y="158"/>
                  <a:pt x="32" y="121"/>
                </a:cubicBezTo>
                <a:cubicBezTo>
                  <a:pt x="54" y="84"/>
                  <a:pt x="83" y="54"/>
                  <a:pt x="120" y="33"/>
                </a:cubicBezTo>
                <a:cubicBezTo>
                  <a:pt x="157" y="11"/>
                  <a:pt x="198" y="0"/>
                  <a:pt x="242" y="0"/>
                </a:cubicBezTo>
                <a:cubicBezTo>
                  <a:pt x="286" y="0"/>
                  <a:pt x="326" y="11"/>
                  <a:pt x="363" y="33"/>
                </a:cubicBezTo>
                <a:cubicBezTo>
                  <a:pt x="400" y="54"/>
                  <a:pt x="430" y="84"/>
                  <a:pt x="451" y="121"/>
                </a:cubicBezTo>
                <a:cubicBezTo>
                  <a:pt x="473" y="158"/>
                  <a:pt x="484" y="198"/>
                  <a:pt x="484" y="242"/>
                </a:cubicBezTo>
                <a:cubicBezTo>
                  <a:pt x="484" y="286"/>
                  <a:pt x="473" y="327"/>
                  <a:pt x="451" y="364"/>
                </a:cubicBezTo>
                <a:cubicBezTo>
                  <a:pt x="430" y="401"/>
                  <a:pt x="400" y="430"/>
                  <a:pt x="363" y="452"/>
                </a:cubicBezTo>
                <a:cubicBezTo>
                  <a:pt x="326" y="473"/>
                  <a:pt x="286" y="484"/>
                  <a:pt x="242" y="484"/>
                </a:cubicBezTo>
                <a:cubicBezTo>
                  <a:pt x="198" y="484"/>
                  <a:pt x="157" y="473"/>
                  <a:pt x="120" y="452"/>
                </a:cubicBezTo>
                <a:cubicBezTo>
                  <a:pt x="83" y="430"/>
                  <a:pt x="54" y="401"/>
                  <a:pt x="32" y="364"/>
                </a:cubicBezTo>
                <a:close/>
                <a:moveTo>
                  <a:pt x="93" y="156"/>
                </a:moveTo>
                <a:cubicBezTo>
                  <a:pt x="78" y="183"/>
                  <a:pt x="70" y="211"/>
                  <a:pt x="70" y="242"/>
                </a:cubicBezTo>
                <a:cubicBezTo>
                  <a:pt x="70" y="273"/>
                  <a:pt x="78" y="302"/>
                  <a:pt x="93" y="328"/>
                </a:cubicBezTo>
                <a:cubicBezTo>
                  <a:pt x="109" y="355"/>
                  <a:pt x="130" y="375"/>
                  <a:pt x="156" y="391"/>
                </a:cubicBezTo>
                <a:cubicBezTo>
                  <a:pt x="182" y="406"/>
                  <a:pt x="211" y="414"/>
                  <a:pt x="242" y="414"/>
                </a:cubicBezTo>
                <a:cubicBezTo>
                  <a:pt x="273" y="414"/>
                  <a:pt x="302" y="406"/>
                  <a:pt x="328" y="391"/>
                </a:cubicBezTo>
                <a:cubicBezTo>
                  <a:pt x="354" y="375"/>
                  <a:pt x="375" y="355"/>
                  <a:pt x="390" y="328"/>
                </a:cubicBezTo>
                <a:cubicBezTo>
                  <a:pt x="405" y="302"/>
                  <a:pt x="413" y="273"/>
                  <a:pt x="413" y="242"/>
                </a:cubicBezTo>
                <a:cubicBezTo>
                  <a:pt x="413" y="211"/>
                  <a:pt x="405" y="183"/>
                  <a:pt x="390" y="156"/>
                </a:cubicBezTo>
                <a:cubicBezTo>
                  <a:pt x="375" y="130"/>
                  <a:pt x="354" y="109"/>
                  <a:pt x="328" y="94"/>
                </a:cubicBezTo>
                <a:cubicBezTo>
                  <a:pt x="302" y="79"/>
                  <a:pt x="273" y="71"/>
                  <a:pt x="242" y="71"/>
                </a:cubicBezTo>
                <a:cubicBezTo>
                  <a:pt x="211" y="71"/>
                  <a:pt x="182" y="79"/>
                  <a:pt x="156" y="94"/>
                </a:cubicBezTo>
                <a:cubicBezTo>
                  <a:pt x="130" y="109"/>
                  <a:pt x="109" y="130"/>
                  <a:pt x="93" y="156"/>
                </a:cubicBezTo>
                <a:close/>
                <a:moveTo>
                  <a:pt x="161" y="273"/>
                </a:moveTo>
                <a:lnTo>
                  <a:pt x="161" y="252"/>
                </a:lnTo>
                <a:cubicBezTo>
                  <a:pt x="161" y="249"/>
                  <a:pt x="162" y="247"/>
                  <a:pt x="164" y="245"/>
                </a:cubicBezTo>
                <a:cubicBezTo>
                  <a:pt x="166" y="243"/>
                  <a:pt x="168" y="242"/>
                  <a:pt x="171" y="242"/>
                </a:cubicBezTo>
                <a:lnTo>
                  <a:pt x="242" y="242"/>
                </a:lnTo>
                <a:lnTo>
                  <a:pt x="242" y="131"/>
                </a:lnTo>
                <a:cubicBezTo>
                  <a:pt x="242" y="129"/>
                  <a:pt x="243" y="126"/>
                  <a:pt x="245" y="124"/>
                </a:cubicBezTo>
                <a:cubicBezTo>
                  <a:pt x="246" y="122"/>
                  <a:pt x="249" y="121"/>
                  <a:pt x="252" y="121"/>
                </a:cubicBezTo>
                <a:lnTo>
                  <a:pt x="272" y="121"/>
                </a:lnTo>
                <a:cubicBezTo>
                  <a:pt x="275" y="121"/>
                  <a:pt x="277" y="122"/>
                  <a:pt x="279" y="124"/>
                </a:cubicBezTo>
                <a:cubicBezTo>
                  <a:pt x="281" y="126"/>
                  <a:pt x="282" y="129"/>
                  <a:pt x="282" y="131"/>
                </a:cubicBezTo>
                <a:lnTo>
                  <a:pt x="282" y="273"/>
                </a:lnTo>
                <a:cubicBezTo>
                  <a:pt x="282" y="276"/>
                  <a:pt x="281" y="278"/>
                  <a:pt x="279" y="280"/>
                </a:cubicBezTo>
                <a:cubicBezTo>
                  <a:pt x="277" y="282"/>
                  <a:pt x="275" y="283"/>
                  <a:pt x="272" y="283"/>
                </a:cubicBezTo>
                <a:lnTo>
                  <a:pt x="171" y="283"/>
                </a:lnTo>
                <a:cubicBezTo>
                  <a:pt x="168" y="283"/>
                  <a:pt x="166" y="282"/>
                  <a:pt x="164" y="280"/>
                </a:cubicBezTo>
                <a:cubicBezTo>
                  <a:pt x="162" y="278"/>
                  <a:pt x="161" y="276"/>
                  <a:pt x="161" y="273"/>
                </a:cubicBez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Tree>
    <p:custDataLst>
      <p:tags r:id="rId2"/>
    </p:custDataLst>
    <p:extLst>
      <p:ext uri="{BB962C8B-B14F-4D97-AF65-F5344CB8AC3E}">
        <p14:creationId xmlns:p14="http://schemas.microsoft.com/office/powerpoint/2010/main" val="239994789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kt 2" hidden="1"/>
          <p:cNvGraphicFramePr>
            <a:graphicFrameLocks noChangeAspect="1"/>
          </p:cNvGraphicFramePr>
          <p:nvPr>
            <p:custDataLst>
              <p:tags r:id="rId3"/>
            </p:custDataLst>
            <p:extLst>
              <p:ext uri="{D42A27DB-BD31-4B8C-83A1-F6EECF244321}">
                <p14:modId xmlns:p14="http://schemas.microsoft.com/office/powerpoint/2010/main" val="3034044349"/>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56587" name="think-cell Folie" r:id="rId7" imgW="270" imgH="270" progId="TCLayout.ActiveDocument.1">
                  <p:embed/>
                </p:oleObj>
              </mc:Choice>
              <mc:Fallback>
                <p:oleObj name="think-cell Folie" r:id="rId7" imgW="270" imgH="270" progId="TCLayout.ActiveDocument.1">
                  <p:embed/>
                  <p:pic>
                    <p:nvPicPr>
                      <p:cNvPr id="0" name=""/>
                      <p:cNvPicPr/>
                      <p:nvPr/>
                    </p:nvPicPr>
                    <p:blipFill>
                      <a:blip r:embed="rId8"/>
                      <a:stretch>
                        <a:fillRect/>
                      </a:stretch>
                    </p:blipFill>
                    <p:spPr>
                      <a:xfrm>
                        <a:off x="1588" y="1588"/>
                        <a:ext cx="1587" cy="1587"/>
                      </a:xfrm>
                      <a:prstGeom prst="rect">
                        <a:avLst/>
                      </a:prstGeom>
                    </p:spPr>
                  </p:pic>
                </p:oleObj>
              </mc:Fallback>
            </mc:AlternateContent>
          </a:graphicData>
        </a:graphic>
      </p:graphicFrame>
      <p:graphicFrame>
        <p:nvGraphicFramePr>
          <p:cNvPr id="7" name="Diagramm 6"/>
          <p:cNvGraphicFramePr>
            <a:graphicFrameLocks/>
          </p:cNvGraphicFramePr>
          <p:nvPr>
            <p:extLst>
              <p:ext uri="{D42A27DB-BD31-4B8C-83A1-F6EECF244321}">
                <p14:modId xmlns:p14="http://schemas.microsoft.com/office/powerpoint/2010/main" val="2017708079"/>
              </p:ext>
            </p:extLst>
          </p:nvPr>
        </p:nvGraphicFramePr>
        <p:xfrm>
          <a:off x="245204" y="874275"/>
          <a:ext cx="9414000" cy="5090400"/>
        </p:xfrm>
        <a:graphic>
          <a:graphicData uri="http://schemas.openxmlformats.org/drawingml/2006/chart">
            <c:chart xmlns:c="http://schemas.openxmlformats.org/drawingml/2006/chart" xmlns:r="http://schemas.openxmlformats.org/officeDocument/2006/relationships" r:id="rId9"/>
          </a:graphicData>
        </a:graphic>
      </p:graphicFrame>
      <p:sp>
        <p:nvSpPr>
          <p:cNvPr id="2" name="Titel 1"/>
          <p:cNvSpPr>
            <a:spLocks noGrp="1"/>
          </p:cNvSpPr>
          <p:nvPr>
            <p:ph type="title"/>
            <p:custDataLst>
              <p:tags r:id="rId4"/>
            </p:custDataLst>
          </p:nvPr>
        </p:nvSpPr>
        <p:spPr/>
        <p:txBody>
          <a:bodyPr/>
          <a:lstStyle/>
          <a:p>
            <a:r>
              <a:rPr lang="en-US" dirty="0" smtClean="0"/>
              <a:t>Time and spatial varying thermal properties </a:t>
            </a:r>
            <a:br>
              <a:rPr lang="en-US" dirty="0" smtClean="0"/>
            </a:br>
            <a:r>
              <a:rPr lang="en-US" dirty="0" smtClean="0">
                <a:solidFill>
                  <a:schemeClr val="accent4"/>
                </a:solidFill>
              </a:rPr>
              <a:t>Heat partition into the tool for different </a:t>
            </a:r>
            <a:r>
              <a:rPr lang="en-US" dirty="0" err="1" smtClean="0">
                <a:solidFill>
                  <a:schemeClr val="accent4"/>
                </a:solidFill>
              </a:rPr>
              <a:t>v</a:t>
            </a:r>
            <a:r>
              <a:rPr lang="en-US" baseline="-25000" dirty="0" err="1" smtClean="0">
                <a:solidFill>
                  <a:schemeClr val="accent4"/>
                </a:solidFill>
              </a:rPr>
              <a:t>c</a:t>
            </a:r>
            <a:r>
              <a:rPr lang="en-US" dirty="0" smtClean="0">
                <a:solidFill>
                  <a:schemeClr val="accent4"/>
                </a:solidFill>
              </a:rPr>
              <a:t> and h</a:t>
            </a:r>
            <a:r>
              <a:rPr lang="en-US" baseline="-25000" dirty="0" smtClean="0">
                <a:solidFill>
                  <a:schemeClr val="accent4"/>
                </a:solidFill>
              </a:rPr>
              <a:t>sp</a:t>
            </a:r>
            <a:endParaRPr lang="en-US" dirty="0">
              <a:solidFill>
                <a:schemeClr val="accent4"/>
              </a:solidFill>
            </a:endParaRPr>
          </a:p>
        </p:txBody>
      </p:sp>
      <p:sp>
        <p:nvSpPr>
          <p:cNvPr id="6" name="Freeform 62"/>
          <p:cNvSpPr>
            <a:spLocks noEditPoints="1"/>
          </p:cNvSpPr>
          <p:nvPr/>
        </p:nvSpPr>
        <p:spPr bwMode="auto">
          <a:xfrm>
            <a:off x="9057456" y="188640"/>
            <a:ext cx="450674" cy="450674"/>
          </a:xfrm>
          <a:custGeom>
            <a:avLst/>
            <a:gdLst>
              <a:gd name="T0" fmla="*/ 32 w 484"/>
              <a:gd name="T1" fmla="*/ 364 h 484"/>
              <a:gd name="T2" fmla="*/ 0 w 484"/>
              <a:gd name="T3" fmla="*/ 242 h 484"/>
              <a:gd name="T4" fmla="*/ 32 w 484"/>
              <a:gd name="T5" fmla="*/ 121 h 484"/>
              <a:gd name="T6" fmla="*/ 120 w 484"/>
              <a:gd name="T7" fmla="*/ 33 h 484"/>
              <a:gd name="T8" fmla="*/ 242 w 484"/>
              <a:gd name="T9" fmla="*/ 0 h 484"/>
              <a:gd name="T10" fmla="*/ 363 w 484"/>
              <a:gd name="T11" fmla="*/ 33 h 484"/>
              <a:gd name="T12" fmla="*/ 451 w 484"/>
              <a:gd name="T13" fmla="*/ 121 h 484"/>
              <a:gd name="T14" fmla="*/ 484 w 484"/>
              <a:gd name="T15" fmla="*/ 242 h 484"/>
              <a:gd name="T16" fmla="*/ 451 w 484"/>
              <a:gd name="T17" fmla="*/ 364 h 484"/>
              <a:gd name="T18" fmla="*/ 363 w 484"/>
              <a:gd name="T19" fmla="*/ 452 h 484"/>
              <a:gd name="T20" fmla="*/ 242 w 484"/>
              <a:gd name="T21" fmla="*/ 484 h 484"/>
              <a:gd name="T22" fmla="*/ 120 w 484"/>
              <a:gd name="T23" fmla="*/ 452 h 484"/>
              <a:gd name="T24" fmla="*/ 32 w 484"/>
              <a:gd name="T25" fmla="*/ 364 h 484"/>
              <a:gd name="T26" fmla="*/ 93 w 484"/>
              <a:gd name="T27" fmla="*/ 156 h 484"/>
              <a:gd name="T28" fmla="*/ 70 w 484"/>
              <a:gd name="T29" fmla="*/ 242 h 484"/>
              <a:gd name="T30" fmla="*/ 93 w 484"/>
              <a:gd name="T31" fmla="*/ 328 h 484"/>
              <a:gd name="T32" fmla="*/ 156 w 484"/>
              <a:gd name="T33" fmla="*/ 391 h 484"/>
              <a:gd name="T34" fmla="*/ 242 w 484"/>
              <a:gd name="T35" fmla="*/ 414 h 484"/>
              <a:gd name="T36" fmla="*/ 328 w 484"/>
              <a:gd name="T37" fmla="*/ 391 h 484"/>
              <a:gd name="T38" fmla="*/ 390 w 484"/>
              <a:gd name="T39" fmla="*/ 328 h 484"/>
              <a:gd name="T40" fmla="*/ 413 w 484"/>
              <a:gd name="T41" fmla="*/ 242 h 484"/>
              <a:gd name="T42" fmla="*/ 390 w 484"/>
              <a:gd name="T43" fmla="*/ 156 h 484"/>
              <a:gd name="T44" fmla="*/ 328 w 484"/>
              <a:gd name="T45" fmla="*/ 94 h 484"/>
              <a:gd name="T46" fmla="*/ 242 w 484"/>
              <a:gd name="T47" fmla="*/ 71 h 484"/>
              <a:gd name="T48" fmla="*/ 156 w 484"/>
              <a:gd name="T49" fmla="*/ 94 h 484"/>
              <a:gd name="T50" fmla="*/ 93 w 484"/>
              <a:gd name="T51" fmla="*/ 156 h 484"/>
              <a:gd name="T52" fmla="*/ 161 w 484"/>
              <a:gd name="T53" fmla="*/ 273 h 484"/>
              <a:gd name="T54" fmla="*/ 161 w 484"/>
              <a:gd name="T55" fmla="*/ 252 h 484"/>
              <a:gd name="T56" fmla="*/ 164 w 484"/>
              <a:gd name="T57" fmla="*/ 245 h 484"/>
              <a:gd name="T58" fmla="*/ 171 w 484"/>
              <a:gd name="T59" fmla="*/ 242 h 484"/>
              <a:gd name="T60" fmla="*/ 242 w 484"/>
              <a:gd name="T61" fmla="*/ 242 h 484"/>
              <a:gd name="T62" fmla="*/ 242 w 484"/>
              <a:gd name="T63" fmla="*/ 131 h 484"/>
              <a:gd name="T64" fmla="*/ 245 w 484"/>
              <a:gd name="T65" fmla="*/ 124 h 484"/>
              <a:gd name="T66" fmla="*/ 252 w 484"/>
              <a:gd name="T67" fmla="*/ 121 h 484"/>
              <a:gd name="T68" fmla="*/ 272 w 484"/>
              <a:gd name="T69" fmla="*/ 121 h 484"/>
              <a:gd name="T70" fmla="*/ 279 w 484"/>
              <a:gd name="T71" fmla="*/ 124 h 484"/>
              <a:gd name="T72" fmla="*/ 282 w 484"/>
              <a:gd name="T73" fmla="*/ 131 h 484"/>
              <a:gd name="T74" fmla="*/ 282 w 484"/>
              <a:gd name="T75" fmla="*/ 273 h 484"/>
              <a:gd name="T76" fmla="*/ 279 w 484"/>
              <a:gd name="T77" fmla="*/ 280 h 484"/>
              <a:gd name="T78" fmla="*/ 272 w 484"/>
              <a:gd name="T79" fmla="*/ 283 h 484"/>
              <a:gd name="T80" fmla="*/ 171 w 484"/>
              <a:gd name="T81" fmla="*/ 283 h 484"/>
              <a:gd name="T82" fmla="*/ 164 w 484"/>
              <a:gd name="T83" fmla="*/ 280 h 484"/>
              <a:gd name="T84" fmla="*/ 161 w 484"/>
              <a:gd name="T85" fmla="*/ 27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84" h="484">
                <a:moveTo>
                  <a:pt x="32" y="364"/>
                </a:moveTo>
                <a:cubicBezTo>
                  <a:pt x="11" y="327"/>
                  <a:pt x="0" y="286"/>
                  <a:pt x="0" y="242"/>
                </a:cubicBezTo>
                <a:cubicBezTo>
                  <a:pt x="0" y="198"/>
                  <a:pt x="11" y="158"/>
                  <a:pt x="32" y="121"/>
                </a:cubicBezTo>
                <a:cubicBezTo>
                  <a:pt x="54" y="84"/>
                  <a:pt x="83" y="54"/>
                  <a:pt x="120" y="33"/>
                </a:cubicBezTo>
                <a:cubicBezTo>
                  <a:pt x="157" y="11"/>
                  <a:pt x="198" y="0"/>
                  <a:pt x="242" y="0"/>
                </a:cubicBezTo>
                <a:cubicBezTo>
                  <a:pt x="286" y="0"/>
                  <a:pt x="326" y="11"/>
                  <a:pt x="363" y="33"/>
                </a:cubicBezTo>
                <a:cubicBezTo>
                  <a:pt x="400" y="54"/>
                  <a:pt x="430" y="84"/>
                  <a:pt x="451" y="121"/>
                </a:cubicBezTo>
                <a:cubicBezTo>
                  <a:pt x="473" y="158"/>
                  <a:pt x="484" y="198"/>
                  <a:pt x="484" y="242"/>
                </a:cubicBezTo>
                <a:cubicBezTo>
                  <a:pt x="484" y="286"/>
                  <a:pt x="473" y="327"/>
                  <a:pt x="451" y="364"/>
                </a:cubicBezTo>
                <a:cubicBezTo>
                  <a:pt x="430" y="401"/>
                  <a:pt x="400" y="430"/>
                  <a:pt x="363" y="452"/>
                </a:cubicBezTo>
                <a:cubicBezTo>
                  <a:pt x="326" y="473"/>
                  <a:pt x="286" y="484"/>
                  <a:pt x="242" y="484"/>
                </a:cubicBezTo>
                <a:cubicBezTo>
                  <a:pt x="198" y="484"/>
                  <a:pt x="157" y="473"/>
                  <a:pt x="120" y="452"/>
                </a:cubicBezTo>
                <a:cubicBezTo>
                  <a:pt x="83" y="430"/>
                  <a:pt x="54" y="401"/>
                  <a:pt x="32" y="364"/>
                </a:cubicBezTo>
                <a:close/>
                <a:moveTo>
                  <a:pt x="93" y="156"/>
                </a:moveTo>
                <a:cubicBezTo>
                  <a:pt x="78" y="183"/>
                  <a:pt x="70" y="211"/>
                  <a:pt x="70" y="242"/>
                </a:cubicBezTo>
                <a:cubicBezTo>
                  <a:pt x="70" y="273"/>
                  <a:pt x="78" y="302"/>
                  <a:pt x="93" y="328"/>
                </a:cubicBezTo>
                <a:cubicBezTo>
                  <a:pt x="109" y="355"/>
                  <a:pt x="130" y="375"/>
                  <a:pt x="156" y="391"/>
                </a:cubicBezTo>
                <a:cubicBezTo>
                  <a:pt x="182" y="406"/>
                  <a:pt x="211" y="414"/>
                  <a:pt x="242" y="414"/>
                </a:cubicBezTo>
                <a:cubicBezTo>
                  <a:pt x="273" y="414"/>
                  <a:pt x="302" y="406"/>
                  <a:pt x="328" y="391"/>
                </a:cubicBezTo>
                <a:cubicBezTo>
                  <a:pt x="354" y="375"/>
                  <a:pt x="375" y="355"/>
                  <a:pt x="390" y="328"/>
                </a:cubicBezTo>
                <a:cubicBezTo>
                  <a:pt x="405" y="302"/>
                  <a:pt x="413" y="273"/>
                  <a:pt x="413" y="242"/>
                </a:cubicBezTo>
                <a:cubicBezTo>
                  <a:pt x="413" y="211"/>
                  <a:pt x="405" y="183"/>
                  <a:pt x="390" y="156"/>
                </a:cubicBezTo>
                <a:cubicBezTo>
                  <a:pt x="375" y="130"/>
                  <a:pt x="354" y="109"/>
                  <a:pt x="328" y="94"/>
                </a:cubicBezTo>
                <a:cubicBezTo>
                  <a:pt x="302" y="79"/>
                  <a:pt x="273" y="71"/>
                  <a:pt x="242" y="71"/>
                </a:cubicBezTo>
                <a:cubicBezTo>
                  <a:pt x="211" y="71"/>
                  <a:pt x="182" y="79"/>
                  <a:pt x="156" y="94"/>
                </a:cubicBezTo>
                <a:cubicBezTo>
                  <a:pt x="130" y="109"/>
                  <a:pt x="109" y="130"/>
                  <a:pt x="93" y="156"/>
                </a:cubicBezTo>
                <a:close/>
                <a:moveTo>
                  <a:pt x="161" y="273"/>
                </a:moveTo>
                <a:lnTo>
                  <a:pt x="161" y="252"/>
                </a:lnTo>
                <a:cubicBezTo>
                  <a:pt x="161" y="249"/>
                  <a:pt x="162" y="247"/>
                  <a:pt x="164" y="245"/>
                </a:cubicBezTo>
                <a:cubicBezTo>
                  <a:pt x="166" y="243"/>
                  <a:pt x="168" y="242"/>
                  <a:pt x="171" y="242"/>
                </a:cubicBezTo>
                <a:lnTo>
                  <a:pt x="242" y="242"/>
                </a:lnTo>
                <a:lnTo>
                  <a:pt x="242" y="131"/>
                </a:lnTo>
                <a:cubicBezTo>
                  <a:pt x="242" y="129"/>
                  <a:pt x="243" y="126"/>
                  <a:pt x="245" y="124"/>
                </a:cubicBezTo>
                <a:cubicBezTo>
                  <a:pt x="246" y="122"/>
                  <a:pt x="249" y="121"/>
                  <a:pt x="252" y="121"/>
                </a:cubicBezTo>
                <a:lnTo>
                  <a:pt x="272" y="121"/>
                </a:lnTo>
                <a:cubicBezTo>
                  <a:pt x="275" y="121"/>
                  <a:pt x="277" y="122"/>
                  <a:pt x="279" y="124"/>
                </a:cubicBezTo>
                <a:cubicBezTo>
                  <a:pt x="281" y="126"/>
                  <a:pt x="282" y="129"/>
                  <a:pt x="282" y="131"/>
                </a:cubicBezTo>
                <a:lnTo>
                  <a:pt x="282" y="273"/>
                </a:lnTo>
                <a:cubicBezTo>
                  <a:pt x="282" y="276"/>
                  <a:pt x="281" y="278"/>
                  <a:pt x="279" y="280"/>
                </a:cubicBezTo>
                <a:cubicBezTo>
                  <a:pt x="277" y="282"/>
                  <a:pt x="275" y="283"/>
                  <a:pt x="272" y="283"/>
                </a:cubicBezTo>
                <a:lnTo>
                  <a:pt x="171" y="283"/>
                </a:lnTo>
                <a:cubicBezTo>
                  <a:pt x="168" y="283"/>
                  <a:pt x="166" y="282"/>
                  <a:pt x="164" y="280"/>
                </a:cubicBezTo>
                <a:cubicBezTo>
                  <a:pt x="162" y="278"/>
                  <a:pt x="161" y="276"/>
                  <a:pt x="161" y="273"/>
                </a:cubicBez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Tree>
    <p:custDataLst>
      <p:tags r:id="rId2"/>
    </p:custDataLst>
    <p:extLst>
      <p:ext uri="{BB962C8B-B14F-4D97-AF65-F5344CB8AC3E}">
        <p14:creationId xmlns:p14="http://schemas.microsoft.com/office/powerpoint/2010/main" val="236569466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kt 2" hidden="1"/>
          <p:cNvGraphicFramePr>
            <a:graphicFrameLocks noChangeAspect="1"/>
          </p:cNvGraphicFramePr>
          <p:nvPr>
            <p:custDataLst>
              <p:tags r:id="rId3"/>
            </p:custDataLst>
            <p:extLst>
              <p:ext uri="{D42A27DB-BD31-4B8C-83A1-F6EECF244321}">
                <p14:modId xmlns:p14="http://schemas.microsoft.com/office/powerpoint/2010/main" val="2301154205"/>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54539" name="think-cell Folie" r:id="rId7" imgW="270" imgH="270" progId="TCLayout.ActiveDocument.1">
                  <p:embed/>
                </p:oleObj>
              </mc:Choice>
              <mc:Fallback>
                <p:oleObj name="think-cell Folie" r:id="rId7" imgW="270" imgH="270" progId="TCLayout.ActiveDocument.1">
                  <p:embed/>
                  <p:pic>
                    <p:nvPicPr>
                      <p:cNvPr id="0" name=""/>
                      <p:cNvPicPr/>
                      <p:nvPr/>
                    </p:nvPicPr>
                    <p:blipFill>
                      <a:blip r:embed="rId8"/>
                      <a:stretch>
                        <a:fillRect/>
                      </a:stretch>
                    </p:blipFill>
                    <p:spPr>
                      <a:xfrm>
                        <a:off x="1588" y="1588"/>
                        <a:ext cx="1587" cy="1587"/>
                      </a:xfrm>
                      <a:prstGeom prst="rect">
                        <a:avLst/>
                      </a:prstGeom>
                    </p:spPr>
                  </p:pic>
                </p:oleObj>
              </mc:Fallback>
            </mc:AlternateContent>
          </a:graphicData>
        </a:graphic>
      </p:graphicFrame>
      <p:graphicFrame>
        <p:nvGraphicFramePr>
          <p:cNvPr id="8" name="Diagramm 7"/>
          <p:cNvGraphicFramePr>
            <a:graphicFrameLocks/>
          </p:cNvGraphicFramePr>
          <p:nvPr>
            <p:extLst>
              <p:ext uri="{D42A27DB-BD31-4B8C-83A1-F6EECF244321}">
                <p14:modId xmlns:p14="http://schemas.microsoft.com/office/powerpoint/2010/main" val="3813711813"/>
              </p:ext>
            </p:extLst>
          </p:nvPr>
        </p:nvGraphicFramePr>
        <p:xfrm>
          <a:off x="245204" y="874275"/>
          <a:ext cx="9414000" cy="5090400"/>
        </p:xfrm>
        <a:graphic>
          <a:graphicData uri="http://schemas.openxmlformats.org/drawingml/2006/chart">
            <c:chart xmlns:c="http://schemas.openxmlformats.org/drawingml/2006/chart" xmlns:r="http://schemas.openxmlformats.org/officeDocument/2006/relationships" r:id="rId9"/>
          </a:graphicData>
        </a:graphic>
      </p:graphicFrame>
      <p:sp>
        <p:nvSpPr>
          <p:cNvPr id="2" name="Titel 1"/>
          <p:cNvSpPr>
            <a:spLocks noGrp="1"/>
          </p:cNvSpPr>
          <p:nvPr>
            <p:ph type="title"/>
            <p:custDataLst>
              <p:tags r:id="rId4"/>
            </p:custDataLst>
          </p:nvPr>
        </p:nvSpPr>
        <p:spPr/>
        <p:txBody>
          <a:bodyPr/>
          <a:lstStyle/>
          <a:p>
            <a:r>
              <a:rPr lang="en-US" dirty="0" smtClean="0"/>
              <a:t>Time and spatial varying thermal properties </a:t>
            </a:r>
            <a:br>
              <a:rPr lang="en-US" dirty="0" smtClean="0"/>
            </a:br>
            <a:r>
              <a:rPr lang="en-US" dirty="0" smtClean="0">
                <a:solidFill>
                  <a:schemeClr val="accent4"/>
                </a:solidFill>
              </a:rPr>
              <a:t>Heat flow into the workpiece [W] for different </a:t>
            </a:r>
            <a:r>
              <a:rPr lang="en-US" dirty="0" err="1" smtClean="0">
                <a:solidFill>
                  <a:schemeClr val="accent4"/>
                </a:solidFill>
              </a:rPr>
              <a:t>v</a:t>
            </a:r>
            <a:r>
              <a:rPr lang="en-US" baseline="-25000" dirty="0" err="1" smtClean="0">
                <a:solidFill>
                  <a:schemeClr val="accent4"/>
                </a:solidFill>
              </a:rPr>
              <a:t>c</a:t>
            </a:r>
            <a:r>
              <a:rPr lang="en-US" dirty="0" smtClean="0">
                <a:solidFill>
                  <a:schemeClr val="accent4"/>
                </a:solidFill>
              </a:rPr>
              <a:t> and h</a:t>
            </a:r>
            <a:r>
              <a:rPr lang="en-US" baseline="-25000" dirty="0" smtClean="0">
                <a:solidFill>
                  <a:schemeClr val="accent4"/>
                </a:solidFill>
              </a:rPr>
              <a:t>sp</a:t>
            </a:r>
            <a:endParaRPr lang="en-US" dirty="0">
              <a:solidFill>
                <a:schemeClr val="accent4"/>
              </a:solidFill>
            </a:endParaRPr>
          </a:p>
        </p:txBody>
      </p:sp>
      <p:sp>
        <p:nvSpPr>
          <p:cNvPr id="6" name="Freeform 62"/>
          <p:cNvSpPr>
            <a:spLocks noEditPoints="1"/>
          </p:cNvSpPr>
          <p:nvPr/>
        </p:nvSpPr>
        <p:spPr bwMode="auto">
          <a:xfrm>
            <a:off x="9057456" y="188640"/>
            <a:ext cx="450674" cy="450674"/>
          </a:xfrm>
          <a:custGeom>
            <a:avLst/>
            <a:gdLst>
              <a:gd name="T0" fmla="*/ 32 w 484"/>
              <a:gd name="T1" fmla="*/ 364 h 484"/>
              <a:gd name="T2" fmla="*/ 0 w 484"/>
              <a:gd name="T3" fmla="*/ 242 h 484"/>
              <a:gd name="T4" fmla="*/ 32 w 484"/>
              <a:gd name="T5" fmla="*/ 121 h 484"/>
              <a:gd name="T6" fmla="*/ 120 w 484"/>
              <a:gd name="T7" fmla="*/ 33 h 484"/>
              <a:gd name="T8" fmla="*/ 242 w 484"/>
              <a:gd name="T9" fmla="*/ 0 h 484"/>
              <a:gd name="T10" fmla="*/ 363 w 484"/>
              <a:gd name="T11" fmla="*/ 33 h 484"/>
              <a:gd name="T12" fmla="*/ 451 w 484"/>
              <a:gd name="T13" fmla="*/ 121 h 484"/>
              <a:gd name="T14" fmla="*/ 484 w 484"/>
              <a:gd name="T15" fmla="*/ 242 h 484"/>
              <a:gd name="T16" fmla="*/ 451 w 484"/>
              <a:gd name="T17" fmla="*/ 364 h 484"/>
              <a:gd name="T18" fmla="*/ 363 w 484"/>
              <a:gd name="T19" fmla="*/ 452 h 484"/>
              <a:gd name="T20" fmla="*/ 242 w 484"/>
              <a:gd name="T21" fmla="*/ 484 h 484"/>
              <a:gd name="T22" fmla="*/ 120 w 484"/>
              <a:gd name="T23" fmla="*/ 452 h 484"/>
              <a:gd name="T24" fmla="*/ 32 w 484"/>
              <a:gd name="T25" fmla="*/ 364 h 484"/>
              <a:gd name="T26" fmla="*/ 93 w 484"/>
              <a:gd name="T27" fmla="*/ 156 h 484"/>
              <a:gd name="T28" fmla="*/ 70 w 484"/>
              <a:gd name="T29" fmla="*/ 242 h 484"/>
              <a:gd name="T30" fmla="*/ 93 w 484"/>
              <a:gd name="T31" fmla="*/ 328 h 484"/>
              <a:gd name="T32" fmla="*/ 156 w 484"/>
              <a:gd name="T33" fmla="*/ 391 h 484"/>
              <a:gd name="T34" fmla="*/ 242 w 484"/>
              <a:gd name="T35" fmla="*/ 414 h 484"/>
              <a:gd name="T36" fmla="*/ 328 w 484"/>
              <a:gd name="T37" fmla="*/ 391 h 484"/>
              <a:gd name="T38" fmla="*/ 390 w 484"/>
              <a:gd name="T39" fmla="*/ 328 h 484"/>
              <a:gd name="T40" fmla="*/ 413 w 484"/>
              <a:gd name="T41" fmla="*/ 242 h 484"/>
              <a:gd name="T42" fmla="*/ 390 w 484"/>
              <a:gd name="T43" fmla="*/ 156 h 484"/>
              <a:gd name="T44" fmla="*/ 328 w 484"/>
              <a:gd name="T45" fmla="*/ 94 h 484"/>
              <a:gd name="T46" fmla="*/ 242 w 484"/>
              <a:gd name="T47" fmla="*/ 71 h 484"/>
              <a:gd name="T48" fmla="*/ 156 w 484"/>
              <a:gd name="T49" fmla="*/ 94 h 484"/>
              <a:gd name="T50" fmla="*/ 93 w 484"/>
              <a:gd name="T51" fmla="*/ 156 h 484"/>
              <a:gd name="T52" fmla="*/ 161 w 484"/>
              <a:gd name="T53" fmla="*/ 273 h 484"/>
              <a:gd name="T54" fmla="*/ 161 w 484"/>
              <a:gd name="T55" fmla="*/ 252 h 484"/>
              <a:gd name="T56" fmla="*/ 164 w 484"/>
              <a:gd name="T57" fmla="*/ 245 h 484"/>
              <a:gd name="T58" fmla="*/ 171 w 484"/>
              <a:gd name="T59" fmla="*/ 242 h 484"/>
              <a:gd name="T60" fmla="*/ 242 w 484"/>
              <a:gd name="T61" fmla="*/ 242 h 484"/>
              <a:gd name="T62" fmla="*/ 242 w 484"/>
              <a:gd name="T63" fmla="*/ 131 h 484"/>
              <a:gd name="T64" fmla="*/ 245 w 484"/>
              <a:gd name="T65" fmla="*/ 124 h 484"/>
              <a:gd name="T66" fmla="*/ 252 w 484"/>
              <a:gd name="T67" fmla="*/ 121 h 484"/>
              <a:gd name="T68" fmla="*/ 272 w 484"/>
              <a:gd name="T69" fmla="*/ 121 h 484"/>
              <a:gd name="T70" fmla="*/ 279 w 484"/>
              <a:gd name="T71" fmla="*/ 124 h 484"/>
              <a:gd name="T72" fmla="*/ 282 w 484"/>
              <a:gd name="T73" fmla="*/ 131 h 484"/>
              <a:gd name="T74" fmla="*/ 282 w 484"/>
              <a:gd name="T75" fmla="*/ 273 h 484"/>
              <a:gd name="T76" fmla="*/ 279 w 484"/>
              <a:gd name="T77" fmla="*/ 280 h 484"/>
              <a:gd name="T78" fmla="*/ 272 w 484"/>
              <a:gd name="T79" fmla="*/ 283 h 484"/>
              <a:gd name="T80" fmla="*/ 171 w 484"/>
              <a:gd name="T81" fmla="*/ 283 h 484"/>
              <a:gd name="T82" fmla="*/ 164 w 484"/>
              <a:gd name="T83" fmla="*/ 280 h 484"/>
              <a:gd name="T84" fmla="*/ 161 w 484"/>
              <a:gd name="T85" fmla="*/ 27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84" h="484">
                <a:moveTo>
                  <a:pt x="32" y="364"/>
                </a:moveTo>
                <a:cubicBezTo>
                  <a:pt x="11" y="327"/>
                  <a:pt x="0" y="286"/>
                  <a:pt x="0" y="242"/>
                </a:cubicBezTo>
                <a:cubicBezTo>
                  <a:pt x="0" y="198"/>
                  <a:pt x="11" y="158"/>
                  <a:pt x="32" y="121"/>
                </a:cubicBezTo>
                <a:cubicBezTo>
                  <a:pt x="54" y="84"/>
                  <a:pt x="83" y="54"/>
                  <a:pt x="120" y="33"/>
                </a:cubicBezTo>
                <a:cubicBezTo>
                  <a:pt x="157" y="11"/>
                  <a:pt x="198" y="0"/>
                  <a:pt x="242" y="0"/>
                </a:cubicBezTo>
                <a:cubicBezTo>
                  <a:pt x="286" y="0"/>
                  <a:pt x="326" y="11"/>
                  <a:pt x="363" y="33"/>
                </a:cubicBezTo>
                <a:cubicBezTo>
                  <a:pt x="400" y="54"/>
                  <a:pt x="430" y="84"/>
                  <a:pt x="451" y="121"/>
                </a:cubicBezTo>
                <a:cubicBezTo>
                  <a:pt x="473" y="158"/>
                  <a:pt x="484" y="198"/>
                  <a:pt x="484" y="242"/>
                </a:cubicBezTo>
                <a:cubicBezTo>
                  <a:pt x="484" y="286"/>
                  <a:pt x="473" y="327"/>
                  <a:pt x="451" y="364"/>
                </a:cubicBezTo>
                <a:cubicBezTo>
                  <a:pt x="430" y="401"/>
                  <a:pt x="400" y="430"/>
                  <a:pt x="363" y="452"/>
                </a:cubicBezTo>
                <a:cubicBezTo>
                  <a:pt x="326" y="473"/>
                  <a:pt x="286" y="484"/>
                  <a:pt x="242" y="484"/>
                </a:cubicBezTo>
                <a:cubicBezTo>
                  <a:pt x="198" y="484"/>
                  <a:pt x="157" y="473"/>
                  <a:pt x="120" y="452"/>
                </a:cubicBezTo>
                <a:cubicBezTo>
                  <a:pt x="83" y="430"/>
                  <a:pt x="54" y="401"/>
                  <a:pt x="32" y="364"/>
                </a:cubicBezTo>
                <a:close/>
                <a:moveTo>
                  <a:pt x="93" y="156"/>
                </a:moveTo>
                <a:cubicBezTo>
                  <a:pt x="78" y="183"/>
                  <a:pt x="70" y="211"/>
                  <a:pt x="70" y="242"/>
                </a:cubicBezTo>
                <a:cubicBezTo>
                  <a:pt x="70" y="273"/>
                  <a:pt x="78" y="302"/>
                  <a:pt x="93" y="328"/>
                </a:cubicBezTo>
                <a:cubicBezTo>
                  <a:pt x="109" y="355"/>
                  <a:pt x="130" y="375"/>
                  <a:pt x="156" y="391"/>
                </a:cubicBezTo>
                <a:cubicBezTo>
                  <a:pt x="182" y="406"/>
                  <a:pt x="211" y="414"/>
                  <a:pt x="242" y="414"/>
                </a:cubicBezTo>
                <a:cubicBezTo>
                  <a:pt x="273" y="414"/>
                  <a:pt x="302" y="406"/>
                  <a:pt x="328" y="391"/>
                </a:cubicBezTo>
                <a:cubicBezTo>
                  <a:pt x="354" y="375"/>
                  <a:pt x="375" y="355"/>
                  <a:pt x="390" y="328"/>
                </a:cubicBezTo>
                <a:cubicBezTo>
                  <a:pt x="405" y="302"/>
                  <a:pt x="413" y="273"/>
                  <a:pt x="413" y="242"/>
                </a:cubicBezTo>
                <a:cubicBezTo>
                  <a:pt x="413" y="211"/>
                  <a:pt x="405" y="183"/>
                  <a:pt x="390" y="156"/>
                </a:cubicBezTo>
                <a:cubicBezTo>
                  <a:pt x="375" y="130"/>
                  <a:pt x="354" y="109"/>
                  <a:pt x="328" y="94"/>
                </a:cubicBezTo>
                <a:cubicBezTo>
                  <a:pt x="302" y="79"/>
                  <a:pt x="273" y="71"/>
                  <a:pt x="242" y="71"/>
                </a:cubicBezTo>
                <a:cubicBezTo>
                  <a:pt x="211" y="71"/>
                  <a:pt x="182" y="79"/>
                  <a:pt x="156" y="94"/>
                </a:cubicBezTo>
                <a:cubicBezTo>
                  <a:pt x="130" y="109"/>
                  <a:pt x="109" y="130"/>
                  <a:pt x="93" y="156"/>
                </a:cubicBezTo>
                <a:close/>
                <a:moveTo>
                  <a:pt x="161" y="273"/>
                </a:moveTo>
                <a:lnTo>
                  <a:pt x="161" y="252"/>
                </a:lnTo>
                <a:cubicBezTo>
                  <a:pt x="161" y="249"/>
                  <a:pt x="162" y="247"/>
                  <a:pt x="164" y="245"/>
                </a:cubicBezTo>
                <a:cubicBezTo>
                  <a:pt x="166" y="243"/>
                  <a:pt x="168" y="242"/>
                  <a:pt x="171" y="242"/>
                </a:cubicBezTo>
                <a:lnTo>
                  <a:pt x="242" y="242"/>
                </a:lnTo>
                <a:lnTo>
                  <a:pt x="242" y="131"/>
                </a:lnTo>
                <a:cubicBezTo>
                  <a:pt x="242" y="129"/>
                  <a:pt x="243" y="126"/>
                  <a:pt x="245" y="124"/>
                </a:cubicBezTo>
                <a:cubicBezTo>
                  <a:pt x="246" y="122"/>
                  <a:pt x="249" y="121"/>
                  <a:pt x="252" y="121"/>
                </a:cubicBezTo>
                <a:lnTo>
                  <a:pt x="272" y="121"/>
                </a:lnTo>
                <a:cubicBezTo>
                  <a:pt x="275" y="121"/>
                  <a:pt x="277" y="122"/>
                  <a:pt x="279" y="124"/>
                </a:cubicBezTo>
                <a:cubicBezTo>
                  <a:pt x="281" y="126"/>
                  <a:pt x="282" y="129"/>
                  <a:pt x="282" y="131"/>
                </a:cubicBezTo>
                <a:lnTo>
                  <a:pt x="282" y="273"/>
                </a:lnTo>
                <a:cubicBezTo>
                  <a:pt x="282" y="276"/>
                  <a:pt x="281" y="278"/>
                  <a:pt x="279" y="280"/>
                </a:cubicBezTo>
                <a:cubicBezTo>
                  <a:pt x="277" y="282"/>
                  <a:pt x="275" y="283"/>
                  <a:pt x="272" y="283"/>
                </a:cubicBezTo>
                <a:lnTo>
                  <a:pt x="171" y="283"/>
                </a:lnTo>
                <a:cubicBezTo>
                  <a:pt x="168" y="283"/>
                  <a:pt x="166" y="282"/>
                  <a:pt x="164" y="280"/>
                </a:cubicBezTo>
                <a:cubicBezTo>
                  <a:pt x="162" y="278"/>
                  <a:pt x="161" y="276"/>
                  <a:pt x="161" y="273"/>
                </a:cubicBez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Tree>
    <p:custDataLst>
      <p:tags r:id="rId2"/>
    </p:custDataLst>
    <p:extLst>
      <p:ext uri="{BB962C8B-B14F-4D97-AF65-F5344CB8AC3E}">
        <p14:creationId xmlns:p14="http://schemas.microsoft.com/office/powerpoint/2010/main" val="387664092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kt 2" hidden="1"/>
          <p:cNvGraphicFramePr>
            <a:graphicFrameLocks noChangeAspect="1"/>
          </p:cNvGraphicFramePr>
          <p:nvPr>
            <p:custDataLst>
              <p:tags r:id="rId3"/>
            </p:custDataLst>
            <p:extLst>
              <p:ext uri="{D42A27DB-BD31-4B8C-83A1-F6EECF244321}">
                <p14:modId xmlns:p14="http://schemas.microsoft.com/office/powerpoint/2010/main" val="2445913608"/>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57608" name="think-cell Folie" r:id="rId7" imgW="270" imgH="270" progId="TCLayout.ActiveDocument.1">
                  <p:embed/>
                </p:oleObj>
              </mc:Choice>
              <mc:Fallback>
                <p:oleObj name="think-cell Folie" r:id="rId7" imgW="270" imgH="270" progId="TCLayout.ActiveDocument.1">
                  <p:embed/>
                  <p:pic>
                    <p:nvPicPr>
                      <p:cNvPr id="0" name=""/>
                      <p:cNvPicPr/>
                      <p:nvPr/>
                    </p:nvPicPr>
                    <p:blipFill>
                      <a:blip r:embed="rId8"/>
                      <a:stretch>
                        <a:fillRect/>
                      </a:stretch>
                    </p:blipFill>
                    <p:spPr>
                      <a:xfrm>
                        <a:off x="1588" y="1588"/>
                        <a:ext cx="1587" cy="1587"/>
                      </a:xfrm>
                      <a:prstGeom prst="rect">
                        <a:avLst/>
                      </a:prstGeom>
                    </p:spPr>
                  </p:pic>
                </p:oleObj>
              </mc:Fallback>
            </mc:AlternateContent>
          </a:graphicData>
        </a:graphic>
      </p:graphicFrame>
      <p:graphicFrame>
        <p:nvGraphicFramePr>
          <p:cNvPr id="8" name="Diagramm 7"/>
          <p:cNvGraphicFramePr>
            <a:graphicFrameLocks/>
          </p:cNvGraphicFramePr>
          <p:nvPr>
            <p:extLst>
              <p:ext uri="{D42A27DB-BD31-4B8C-83A1-F6EECF244321}">
                <p14:modId xmlns:p14="http://schemas.microsoft.com/office/powerpoint/2010/main" val="3001849672"/>
              </p:ext>
            </p:extLst>
          </p:nvPr>
        </p:nvGraphicFramePr>
        <p:xfrm>
          <a:off x="245204" y="874275"/>
          <a:ext cx="9414000" cy="5090400"/>
        </p:xfrm>
        <a:graphic>
          <a:graphicData uri="http://schemas.openxmlformats.org/drawingml/2006/chart">
            <c:chart xmlns:c="http://schemas.openxmlformats.org/drawingml/2006/chart" xmlns:r="http://schemas.openxmlformats.org/officeDocument/2006/relationships" r:id="rId9"/>
          </a:graphicData>
        </a:graphic>
      </p:graphicFrame>
      <p:sp>
        <p:nvSpPr>
          <p:cNvPr id="2" name="Titel 1"/>
          <p:cNvSpPr>
            <a:spLocks noGrp="1"/>
          </p:cNvSpPr>
          <p:nvPr>
            <p:ph type="title"/>
            <p:custDataLst>
              <p:tags r:id="rId4"/>
            </p:custDataLst>
          </p:nvPr>
        </p:nvSpPr>
        <p:spPr/>
        <p:txBody>
          <a:bodyPr/>
          <a:lstStyle/>
          <a:p>
            <a:r>
              <a:rPr lang="en-US" dirty="0" smtClean="0"/>
              <a:t>Time and spatial varying thermal properties </a:t>
            </a:r>
            <a:br>
              <a:rPr lang="en-US" dirty="0" smtClean="0"/>
            </a:br>
            <a:r>
              <a:rPr lang="en-US" dirty="0" smtClean="0">
                <a:solidFill>
                  <a:schemeClr val="accent4"/>
                </a:solidFill>
              </a:rPr>
              <a:t>Heat partition into the workpiece for different </a:t>
            </a:r>
            <a:r>
              <a:rPr lang="en-US" dirty="0" err="1" smtClean="0">
                <a:solidFill>
                  <a:schemeClr val="accent4"/>
                </a:solidFill>
              </a:rPr>
              <a:t>v</a:t>
            </a:r>
            <a:r>
              <a:rPr lang="en-US" baseline="-25000" dirty="0" err="1" smtClean="0">
                <a:solidFill>
                  <a:schemeClr val="accent4"/>
                </a:solidFill>
              </a:rPr>
              <a:t>c</a:t>
            </a:r>
            <a:r>
              <a:rPr lang="en-US" dirty="0" smtClean="0">
                <a:solidFill>
                  <a:schemeClr val="accent4"/>
                </a:solidFill>
              </a:rPr>
              <a:t> and h</a:t>
            </a:r>
            <a:r>
              <a:rPr lang="en-US" baseline="-25000" dirty="0" smtClean="0">
                <a:solidFill>
                  <a:schemeClr val="accent4"/>
                </a:solidFill>
              </a:rPr>
              <a:t>sp</a:t>
            </a:r>
            <a:endParaRPr lang="en-US" dirty="0">
              <a:solidFill>
                <a:schemeClr val="accent4"/>
              </a:solidFill>
            </a:endParaRPr>
          </a:p>
        </p:txBody>
      </p:sp>
      <p:sp>
        <p:nvSpPr>
          <p:cNvPr id="6" name="Freeform 62"/>
          <p:cNvSpPr>
            <a:spLocks noEditPoints="1"/>
          </p:cNvSpPr>
          <p:nvPr/>
        </p:nvSpPr>
        <p:spPr bwMode="auto">
          <a:xfrm>
            <a:off x="9057456" y="188640"/>
            <a:ext cx="450674" cy="450674"/>
          </a:xfrm>
          <a:custGeom>
            <a:avLst/>
            <a:gdLst>
              <a:gd name="T0" fmla="*/ 32 w 484"/>
              <a:gd name="T1" fmla="*/ 364 h 484"/>
              <a:gd name="T2" fmla="*/ 0 w 484"/>
              <a:gd name="T3" fmla="*/ 242 h 484"/>
              <a:gd name="T4" fmla="*/ 32 w 484"/>
              <a:gd name="T5" fmla="*/ 121 h 484"/>
              <a:gd name="T6" fmla="*/ 120 w 484"/>
              <a:gd name="T7" fmla="*/ 33 h 484"/>
              <a:gd name="T8" fmla="*/ 242 w 484"/>
              <a:gd name="T9" fmla="*/ 0 h 484"/>
              <a:gd name="T10" fmla="*/ 363 w 484"/>
              <a:gd name="T11" fmla="*/ 33 h 484"/>
              <a:gd name="T12" fmla="*/ 451 w 484"/>
              <a:gd name="T13" fmla="*/ 121 h 484"/>
              <a:gd name="T14" fmla="*/ 484 w 484"/>
              <a:gd name="T15" fmla="*/ 242 h 484"/>
              <a:gd name="T16" fmla="*/ 451 w 484"/>
              <a:gd name="T17" fmla="*/ 364 h 484"/>
              <a:gd name="T18" fmla="*/ 363 w 484"/>
              <a:gd name="T19" fmla="*/ 452 h 484"/>
              <a:gd name="T20" fmla="*/ 242 w 484"/>
              <a:gd name="T21" fmla="*/ 484 h 484"/>
              <a:gd name="T22" fmla="*/ 120 w 484"/>
              <a:gd name="T23" fmla="*/ 452 h 484"/>
              <a:gd name="T24" fmla="*/ 32 w 484"/>
              <a:gd name="T25" fmla="*/ 364 h 484"/>
              <a:gd name="T26" fmla="*/ 93 w 484"/>
              <a:gd name="T27" fmla="*/ 156 h 484"/>
              <a:gd name="T28" fmla="*/ 70 w 484"/>
              <a:gd name="T29" fmla="*/ 242 h 484"/>
              <a:gd name="T30" fmla="*/ 93 w 484"/>
              <a:gd name="T31" fmla="*/ 328 h 484"/>
              <a:gd name="T32" fmla="*/ 156 w 484"/>
              <a:gd name="T33" fmla="*/ 391 h 484"/>
              <a:gd name="T34" fmla="*/ 242 w 484"/>
              <a:gd name="T35" fmla="*/ 414 h 484"/>
              <a:gd name="T36" fmla="*/ 328 w 484"/>
              <a:gd name="T37" fmla="*/ 391 h 484"/>
              <a:gd name="T38" fmla="*/ 390 w 484"/>
              <a:gd name="T39" fmla="*/ 328 h 484"/>
              <a:gd name="T40" fmla="*/ 413 w 484"/>
              <a:gd name="T41" fmla="*/ 242 h 484"/>
              <a:gd name="T42" fmla="*/ 390 w 484"/>
              <a:gd name="T43" fmla="*/ 156 h 484"/>
              <a:gd name="T44" fmla="*/ 328 w 484"/>
              <a:gd name="T45" fmla="*/ 94 h 484"/>
              <a:gd name="T46" fmla="*/ 242 w 484"/>
              <a:gd name="T47" fmla="*/ 71 h 484"/>
              <a:gd name="T48" fmla="*/ 156 w 484"/>
              <a:gd name="T49" fmla="*/ 94 h 484"/>
              <a:gd name="T50" fmla="*/ 93 w 484"/>
              <a:gd name="T51" fmla="*/ 156 h 484"/>
              <a:gd name="T52" fmla="*/ 161 w 484"/>
              <a:gd name="T53" fmla="*/ 273 h 484"/>
              <a:gd name="T54" fmla="*/ 161 w 484"/>
              <a:gd name="T55" fmla="*/ 252 h 484"/>
              <a:gd name="T56" fmla="*/ 164 w 484"/>
              <a:gd name="T57" fmla="*/ 245 h 484"/>
              <a:gd name="T58" fmla="*/ 171 w 484"/>
              <a:gd name="T59" fmla="*/ 242 h 484"/>
              <a:gd name="T60" fmla="*/ 242 w 484"/>
              <a:gd name="T61" fmla="*/ 242 h 484"/>
              <a:gd name="T62" fmla="*/ 242 w 484"/>
              <a:gd name="T63" fmla="*/ 131 h 484"/>
              <a:gd name="T64" fmla="*/ 245 w 484"/>
              <a:gd name="T65" fmla="*/ 124 h 484"/>
              <a:gd name="T66" fmla="*/ 252 w 484"/>
              <a:gd name="T67" fmla="*/ 121 h 484"/>
              <a:gd name="T68" fmla="*/ 272 w 484"/>
              <a:gd name="T69" fmla="*/ 121 h 484"/>
              <a:gd name="T70" fmla="*/ 279 w 484"/>
              <a:gd name="T71" fmla="*/ 124 h 484"/>
              <a:gd name="T72" fmla="*/ 282 w 484"/>
              <a:gd name="T73" fmla="*/ 131 h 484"/>
              <a:gd name="T74" fmla="*/ 282 w 484"/>
              <a:gd name="T75" fmla="*/ 273 h 484"/>
              <a:gd name="T76" fmla="*/ 279 w 484"/>
              <a:gd name="T77" fmla="*/ 280 h 484"/>
              <a:gd name="T78" fmla="*/ 272 w 484"/>
              <a:gd name="T79" fmla="*/ 283 h 484"/>
              <a:gd name="T80" fmla="*/ 171 w 484"/>
              <a:gd name="T81" fmla="*/ 283 h 484"/>
              <a:gd name="T82" fmla="*/ 164 w 484"/>
              <a:gd name="T83" fmla="*/ 280 h 484"/>
              <a:gd name="T84" fmla="*/ 161 w 484"/>
              <a:gd name="T85" fmla="*/ 27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84" h="484">
                <a:moveTo>
                  <a:pt x="32" y="364"/>
                </a:moveTo>
                <a:cubicBezTo>
                  <a:pt x="11" y="327"/>
                  <a:pt x="0" y="286"/>
                  <a:pt x="0" y="242"/>
                </a:cubicBezTo>
                <a:cubicBezTo>
                  <a:pt x="0" y="198"/>
                  <a:pt x="11" y="158"/>
                  <a:pt x="32" y="121"/>
                </a:cubicBezTo>
                <a:cubicBezTo>
                  <a:pt x="54" y="84"/>
                  <a:pt x="83" y="54"/>
                  <a:pt x="120" y="33"/>
                </a:cubicBezTo>
                <a:cubicBezTo>
                  <a:pt x="157" y="11"/>
                  <a:pt x="198" y="0"/>
                  <a:pt x="242" y="0"/>
                </a:cubicBezTo>
                <a:cubicBezTo>
                  <a:pt x="286" y="0"/>
                  <a:pt x="326" y="11"/>
                  <a:pt x="363" y="33"/>
                </a:cubicBezTo>
                <a:cubicBezTo>
                  <a:pt x="400" y="54"/>
                  <a:pt x="430" y="84"/>
                  <a:pt x="451" y="121"/>
                </a:cubicBezTo>
                <a:cubicBezTo>
                  <a:pt x="473" y="158"/>
                  <a:pt x="484" y="198"/>
                  <a:pt x="484" y="242"/>
                </a:cubicBezTo>
                <a:cubicBezTo>
                  <a:pt x="484" y="286"/>
                  <a:pt x="473" y="327"/>
                  <a:pt x="451" y="364"/>
                </a:cubicBezTo>
                <a:cubicBezTo>
                  <a:pt x="430" y="401"/>
                  <a:pt x="400" y="430"/>
                  <a:pt x="363" y="452"/>
                </a:cubicBezTo>
                <a:cubicBezTo>
                  <a:pt x="326" y="473"/>
                  <a:pt x="286" y="484"/>
                  <a:pt x="242" y="484"/>
                </a:cubicBezTo>
                <a:cubicBezTo>
                  <a:pt x="198" y="484"/>
                  <a:pt x="157" y="473"/>
                  <a:pt x="120" y="452"/>
                </a:cubicBezTo>
                <a:cubicBezTo>
                  <a:pt x="83" y="430"/>
                  <a:pt x="54" y="401"/>
                  <a:pt x="32" y="364"/>
                </a:cubicBezTo>
                <a:close/>
                <a:moveTo>
                  <a:pt x="93" y="156"/>
                </a:moveTo>
                <a:cubicBezTo>
                  <a:pt x="78" y="183"/>
                  <a:pt x="70" y="211"/>
                  <a:pt x="70" y="242"/>
                </a:cubicBezTo>
                <a:cubicBezTo>
                  <a:pt x="70" y="273"/>
                  <a:pt x="78" y="302"/>
                  <a:pt x="93" y="328"/>
                </a:cubicBezTo>
                <a:cubicBezTo>
                  <a:pt x="109" y="355"/>
                  <a:pt x="130" y="375"/>
                  <a:pt x="156" y="391"/>
                </a:cubicBezTo>
                <a:cubicBezTo>
                  <a:pt x="182" y="406"/>
                  <a:pt x="211" y="414"/>
                  <a:pt x="242" y="414"/>
                </a:cubicBezTo>
                <a:cubicBezTo>
                  <a:pt x="273" y="414"/>
                  <a:pt x="302" y="406"/>
                  <a:pt x="328" y="391"/>
                </a:cubicBezTo>
                <a:cubicBezTo>
                  <a:pt x="354" y="375"/>
                  <a:pt x="375" y="355"/>
                  <a:pt x="390" y="328"/>
                </a:cubicBezTo>
                <a:cubicBezTo>
                  <a:pt x="405" y="302"/>
                  <a:pt x="413" y="273"/>
                  <a:pt x="413" y="242"/>
                </a:cubicBezTo>
                <a:cubicBezTo>
                  <a:pt x="413" y="211"/>
                  <a:pt x="405" y="183"/>
                  <a:pt x="390" y="156"/>
                </a:cubicBezTo>
                <a:cubicBezTo>
                  <a:pt x="375" y="130"/>
                  <a:pt x="354" y="109"/>
                  <a:pt x="328" y="94"/>
                </a:cubicBezTo>
                <a:cubicBezTo>
                  <a:pt x="302" y="79"/>
                  <a:pt x="273" y="71"/>
                  <a:pt x="242" y="71"/>
                </a:cubicBezTo>
                <a:cubicBezTo>
                  <a:pt x="211" y="71"/>
                  <a:pt x="182" y="79"/>
                  <a:pt x="156" y="94"/>
                </a:cubicBezTo>
                <a:cubicBezTo>
                  <a:pt x="130" y="109"/>
                  <a:pt x="109" y="130"/>
                  <a:pt x="93" y="156"/>
                </a:cubicBezTo>
                <a:close/>
                <a:moveTo>
                  <a:pt x="161" y="273"/>
                </a:moveTo>
                <a:lnTo>
                  <a:pt x="161" y="252"/>
                </a:lnTo>
                <a:cubicBezTo>
                  <a:pt x="161" y="249"/>
                  <a:pt x="162" y="247"/>
                  <a:pt x="164" y="245"/>
                </a:cubicBezTo>
                <a:cubicBezTo>
                  <a:pt x="166" y="243"/>
                  <a:pt x="168" y="242"/>
                  <a:pt x="171" y="242"/>
                </a:cubicBezTo>
                <a:lnTo>
                  <a:pt x="242" y="242"/>
                </a:lnTo>
                <a:lnTo>
                  <a:pt x="242" y="131"/>
                </a:lnTo>
                <a:cubicBezTo>
                  <a:pt x="242" y="129"/>
                  <a:pt x="243" y="126"/>
                  <a:pt x="245" y="124"/>
                </a:cubicBezTo>
                <a:cubicBezTo>
                  <a:pt x="246" y="122"/>
                  <a:pt x="249" y="121"/>
                  <a:pt x="252" y="121"/>
                </a:cubicBezTo>
                <a:lnTo>
                  <a:pt x="272" y="121"/>
                </a:lnTo>
                <a:cubicBezTo>
                  <a:pt x="275" y="121"/>
                  <a:pt x="277" y="122"/>
                  <a:pt x="279" y="124"/>
                </a:cubicBezTo>
                <a:cubicBezTo>
                  <a:pt x="281" y="126"/>
                  <a:pt x="282" y="129"/>
                  <a:pt x="282" y="131"/>
                </a:cubicBezTo>
                <a:lnTo>
                  <a:pt x="282" y="273"/>
                </a:lnTo>
                <a:cubicBezTo>
                  <a:pt x="282" y="276"/>
                  <a:pt x="281" y="278"/>
                  <a:pt x="279" y="280"/>
                </a:cubicBezTo>
                <a:cubicBezTo>
                  <a:pt x="277" y="282"/>
                  <a:pt x="275" y="283"/>
                  <a:pt x="272" y="283"/>
                </a:cubicBezTo>
                <a:lnTo>
                  <a:pt x="171" y="283"/>
                </a:lnTo>
                <a:cubicBezTo>
                  <a:pt x="168" y="283"/>
                  <a:pt x="166" y="282"/>
                  <a:pt x="164" y="280"/>
                </a:cubicBezTo>
                <a:cubicBezTo>
                  <a:pt x="162" y="278"/>
                  <a:pt x="161" y="276"/>
                  <a:pt x="161" y="273"/>
                </a:cubicBez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Tree>
    <p:custDataLst>
      <p:tags r:id="rId2"/>
    </p:custDataLst>
    <p:extLst>
      <p:ext uri="{BB962C8B-B14F-4D97-AF65-F5344CB8AC3E}">
        <p14:creationId xmlns:p14="http://schemas.microsoft.com/office/powerpoint/2010/main" val="18856344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kt 2" hidden="1"/>
          <p:cNvGraphicFramePr>
            <a:graphicFrameLocks noChangeAspect="1"/>
          </p:cNvGraphicFramePr>
          <p:nvPr>
            <p:custDataLst>
              <p:tags r:id="rId3"/>
            </p:custDataLst>
            <p:extLst>
              <p:ext uri="{D42A27DB-BD31-4B8C-83A1-F6EECF244321}">
                <p14:modId xmlns:p14="http://schemas.microsoft.com/office/powerpoint/2010/main" val="835089012"/>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60640" name="think-cell Folie" r:id="rId7" imgW="270" imgH="270" progId="TCLayout.ActiveDocument.1">
                  <p:embed/>
                </p:oleObj>
              </mc:Choice>
              <mc:Fallback>
                <p:oleObj name="think-cell Folie" r:id="rId7" imgW="270" imgH="270" progId="TCLayout.ActiveDocument.1">
                  <p:embed/>
                  <p:pic>
                    <p:nvPicPr>
                      <p:cNvPr id="0" name=""/>
                      <p:cNvPicPr/>
                      <p:nvPr/>
                    </p:nvPicPr>
                    <p:blipFill>
                      <a:blip r:embed="rId8"/>
                      <a:stretch>
                        <a:fillRect/>
                      </a:stretch>
                    </p:blipFill>
                    <p:spPr>
                      <a:xfrm>
                        <a:off x="1588" y="1588"/>
                        <a:ext cx="1587" cy="1587"/>
                      </a:xfrm>
                      <a:prstGeom prst="rect">
                        <a:avLst/>
                      </a:prstGeom>
                    </p:spPr>
                  </p:pic>
                </p:oleObj>
              </mc:Fallback>
            </mc:AlternateContent>
          </a:graphicData>
        </a:graphic>
      </p:graphicFrame>
      <p:graphicFrame>
        <p:nvGraphicFramePr>
          <p:cNvPr id="6" name="Diagramm 5"/>
          <p:cNvGraphicFramePr>
            <a:graphicFrameLocks/>
          </p:cNvGraphicFramePr>
          <p:nvPr>
            <p:extLst>
              <p:ext uri="{D42A27DB-BD31-4B8C-83A1-F6EECF244321}">
                <p14:modId xmlns:p14="http://schemas.microsoft.com/office/powerpoint/2010/main" val="2148516630"/>
              </p:ext>
            </p:extLst>
          </p:nvPr>
        </p:nvGraphicFramePr>
        <p:xfrm>
          <a:off x="245204" y="874275"/>
          <a:ext cx="9414000" cy="5090400"/>
        </p:xfrm>
        <a:graphic>
          <a:graphicData uri="http://schemas.openxmlformats.org/drawingml/2006/chart">
            <c:chart xmlns:c="http://schemas.openxmlformats.org/drawingml/2006/chart" xmlns:r="http://schemas.openxmlformats.org/officeDocument/2006/relationships" r:id="rId9"/>
          </a:graphicData>
        </a:graphic>
      </p:graphicFrame>
      <p:sp>
        <p:nvSpPr>
          <p:cNvPr id="2" name="Titel 1"/>
          <p:cNvSpPr>
            <a:spLocks noGrp="1"/>
          </p:cNvSpPr>
          <p:nvPr>
            <p:ph type="title"/>
            <p:custDataLst>
              <p:tags r:id="rId4"/>
            </p:custDataLst>
          </p:nvPr>
        </p:nvSpPr>
        <p:spPr/>
        <p:txBody>
          <a:bodyPr/>
          <a:lstStyle/>
          <a:p>
            <a:r>
              <a:rPr lang="en-US" dirty="0" smtClean="0"/>
              <a:t>Time and spatial varying thermal properties </a:t>
            </a:r>
            <a:br>
              <a:rPr lang="en-US" dirty="0" smtClean="0"/>
            </a:br>
            <a:r>
              <a:rPr lang="en-US" dirty="0" smtClean="0">
                <a:solidFill>
                  <a:schemeClr val="accent4"/>
                </a:solidFill>
              </a:rPr>
              <a:t>Friction coefficient µ for </a:t>
            </a:r>
            <a:r>
              <a:rPr lang="en-US" dirty="0">
                <a:solidFill>
                  <a:schemeClr val="accent4"/>
                </a:solidFill>
              </a:rPr>
              <a:t>different </a:t>
            </a:r>
            <a:r>
              <a:rPr lang="en-US" dirty="0" err="1">
                <a:solidFill>
                  <a:schemeClr val="accent4"/>
                </a:solidFill>
              </a:rPr>
              <a:t>v</a:t>
            </a:r>
            <a:r>
              <a:rPr lang="en-US" baseline="-25000" dirty="0" err="1">
                <a:solidFill>
                  <a:schemeClr val="accent4"/>
                </a:solidFill>
              </a:rPr>
              <a:t>c</a:t>
            </a:r>
            <a:r>
              <a:rPr lang="en-US" dirty="0">
                <a:solidFill>
                  <a:schemeClr val="accent4"/>
                </a:solidFill>
              </a:rPr>
              <a:t> and h</a:t>
            </a:r>
            <a:r>
              <a:rPr lang="en-US" baseline="-25000" dirty="0">
                <a:solidFill>
                  <a:schemeClr val="accent4"/>
                </a:solidFill>
              </a:rPr>
              <a:t>sp</a:t>
            </a:r>
            <a:endParaRPr lang="en-US" dirty="0">
              <a:solidFill>
                <a:schemeClr val="accent4"/>
              </a:solidFill>
            </a:endParaRPr>
          </a:p>
        </p:txBody>
      </p:sp>
      <p:sp>
        <p:nvSpPr>
          <p:cNvPr id="23" name="Freeform 62"/>
          <p:cNvSpPr>
            <a:spLocks noEditPoints="1"/>
          </p:cNvSpPr>
          <p:nvPr/>
        </p:nvSpPr>
        <p:spPr bwMode="auto">
          <a:xfrm>
            <a:off x="9057456" y="188640"/>
            <a:ext cx="450674" cy="450674"/>
          </a:xfrm>
          <a:custGeom>
            <a:avLst/>
            <a:gdLst>
              <a:gd name="T0" fmla="*/ 32 w 484"/>
              <a:gd name="T1" fmla="*/ 364 h 484"/>
              <a:gd name="T2" fmla="*/ 0 w 484"/>
              <a:gd name="T3" fmla="*/ 242 h 484"/>
              <a:gd name="T4" fmla="*/ 32 w 484"/>
              <a:gd name="T5" fmla="*/ 121 h 484"/>
              <a:gd name="T6" fmla="*/ 120 w 484"/>
              <a:gd name="T7" fmla="*/ 33 h 484"/>
              <a:gd name="T8" fmla="*/ 242 w 484"/>
              <a:gd name="T9" fmla="*/ 0 h 484"/>
              <a:gd name="T10" fmla="*/ 363 w 484"/>
              <a:gd name="T11" fmla="*/ 33 h 484"/>
              <a:gd name="T12" fmla="*/ 451 w 484"/>
              <a:gd name="T13" fmla="*/ 121 h 484"/>
              <a:gd name="T14" fmla="*/ 484 w 484"/>
              <a:gd name="T15" fmla="*/ 242 h 484"/>
              <a:gd name="T16" fmla="*/ 451 w 484"/>
              <a:gd name="T17" fmla="*/ 364 h 484"/>
              <a:gd name="T18" fmla="*/ 363 w 484"/>
              <a:gd name="T19" fmla="*/ 452 h 484"/>
              <a:gd name="T20" fmla="*/ 242 w 484"/>
              <a:gd name="T21" fmla="*/ 484 h 484"/>
              <a:gd name="T22" fmla="*/ 120 w 484"/>
              <a:gd name="T23" fmla="*/ 452 h 484"/>
              <a:gd name="T24" fmla="*/ 32 w 484"/>
              <a:gd name="T25" fmla="*/ 364 h 484"/>
              <a:gd name="T26" fmla="*/ 93 w 484"/>
              <a:gd name="T27" fmla="*/ 156 h 484"/>
              <a:gd name="T28" fmla="*/ 70 w 484"/>
              <a:gd name="T29" fmla="*/ 242 h 484"/>
              <a:gd name="T30" fmla="*/ 93 w 484"/>
              <a:gd name="T31" fmla="*/ 328 h 484"/>
              <a:gd name="T32" fmla="*/ 156 w 484"/>
              <a:gd name="T33" fmla="*/ 391 h 484"/>
              <a:gd name="T34" fmla="*/ 242 w 484"/>
              <a:gd name="T35" fmla="*/ 414 h 484"/>
              <a:gd name="T36" fmla="*/ 328 w 484"/>
              <a:gd name="T37" fmla="*/ 391 h 484"/>
              <a:gd name="T38" fmla="*/ 390 w 484"/>
              <a:gd name="T39" fmla="*/ 328 h 484"/>
              <a:gd name="T40" fmla="*/ 413 w 484"/>
              <a:gd name="T41" fmla="*/ 242 h 484"/>
              <a:gd name="T42" fmla="*/ 390 w 484"/>
              <a:gd name="T43" fmla="*/ 156 h 484"/>
              <a:gd name="T44" fmla="*/ 328 w 484"/>
              <a:gd name="T45" fmla="*/ 94 h 484"/>
              <a:gd name="T46" fmla="*/ 242 w 484"/>
              <a:gd name="T47" fmla="*/ 71 h 484"/>
              <a:gd name="T48" fmla="*/ 156 w 484"/>
              <a:gd name="T49" fmla="*/ 94 h 484"/>
              <a:gd name="T50" fmla="*/ 93 w 484"/>
              <a:gd name="T51" fmla="*/ 156 h 484"/>
              <a:gd name="T52" fmla="*/ 161 w 484"/>
              <a:gd name="T53" fmla="*/ 273 h 484"/>
              <a:gd name="T54" fmla="*/ 161 w 484"/>
              <a:gd name="T55" fmla="*/ 252 h 484"/>
              <a:gd name="T56" fmla="*/ 164 w 484"/>
              <a:gd name="T57" fmla="*/ 245 h 484"/>
              <a:gd name="T58" fmla="*/ 171 w 484"/>
              <a:gd name="T59" fmla="*/ 242 h 484"/>
              <a:gd name="T60" fmla="*/ 242 w 484"/>
              <a:gd name="T61" fmla="*/ 242 h 484"/>
              <a:gd name="T62" fmla="*/ 242 w 484"/>
              <a:gd name="T63" fmla="*/ 131 h 484"/>
              <a:gd name="T64" fmla="*/ 245 w 484"/>
              <a:gd name="T65" fmla="*/ 124 h 484"/>
              <a:gd name="T66" fmla="*/ 252 w 484"/>
              <a:gd name="T67" fmla="*/ 121 h 484"/>
              <a:gd name="T68" fmla="*/ 272 w 484"/>
              <a:gd name="T69" fmla="*/ 121 h 484"/>
              <a:gd name="T70" fmla="*/ 279 w 484"/>
              <a:gd name="T71" fmla="*/ 124 h 484"/>
              <a:gd name="T72" fmla="*/ 282 w 484"/>
              <a:gd name="T73" fmla="*/ 131 h 484"/>
              <a:gd name="T74" fmla="*/ 282 w 484"/>
              <a:gd name="T75" fmla="*/ 273 h 484"/>
              <a:gd name="T76" fmla="*/ 279 w 484"/>
              <a:gd name="T77" fmla="*/ 280 h 484"/>
              <a:gd name="T78" fmla="*/ 272 w 484"/>
              <a:gd name="T79" fmla="*/ 283 h 484"/>
              <a:gd name="T80" fmla="*/ 171 w 484"/>
              <a:gd name="T81" fmla="*/ 283 h 484"/>
              <a:gd name="T82" fmla="*/ 164 w 484"/>
              <a:gd name="T83" fmla="*/ 280 h 484"/>
              <a:gd name="T84" fmla="*/ 161 w 484"/>
              <a:gd name="T85" fmla="*/ 27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84" h="484">
                <a:moveTo>
                  <a:pt x="32" y="364"/>
                </a:moveTo>
                <a:cubicBezTo>
                  <a:pt x="11" y="327"/>
                  <a:pt x="0" y="286"/>
                  <a:pt x="0" y="242"/>
                </a:cubicBezTo>
                <a:cubicBezTo>
                  <a:pt x="0" y="198"/>
                  <a:pt x="11" y="158"/>
                  <a:pt x="32" y="121"/>
                </a:cubicBezTo>
                <a:cubicBezTo>
                  <a:pt x="54" y="84"/>
                  <a:pt x="83" y="54"/>
                  <a:pt x="120" y="33"/>
                </a:cubicBezTo>
                <a:cubicBezTo>
                  <a:pt x="157" y="11"/>
                  <a:pt x="198" y="0"/>
                  <a:pt x="242" y="0"/>
                </a:cubicBezTo>
                <a:cubicBezTo>
                  <a:pt x="286" y="0"/>
                  <a:pt x="326" y="11"/>
                  <a:pt x="363" y="33"/>
                </a:cubicBezTo>
                <a:cubicBezTo>
                  <a:pt x="400" y="54"/>
                  <a:pt x="430" y="84"/>
                  <a:pt x="451" y="121"/>
                </a:cubicBezTo>
                <a:cubicBezTo>
                  <a:pt x="473" y="158"/>
                  <a:pt x="484" y="198"/>
                  <a:pt x="484" y="242"/>
                </a:cubicBezTo>
                <a:cubicBezTo>
                  <a:pt x="484" y="286"/>
                  <a:pt x="473" y="327"/>
                  <a:pt x="451" y="364"/>
                </a:cubicBezTo>
                <a:cubicBezTo>
                  <a:pt x="430" y="401"/>
                  <a:pt x="400" y="430"/>
                  <a:pt x="363" y="452"/>
                </a:cubicBezTo>
                <a:cubicBezTo>
                  <a:pt x="326" y="473"/>
                  <a:pt x="286" y="484"/>
                  <a:pt x="242" y="484"/>
                </a:cubicBezTo>
                <a:cubicBezTo>
                  <a:pt x="198" y="484"/>
                  <a:pt x="157" y="473"/>
                  <a:pt x="120" y="452"/>
                </a:cubicBezTo>
                <a:cubicBezTo>
                  <a:pt x="83" y="430"/>
                  <a:pt x="54" y="401"/>
                  <a:pt x="32" y="364"/>
                </a:cubicBezTo>
                <a:close/>
                <a:moveTo>
                  <a:pt x="93" y="156"/>
                </a:moveTo>
                <a:cubicBezTo>
                  <a:pt x="78" y="183"/>
                  <a:pt x="70" y="211"/>
                  <a:pt x="70" y="242"/>
                </a:cubicBezTo>
                <a:cubicBezTo>
                  <a:pt x="70" y="273"/>
                  <a:pt x="78" y="302"/>
                  <a:pt x="93" y="328"/>
                </a:cubicBezTo>
                <a:cubicBezTo>
                  <a:pt x="109" y="355"/>
                  <a:pt x="130" y="375"/>
                  <a:pt x="156" y="391"/>
                </a:cubicBezTo>
                <a:cubicBezTo>
                  <a:pt x="182" y="406"/>
                  <a:pt x="211" y="414"/>
                  <a:pt x="242" y="414"/>
                </a:cubicBezTo>
                <a:cubicBezTo>
                  <a:pt x="273" y="414"/>
                  <a:pt x="302" y="406"/>
                  <a:pt x="328" y="391"/>
                </a:cubicBezTo>
                <a:cubicBezTo>
                  <a:pt x="354" y="375"/>
                  <a:pt x="375" y="355"/>
                  <a:pt x="390" y="328"/>
                </a:cubicBezTo>
                <a:cubicBezTo>
                  <a:pt x="405" y="302"/>
                  <a:pt x="413" y="273"/>
                  <a:pt x="413" y="242"/>
                </a:cubicBezTo>
                <a:cubicBezTo>
                  <a:pt x="413" y="211"/>
                  <a:pt x="405" y="183"/>
                  <a:pt x="390" y="156"/>
                </a:cubicBezTo>
                <a:cubicBezTo>
                  <a:pt x="375" y="130"/>
                  <a:pt x="354" y="109"/>
                  <a:pt x="328" y="94"/>
                </a:cubicBezTo>
                <a:cubicBezTo>
                  <a:pt x="302" y="79"/>
                  <a:pt x="273" y="71"/>
                  <a:pt x="242" y="71"/>
                </a:cubicBezTo>
                <a:cubicBezTo>
                  <a:pt x="211" y="71"/>
                  <a:pt x="182" y="79"/>
                  <a:pt x="156" y="94"/>
                </a:cubicBezTo>
                <a:cubicBezTo>
                  <a:pt x="130" y="109"/>
                  <a:pt x="109" y="130"/>
                  <a:pt x="93" y="156"/>
                </a:cubicBezTo>
                <a:close/>
                <a:moveTo>
                  <a:pt x="161" y="273"/>
                </a:moveTo>
                <a:lnTo>
                  <a:pt x="161" y="252"/>
                </a:lnTo>
                <a:cubicBezTo>
                  <a:pt x="161" y="249"/>
                  <a:pt x="162" y="247"/>
                  <a:pt x="164" y="245"/>
                </a:cubicBezTo>
                <a:cubicBezTo>
                  <a:pt x="166" y="243"/>
                  <a:pt x="168" y="242"/>
                  <a:pt x="171" y="242"/>
                </a:cubicBezTo>
                <a:lnTo>
                  <a:pt x="242" y="242"/>
                </a:lnTo>
                <a:lnTo>
                  <a:pt x="242" y="131"/>
                </a:lnTo>
                <a:cubicBezTo>
                  <a:pt x="242" y="129"/>
                  <a:pt x="243" y="126"/>
                  <a:pt x="245" y="124"/>
                </a:cubicBezTo>
                <a:cubicBezTo>
                  <a:pt x="246" y="122"/>
                  <a:pt x="249" y="121"/>
                  <a:pt x="252" y="121"/>
                </a:cubicBezTo>
                <a:lnTo>
                  <a:pt x="272" y="121"/>
                </a:lnTo>
                <a:cubicBezTo>
                  <a:pt x="275" y="121"/>
                  <a:pt x="277" y="122"/>
                  <a:pt x="279" y="124"/>
                </a:cubicBezTo>
                <a:cubicBezTo>
                  <a:pt x="281" y="126"/>
                  <a:pt x="282" y="129"/>
                  <a:pt x="282" y="131"/>
                </a:cubicBezTo>
                <a:lnTo>
                  <a:pt x="282" y="273"/>
                </a:lnTo>
                <a:cubicBezTo>
                  <a:pt x="282" y="276"/>
                  <a:pt x="281" y="278"/>
                  <a:pt x="279" y="280"/>
                </a:cubicBezTo>
                <a:cubicBezTo>
                  <a:pt x="277" y="282"/>
                  <a:pt x="275" y="283"/>
                  <a:pt x="272" y="283"/>
                </a:cubicBezTo>
                <a:lnTo>
                  <a:pt x="171" y="283"/>
                </a:lnTo>
                <a:cubicBezTo>
                  <a:pt x="168" y="283"/>
                  <a:pt x="166" y="282"/>
                  <a:pt x="164" y="280"/>
                </a:cubicBezTo>
                <a:cubicBezTo>
                  <a:pt x="162" y="278"/>
                  <a:pt x="161" y="276"/>
                  <a:pt x="161" y="273"/>
                </a:cubicBez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Tree>
    <p:custDataLst>
      <p:tags r:id="rId2"/>
    </p:custDataLst>
    <p:extLst>
      <p:ext uri="{BB962C8B-B14F-4D97-AF65-F5344CB8AC3E}">
        <p14:creationId xmlns:p14="http://schemas.microsoft.com/office/powerpoint/2010/main" val="409375026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kt 2" hidden="1"/>
          <p:cNvGraphicFramePr>
            <a:graphicFrameLocks noChangeAspect="1"/>
          </p:cNvGraphicFramePr>
          <p:nvPr>
            <p:custDataLst>
              <p:tags r:id="rId3"/>
            </p:custDataLst>
            <p:extLst>
              <p:ext uri="{D42A27DB-BD31-4B8C-83A1-F6EECF244321}">
                <p14:modId xmlns:p14="http://schemas.microsoft.com/office/powerpoint/2010/main" val="2596780037"/>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50478" name="think-cell Folie" r:id="rId7" imgW="270" imgH="270" progId="TCLayout.ActiveDocument.1">
                  <p:embed/>
                </p:oleObj>
              </mc:Choice>
              <mc:Fallback>
                <p:oleObj name="think-cell Folie" r:id="rId7" imgW="270" imgH="270" progId="TCLayout.ActiveDocument.1">
                  <p:embed/>
                  <p:pic>
                    <p:nvPicPr>
                      <p:cNvPr id="0" name=""/>
                      <p:cNvPicPr/>
                      <p:nvPr/>
                    </p:nvPicPr>
                    <p:blipFill>
                      <a:blip r:embed="rId8"/>
                      <a:stretch>
                        <a:fillRect/>
                      </a:stretch>
                    </p:blipFill>
                    <p:spPr>
                      <a:xfrm>
                        <a:off x="1588" y="1588"/>
                        <a:ext cx="1587" cy="1587"/>
                      </a:xfrm>
                      <a:prstGeom prst="rect">
                        <a:avLst/>
                      </a:prstGeom>
                    </p:spPr>
                  </p:pic>
                </p:oleObj>
              </mc:Fallback>
            </mc:AlternateContent>
          </a:graphicData>
        </a:graphic>
      </p:graphicFrame>
      <p:graphicFrame>
        <p:nvGraphicFramePr>
          <p:cNvPr id="15" name="Diagramm 14"/>
          <p:cNvGraphicFramePr>
            <a:graphicFrameLocks/>
          </p:cNvGraphicFramePr>
          <p:nvPr>
            <p:extLst>
              <p:ext uri="{D42A27DB-BD31-4B8C-83A1-F6EECF244321}">
                <p14:modId xmlns:p14="http://schemas.microsoft.com/office/powerpoint/2010/main" val="2734671272"/>
              </p:ext>
            </p:extLst>
          </p:nvPr>
        </p:nvGraphicFramePr>
        <p:xfrm>
          <a:off x="245204" y="874275"/>
          <a:ext cx="9414000" cy="5090400"/>
        </p:xfrm>
        <a:graphic>
          <a:graphicData uri="http://schemas.openxmlformats.org/drawingml/2006/chart">
            <c:chart xmlns:c="http://schemas.openxmlformats.org/drawingml/2006/chart" xmlns:r="http://schemas.openxmlformats.org/officeDocument/2006/relationships" r:id="rId9"/>
          </a:graphicData>
        </a:graphic>
      </p:graphicFrame>
      <p:sp>
        <p:nvSpPr>
          <p:cNvPr id="2" name="Titel 1"/>
          <p:cNvSpPr>
            <a:spLocks noGrp="1"/>
          </p:cNvSpPr>
          <p:nvPr>
            <p:ph type="title"/>
            <p:custDataLst>
              <p:tags r:id="rId4"/>
            </p:custDataLst>
          </p:nvPr>
        </p:nvSpPr>
        <p:spPr/>
        <p:txBody>
          <a:bodyPr/>
          <a:lstStyle/>
          <a:p>
            <a:r>
              <a:rPr lang="en-US" dirty="0" smtClean="0"/>
              <a:t>Time and spatial varying thermal properties </a:t>
            </a:r>
            <a:br>
              <a:rPr lang="en-US" dirty="0" smtClean="0"/>
            </a:br>
            <a:r>
              <a:rPr lang="en-US" dirty="0" smtClean="0">
                <a:solidFill>
                  <a:schemeClr val="accent4"/>
                </a:solidFill>
              </a:rPr>
              <a:t>Heat partition ratios for h</a:t>
            </a:r>
            <a:r>
              <a:rPr lang="en-US" baseline="-25000" dirty="0" smtClean="0">
                <a:solidFill>
                  <a:schemeClr val="accent4"/>
                </a:solidFill>
              </a:rPr>
              <a:t>sp</a:t>
            </a:r>
            <a:r>
              <a:rPr lang="en-US" dirty="0" smtClean="0">
                <a:solidFill>
                  <a:schemeClr val="accent4"/>
                </a:solidFill>
              </a:rPr>
              <a:t> = 200 µm, </a:t>
            </a:r>
            <a:r>
              <a:rPr lang="en-US" dirty="0" err="1" smtClean="0">
                <a:solidFill>
                  <a:schemeClr val="accent4"/>
                </a:solidFill>
              </a:rPr>
              <a:t>v</a:t>
            </a:r>
            <a:r>
              <a:rPr lang="en-US" baseline="-25000" dirty="0" err="1" smtClean="0">
                <a:solidFill>
                  <a:schemeClr val="accent4"/>
                </a:solidFill>
              </a:rPr>
              <a:t>c</a:t>
            </a:r>
            <a:r>
              <a:rPr lang="en-US" dirty="0" smtClean="0">
                <a:solidFill>
                  <a:schemeClr val="accent4"/>
                </a:solidFill>
              </a:rPr>
              <a:t> = 100 m/min</a:t>
            </a:r>
            <a:endParaRPr lang="en-US" dirty="0">
              <a:solidFill>
                <a:schemeClr val="accent4"/>
              </a:solidFill>
            </a:endParaRPr>
          </a:p>
        </p:txBody>
      </p:sp>
      <p:sp>
        <p:nvSpPr>
          <p:cNvPr id="11" name="Textfeld 10"/>
          <p:cNvSpPr txBox="1"/>
          <p:nvPr/>
        </p:nvSpPr>
        <p:spPr>
          <a:xfrm>
            <a:off x="1527287" y="4509120"/>
            <a:ext cx="936104" cy="369332"/>
          </a:xfrm>
          <a:prstGeom prst="rect">
            <a:avLst/>
          </a:prstGeom>
          <a:noFill/>
        </p:spPr>
        <p:txBody>
          <a:bodyPr wrap="square" rtlCol="0">
            <a:spAutoFit/>
          </a:bodyPr>
          <a:lstStyle/>
          <a:p>
            <a:pPr algn="ctr"/>
            <a:r>
              <a:rPr lang="en-US" dirty="0" smtClean="0"/>
              <a:t>Tool</a:t>
            </a:r>
            <a:endParaRPr lang="en-US" dirty="0"/>
          </a:p>
        </p:txBody>
      </p:sp>
      <p:sp>
        <p:nvSpPr>
          <p:cNvPr id="12" name="Textfeld 11"/>
          <p:cNvSpPr txBox="1"/>
          <p:nvPr/>
        </p:nvSpPr>
        <p:spPr>
          <a:xfrm>
            <a:off x="1243447" y="3959768"/>
            <a:ext cx="1503784" cy="369332"/>
          </a:xfrm>
          <a:prstGeom prst="rect">
            <a:avLst/>
          </a:prstGeom>
          <a:noFill/>
        </p:spPr>
        <p:txBody>
          <a:bodyPr wrap="square" rtlCol="0">
            <a:spAutoFit/>
          </a:bodyPr>
          <a:lstStyle/>
          <a:p>
            <a:pPr algn="ctr"/>
            <a:r>
              <a:rPr lang="en-US" dirty="0" smtClean="0"/>
              <a:t>Workpiece</a:t>
            </a:r>
            <a:endParaRPr lang="en-US" dirty="0"/>
          </a:p>
        </p:txBody>
      </p:sp>
      <p:sp>
        <p:nvSpPr>
          <p:cNvPr id="13" name="Textfeld 12"/>
          <p:cNvSpPr txBox="1"/>
          <p:nvPr/>
        </p:nvSpPr>
        <p:spPr>
          <a:xfrm>
            <a:off x="1527287" y="2708920"/>
            <a:ext cx="936104" cy="369332"/>
          </a:xfrm>
          <a:prstGeom prst="rect">
            <a:avLst/>
          </a:prstGeom>
          <a:noFill/>
        </p:spPr>
        <p:txBody>
          <a:bodyPr wrap="square" rtlCol="0">
            <a:spAutoFit/>
          </a:bodyPr>
          <a:lstStyle/>
          <a:p>
            <a:pPr algn="ctr"/>
            <a:r>
              <a:rPr lang="en-US" dirty="0" smtClean="0">
                <a:solidFill>
                  <a:schemeClr val="tx2"/>
                </a:solidFill>
              </a:rPr>
              <a:t>Chip</a:t>
            </a:r>
            <a:endParaRPr lang="en-US" dirty="0">
              <a:solidFill>
                <a:schemeClr val="tx2"/>
              </a:solidFill>
            </a:endParaRPr>
          </a:p>
        </p:txBody>
      </p:sp>
      <p:sp>
        <p:nvSpPr>
          <p:cNvPr id="20" name="Freeform 62"/>
          <p:cNvSpPr>
            <a:spLocks noEditPoints="1"/>
          </p:cNvSpPr>
          <p:nvPr/>
        </p:nvSpPr>
        <p:spPr bwMode="auto">
          <a:xfrm>
            <a:off x="9057456" y="188640"/>
            <a:ext cx="450674" cy="450674"/>
          </a:xfrm>
          <a:custGeom>
            <a:avLst/>
            <a:gdLst>
              <a:gd name="T0" fmla="*/ 32 w 484"/>
              <a:gd name="T1" fmla="*/ 364 h 484"/>
              <a:gd name="T2" fmla="*/ 0 w 484"/>
              <a:gd name="T3" fmla="*/ 242 h 484"/>
              <a:gd name="T4" fmla="*/ 32 w 484"/>
              <a:gd name="T5" fmla="*/ 121 h 484"/>
              <a:gd name="T6" fmla="*/ 120 w 484"/>
              <a:gd name="T7" fmla="*/ 33 h 484"/>
              <a:gd name="T8" fmla="*/ 242 w 484"/>
              <a:gd name="T9" fmla="*/ 0 h 484"/>
              <a:gd name="T10" fmla="*/ 363 w 484"/>
              <a:gd name="T11" fmla="*/ 33 h 484"/>
              <a:gd name="T12" fmla="*/ 451 w 484"/>
              <a:gd name="T13" fmla="*/ 121 h 484"/>
              <a:gd name="T14" fmla="*/ 484 w 484"/>
              <a:gd name="T15" fmla="*/ 242 h 484"/>
              <a:gd name="T16" fmla="*/ 451 w 484"/>
              <a:gd name="T17" fmla="*/ 364 h 484"/>
              <a:gd name="T18" fmla="*/ 363 w 484"/>
              <a:gd name="T19" fmla="*/ 452 h 484"/>
              <a:gd name="T20" fmla="*/ 242 w 484"/>
              <a:gd name="T21" fmla="*/ 484 h 484"/>
              <a:gd name="T22" fmla="*/ 120 w 484"/>
              <a:gd name="T23" fmla="*/ 452 h 484"/>
              <a:gd name="T24" fmla="*/ 32 w 484"/>
              <a:gd name="T25" fmla="*/ 364 h 484"/>
              <a:gd name="T26" fmla="*/ 93 w 484"/>
              <a:gd name="T27" fmla="*/ 156 h 484"/>
              <a:gd name="T28" fmla="*/ 70 w 484"/>
              <a:gd name="T29" fmla="*/ 242 h 484"/>
              <a:gd name="T30" fmla="*/ 93 w 484"/>
              <a:gd name="T31" fmla="*/ 328 h 484"/>
              <a:gd name="T32" fmla="*/ 156 w 484"/>
              <a:gd name="T33" fmla="*/ 391 h 484"/>
              <a:gd name="T34" fmla="*/ 242 w 484"/>
              <a:gd name="T35" fmla="*/ 414 h 484"/>
              <a:gd name="T36" fmla="*/ 328 w 484"/>
              <a:gd name="T37" fmla="*/ 391 h 484"/>
              <a:gd name="T38" fmla="*/ 390 w 484"/>
              <a:gd name="T39" fmla="*/ 328 h 484"/>
              <a:gd name="T40" fmla="*/ 413 w 484"/>
              <a:gd name="T41" fmla="*/ 242 h 484"/>
              <a:gd name="T42" fmla="*/ 390 w 484"/>
              <a:gd name="T43" fmla="*/ 156 h 484"/>
              <a:gd name="T44" fmla="*/ 328 w 484"/>
              <a:gd name="T45" fmla="*/ 94 h 484"/>
              <a:gd name="T46" fmla="*/ 242 w 484"/>
              <a:gd name="T47" fmla="*/ 71 h 484"/>
              <a:gd name="T48" fmla="*/ 156 w 484"/>
              <a:gd name="T49" fmla="*/ 94 h 484"/>
              <a:gd name="T50" fmla="*/ 93 w 484"/>
              <a:gd name="T51" fmla="*/ 156 h 484"/>
              <a:gd name="T52" fmla="*/ 161 w 484"/>
              <a:gd name="T53" fmla="*/ 273 h 484"/>
              <a:gd name="T54" fmla="*/ 161 w 484"/>
              <a:gd name="T55" fmla="*/ 252 h 484"/>
              <a:gd name="T56" fmla="*/ 164 w 484"/>
              <a:gd name="T57" fmla="*/ 245 h 484"/>
              <a:gd name="T58" fmla="*/ 171 w 484"/>
              <a:gd name="T59" fmla="*/ 242 h 484"/>
              <a:gd name="T60" fmla="*/ 242 w 484"/>
              <a:gd name="T61" fmla="*/ 242 h 484"/>
              <a:gd name="T62" fmla="*/ 242 w 484"/>
              <a:gd name="T63" fmla="*/ 131 h 484"/>
              <a:gd name="T64" fmla="*/ 245 w 484"/>
              <a:gd name="T65" fmla="*/ 124 h 484"/>
              <a:gd name="T66" fmla="*/ 252 w 484"/>
              <a:gd name="T67" fmla="*/ 121 h 484"/>
              <a:gd name="T68" fmla="*/ 272 w 484"/>
              <a:gd name="T69" fmla="*/ 121 h 484"/>
              <a:gd name="T70" fmla="*/ 279 w 484"/>
              <a:gd name="T71" fmla="*/ 124 h 484"/>
              <a:gd name="T72" fmla="*/ 282 w 484"/>
              <a:gd name="T73" fmla="*/ 131 h 484"/>
              <a:gd name="T74" fmla="*/ 282 w 484"/>
              <a:gd name="T75" fmla="*/ 273 h 484"/>
              <a:gd name="T76" fmla="*/ 279 w 484"/>
              <a:gd name="T77" fmla="*/ 280 h 484"/>
              <a:gd name="T78" fmla="*/ 272 w 484"/>
              <a:gd name="T79" fmla="*/ 283 h 484"/>
              <a:gd name="T80" fmla="*/ 171 w 484"/>
              <a:gd name="T81" fmla="*/ 283 h 484"/>
              <a:gd name="T82" fmla="*/ 164 w 484"/>
              <a:gd name="T83" fmla="*/ 280 h 484"/>
              <a:gd name="T84" fmla="*/ 161 w 484"/>
              <a:gd name="T85" fmla="*/ 27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84" h="484">
                <a:moveTo>
                  <a:pt x="32" y="364"/>
                </a:moveTo>
                <a:cubicBezTo>
                  <a:pt x="11" y="327"/>
                  <a:pt x="0" y="286"/>
                  <a:pt x="0" y="242"/>
                </a:cubicBezTo>
                <a:cubicBezTo>
                  <a:pt x="0" y="198"/>
                  <a:pt x="11" y="158"/>
                  <a:pt x="32" y="121"/>
                </a:cubicBezTo>
                <a:cubicBezTo>
                  <a:pt x="54" y="84"/>
                  <a:pt x="83" y="54"/>
                  <a:pt x="120" y="33"/>
                </a:cubicBezTo>
                <a:cubicBezTo>
                  <a:pt x="157" y="11"/>
                  <a:pt x="198" y="0"/>
                  <a:pt x="242" y="0"/>
                </a:cubicBezTo>
                <a:cubicBezTo>
                  <a:pt x="286" y="0"/>
                  <a:pt x="326" y="11"/>
                  <a:pt x="363" y="33"/>
                </a:cubicBezTo>
                <a:cubicBezTo>
                  <a:pt x="400" y="54"/>
                  <a:pt x="430" y="84"/>
                  <a:pt x="451" y="121"/>
                </a:cubicBezTo>
                <a:cubicBezTo>
                  <a:pt x="473" y="158"/>
                  <a:pt x="484" y="198"/>
                  <a:pt x="484" y="242"/>
                </a:cubicBezTo>
                <a:cubicBezTo>
                  <a:pt x="484" y="286"/>
                  <a:pt x="473" y="327"/>
                  <a:pt x="451" y="364"/>
                </a:cubicBezTo>
                <a:cubicBezTo>
                  <a:pt x="430" y="401"/>
                  <a:pt x="400" y="430"/>
                  <a:pt x="363" y="452"/>
                </a:cubicBezTo>
                <a:cubicBezTo>
                  <a:pt x="326" y="473"/>
                  <a:pt x="286" y="484"/>
                  <a:pt x="242" y="484"/>
                </a:cubicBezTo>
                <a:cubicBezTo>
                  <a:pt x="198" y="484"/>
                  <a:pt x="157" y="473"/>
                  <a:pt x="120" y="452"/>
                </a:cubicBezTo>
                <a:cubicBezTo>
                  <a:pt x="83" y="430"/>
                  <a:pt x="54" y="401"/>
                  <a:pt x="32" y="364"/>
                </a:cubicBezTo>
                <a:close/>
                <a:moveTo>
                  <a:pt x="93" y="156"/>
                </a:moveTo>
                <a:cubicBezTo>
                  <a:pt x="78" y="183"/>
                  <a:pt x="70" y="211"/>
                  <a:pt x="70" y="242"/>
                </a:cubicBezTo>
                <a:cubicBezTo>
                  <a:pt x="70" y="273"/>
                  <a:pt x="78" y="302"/>
                  <a:pt x="93" y="328"/>
                </a:cubicBezTo>
                <a:cubicBezTo>
                  <a:pt x="109" y="355"/>
                  <a:pt x="130" y="375"/>
                  <a:pt x="156" y="391"/>
                </a:cubicBezTo>
                <a:cubicBezTo>
                  <a:pt x="182" y="406"/>
                  <a:pt x="211" y="414"/>
                  <a:pt x="242" y="414"/>
                </a:cubicBezTo>
                <a:cubicBezTo>
                  <a:pt x="273" y="414"/>
                  <a:pt x="302" y="406"/>
                  <a:pt x="328" y="391"/>
                </a:cubicBezTo>
                <a:cubicBezTo>
                  <a:pt x="354" y="375"/>
                  <a:pt x="375" y="355"/>
                  <a:pt x="390" y="328"/>
                </a:cubicBezTo>
                <a:cubicBezTo>
                  <a:pt x="405" y="302"/>
                  <a:pt x="413" y="273"/>
                  <a:pt x="413" y="242"/>
                </a:cubicBezTo>
                <a:cubicBezTo>
                  <a:pt x="413" y="211"/>
                  <a:pt x="405" y="183"/>
                  <a:pt x="390" y="156"/>
                </a:cubicBezTo>
                <a:cubicBezTo>
                  <a:pt x="375" y="130"/>
                  <a:pt x="354" y="109"/>
                  <a:pt x="328" y="94"/>
                </a:cubicBezTo>
                <a:cubicBezTo>
                  <a:pt x="302" y="79"/>
                  <a:pt x="273" y="71"/>
                  <a:pt x="242" y="71"/>
                </a:cubicBezTo>
                <a:cubicBezTo>
                  <a:pt x="211" y="71"/>
                  <a:pt x="182" y="79"/>
                  <a:pt x="156" y="94"/>
                </a:cubicBezTo>
                <a:cubicBezTo>
                  <a:pt x="130" y="109"/>
                  <a:pt x="109" y="130"/>
                  <a:pt x="93" y="156"/>
                </a:cubicBezTo>
                <a:close/>
                <a:moveTo>
                  <a:pt x="161" y="273"/>
                </a:moveTo>
                <a:lnTo>
                  <a:pt x="161" y="252"/>
                </a:lnTo>
                <a:cubicBezTo>
                  <a:pt x="161" y="249"/>
                  <a:pt x="162" y="247"/>
                  <a:pt x="164" y="245"/>
                </a:cubicBezTo>
                <a:cubicBezTo>
                  <a:pt x="166" y="243"/>
                  <a:pt x="168" y="242"/>
                  <a:pt x="171" y="242"/>
                </a:cubicBezTo>
                <a:lnTo>
                  <a:pt x="242" y="242"/>
                </a:lnTo>
                <a:lnTo>
                  <a:pt x="242" y="131"/>
                </a:lnTo>
                <a:cubicBezTo>
                  <a:pt x="242" y="129"/>
                  <a:pt x="243" y="126"/>
                  <a:pt x="245" y="124"/>
                </a:cubicBezTo>
                <a:cubicBezTo>
                  <a:pt x="246" y="122"/>
                  <a:pt x="249" y="121"/>
                  <a:pt x="252" y="121"/>
                </a:cubicBezTo>
                <a:lnTo>
                  <a:pt x="272" y="121"/>
                </a:lnTo>
                <a:cubicBezTo>
                  <a:pt x="275" y="121"/>
                  <a:pt x="277" y="122"/>
                  <a:pt x="279" y="124"/>
                </a:cubicBezTo>
                <a:cubicBezTo>
                  <a:pt x="281" y="126"/>
                  <a:pt x="282" y="129"/>
                  <a:pt x="282" y="131"/>
                </a:cubicBezTo>
                <a:lnTo>
                  <a:pt x="282" y="273"/>
                </a:lnTo>
                <a:cubicBezTo>
                  <a:pt x="282" y="276"/>
                  <a:pt x="281" y="278"/>
                  <a:pt x="279" y="280"/>
                </a:cubicBezTo>
                <a:cubicBezTo>
                  <a:pt x="277" y="282"/>
                  <a:pt x="275" y="283"/>
                  <a:pt x="272" y="283"/>
                </a:cubicBezTo>
                <a:lnTo>
                  <a:pt x="171" y="283"/>
                </a:lnTo>
                <a:cubicBezTo>
                  <a:pt x="168" y="283"/>
                  <a:pt x="166" y="282"/>
                  <a:pt x="164" y="280"/>
                </a:cubicBezTo>
                <a:cubicBezTo>
                  <a:pt x="162" y="278"/>
                  <a:pt x="161" y="276"/>
                  <a:pt x="161" y="273"/>
                </a:cubicBez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pic>
        <p:nvPicPr>
          <p:cNvPr id="16" name="Picture 11"/>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749720" y="1231751"/>
            <a:ext cx="1453712" cy="10896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Picture 12"/>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8461679" y="836712"/>
            <a:ext cx="1453712" cy="10896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hteck 3"/>
          <p:cNvSpPr/>
          <p:nvPr/>
        </p:nvSpPr>
        <p:spPr bwMode="auto">
          <a:xfrm>
            <a:off x="1892660" y="1260328"/>
            <a:ext cx="1188132" cy="972846"/>
          </a:xfrm>
          <a:prstGeom prst="rect">
            <a:avLst/>
          </a:prstGeom>
          <a:noFill/>
          <a:ln w="10795" cap="flat" cmpd="sng" algn="ctr">
            <a:solidFill>
              <a:schemeClr val="tx1"/>
            </a:solidFill>
            <a:prstDash val="dash"/>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de-DE" sz="1800" b="0" i="0" u="none" strike="noStrike" cap="none" normalizeH="0" baseline="0" dirty="0" err="1" smtClean="0">
              <a:ln>
                <a:noFill/>
              </a:ln>
              <a:solidFill>
                <a:schemeClr val="bg1"/>
              </a:solidFill>
              <a:effectLst/>
              <a:latin typeface="Arial" charset="0"/>
            </a:endParaRPr>
          </a:p>
        </p:txBody>
      </p:sp>
      <p:cxnSp>
        <p:nvCxnSpPr>
          <p:cNvPr id="7" name="Gerade Verbindung 6"/>
          <p:cNvCxnSpPr/>
          <p:nvPr/>
        </p:nvCxnSpPr>
        <p:spPr bwMode="auto">
          <a:xfrm flipV="1">
            <a:off x="2453452" y="2233174"/>
            <a:ext cx="0" cy="367735"/>
          </a:xfrm>
          <a:prstGeom prst="line">
            <a:avLst/>
          </a:prstGeom>
          <a:solidFill>
            <a:srgbClr val="DDDDDD"/>
          </a:solidFill>
          <a:ln w="10795"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18" name="Rechteck 17"/>
          <p:cNvSpPr/>
          <p:nvPr/>
        </p:nvSpPr>
        <p:spPr bwMode="auto">
          <a:xfrm>
            <a:off x="8604619" y="875228"/>
            <a:ext cx="1188132" cy="972846"/>
          </a:xfrm>
          <a:prstGeom prst="rect">
            <a:avLst/>
          </a:prstGeom>
          <a:noFill/>
          <a:ln w="10795" cap="flat" cmpd="sng" algn="ctr">
            <a:solidFill>
              <a:schemeClr val="tx1"/>
            </a:solidFill>
            <a:prstDash val="dash"/>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de-DE" sz="1800" b="0" i="0" u="none" strike="noStrike" cap="none" normalizeH="0" baseline="0" dirty="0" err="1" smtClean="0">
              <a:ln>
                <a:noFill/>
              </a:ln>
              <a:solidFill>
                <a:schemeClr val="bg1"/>
              </a:solidFill>
              <a:effectLst/>
              <a:latin typeface="Arial" charset="0"/>
            </a:endParaRPr>
          </a:p>
        </p:txBody>
      </p:sp>
      <p:cxnSp>
        <p:nvCxnSpPr>
          <p:cNvPr id="19" name="Gerade Verbindung 18"/>
          <p:cNvCxnSpPr/>
          <p:nvPr/>
        </p:nvCxnSpPr>
        <p:spPr bwMode="auto">
          <a:xfrm flipV="1">
            <a:off x="9254862" y="1858749"/>
            <a:ext cx="0" cy="286750"/>
          </a:xfrm>
          <a:prstGeom prst="line">
            <a:avLst/>
          </a:prstGeom>
          <a:solidFill>
            <a:srgbClr val="DDDDDD"/>
          </a:solidFill>
          <a:ln w="10795"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spTree>
    <p:custDataLst>
      <p:tags r:id="rId2"/>
    </p:custDataLst>
    <p:extLst>
      <p:ext uri="{BB962C8B-B14F-4D97-AF65-F5344CB8AC3E}">
        <p14:creationId xmlns:p14="http://schemas.microsoft.com/office/powerpoint/2010/main" val="163729465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kt 2" hidden="1"/>
          <p:cNvGraphicFramePr>
            <a:graphicFrameLocks noChangeAspect="1"/>
          </p:cNvGraphicFramePr>
          <p:nvPr>
            <p:custDataLst>
              <p:tags r:id="rId2"/>
            </p:custDataLst>
            <p:extLst>
              <p:ext uri="{D42A27DB-BD31-4B8C-83A1-F6EECF244321}">
                <p14:modId xmlns:p14="http://schemas.microsoft.com/office/powerpoint/2010/main" val="1780306041"/>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81024" name="think-cell Folie" r:id="rId4" imgW="270" imgH="270" progId="TCLayout.ActiveDocument.1">
                  <p:embed/>
                </p:oleObj>
              </mc:Choice>
              <mc:Fallback>
                <p:oleObj name="think-cell Folie" r:id="rId4" imgW="270" imgH="270"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2" name="Titel 1"/>
          <p:cNvSpPr>
            <a:spLocks noGrp="1"/>
          </p:cNvSpPr>
          <p:nvPr>
            <p:ph type="title"/>
          </p:nvPr>
        </p:nvSpPr>
        <p:spPr/>
        <p:txBody>
          <a:bodyPr/>
          <a:lstStyle/>
          <a:p>
            <a:r>
              <a:rPr lang="en-US" dirty="0" smtClean="0"/>
              <a:t>Temperature distribution for orthogonal cutting</a:t>
            </a:r>
            <a:r>
              <a:rPr lang="en-US" dirty="0"/>
              <a:t/>
            </a:r>
            <a:br>
              <a:rPr lang="en-US" dirty="0"/>
            </a:br>
            <a:r>
              <a:rPr lang="en-US" dirty="0" smtClean="0">
                <a:solidFill>
                  <a:schemeClr val="accent4"/>
                </a:solidFill>
              </a:rPr>
              <a:t>Temperature distribution </a:t>
            </a:r>
            <a:r>
              <a:rPr lang="en-US" dirty="0">
                <a:solidFill>
                  <a:schemeClr val="accent4"/>
                </a:solidFill>
              </a:rPr>
              <a:t>for h</a:t>
            </a:r>
            <a:r>
              <a:rPr lang="en-US" baseline="-25000" dirty="0">
                <a:solidFill>
                  <a:schemeClr val="accent4"/>
                </a:solidFill>
              </a:rPr>
              <a:t>sp</a:t>
            </a:r>
            <a:r>
              <a:rPr lang="en-US" dirty="0">
                <a:solidFill>
                  <a:schemeClr val="accent4"/>
                </a:solidFill>
              </a:rPr>
              <a:t> = 200 µm, </a:t>
            </a:r>
            <a:r>
              <a:rPr lang="en-US" dirty="0" err="1">
                <a:solidFill>
                  <a:schemeClr val="accent4"/>
                </a:solidFill>
              </a:rPr>
              <a:t>v</a:t>
            </a:r>
            <a:r>
              <a:rPr lang="en-US" baseline="-25000" dirty="0" err="1">
                <a:solidFill>
                  <a:schemeClr val="accent4"/>
                </a:solidFill>
              </a:rPr>
              <a:t>c</a:t>
            </a:r>
            <a:r>
              <a:rPr lang="en-US" dirty="0">
                <a:solidFill>
                  <a:schemeClr val="accent4"/>
                </a:solidFill>
              </a:rPr>
              <a:t> = 100 m/min</a:t>
            </a:r>
            <a:endParaRPr lang="en-US" dirty="0"/>
          </a:p>
        </p:txBody>
      </p:sp>
      <p:sp>
        <p:nvSpPr>
          <p:cNvPr id="12" name="Freeform 101"/>
          <p:cNvSpPr>
            <a:spLocks noEditPoints="1"/>
          </p:cNvSpPr>
          <p:nvPr/>
        </p:nvSpPr>
        <p:spPr bwMode="auto">
          <a:xfrm>
            <a:off x="9156778" y="226102"/>
            <a:ext cx="252028" cy="375751"/>
          </a:xfrm>
          <a:custGeom>
            <a:avLst/>
            <a:gdLst>
              <a:gd name="T0" fmla="*/ 0 w 323"/>
              <a:gd name="T1" fmla="*/ 161 h 484"/>
              <a:gd name="T2" fmla="*/ 47 w 323"/>
              <a:gd name="T3" fmla="*/ 47 h 484"/>
              <a:gd name="T4" fmla="*/ 161 w 323"/>
              <a:gd name="T5" fmla="*/ 0 h 484"/>
              <a:gd name="T6" fmla="*/ 275 w 323"/>
              <a:gd name="T7" fmla="*/ 47 h 484"/>
              <a:gd name="T8" fmla="*/ 323 w 323"/>
              <a:gd name="T9" fmla="*/ 161 h 484"/>
              <a:gd name="T10" fmla="*/ 312 w 323"/>
              <a:gd name="T11" fmla="*/ 218 h 484"/>
              <a:gd name="T12" fmla="*/ 198 w 323"/>
              <a:gd name="T13" fmla="*/ 461 h 484"/>
              <a:gd name="T14" fmla="*/ 183 w 323"/>
              <a:gd name="T15" fmla="*/ 478 h 484"/>
              <a:gd name="T16" fmla="*/ 161 w 323"/>
              <a:gd name="T17" fmla="*/ 484 h 484"/>
              <a:gd name="T18" fmla="*/ 140 w 323"/>
              <a:gd name="T19" fmla="*/ 478 h 484"/>
              <a:gd name="T20" fmla="*/ 126 w 323"/>
              <a:gd name="T21" fmla="*/ 461 h 484"/>
              <a:gd name="T22" fmla="*/ 11 w 323"/>
              <a:gd name="T23" fmla="*/ 218 h 484"/>
              <a:gd name="T24" fmla="*/ 0 w 323"/>
              <a:gd name="T25" fmla="*/ 161 h 484"/>
              <a:gd name="T26" fmla="*/ 104 w 323"/>
              <a:gd name="T27" fmla="*/ 104 h 484"/>
              <a:gd name="T28" fmla="*/ 81 w 323"/>
              <a:gd name="T29" fmla="*/ 161 h 484"/>
              <a:gd name="T30" fmla="*/ 104 w 323"/>
              <a:gd name="T31" fmla="*/ 218 h 484"/>
              <a:gd name="T32" fmla="*/ 161 w 323"/>
              <a:gd name="T33" fmla="*/ 242 h 484"/>
              <a:gd name="T34" fmla="*/ 218 w 323"/>
              <a:gd name="T35" fmla="*/ 218 h 484"/>
              <a:gd name="T36" fmla="*/ 242 w 323"/>
              <a:gd name="T37" fmla="*/ 161 h 484"/>
              <a:gd name="T38" fmla="*/ 218 w 323"/>
              <a:gd name="T39" fmla="*/ 104 h 484"/>
              <a:gd name="T40" fmla="*/ 161 w 323"/>
              <a:gd name="T41" fmla="*/ 81 h 484"/>
              <a:gd name="T42" fmla="*/ 104 w 323"/>
              <a:gd name="T43" fmla="*/ 104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484">
                <a:moveTo>
                  <a:pt x="0" y="161"/>
                </a:moveTo>
                <a:cubicBezTo>
                  <a:pt x="0" y="117"/>
                  <a:pt x="16" y="79"/>
                  <a:pt x="47" y="47"/>
                </a:cubicBezTo>
                <a:cubicBezTo>
                  <a:pt x="79" y="16"/>
                  <a:pt x="117" y="0"/>
                  <a:pt x="161" y="0"/>
                </a:cubicBezTo>
                <a:cubicBezTo>
                  <a:pt x="206" y="0"/>
                  <a:pt x="244" y="16"/>
                  <a:pt x="275" y="47"/>
                </a:cubicBezTo>
                <a:cubicBezTo>
                  <a:pt x="307" y="79"/>
                  <a:pt x="323" y="117"/>
                  <a:pt x="323" y="161"/>
                </a:cubicBezTo>
                <a:cubicBezTo>
                  <a:pt x="323" y="184"/>
                  <a:pt x="319" y="203"/>
                  <a:pt x="312" y="218"/>
                </a:cubicBezTo>
                <a:lnTo>
                  <a:pt x="198" y="461"/>
                </a:lnTo>
                <a:cubicBezTo>
                  <a:pt x="194" y="468"/>
                  <a:pt x="189" y="474"/>
                  <a:pt x="183" y="478"/>
                </a:cubicBezTo>
                <a:cubicBezTo>
                  <a:pt x="176" y="482"/>
                  <a:pt x="169" y="484"/>
                  <a:pt x="161" y="484"/>
                </a:cubicBezTo>
                <a:cubicBezTo>
                  <a:pt x="154" y="484"/>
                  <a:pt x="147" y="482"/>
                  <a:pt x="140" y="478"/>
                </a:cubicBezTo>
                <a:cubicBezTo>
                  <a:pt x="134" y="474"/>
                  <a:pt x="129" y="468"/>
                  <a:pt x="126" y="461"/>
                </a:cubicBezTo>
                <a:lnTo>
                  <a:pt x="11" y="218"/>
                </a:lnTo>
                <a:cubicBezTo>
                  <a:pt x="4" y="203"/>
                  <a:pt x="0" y="184"/>
                  <a:pt x="0" y="161"/>
                </a:cubicBezTo>
                <a:close/>
                <a:moveTo>
                  <a:pt x="104" y="104"/>
                </a:moveTo>
                <a:cubicBezTo>
                  <a:pt x="89" y="120"/>
                  <a:pt x="81" y="139"/>
                  <a:pt x="81" y="161"/>
                </a:cubicBezTo>
                <a:cubicBezTo>
                  <a:pt x="81" y="183"/>
                  <a:pt x="89" y="202"/>
                  <a:pt x="104" y="218"/>
                </a:cubicBezTo>
                <a:cubicBezTo>
                  <a:pt x="120" y="234"/>
                  <a:pt x="139" y="242"/>
                  <a:pt x="161" y="242"/>
                </a:cubicBezTo>
                <a:cubicBezTo>
                  <a:pt x="184" y="242"/>
                  <a:pt x="203" y="234"/>
                  <a:pt x="218" y="218"/>
                </a:cubicBezTo>
                <a:cubicBezTo>
                  <a:pt x="234" y="202"/>
                  <a:pt x="242" y="183"/>
                  <a:pt x="242" y="161"/>
                </a:cubicBezTo>
                <a:cubicBezTo>
                  <a:pt x="242" y="139"/>
                  <a:pt x="234" y="120"/>
                  <a:pt x="218" y="104"/>
                </a:cubicBezTo>
                <a:cubicBezTo>
                  <a:pt x="203" y="88"/>
                  <a:pt x="184" y="81"/>
                  <a:pt x="161" y="81"/>
                </a:cubicBezTo>
                <a:cubicBezTo>
                  <a:pt x="139" y="81"/>
                  <a:pt x="120" y="88"/>
                  <a:pt x="104" y="104"/>
                </a:cubicBez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 name="Textfeld 8"/>
          <p:cNvSpPr txBox="1"/>
          <p:nvPr/>
        </p:nvSpPr>
        <p:spPr>
          <a:xfrm>
            <a:off x="-600068" y="1196752"/>
            <a:ext cx="6059749" cy="369332"/>
          </a:xfrm>
          <a:prstGeom prst="rect">
            <a:avLst/>
          </a:prstGeom>
          <a:noFill/>
        </p:spPr>
        <p:txBody>
          <a:bodyPr wrap="square" rtlCol="0">
            <a:spAutoFit/>
          </a:bodyPr>
          <a:lstStyle/>
          <a:p>
            <a:pPr algn="ctr"/>
            <a:r>
              <a:rPr lang="en-US" dirty="0" smtClean="0"/>
              <a:t>Workpiece position : 124 mm</a:t>
            </a:r>
            <a:endParaRPr lang="en-US" dirty="0"/>
          </a:p>
        </p:txBody>
      </p:sp>
      <p:sp>
        <p:nvSpPr>
          <p:cNvPr id="10" name="Textfeld 9"/>
          <p:cNvSpPr txBox="1"/>
          <p:nvPr/>
        </p:nvSpPr>
        <p:spPr>
          <a:xfrm>
            <a:off x="3861803" y="1196752"/>
            <a:ext cx="6059749" cy="369332"/>
          </a:xfrm>
          <a:prstGeom prst="rect">
            <a:avLst/>
          </a:prstGeom>
          <a:noFill/>
        </p:spPr>
        <p:txBody>
          <a:bodyPr wrap="square" rtlCol="0">
            <a:spAutoFit/>
          </a:bodyPr>
          <a:lstStyle/>
          <a:p>
            <a:pPr algn="ctr"/>
            <a:r>
              <a:rPr lang="en-US" dirty="0" smtClean="0"/>
              <a:t>Workpiece position : 200 mm</a:t>
            </a:r>
            <a:endParaRPr lang="en-US" dirty="0"/>
          </a:p>
        </p:txBody>
      </p:sp>
      <p:pic>
        <p:nvPicPr>
          <p:cNvPr id="11" name="Picture 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1273" y="1409491"/>
            <a:ext cx="5528289" cy="41437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1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030598" y="1409491"/>
            <a:ext cx="5528289" cy="41437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 name="Picture 90"/>
          <p:cNvPicPr>
            <a:picLocks noChangeAspect="1" noChangeArrowheads="1"/>
          </p:cNvPicPr>
          <p:nvPr/>
        </p:nvPicPr>
        <p:blipFill rotWithShape="1">
          <a:blip r:embed="rId8">
            <a:extLst>
              <a:ext uri="{28A0092B-C50C-407E-A947-70E740481C1C}">
                <a14:useLocalDpi xmlns:a14="http://schemas.microsoft.com/office/drawing/2010/main" val="0"/>
              </a:ext>
            </a:extLst>
          </a:blip>
          <a:srcRect l="80686" r="7915"/>
          <a:stretch/>
        </p:blipFill>
        <p:spPr bwMode="auto">
          <a:xfrm>
            <a:off x="9056772" y="1409490"/>
            <a:ext cx="630150" cy="41437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Textfeld 13"/>
          <p:cNvSpPr txBox="1"/>
          <p:nvPr/>
        </p:nvSpPr>
        <p:spPr>
          <a:xfrm>
            <a:off x="9043686" y="1440152"/>
            <a:ext cx="547481" cy="276999"/>
          </a:xfrm>
          <a:prstGeom prst="rect">
            <a:avLst/>
          </a:prstGeom>
          <a:noFill/>
        </p:spPr>
        <p:txBody>
          <a:bodyPr wrap="square" rtlCol="0">
            <a:spAutoFit/>
          </a:bodyPr>
          <a:lstStyle/>
          <a:p>
            <a:r>
              <a:rPr lang="de-DE" sz="1200" dirty="0" smtClean="0"/>
              <a:t>[°C]</a:t>
            </a:r>
            <a:endParaRPr lang="de-DE" sz="1200" dirty="0"/>
          </a:p>
        </p:txBody>
      </p:sp>
    </p:spTree>
    <p:extLst>
      <p:ext uri="{BB962C8B-B14F-4D97-AF65-F5344CB8AC3E}">
        <p14:creationId xmlns:p14="http://schemas.microsoft.com/office/powerpoint/2010/main" val="252094039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hteck 10">
            <a:hlinkClick r:id="rId14" action="ppaction://hlinksldjump"/>
          </p:cNvPr>
          <p:cNvSpPr/>
          <p:nvPr>
            <p:custDataLst>
              <p:tags r:id="rId2"/>
            </p:custDataLst>
          </p:nvPr>
        </p:nvSpPr>
        <p:spPr bwMode="auto">
          <a:xfrm>
            <a:off x="697792" y="2953959"/>
            <a:ext cx="8985959" cy="419997"/>
          </a:xfrm>
          <a:prstGeom prst="rect">
            <a:avLst/>
          </a:prstGeom>
          <a:noFill/>
          <a:ln w="10795" cap="flat" cmpd="sng" algn="ctr">
            <a:noFill/>
            <a:prstDash val="solid"/>
            <a:round/>
            <a:headEnd type="none" w="med" len="med"/>
            <a:tailEnd type="none" w="med" len="med"/>
          </a:ln>
          <a:effectLst/>
          <a:extLst>
            <a:ext uri="{909E8E84-426E-40DD-AFC4-6F175D3DCCD1}">
              <a14:hiddenFill xmlns:a14="http://schemas.microsoft.com/office/drawing/2010/main">
                <a:solidFill>
                  <a:schemeClr val="accent2"/>
                </a:solidFill>
              </a14:hiddenFill>
            </a:ext>
          </a:extLst>
        </p:spPr>
        <p:txBody>
          <a:bodyPr rot="0" spcFirstLastPara="0" vertOverflow="overflow" horzOverflow="overflow" vert="horz" wrap="none" lIns="74274" tIns="74274" rIns="0" bIns="74274" numCol="1" spcCol="0" rtlCol="0" fromWordArt="0" anchor="t" anchorCtr="0" forceAA="0" compatLnSpc="1">
            <a:prstTxWarp prst="textNoShape">
              <a:avLst/>
            </a:prstTxWarp>
            <a:noAutofit/>
          </a:bodyPr>
          <a:lstStyle/>
          <a:p>
            <a:pPr defTabSz="914400" rtl="0" eaLnBrk="1" fontAlgn="base" latinLnBrk="0" hangingPunct="1">
              <a:spcBef>
                <a:spcPct val="0"/>
              </a:spcBef>
              <a:spcAft>
                <a:spcPct val="0"/>
              </a:spcAft>
              <a:buClrTx/>
              <a:buSzTx/>
              <a:tabLst/>
            </a:pPr>
            <a:r>
              <a:rPr kumimoji="0" lang="en-US" sz="1755" b="1" u="none" strike="noStrike" cap="none" normalizeH="0" baseline="0" smtClean="0">
                <a:ln>
                  <a:noFill/>
                </a:ln>
                <a:effectLst/>
                <a:latin typeface="Arial"/>
              </a:rPr>
              <a:t>Orthogonal cutting of AISI 4140 (41CrMo4) normalized/quenched and tempered</a:t>
            </a:r>
            <a:endParaRPr kumimoji="0" lang="de-DE" sz="1755" b="1" u="none" strike="noStrike" cap="none" normalizeH="0" baseline="0" smtClean="0">
              <a:ln>
                <a:noFill/>
              </a:ln>
              <a:effectLst/>
              <a:latin typeface="Arial"/>
            </a:endParaRPr>
          </a:p>
        </p:txBody>
      </p:sp>
      <p:sp>
        <p:nvSpPr>
          <p:cNvPr id="10" name="Rechteck 9">
            <a:hlinkClick r:id="rId14" action="ppaction://hlinksldjump"/>
          </p:cNvPr>
          <p:cNvSpPr/>
          <p:nvPr>
            <p:custDataLst>
              <p:tags r:id="rId3"/>
            </p:custDataLst>
          </p:nvPr>
        </p:nvSpPr>
        <p:spPr bwMode="auto">
          <a:xfrm>
            <a:off x="215900" y="2953959"/>
            <a:ext cx="419997" cy="419997"/>
          </a:xfrm>
          <a:prstGeom prst="rect">
            <a:avLst/>
          </a:prstGeom>
          <a:solidFill>
            <a:schemeClr val="accent1">
              <a:lumMod val="100000"/>
            </a:schemeClr>
          </a:solidFill>
          <a:ln w="10795" cap="flat" cmpd="sng" algn="ctr">
            <a:noFill/>
            <a:prstDash val="solid"/>
            <a:round/>
            <a:headEnd type="none" w="med" len="med"/>
            <a:tailEnd type="none" w="med" len="med"/>
          </a:ln>
          <a:effectLst/>
          <a:extLst/>
        </p:spPr>
        <p:txBody>
          <a:bodyPr rot="0" spcFirstLastPara="0" vertOverflow="overflow" horzOverflow="overflow" vert="horz" wrap="none" lIns="74274" tIns="74274" rIns="74274" bIns="74274" numCol="1" spcCol="0" rtlCol="0" fromWordArt="0" anchor="ctr" anchorCtr="0" forceAA="0" compatLnSpc="1">
            <a:prstTxWarp prst="textNoShape">
              <a:avLst/>
            </a:prstTxWarp>
            <a:noAutofit/>
          </a:bodyPr>
          <a:lstStyle/>
          <a:p>
            <a:pPr algn="ctr" defTabSz="914400" rtl="0" eaLnBrk="1" fontAlgn="base" latinLnBrk="0" hangingPunct="1">
              <a:spcBef>
                <a:spcPct val="0"/>
              </a:spcBef>
              <a:spcAft>
                <a:spcPct val="0"/>
              </a:spcAft>
              <a:buClrTx/>
              <a:buSzTx/>
              <a:tabLst/>
            </a:pPr>
            <a:r>
              <a:rPr kumimoji="0" lang="de-DE" sz="1755" b="1" u="none" strike="noStrike" cap="none" normalizeH="0" baseline="0" smtClean="0">
                <a:ln>
                  <a:noFill/>
                </a:ln>
                <a:solidFill>
                  <a:schemeClr val="bg1"/>
                </a:solidFill>
                <a:effectLst/>
                <a:latin typeface="Arial"/>
              </a:rPr>
              <a:t>4</a:t>
            </a:r>
          </a:p>
        </p:txBody>
      </p:sp>
      <p:sp>
        <p:nvSpPr>
          <p:cNvPr id="9" name="Rechteck 8">
            <a:hlinkClick r:id="" action="ppaction://noaction"/>
          </p:cNvPr>
          <p:cNvSpPr/>
          <p:nvPr>
            <p:custDataLst>
              <p:tags r:id="rId4"/>
            </p:custDataLst>
          </p:nvPr>
        </p:nvSpPr>
        <p:spPr bwMode="auto">
          <a:xfrm>
            <a:off x="697792" y="2257173"/>
            <a:ext cx="8985959" cy="419997"/>
          </a:xfrm>
          <a:prstGeom prst="rect">
            <a:avLst/>
          </a:prstGeom>
          <a:noFill/>
          <a:ln w="10795" cap="flat" cmpd="sng" algn="ctr">
            <a:noFill/>
            <a:prstDash val="solid"/>
            <a:round/>
            <a:headEnd type="none" w="med" len="med"/>
            <a:tailEnd type="none" w="med" len="med"/>
          </a:ln>
          <a:effectLst/>
          <a:extLst>
            <a:ext uri="{909E8E84-426E-40DD-AFC4-6F175D3DCCD1}">
              <a14:hiddenFill xmlns:a14="http://schemas.microsoft.com/office/drawing/2010/main">
                <a:solidFill>
                  <a:schemeClr val="accent2"/>
                </a:solidFill>
              </a14:hiddenFill>
            </a:ext>
          </a:extLst>
        </p:spPr>
        <p:txBody>
          <a:bodyPr rot="0" spcFirstLastPara="0" vertOverflow="overflow" horzOverflow="overflow" vert="horz" wrap="none" lIns="74274" tIns="74274" rIns="0" bIns="74274" numCol="1" spcCol="0" rtlCol="0" fromWordArt="0" anchor="t" anchorCtr="0" forceAA="0" compatLnSpc="1">
            <a:prstTxWarp prst="textNoShape">
              <a:avLst/>
            </a:prstTxWarp>
            <a:noAutofit/>
          </a:bodyPr>
          <a:lstStyle/>
          <a:p>
            <a:pPr defTabSz="914400" rtl="0" eaLnBrk="1" fontAlgn="base" latinLnBrk="0" hangingPunct="1">
              <a:spcBef>
                <a:spcPct val="0"/>
              </a:spcBef>
              <a:spcAft>
                <a:spcPct val="0"/>
              </a:spcAft>
              <a:buClrTx/>
              <a:buSzTx/>
              <a:tabLst/>
            </a:pPr>
            <a:r>
              <a:rPr kumimoji="0" lang="en-US" sz="1755" b="1" u="none" strike="noStrike" cap="none" normalizeH="0" baseline="0" smtClean="0">
                <a:ln>
                  <a:noFill/>
                </a:ln>
                <a:effectLst/>
                <a:latin typeface="Arial"/>
              </a:rPr>
              <a:t>Orthogonal cutting of  AISI 1040 (C45 E+N) normalized </a:t>
            </a:r>
            <a:endParaRPr kumimoji="0" lang="de-DE" sz="1755" b="1" u="none" strike="noStrike" cap="none" normalizeH="0" baseline="0" smtClean="0">
              <a:ln>
                <a:noFill/>
              </a:ln>
              <a:effectLst/>
              <a:latin typeface="Arial"/>
            </a:endParaRPr>
          </a:p>
        </p:txBody>
      </p:sp>
      <p:sp>
        <p:nvSpPr>
          <p:cNvPr id="8" name="Rechteck 7">
            <a:hlinkClick r:id="" action="ppaction://noaction"/>
          </p:cNvPr>
          <p:cNvSpPr/>
          <p:nvPr>
            <p:custDataLst>
              <p:tags r:id="rId5"/>
            </p:custDataLst>
          </p:nvPr>
        </p:nvSpPr>
        <p:spPr bwMode="auto">
          <a:xfrm>
            <a:off x="215900" y="2257173"/>
            <a:ext cx="419997" cy="419997"/>
          </a:xfrm>
          <a:prstGeom prst="rect">
            <a:avLst/>
          </a:prstGeom>
          <a:solidFill>
            <a:schemeClr val="accent1">
              <a:lumMod val="100000"/>
            </a:schemeClr>
          </a:solidFill>
          <a:ln w="10795" cap="flat" cmpd="sng" algn="ctr">
            <a:noFill/>
            <a:prstDash val="solid"/>
            <a:round/>
            <a:headEnd type="none" w="med" len="med"/>
            <a:tailEnd type="none" w="med" len="med"/>
          </a:ln>
          <a:effectLst/>
          <a:extLst/>
        </p:spPr>
        <p:txBody>
          <a:bodyPr rot="0" spcFirstLastPara="0" vertOverflow="overflow" horzOverflow="overflow" vert="horz" wrap="none" lIns="74274" tIns="74274" rIns="74274" bIns="74274" numCol="1" spcCol="0" rtlCol="0" fromWordArt="0" anchor="ctr" anchorCtr="0" forceAA="0" compatLnSpc="1">
            <a:prstTxWarp prst="textNoShape">
              <a:avLst/>
            </a:prstTxWarp>
            <a:noAutofit/>
          </a:bodyPr>
          <a:lstStyle/>
          <a:p>
            <a:pPr algn="ctr" defTabSz="914400" rtl="0" eaLnBrk="1" fontAlgn="base" latinLnBrk="0" hangingPunct="1">
              <a:spcBef>
                <a:spcPct val="0"/>
              </a:spcBef>
              <a:spcAft>
                <a:spcPct val="0"/>
              </a:spcAft>
              <a:buClrTx/>
              <a:buSzTx/>
              <a:tabLst/>
            </a:pPr>
            <a:r>
              <a:rPr kumimoji="0" lang="de-DE" sz="1755" b="1" u="none" strike="noStrike" cap="none" normalizeH="0" baseline="0" smtClean="0">
                <a:ln>
                  <a:noFill/>
                </a:ln>
                <a:solidFill>
                  <a:schemeClr val="bg1"/>
                </a:solidFill>
                <a:effectLst/>
                <a:latin typeface="Arial"/>
              </a:rPr>
              <a:t>3</a:t>
            </a:r>
          </a:p>
        </p:txBody>
      </p:sp>
      <p:sp>
        <p:nvSpPr>
          <p:cNvPr id="7" name="Rechteck 6">
            <a:hlinkClick r:id="rId15" action="ppaction://hlinksldjump"/>
          </p:cNvPr>
          <p:cNvSpPr/>
          <p:nvPr>
            <p:custDataLst>
              <p:tags r:id="rId6"/>
            </p:custDataLst>
          </p:nvPr>
        </p:nvSpPr>
        <p:spPr bwMode="auto">
          <a:xfrm>
            <a:off x="697792" y="1560386"/>
            <a:ext cx="8985959" cy="419997"/>
          </a:xfrm>
          <a:prstGeom prst="rect">
            <a:avLst/>
          </a:prstGeom>
          <a:noFill/>
          <a:ln w="10795" cap="flat" cmpd="sng" algn="ctr">
            <a:noFill/>
            <a:prstDash val="solid"/>
            <a:round/>
            <a:headEnd type="none" w="med" len="med"/>
            <a:tailEnd type="none" w="med" len="med"/>
          </a:ln>
          <a:effectLst/>
          <a:extLst>
            <a:ext uri="{909E8E84-426E-40DD-AFC4-6F175D3DCCD1}">
              <a14:hiddenFill xmlns:a14="http://schemas.microsoft.com/office/drawing/2010/main">
                <a:solidFill>
                  <a:schemeClr val="accent2"/>
                </a:solidFill>
              </a14:hiddenFill>
            </a:ext>
          </a:extLst>
        </p:spPr>
        <p:txBody>
          <a:bodyPr rot="0" spcFirstLastPara="0" vertOverflow="overflow" horzOverflow="overflow" vert="horz" wrap="none" lIns="74274" tIns="74274" rIns="0" bIns="74274" numCol="1" spcCol="0" rtlCol="0" fromWordArt="0" anchor="t" anchorCtr="0" forceAA="0" compatLnSpc="1">
            <a:prstTxWarp prst="textNoShape">
              <a:avLst/>
            </a:prstTxWarp>
            <a:noAutofit/>
          </a:bodyPr>
          <a:lstStyle/>
          <a:p>
            <a:pPr defTabSz="914400" rtl="0" eaLnBrk="1" fontAlgn="base" latinLnBrk="0" hangingPunct="1">
              <a:spcBef>
                <a:spcPct val="0"/>
              </a:spcBef>
              <a:spcAft>
                <a:spcPct val="0"/>
              </a:spcAft>
              <a:buClrTx/>
              <a:buSzTx/>
              <a:tabLst/>
            </a:pPr>
            <a:r>
              <a:rPr kumimoji="0" lang="en-US" sz="1755" b="1" u="none" strike="noStrike" cap="none" normalizeH="0" baseline="0" smtClean="0">
                <a:ln>
                  <a:noFill/>
                </a:ln>
                <a:effectLst/>
                <a:latin typeface="Arial"/>
              </a:rPr>
              <a:t>Post processing of thermal pictures</a:t>
            </a:r>
            <a:endParaRPr kumimoji="0" lang="de-DE" sz="1755" b="1" u="none" strike="noStrike" cap="none" normalizeH="0" baseline="0" smtClean="0">
              <a:ln>
                <a:noFill/>
              </a:ln>
              <a:effectLst/>
              <a:latin typeface="Arial"/>
            </a:endParaRPr>
          </a:p>
        </p:txBody>
      </p:sp>
      <p:sp>
        <p:nvSpPr>
          <p:cNvPr id="6" name="Rechteck 5">
            <a:hlinkClick r:id="rId15" action="ppaction://hlinksldjump"/>
          </p:cNvPr>
          <p:cNvSpPr/>
          <p:nvPr>
            <p:custDataLst>
              <p:tags r:id="rId7"/>
            </p:custDataLst>
          </p:nvPr>
        </p:nvSpPr>
        <p:spPr bwMode="auto">
          <a:xfrm>
            <a:off x="215900" y="1560386"/>
            <a:ext cx="419997" cy="419997"/>
          </a:xfrm>
          <a:prstGeom prst="rect">
            <a:avLst/>
          </a:prstGeom>
          <a:solidFill>
            <a:schemeClr val="accent1">
              <a:lumMod val="100000"/>
            </a:schemeClr>
          </a:solidFill>
          <a:ln w="10795" cap="flat" cmpd="sng" algn="ctr">
            <a:noFill/>
            <a:prstDash val="solid"/>
            <a:round/>
            <a:headEnd type="none" w="med" len="med"/>
            <a:tailEnd type="none" w="med" len="med"/>
          </a:ln>
          <a:effectLst/>
          <a:extLst/>
        </p:spPr>
        <p:txBody>
          <a:bodyPr rot="0" spcFirstLastPara="0" vertOverflow="overflow" horzOverflow="overflow" vert="horz" wrap="none" lIns="74274" tIns="74274" rIns="74274" bIns="74274" numCol="1" spcCol="0" rtlCol="0" fromWordArt="0" anchor="ctr" anchorCtr="0" forceAA="0" compatLnSpc="1">
            <a:prstTxWarp prst="textNoShape">
              <a:avLst/>
            </a:prstTxWarp>
            <a:noAutofit/>
          </a:bodyPr>
          <a:lstStyle/>
          <a:p>
            <a:pPr algn="ctr" defTabSz="914400" rtl="0" eaLnBrk="1" fontAlgn="base" latinLnBrk="0" hangingPunct="1">
              <a:spcBef>
                <a:spcPct val="0"/>
              </a:spcBef>
              <a:spcAft>
                <a:spcPct val="0"/>
              </a:spcAft>
              <a:buClrTx/>
              <a:buSzTx/>
              <a:tabLst/>
            </a:pPr>
            <a:r>
              <a:rPr kumimoji="0" lang="de-DE" sz="1755" b="1" u="none" strike="noStrike" cap="none" normalizeH="0" baseline="0" smtClean="0">
                <a:ln>
                  <a:noFill/>
                </a:ln>
                <a:solidFill>
                  <a:schemeClr val="bg1"/>
                </a:solidFill>
                <a:effectLst/>
                <a:latin typeface="Arial"/>
              </a:rPr>
              <a:t>2</a:t>
            </a:r>
          </a:p>
        </p:txBody>
      </p:sp>
      <p:sp>
        <p:nvSpPr>
          <p:cNvPr id="5" name="Rechteck 4"/>
          <p:cNvSpPr/>
          <p:nvPr>
            <p:custDataLst>
              <p:tags r:id="rId8"/>
            </p:custDataLst>
          </p:nvPr>
        </p:nvSpPr>
        <p:spPr bwMode="auto">
          <a:xfrm>
            <a:off x="697792" y="863600"/>
            <a:ext cx="8985958" cy="419997"/>
          </a:xfrm>
          <a:prstGeom prst="rect">
            <a:avLst/>
          </a:prstGeom>
          <a:solidFill>
            <a:schemeClr val="accent1">
              <a:lumMod val="100000"/>
            </a:schemeClr>
          </a:solidFill>
          <a:ln w="10795" cap="flat" cmpd="sng" algn="ctr">
            <a:noFill/>
            <a:prstDash val="solid"/>
            <a:round/>
            <a:headEnd type="none" w="med" len="med"/>
            <a:tailEnd type="none" w="med" len="med"/>
          </a:ln>
          <a:effectLst/>
          <a:extLst/>
        </p:spPr>
        <p:txBody>
          <a:bodyPr rot="0" spcFirstLastPara="0" vertOverflow="overflow" horzOverflow="overflow" vert="horz" wrap="none" lIns="0" tIns="74274" rIns="0" bIns="74274" numCol="1" spcCol="0" rtlCol="0" fromWordArt="0" anchor="t" anchorCtr="0" forceAA="0" compatLnSpc="1">
            <a:prstTxWarp prst="textNoShape">
              <a:avLst/>
            </a:prstTxWarp>
            <a:noAutofit/>
          </a:bodyPr>
          <a:lstStyle/>
          <a:p>
            <a:pPr algn="ctr" defTabSz="914400" rtl="0" eaLnBrk="1" fontAlgn="base" latinLnBrk="0" hangingPunct="1">
              <a:spcBef>
                <a:spcPct val="0"/>
              </a:spcBef>
              <a:spcAft>
                <a:spcPct val="0"/>
              </a:spcAft>
              <a:buClrTx/>
              <a:buSzTx/>
              <a:tabLst/>
            </a:pPr>
            <a:endParaRPr kumimoji="0" lang="de-DE" sz="1755" u="none" strike="noStrike" cap="none" normalizeH="0" baseline="0" smtClean="0">
              <a:ln>
                <a:noFill/>
              </a:ln>
              <a:effectLst/>
              <a:latin typeface="Arial"/>
            </a:endParaRPr>
          </a:p>
        </p:txBody>
      </p:sp>
      <p:sp>
        <p:nvSpPr>
          <p:cNvPr id="4" name="Rechteck 3">
            <a:hlinkClick r:id="rId16" action="ppaction://hlinksldjump"/>
          </p:cNvPr>
          <p:cNvSpPr/>
          <p:nvPr>
            <p:custDataLst>
              <p:tags r:id="rId9"/>
            </p:custDataLst>
          </p:nvPr>
        </p:nvSpPr>
        <p:spPr bwMode="auto">
          <a:xfrm>
            <a:off x="697792" y="863600"/>
            <a:ext cx="8985959" cy="419997"/>
          </a:xfrm>
          <a:prstGeom prst="rect">
            <a:avLst/>
          </a:prstGeom>
          <a:noFill/>
          <a:ln w="10795" cap="flat" cmpd="sng" algn="ctr">
            <a:noFill/>
            <a:prstDash val="solid"/>
            <a:round/>
            <a:headEnd type="none" w="med" len="med"/>
            <a:tailEnd type="none" w="med" len="med"/>
          </a:ln>
          <a:effectLst/>
          <a:extLst>
            <a:ext uri="{909E8E84-426E-40DD-AFC4-6F175D3DCCD1}">
              <a14:hiddenFill xmlns:a14="http://schemas.microsoft.com/office/drawing/2010/main">
                <a:solidFill>
                  <a:schemeClr val="accent2"/>
                </a:solidFill>
              </a14:hiddenFill>
            </a:ext>
          </a:extLst>
        </p:spPr>
        <p:txBody>
          <a:bodyPr rot="0" spcFirstLastPara="0" vertOverflow="overflow" horzOverflow="overflow" vert="horz" wrap="none" lIns="74274" tIns="74274" rIns="0" bIns="74274" numCol="1" spcCol="0" rtlCol="0" fromWordArt="0" anchor="t" anchorCtr="0" forceAA="0" compatLnSpc="1">
            <a:prstTxWarp prst="textNoShape">
              <a:avLst/>
            </a:prstTxWarp>
            <a:noAutofit/>
          </a:bodyPr>
          <a:lstStyle/>
          <a:p>
            <a:pPr defTabSz="914400" rtl="0" eaLnBrk="1" fontAlgn="base" latinLnBrk="0" hangingPunct="1">
              <a:spcBef>
                <a:spcPct val="0"/>
              </a:spcBef>
              <a:spcAft>
                <a:spcPct val="0"/>
              </a:spcAft>
              <a:buClrTx/>
              <a:buSzTx/>
              <a:tabLst/>
            </a:pPr>
            <a:r>
              <a:rPr kumimoji="0" lang="de-DE" sz="1755" b="1" u="none" strike="noStrike" cap="none" normalizeH="0" baseline="0" smtClean="0">
                <a:ln>
                  <a:noFill/>
                </a:ln>
                <a:effectLst/>
                <a:latin typeface="Arial"/>
              </a:rPr>
              <a:t>Experimental Setup</a:t>
            </a:r>
          </a:p>
        </p:txBody>
      </p:sp>
      <p:sp>
        <p:nvSpPr>
          <p:cNvPr id="3" name="Rechteck 2">
            <a:hlinkClick r:id="rId16" action="ppaction://hlinksldjump"/>
          </p:cNvPr>
          <p:cNvSpPr/>
          <p:nvPr>
            <p:custDataLst>
              <p:tags r:id="rId10"/>
            </p:custDataLst>
          </p:nvPr>
        </p:nvSpPr>
        <p:spPr bwMode="auto">
          <a:xfrm>
            <a:off x="215900" y="863600"/>
            <a:ext cx="419997" cy="419997"/>
          </a:xfrm>
          <a:prstGeom prst="rect">
            <a:avLst/>
          </a:prstGeom>
          <a:solidFill>
            <a:schemeClr val="accent2">
              <a:lumMod val="100000"/>
            </a:schemeClr>
          </a:solidFill>
          <a:ln w="10795" cap="flat" cmpd="sng" algn="ctr">
            <a:noFill/>
            <a:prstDash val="solid"/>
            <a:round/>
            <a:headEnd type="none" w="med" len="med"/>
            <a:tailEnd type="none" w="med" len="med"/>
          </a:ln>
          <a:effectLst/>
          <a:extLst/>
        </p:spPr>
        <p:txBody>
          <a:bodyPr rot="0" spcFirstLastPara="0" vertOverflow="overflow" horzOverflow="overflow" vert="horz" wrap="none" lIns="74274" tIns="74274" rIns="74274" bIns="74274" numCol="1" spcCol="0" rtlCol="0" fromWordArt="0" anchor="ctr" anchorCtr="0" forceAA="0" compatLnSpc="1">
            <a:prstTxWarp prst="textNoShape">
              <a:avLst/>
            </a:prstTxWarp>
            <a:noAutofit/>
          </a:bodyPr>
          <a:lstStyle/>
          <a:p>
            <a:pPr algn="ctr" defTabSz="914400" rtl="0" eaLnBrk="1" fontAlgn="base" latinLnBrk="0" hangingPunct="1">
              <a:spcBef>
                <a:spcPct val="0"/>
              </a:spcBef>
              <a:spcAft>
                <a:spcPct val="0"/>
              </a:spcAft>
              <a:buClrTx/>
              <a:buSzTx/>
              <a:tabLst/>
            </a:pPr>
            <a:r>
              <a:rPr kumimoji="0" lang="de-DE" sz="1755" b="1" u="none" strike="noStrike" cap="none" normalizeH="0" baseline="0" smtClean="0">
                <a:ln>
                  <a:noFill/>
                </a:ln>
                <a:solidFill>
                  <a:schemeClr val="bg1"/>
                </a:solidFill>
                <a:effectLst/>
                <a:latin typeface="Arial"/>
              </a:rPr>
              <a:t>1</a:t>
            </a:r>
          </a:p>
        </p:txBody>
      </p:sp>
      <p:sp>
        <p:nvSpPr>
          <p:cNvPr id="2" name="Titel 1"/>
          <p:cNvSpPr>
            <a:spLocks noGrp="1"/>
          </p:cNvSpPr>
          <p:nvPr>
            <p:ph type="title"/>
            <p:custDataLst>
              <p:tags r:id="rId11"/>
            </p:custDataLst>
          </p:nvPr>
        </p:nvSpPr>
        <p:spPr/>
        <p:txBody>
          <a:bodyPr/>
          <a:lstStyle/>
          <a:p>
            <a:r>
              <a:rPr lang="de-DE" smtClean="0"/>
              <a:t>Gliederung</a:t>
            </a:r>
            <a:endParaRPr lang="de-DE"/>
          </a:p>
        </p:txBody>
      </p:sp>
    </p:spTree>
    <p:custDataLst>
      <p:tags r:id="rId1"/>
    </p:custDataLst>
    <p:extLst>
      <p:ext uri="{BB962C8B-B14F-4D97-AF65-F5344CB8AC3E}">
        <p14:creationId xmlns:p14="http://schemas.microsoft.com/office/powerpoint/2010/main" val="362109938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kt 2" hidden="1"/>
          <p:cNvGraphicFramePr>
            <a:graphicFrameLocks noChangeAspect="1"/>
          </p:cNvGraphicFramePr>
          <p:nvPr>
            <p:custDataLst>
              <p:tags r:id="rId3"/>
            </p:custDataLst>
            <p:extLst>
              <p:ext uri="{D42A27DB-BD31-4B8C-83A1-F6EECF244321}">
                <p14:modId xmlns:p14="http://schemas.microsoft.com/office/powerpoint/2010/main" val="71391604"/>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45342" name="think-cell Folie" r:id="rId7" imgW="270" imgH="270" progId="TCLayout.ActiveDocument.1">
                  <p:embed/>
                </p:oleObj>
              </mc:Choice>
              <mc:Fallback>
                <p:oleObj name="think-cell Folie" r:id="rId7" imgW="270" imgH="270" progId="TCLayout.ActiveDocument.1">
                  <p:embed/>
                  <p:pic>
                    <p:nvPicPr>
                      <p:cNvPr id="0" name=""/>
                      <p:cNvPicPr/>
                      <p:nvPr/>
                    </p:nvPicPr>
                    <p:blipFill>
                      <a:blip r:embed="rId8"/>
                      <a:stretch>
                        <a:fillRect/>
                      </a:stretch>
                    </p:blipFill>
                    <p:spPr>
                      <a:xfrm>
                        <a:off x="1588" y="1588"/>
                        <a:ext cx="1587" cy="1587"/>
                      </a:xfrm>
                      <a:prstGeom prst="rect">
                        <a:avLst/>
                      </a:prstGeom>
                    </p:spPr>
                  </p:pic>
                </p:oleObj>
              </mc:Fallback>
            </mc:AlternateContent>
          </a:graphicData>
        </a:graphic>
      </p:graphicFrame>
      <p:graphicFrame>
        <p:nvGraphicFramePr>
          <p:cNvPr id="21" name="Diagramm 20"/>
          <p:cNvGraphicFramePr>
            <a:graphicFrameLocks/>
          </p:cNvGraphicFramePr>
          <p:nvPr>
            <p:extLst>
              <p:ext uri="{D42A27DB-BD31-4B8C-83A1-F6EECF244321}">
                <p14:modId xmlns:p14="http://schemas.microsoft.com/office/powerpoint/2010/main" val="3990596955"/>
              </p:ext>
            </p:extLst>
          </p:nvPr>
        </p:nvGraphicFramePr>
        <p:xfrm>
          <a:off x="245204" y="874275"/>
          <a:ext cx="9414000" cy="5090400"/>
        </p:xfrm>
        <a:graphic>
          <a:graphicData uri="http://schemas.openxmlformats.org/drawingml/2006/chart">
            <c:chart xmlns:c="http://schemas.openxmlformats.org/drawingml/2006/chart" xmlns:r="http://schemas.openxmlformats.org/officeDocument/2006/relationships" r:id="rId9"/>
          </a:graphicData>
        </a:graphic>
      </p:graphicFrame>
      <p:sp>
        <p:nvSpPr>
          <p:cNvPr id="2" name="Titel 1"/>
          <p:cNvSpPr>
            <a:spLocks noGrp="1"/>
          </p:cNvSpPr>
          <p:nvPr>
            <p:ph type="title"/>
            <p:custDataLst>
              <p:tags r:id="rId4"/>
            </p:custDataLst>
          </p:nvPr>
        </p:nvSpPr>
        <p:spPr/>
        <p:txBody>
          <a:bodyPr/>
          <a:lstStyle/>
          <a:p>
            <a:r>
              <a:rPr lang="en-US" dirty="0" smtClean="0"/>
              <a:t>Time and spatial varying thermal properties </a:t>
            </a:r>
            <a:br>
              <a:rPr lang="en-US" dirty="0" smtClean="0"/>
            </a:br>
            <a:r>
              <a:rPr lang="en-US" dirty="0" smtClean="0">
                <a:solidFill>
                  <a:schemeClr val="accent4"/>
                </a:solidFill>
              </a:rPr>
              <a:t>Heat partition ratios for h</a:t>
            </a:r>
            <a:r>
              <a:rPr lang="en-US" baseline="-25000" dirty="0" smtClean="0">
                <a:solidFill>
                  <a:schemeClr val="accent4"/>
                </a:solidFill>
              </a:rPr>
              <a:t>sp</a:t>
            </a:r>
            <a:r>
              <a:rPr lang="en-US" dirty="0" smtClean="0">
                <a:solidFill>
                  <a:schemeClr val="accent4"/>
                </a:solidFill>
              </a:rPr>
              <a:t> = 200 µm, </a:t>
            </a:r>
            <a:r>
              <a:rPr lang="en-US" dirty="0" err="1" smtClean="0">
                <a:solidFill>
                  <a:schemeClr val="accent4"/>
                </a:solidFill>
              </a:rPr>
              <a:t>v</a:t>
            </a:r>
            <a:r>
              <a:rPr lang="en-US" baseline="-25000" dirty="0" err="1" smtClean="0">
                <a:solidFill>
                  <a:schemeClr val="accent4"/>
                </a:solidFill>
              </a:rPr>
              <a:t>c</a:t>
            </a:r>
            <a:r>
              <a:rPr lang="en-US" dirty="0" smtClean="0">
                <a:solidFill>
                  <a:schemeClr val="accent4"/>
                </a:solidFill>
              </a:rPr>
              <a:t> = 150 m/min</a:t>
            </a:r>
            <a:endParaRPr lang="en-US" dirty="0">
              <a:solidFill>
                <a:schemeClr val="accent4"/>
              </a:solidFill>
            </a:endParaRPr>
          </a:p>
        </p:txBody>
      </p:sp>
      <p:sp>
        <p:nvSpPr>
          <p:cNvPr id="19" name="Freeform 62"/>
          <p:cNvSpPr>
            <a:spLocks noEditPoints="1"/>
          </p:cNvSpPr>
          <p:nvPr/>
        </p:nvSpPr>
        <p:spPr bwMode="auto">
          <a:xfrm>
            <a:off x="9057456" y="188640"/>
            <a:ext cx="450674" cy="450674"/>
          </a:xfrm>
          <a:custGeom>
            <a:avLst/>
            <a:gdLst>
              <a:gd name="T0" fmla="*/ 32 w 484"/>
              <a:gd name="T1" fmla="*/ 364 h 484"/>
              <a:gd name="T2" fmla="*/ 0 w 484"/>
              <a:gd name="T3" fmla="*/ 242 h 484"/>
              <a:gd name="T4" fmla="*/ 32 w 484"/>
              <a:gd name="T5" fmla="*/ 121 h 484"/>
              <a:gd name="T6" fmla="*/ 120 w 484"/>
              <a:gd name="T7" fmla="*/ 33 h 484"/>
              <a:gd name="T8" fmla="*/ 242 w 484"/>
              <a:gd name="T9" fmla="*/ 0 h 484"/>
              <a:gd name="T10" fmla="*/ 363 w 484"/>
              <a:gd name="T11" fmla="*/ 33 h 484"/>
              <a:gd name="T12" fmla="*/ 451 w 484"/>
              <a:gd name="T13" fmla="*/ 121 h 484"/>
              <a:gd name="T14" fmla="*/ 484 w 484"/>
              <a:gd name="T15" fmla="*/ 242 h 484"/>
              <a:gd name="T16" fmla="*/ 451 w 484"/>
              <a:gd name="T17" fmla="*/ 364 h 484"/>
              <a:gd name="T18" fmla="*/ 363 w 484"/>
              <a:gd name="T19" fmla="*/ 452 h 484"/>
              <a:gd name="T20" fmla="*/ 242 w 484"/>
              <a:gd name="T21" fmla="*/ 484 h 484"/>
              <a:gd name="T22" fmla="*/ 120 w 484"/>
              <a:gd name="T23" fmla="*/ 452 h 484"/>
              <a:gd name="T24" fmla="*/ 32 w 484"/>
              <a:gd name="T25" fmla="*/ 364 h 484"/>
              <a:gd name="T26" fmla="*/ 93 w 484"/>
              <a:gd name="T27" fmla="*/ 156 h 484"/>
              <a:gd name="T28" fmla="*/ 70 w 484"/>
              <a:gd name="T29" fmla="*/ 242 h 484"/>
              <a:gd name="T30" fmla="*/ 93 w 484"/>
              <a:gd name="T31" fmla="*/ 328 h 484"/>
              <a:gd name="T32" fmla="*/ 156 w 484"/>
              <a:gd name="T33" fmla="*/ 391 h 484"/>
              <a:gd name="T34" fmla="*/ 242 w 484"/>
              <a:gd name="T35" fmla="*/ 414 h 484"/>
              <a:gd name="T36" fmla="*/ 328 w 484"/>
              <a:gd name="T37" fmla="*/ 391 h 484"/>
              <a:gd name="T38" fmla="*/ 390 w 484"/>
              <a:gd name="T39" fmla="*/ 328 h 484"/>
              <a:gd name="T40" fmla="*/ 413 w 484"/>
              <a:gd name="T41" fmla="*/ 242 h 484"/>
              <a:gd name="T42" fmla="*/ 390 w 484"/>
              <a:gd name="T43" fmla="*/ 156 h 484"/>
              <a:gd name="T44" fmla="*/ 328 w 484"/>
              <a:gd name="T45" fmla="*/ 94 h 484"/>
              <a:gd name="T46" fmla="*/ 242 w 484"/>
              <a:gd name="T47" fmla="*/ 71 h 484"/>
              <a:gd name="T48" fmla="*/ 156 w 484"/>
              <a:gd name="T49" fmla="*/ 94 h 484"/>
              <a:gd name="T50" fmla="*/ 93 w 484"/>
              <a:gd name="T51" fmla="*/ 156 h 484"/>
              <a:gd name="T52" fmla="*/ 161 w 484"/>
              <a:gd name="T53" fmla="*/ 273 h 484"/>
              <a:gd name="T54" fmla="*/ 161 w 484"/>
              <a:gd name="T55" fmla="*/ 252 h 484"/>
              <a:gd name="T56" fmla="*/ 164 w 484"/>
              <a:gd name="T57" fmla="*/ 245 h 484"/>
              <a:gd name="T58" fmla="*/ 171 w 484"/>
              <a:gd name="T59" fmla="*/ 242 h 484"/>
              <a:gd name="T60" fmla="*/ 242 w 484"/>
              <a:gd name="T61" fmla="*/ 242 h 484"/>
              <a:gd name="T62" fmla="*/ 242 w 484"/>
              <a:gd name="T63" fmla="*/ 131 h 484"/>
              <a:gd name="T64" fmla="*/ 245 w 484"/>
              <a:gd name="T65" fmla="*/ 124 h 484"/>
              <a:gd name="T66" fmla="*/ 252 w 484"/>
              <a:gd name="T67" fmla="*/ 121 h 484"/>
              <a:gd name="T68" fmla="*/ 272 w 484"/>
              <a:gd name="T69" fmla="*/ 121 h 484"/>
              <a:gd name="T70" fmla="*/ 279 w 484"/>
              <a:gd name="T71" fmla="*/ 124 h 484"/>
              <a:gd name="T72" fmla="*/ 282 w 484"/>
              <a:gd name="T73" fmla="*/ 131 h 484"/>
              <a:gd name="T74" fmla="*/ 282 w 484"/>
              <a:gd name="T75" fmla="*/ 273 h 484"/>
              <a:gd name="T76" fmla="*/ 279 w 484"/>
              <a:gd name="T77" fmla="*/ 280 h 484"/>
              <a:gd name="T78" fmla="*/ 272 w 484"/>
              <a:gd name="T79" fmla="*/ 283 h 484"/>
              <a:gd name="T80" fmla="*/ 171 w 484"/>
              <a:gd name="T81" fmla="*/ 283 h 484"/>
              <a:gd name="T82" fmla="*/ 164 w 484"/>
              <a:gd name="T83" fmla="*/ 280 h 484"/>
              <a:gd name="T84" fmla="*/ 161 w 484"/>
              <a:gd name="T85" fmla="*/ 27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84" h="484">
                <a:moveTo>
                  <a:pt x="32" y="364"/>
                </a:moveTo>
                <a:cubicBezTo>
                  <a:pt x="11" y="327"/>
                  <a:pt x="0" y="286"/>
                  <a:pt x="0" y="242"/>
                </a:cubicBezTo>
                <a:cubicBezTo>
                  <a:pt x="0" y="198"/>
                  <a:pt x="11" y="158"/>
                  <a:pt x="32" y="121"/>
                </a:cubicBezTo>
                <a:cubicBezTo>
                  <a:pt x="54" y="84"/>
                  <a:pt x="83" y="54"/>
                  <a:pt x="120" y="33"/>
                </a:cubicBezTo>
                <a:cubicBezTo>
                  <a:pt x="157" y="11"/>
                  <a:pt x="198" y="0"/>
                  <a:pt x="242" y="0"/>
                </a:cubicBezTo>
                <a:cubicBezTo>
                  <a:pt x="286" y="0"/>
                  <a:pt x="326" y="11"/>
                  <a:pt x="363" y="33"/>
                </a:cubicBezTo>
                <a:cubicBezTo>
                  <a:pt x="400" y="54"/>
                  <a:pt x="430" y="84"/>
                  <a:pt x="451" y="121"/>
                </a:cubicBezTo>
                <a:cubicBezTo>
                  <a:pt x="473" y="158"/>
                  <a:pt x="484" y="198"/>
                  <a:pt x="484" y="242"/>
                </a:cubicBezTo>
                <a:cubicBezTo>
                  <a:pt x="484" y="286"/>
                  <a:pt x="473" y="327"/>
                  <a:pt x="451" y="364"/>
                </a:cubicBezTo>
                <a:cubicBezTo>
                  <a:pt x="430" y="401"/>
                  <a:pt x="400" y="430"/>
                  <a:pt x="363" y="452"/>
                </a:cubicBezTo>
                <a:cubicBezTo>
                  <a:pt x="326" y="473"/>
                  <a:pt x="286" y="484"/>
                  <a:pt x="242" y="484"/>
                </a:cubicBezTo>
                <a:cubicBezTo>
                  <a:pt x="198" y="484"/>
                  <a:pt x="157" y="473"/>
                  <a:pt x="120" y="452"/>
                </a:cubicBezTo>
                <a:cubicBezTo>
                  <a:pt x="83" y="430"/>
                  <a:pt x="54" y="401"/>
                  <a:pt x="32" y="364"/>
                </a:cubicBezTo>
                <a:close/>
                <a:moveTo>
                  <a:pt x="93" y="156"/>
                </a:moveTo>
                <a:cubicBezTo>
                  <a:pt x="78" y="183"/>
                  <a:pt x="70" y="211"/>
                  <a:pt x="70" y="242"/>
                </a:cubicBezTo>
                <a:cubicBezTo>
                  <a:pt x="70" y="273"/>
                  <a:pt x="78" y="302"/>
                  <a:pt x="93" y="328"/>
                </a:cubicBezTo>
                <a:cubicBezTo>
                  <a:pt x="109" y="355"/>
                  <a:pt x="130" y="375"/>
                  <a:pt x="156" y="391"/>
                </a:cubicBezTo>
                <a:cubicBezTo>
                  <a:pt x="182" y="406"/>
                  <a:pt x="211" y="414"/>
                  <a:pt x="242" y="414"/>
                </a:cubicBezTo>
                <a:cubicBezTo>
                  <a:pt x="273" y="414"/>
                  <a:pt x="302" y="406"/>
                  <a:pt x="328" y="391"/>
                </a:cubicBezTo>
                <a:cubicBezTo>
                  <a:pt x="354" y="375"/>
                  <a:pt x="375" y="355"/>
                  <a:pt x="390" y="328"/>
                </a:cubicBezTo>
                <a:cubicBezTo>
                  <a:pt x="405" y="302"/>
                  <a:pt x="413" y="273"/>
                  <a:pt x="413" y="242"/>
                </a:cubicBezTo>
                <a:cubicBezTo>
                  <a:pt x="413" y="211"/>
                  <a:pt x="405" y="183"/>
                  <a:pt x="390" y="156"/>
                </a:cubicBezTo>
                <a:cubicBezTo>
                  <a:pt x="375" y="130"/>
                  <a:pt x="354" y="109"/>
                  <a:pt x="328" y="94"/>
                </a:cubicBezTo>
                <a:cubicBezTo>
                  <a:pt x="302" y="79"/>
                  <a:pt x="273" y="71"/>
                  <a:pt x="242" y="71"/>
                </a:cubicBezTo>
                <a:cubicBezTo>
                  <a:pt x="211" y="71"/>
                  <a:pt x="182" y="79"/>
                  <a:pt x="156" y="94"/>
                </a:cubicBezTo>
                <a:cubicBezTo>
                  <a:pt x="130" y="109"/>
                  <a:pt x="109" y="130"/>
                  <a:pt x="93" y="156"/>
                </a:cubicBezTo>
                <a:close/>
                <a:moveTo>
                  <a:pt x="161" y="273"/>
                </a:moveTo>
                <a:lnTo>
                  <a:pt x="161" y="252"/>
                </a:lnTo>
                <a:cubicBezTo>
                  <a:pt x="161" y="249"/>
                  <a:pt x="162" y="247"/>
                  <a:pt x="164" y="245"/>
                </a:cubicBezTo>
                <a:cubicBezTo>
                  <a:pt x="166" y="243"/>
                  <a:pt x="168" y="242"/>
                  <a:pt x="171" y="242"/>
                </a:cubicBezTo>
                <a:lnTo>
                  <a:pt x="242" y="242"/>
                </a:lnTo>
                <a:lnTo>
                  <a:pt x="242" y="131"/>
                </a:lnTo>
                <a:cubicBezTo>
                  <a:pt x="242" y="129"/>
                  <a:pt x="243" y="126"/>
                  <a:pt x="245" y="124"/>
                </a:cubicBezTo>
                <a:cubicBezTo>
                  <a:pt x="246" y="122"/>
                  <a:pt x="249" y="121"/>
                  <a:pt x="252" y="121"/>
                </a:cubicBezTo>
                <a:lnTo>
                  <a:pt x="272" y="121"/>
                </a:lnTo>
                <a:cubicBezTo>
                  <a:pt x="275" y="121"/>
                  <a:pt x="277" y="122"/>
                  <a:pt x="279" y="124"/>
                </a:cubicBezTo>
                <a:cubicBezTo>
                  <a:pt x="281" y="126"/>
                  <a:pt x="282" y="129"/>
                  <a:pt x="282" y="131"/>
                </a:cubicBezTo>
                <a:lnTo>
                  <a:pt x="282" y="273"/>
                </a:lnTo>
                <a:cubicBezTo>
                  <a:pt x="282" y="276"/>
                  <a:pt x="281" y="278"/>
                  <a:pt x="279" y="280"/>
                </a:cubicBezTo>
                <a:cubicBezTo>
                  <a:pt x="277" y="282"/>
                  <a:pt x="275" y="283"/>
                  <a:pt x="272" y="283"/>
                </a:cubicBezTo>
                <a:lnTo>
                  <a:pt x="171" y="283"/>
                </a:lnTo>
                <a:cubicBezTo>
                  <a:pt x="168" y="283"/>
                  <a:pt x="166" y="282"/>
                  <a:pt x="164" y="280"/>
                </a:cubicBezTo>
                <a:cubicBezTo>
                  <a:pt x="162" y="278"/>
                  <a:pt x="161" y="276"/>
                  <a:pt x="161" y="273"/>
                </a:cubicBez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pic>
        <p:nvPicPr>
          <p:cNvPr id="12" name="Picture 10"/>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928340" y="1042917"/>
            <a:ext cx="1453712" cy="10896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 name="Textfeld 15"/>
          <p:cNvSpPr txBox="1"/>
          <p:nvPr/>
        </p:nvSpPr>
        <p:spPr>
          <a:xfrm>
            <a:off x="1527287" y="4653136"/>
            <a:ext cx="936104" cy="369332"/>
          </a:xfrm>
          <a:prstGeom prst="rect">
            <a:avLst/>
          </a:prstGeom>
          <a:noFill/>
        </p:spPr>
        <p:txBody>
          <a:bodyPr wrap="square" rtlCol="0">
            <a:spAutoFit/>
          </a:bodyPr>
          <a:lstStyle/>
          <a:p>
            <a:pPr algn="ctr"/>
            <a:r>
              <a:rPr lang="en-US" dirty="0" smtClean="0"/>
              <a:t>Tool</a:t>
            </a:r>
            <a:endParaRPr lang="en-US" dirty="0"/>
          </a:p>
        </p:txBody>
      </p:sp>
      <p:sp>
        <p:nvSpPr>
          <p:cNvPr id="15" name="Textfeld 14"/>
          <p:cNvSpPr txBox="1"/>
          <p:nvPr/>
        </p:nvSpPr>
        <p:spPr>
          <a:xfrm>
            <a:off x="1243447" y="4031776"/>
            <a:ext cx="1503784" cy="369332"/>
          </a:xfrm>
          <a:prstGeom prst="rect">
            <a:avLst/>
          </a:prstGeom>
          <a:noFill/>
        </p:spPr>
        <p:txBody>
          <a:bodyPr wrap="square" rtlCol="0">
            <a:spAutoFit/>
          </a:bodyPr>
          <a:lstStyle/>
          <a:p>
            <a:pPr algn="ctr"/>
            <a:r>
              <a:rPr lang="en-US" dirty="0" smtClean="0"/>
              <a:t>Workpiece</a:t>
            </a:r>
            <a:endParaRPr lang="en-US" dirty="0"/>
          </a:p>
        </p:txBody>
      </p:sp>
      <p:sp>
        <p:nvSpPr>
          <p:cNvPr id="17" name="Textfeld 16"/>
          <p:cNvSpPr txBox="1"/>
          <p:nvPr/>
        </p:nvSpPr>
        <p:spPr>
          <a:xfrm>
            <a:off x="1527287" y="2028360"/>
            <a:ext cx="936104" cy="369332"/>
          </a:xfrm>
          <a:prstGeom prst="rect">
            <a:avLst/>
          </a:prstGeom>
          <a:noFill/>
        </p:spPr>
        <p:txBody>
          <a:bodyPr wrap="square" rtlCol="0">
            <a:spAutoFit/>
          </a:bodyPr>
          <a:lstStyle/>
          <a:p>
            <a:pPr algn="ctr"/>
            <a:r>
              <a:rPr lang="en-US" dirty="0" smtClean="0">
                <a:solidFill>
                  <a:schemeClr val="tx2"/>
                </a:solidFill>
              </a:rPr>
              <a:t>Chip</a:t>
            </a:r>
            <a:endParaRPr lang="en-US" dirty="0">
              <a:solidFill>
                <a:schemeClr val="tx2"/>
              </a:solidFill>
            </a:endParaRPr>
          </a:p>
        </p:txBody>
      </p:sp>
      <p:sp>
        <p:nvSpPr>
          <p:cNvPr id="14" name="Rechteck 13"/>
          <p:cNvSpPr/>
          <p:nvPr/>
        </p:nvSpPr>
        <p:spPr bwMode="auto">
          <a:xfrm>
            <a:off x="8604619" y="815594"/>
            <a:ext cx="1188132" cy="972846"/>
          </a:xfrm>
          <a:prstGeom prst="rect">
            <a:avLst/>
          </a:prstGeom>
          <a:noFill/>
          <a:ln w="10795" cap="flat" cmpd="sng" algn="ctr">
            <a:solidFill>
              <a:schemeClr val="tx1"/>
            </a:solidFill>
            <a:prstDash val="dash"/>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de-DE" sz="1800" b="0" i="0" u="none" strike="noStrike" cap="none" normalizeH="0" baseline="0" dirty="0" err="1" smtClean="0">
              <a:ln>
                <a:noFill/>
              </a:ln>
              <a:solidFill>
                <a:schemeClr val="bg1"/>
              </a:solidFill>
              <a:effectLst/>
              <a:latin typeface="Arial" charset="0"/>
            </a:endParaRPr>
          </a:p>
        </p:txBody>
      </p:sp>
      <p:cxnSp>
        <p:nvCxnSpPr>
          <p:cNvPr id="18" name="Gerade Verbindung 17"/>
          <p:cNvCxnSpPr/>
          <p:nvPr/>
        </p:nvCxnSpPr>
        <p:spPr bwMode="auto">
          <a:xfrm flipV="1">
            <a:off x="9254862" y="1791611"/>
            <a:ext cx="0" cy="242125"/>
          </a:xfrm>
          <a:prstGeom prst="line">
            <a:avLst/>
          </a:prstGeom>
          <a:solidFill>
            <a:srgbClr val="DDDDDD"/>
          </a:solidFill>
          <a:ln w="10795"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pic>
        <p:nvPicPr>
          <p:cNvPr id="20" name="Picture 11"/>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8462227" y="787017"/>
            <a:ext cx="1453712" cy="10896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2" name="Rechteck 21"/>
          <p:cNvSpPr/>
          <p:nvPr/>
        </p:nvSpPr>
        <p:spPr bwMode="auto">
          <a:xfrm>
            <a:off x="4071069" y="1069924"/>
            <a:ext cx="1188132" cy="972846"/>
          </a:xfrm>
          <a:prstGeom prst="rect">
            <a:avLst/>
          </a:prstGeom>
          <a:noFill/>
          <a:ln w="10795" cap="flat" cmpd="sng" algn="ctr">
            <a:solidFill>
              <a:schemeClr val="tx1"/>
            </a:solidFill>
            <a:prstDash val="dash"/>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de-DE" sz="1800" b="0" i="0" u="none" strike="noStrike" cap="none" normalizeH="0" baseline="0" dirty="0" err="1" smtClean="0">
              <a:ln>
                <a:noFill/>
              </a:ln>
              <a:solidFill>
                <a:schemeClr val="bg1"/>
              </a:solidFill>
              <a:effectLst/>
              <a:latin typeface="Arial" charset="0"/>
            </a:endParaRPr>
          </a:p>
        </p:txBody>
      </p:sp>
      <p:cxnSp>
        <p:nvCxnSpPr>
          <p:cNvPr id="23" name="Gerade Verbindung 22"/>
          <p:cNvCxnSpPr/>
          <p:nvPr/>
        </p:nvCxnSpPr>
        <p:spPr bwMode="auto">
          <a:xfrm flipV="1">
            <a:off x="4721312" y="2053445"/>
            <a:ext cx="0" cy="286750"/>
          </a:xfrm>
          <a:prstGeom prst="line">
            <a:avLst/>
          </a:prstGeom>
          <a:solidFill>
            <a:srgbClr val="DDDDDD"/>
          </a:solidFill>
          <a:ln w="10795"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spTree>
    <p:custDataLst>
      <p:tags r:id="rId2"/>
    </p:custDataLst>
    <p:extLst>
      <p:ext uri="{BB962C8B-B14F-4D97-AF65-F5344CB8AC3E}">
        <p14:creationId xmlns:p14="http://schemas.microsoft.com/office/powerpoint/2010/main" val="25549477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kt 2" hidden="1"/>
          <p:cNvGraphicFramePr>
            <a:graphicFrameLocks noChangeAspect="1"/>
          </p:cNvGraphicFramePr>
          <p:nvPr>
            <p:custDataLst>
              <p:tags r:id="rId2"/>
            </p:custDataLst>
            <p:extLst>
              <p:ext uri="{D42A27DB-BD31-4B8C-83A1-F6EECF244321}">
                <p14:modId xmlns:p14="http://schemas.microsoft.com/office/powerpoint/2010/main" val="2926263851"/>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82044" name="think-cell Folie" r:id="rId5" imgW="270" imgH="270" progId="TCLayout.ActiveDocument.1">
                  <p:embed/>
                </p:oleObj>
              </mc:Choice>
              <mc:Fallback>
                <p:oleObj name="think-cell Folie" r:id="rId5" imgW="270" imgH="270"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19" name="Titel 1"/>
          <p:cNvSpPr txBox="1">
            <a:spLocks/>
          </p:cNvSpPr>
          <p:nvPr/>
        </p:nvSpPr>
        <p:spPr bwMode="auto">
          <a:xfrm>
            <a:off x="217489" y="0"/>
            <a:ext cx="9467850" cy="719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287146" bIns="0" numCol="1" anchor="b" anchorCtr="0" compatLnSpc="1">
            <a:prstTxWarp prst="textNoShape">
              <a:avLst/>
            </a:prstTxWarp>
          </a:bodyPr>
          <a:lstStyle>
            <a:lvl1pPr algn="l" defTabSz="1042236" rtl="0" eaLnBrk="1" fontAlgn="base" hangingPunct="1">
              <a:spcBef>
                <a:spcPct val="0"/>
              </a:spcBef>
              <a:spcAft>
                <a:spcPct val="0"/>
              </a:spcAft>
              <a:defRPr sz="2200" b="1">
                <a:solidFill>
                  <a:schemeClr val="tx2"/>
                </a:solidFill>
                <a:latin typeface="+mj-lt"/>
                <a:ea typeface="+mj-ea"/>
                <a:cs typeface="+mj-cs"/>
              </a:defRPr>
            </a:lvl1pPr>
            <a:lvl2pPr algn="l" defTabSz="1042236" rtl="0" eaLnBrk="1" fontAlgn="base" hangingPunct="1">
              <a:spcBef>
                <a:spcPct val="0"/>
              </a:spcBef>
              <a:spcAft>
                <a:spcPct val="0"/>
              </a:spcAft>
              <a:defRPr sz="2200" b="1">
                <a:solidFill>
                  <a:schemeClr val="tx2"/>
                </a:solidFill>
                <a:latin typeface="Arial" charset="0"/>
              </a:defRPr>
            </a:lvl2pPr>
            <a:lvl3pPr algn="l" defTabSz="1042236" rtl="0" eaLnBrk="1" fontAlgn="base" hangingPunct="1">
              <a:spcBef>
                <a:spcPct val="0"/>
              </a:spcBef>
              <a:spcAft>
                <a:spcPct val="0"/>
              </a:spcAft>
              <a:defRPr sz="2200" b="1">
                <a:solidFill>
                  <a:schemeClr val="tx2"/>
                </a:solidFill>
                <a:latin typeface="Arial" charset="0"/>
              </a:defRPr>
            </a:lvl3pPr>
            <a:lvl4pPr algn="l" defTabSz="1042236" rtl="0" eaLnBrk="1" fontAlgn="base" hangingPunct="1">
              <a:spcBef>
                <a:spcPct val="0"/>
              </a:spcBef>
              <a:spcAft>
                <a:spcPct val="0"/>
              </a:spcAft>
              <a:defRPr sz="2200" b="1">
                <a:solidFill>
                  <a:schemeClr val="tx2"/>
                </a:solidFill>
                <a:latin typeface="Arial" charset="0"/>
              </a:defRPr>
            </a:lvl4pPr>
            <a:lvl5pPr algn="l" defTabSz="1042236" rtl="0" eaLnBrk="1" fontAlgn="base" hangingPunct="1">
              <a:spcBef>
                <a:spcPct val="0"/>
              </a:spcBef>
              <a:spcAft>
                <a:spcPct val="0"/>
              </a:spcAft>
              <a:defRPr sz="2200" b="1">
                <a:solidFill>
                  <a:schemeClr val="tx2"/>
                </a:solidFill>
                <a:latin typeface="Arial" charset="0"/>
              </a:defRPr>
            </a:lvl5pPr>
            <a:lvl6pPr marL="456870" algn="l" defTabSz="1042236" rtl="0" eaLnBrk="1" fontAlgn="base" hangingPunct="1">
              <a:spcBef>
                <a:spcPct val="0"/>
              </a:spcBef>
              <a:spcAft>
                <a:spcPct val="0"/>
              </a:spcAft>
              <a:defRPr sz="2200" b="1">
                <a:solidFill>
                  <a:schemeClr val="tx2"/>
                </a:solidFill>
                <a:latin typeface="Arial" charset="0"/>
              </a:defRPr>
            </a:lvl6pPr>
            <a:lvl7pPr marL="913740" algn="l" defTabSz="1042236" rtl="0" eaLnBrk="1" fontAlgn="base" hangingPunct="1">
              <a:spcBef>
                <a:spcPct val="0"/>
              </a:spcBef>
              <a:spcAft>
                <a:spcPct val="0"/>
              </a:spcAft>
              <a:defRPr sz="2200" b="1">
                <a:solidFill>
                  <a:schemeClr val="tx2"/>
                </a:solidFill>
                <a:latin typeface="Arial" charset="0"/>
              </a:defRPr>
            </a:lvl7pPr>
            <a:lvl8pPr marL="1370612" algn="l" defTabSz="1042236" rtl="0" eaLnBrk="1" fontAlgn="base" hangingPunct="1">
              <a:spcBef>
                <a:spcPct val="0"/>
              </a:spcBef>
              <a:spcAft>
                <a:spcPct val="0"/>
              </a:spcAft>
              <a:defRPr sz="2200" b="1">
                <a:solidFill>
                  <a:schemeClr val="tx2"/>
                </a:solidFill>
                <a:latin typeface="Arial" charset="0"/>
              </a:defRPr>
            </a:lvl8pPr>
            <a:lvl9pPr marL="1827481" algn="l" defTabSz="1042236" rtl="0" eaLnBrk="1" fontAlgn="base" hangingPunct="1">
              <a:spcBef>
                <a:spcPct val="0"/>
              </a:spcBef>
              <a:spcAft>
                <a:spcPct val="0"/>
              </a:spcAft>
              <a:defRPr sz="2200" b="1">
                <a:solidFill>
                  <a:schemeClr val="tx2"/>
                </a:solidFill>
                <a:latin typeface="Arial" charset="0"/>
              </a:defRPr>
            </a:lvl9pPr>
          </a:lstStyle>
          <a:p>
            <a:r>
              <a:rPr lang="en-US" dirty="0"/>
              <a:t>Time and spatial varying thermal properties</a:t>
            </a:r>
            <a:r>
              <a:rPr lang="en-US" kern="0" dirty="0" smtClean="0"/>
              <a:t/>
            </a:r>
            <a:br>
              <a:rPr lang="en-US" kern="0" dirty="0" smtClean="0"/>
            </a:br>
            <a:r>
              <a:rPr lang="en-US" kern="0" dirty="0" smtClean="0">
                <a:solidFill>
                  <a:schemeClr val="accent4"/>
                </a:solidFill>
              </a:rPr>
              <a:t>Temperature distribution for h</a:t>
            </a:r>
            <a:r>
              <a:rPr lang="en-US" kern="0" baseline="-25000" dirty="0" smtClean="0">
                <a:solidFill>
                  <a:schemeClr val="accent4"/>
                </a:solidFill>
              </a:rPr>
              <a:t>sp</a:t>
            </a:r>
            <a:r>
              <a:rPr lang="en-US" kern="0" dirty="0" smtClean="0">
                <a:solidFill>
                  <a:schemeClr val="accent4"/>
                </a:solidFill>
              </a:rPr>
              <a:t> = 200 µm, </a:t>
            </a:r>
            <a:r>
              <a:rPr lang="en-US" kern="0" dirty="0" err="1" smtClean="0">
                <a:solidFill>
                  <a:schemeClr val="accent4"/>
                </a:solidFill>
              </a:rPr>
              <a:t>v</a:t>
            </a:r>
            <a:r>
              <a:rPr lang="en-US" kern="0" baseline="-25000" dirty="0" err="1" smtClean="0">
                <a:solidFill>
                  <a:schemeClr val="accent4"/>
                </a:solidFill>
              </a:rPr>
              <a:t>c</a:t>
            </a:r>
            <a:r>
              <a:rPr lang="en-US" kern="0" dirty="0" smtClean="0">
                <a:solidFill>
                  <a:schemeClr val="accent4"/>
                </a:solidFill>
              </a:rPr>
              <a:t> = 150 m/min</a:t>
            </a:r>
            <a:endParaRPr lang="en-US" kern="0" dirty="0"/>
          </a:p>
        </p:txBody>
      </p:sp>
      <p:sp>
        <p:nvSpPr>
          <p:cNvPr id="20" name="Freeform 101"/>
          <p:cNvSpPr>
            <a:spLocks noEditPoints="1"/>
          </p:cNvSpPr>
          <p:nvPr/>
        </p:nvSpPr>
        <p:spPr bwMode="auto">
          <a:xfrm>
            <a:off x="9156778" y="226102"/>
            <a:ext cx="252028" cy="375751"/>
          </a:xfrm>
          <a:custGeom>
            <a:avLst/>
            <a:gdLst>
              <a:gd name="T0" fmla="*/ 0 w 323"/>
              <a:gd name="T1" fmla="*/ 161 h 484"/>
              <a:gd name="T2" fmla="*/ 47 w 323"/>
              <a:gd name="T3" fmla="*/ 47 h 484"/>
              <a:gd name="T4" fmla="*/ 161 w 323"/>
              <a:gd name="T5" fmla="*/ 0 h 484"/>
              <a:gd name="T6" fmla="*/ 275 w 323"/>
              <a:gd name="T7" fmla="*/ 47 h 484"/>
              <a:gd name="T8" fmla="*/ 323 w 323"/>
              <a:gd name="T9" fmla="*/ 161 h 484"/>
              <a:gd name="T10" fmla="*/ 312 w 323"/>
              <a:gd name="T11" fmla="*/ 218 h 484"/>
              <a:gd name="T12" fmla="*/ 198 w 323"/>
              <a:gd name="T13" fmla="*/ 461 h 484"/>
              <a:gd name="T14" fmla="*/ 183 w 323"/>
              <a:gd name="T15" fmla="*/ 478 h 484"/>
              <a:gd name="T16" fmla="*/ 161 w 323"/>
              <a:gd name="T17" fmla="*/ 484 h 484"/>
              <a:gd name="T18" fmla="*/ 140 w 323"/>
              <a:gd name="T19" fmla="*/ 478 h 484"/>
              <a:gd name="T20" fmla="*/ 126 w 323"/>
              <a:gd name="T21" fmla="*/ 461 h 484"/>
              <a:gd name="T22" fmla="*/ 11 w 323"/>
              <a:gd name="T23" fmla="*/ 218 h 484"/>
              <a:gd name="T24" fmla="*/ 0 w 323"/>
              <a:gd name="T25" fmla="*/ 161 h 484"/>
              <a:gd name="T26" fmla="*/ 104 w 323"/>
              <a:gd name="T27" fmla="*/ 104 h 484"/>
              <a:gd name="T28" fmla="*/ 81 w 323"/>
              <a:gd name="T29" fmla="*/ 161 h 484"/>
              <a:gd name="T30" fmla="*/ 104 w 323"/>
              <a:gd name="T31" fmla="*/ 218 h 484"/>
              <a:gd name="T32" fmla="*/ 161 w 323"/>
              <a:gd name="T33" fmla="*/ 242 h 484"/>
              <a:gd name="T34" fmla="*/ 218 w 323"/>
              <a:gd name="T35" fmla="*/ 218 h 484"/>
              <a:gd name="T36" fmla="*/ 242 w 323"/>
              <a:gd name="T37" fmla="*/ 161 h 484"/>
              <a:gd name="T38" fmla="*/ 218 w 323"/>
              <a:gd name="T39" fmla="*/ 104 h 484"/>
              <a:gd name="T40" fmla="*/ 161 w 323"/>
              <a:gd name="T41" fmla="*/ 81 h 484"/>
              <a:gd name="T42" fmla="*/ 104 w 323"/>
              <a:gd name="T43" fmla="*/ 104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484">
                <a:moveTo>
                  <a:pt x="0" y="161"/>
                </a:moveTo>
                <a:cubicBezTo>
                  <a:pt x="0" y="117"/>
                  <a:pt x="16" y="79"/>
                  <a:pt x="47" y="47"/>
                </a:cubicBezTo>
                <a:cubicBezTo>
                  <a:pt x="79" y="16"/>
                  <a:pt x="117" y="0"/>
                  <a:pt x="161" y="0"/>
                </a:cubicBezTo>
                <a:cubicBezTo>
                  <a:pt x="206" y="0"/>
                  <a:pt x="244" y="16"/>
                  <a:pt x="275" y="47"/>
                </a:cubicBezTo>
                <a:cubicBezTo>
                  <a:pt x="307" y="79"/>
                  <a:pt x="323" y="117"/>
                  <a:pt x="323" y="161"/>
                </a:cubicBezTo>
                <a:cubicBezTo>
                  <a:pt x="323" y="184"/>
                  <a:pt x="319" y="203"/>
                  <a:pt x="312" y="218"/>
                </a:cubicBezTo>
                <a:lnTo>
                  <a:pt x="198" y="461"/>
                </a:lnTo>
                <a:cubicBezTo>
                  <a:pt x="194" y="468"/>
                  <a:pt x="189" y="474"/>
                  <a:pt x="183" y="478"/>
                </a:cubicBezTo>
                <a:cubicBezTo>
                  <a:pt x="176" y="482"/>
                  <a:pt x="169" y="484"/>
                  <a:pt x="161" y="484"/>
                </a:cubicBezTo>
                <a:cubicBezTo>
                  <a:pt x="154" y="484"/>
                  <a:pt x="147" y="482"/>
                  <a:pt x="140" y="478"/>
                </a:cubicBezTo>
                <a:cubicBezTo>
                  <a:pt x="134" y="474"/>
                  <a:pt x="129" y="468"/>
                  <a:pt x="126" y="461"/>
                </a:cubicBezTo>
                <a:lnTo>
                  <a:pt x="11" y="218"/>
                </a:lnTo>
                <a:cubicBezTo>
                  <a:pt x="4" y="203"/>
                  <a:pt x="0" y="184"/>
                  <a:pt x="0" y="161"/>
                </a:cubicBezTo>
                <a:close/>
                <a:moveTo>
                  <a:pt x="104" y="104"/>
                </a:moveTo>
                <a:cubicBezTo>
                  <a:pt x="89" y="120"/>
                  <a:pt x="81" y="139"/>
                  <a:pt x="81" y="161"/>
                </a:cubicBezTo>
                <a:cubicBezTo>
                  <a:pt x="81" y="183"/>
                  <a:pt x="89" y="202"/>
                  <a:pt x="104" y="218"/>
                </a:cubicBezTo>
                <a:cubicBezTo>
                  <a:pt x="120" y="234"/>
                  <a:pt x="139" y="242"/>
                  <a:pt x="161" y="242"/>
                </a:cubicBezTo>
                <a:cubicBezTo>
                  <a:pt x="184" y="242"/>
                  <a:pt x="203" y="234"/>
                  <a:pt x="218" y="218"/>
                </a:cubicBezTo>
                <a:cubicBezTo>
                  <a:pt x="234" y="202"/>
                  <a:pt x="242" y="183"/>
                  <a:pt x="242" y="161"/>
                </a:cubicBezTo>
                <a:cubicBezTo>
                  <a:pt x="242" y="139"/>
                  <a:pt x="234" y="120"/>
                  <a:pt x="218" y="104"/>
                </a:cubicBezTo>
                <a:cubicBezTo>
                  <a:pt x="203" y="88"/>
                  <a:pt x="184" y="81"/>
                  <a:pt x="161" y="81"/>
                </a:cubicBezTo>
                <a:cubicBezTo>
                  <a:pt x="139" y="81"/>
                  <a:pt x="120" y="88"/>
                  <a:pt x="104" y="104"/>
                </a:cubicBez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pic>
        <p:nvPicPr>
          <p:cNvPr id="27" name="Picture 1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1273" y="1409491"/>
            <a:ext cx="5528289" cy="41437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8" name="Picture 1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030598" y="1409491"/>
            <a:ext cx="5528289" cy="41437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9" name="Textfeld 28"/>
          <p:cNvSpPr txBox="1"/>
          <p:nvPr/>
        </p:nvSpPr>
        <p:spPr>
          <a:xfrm>
            <a:off x="-600068" y="1196752"/>
            <a:ext cx="6059749" cy="369332"/>
          </a:xfrm>
          <a:prstGeom prst="rect">
            <a:avLst/>
          </a:prstGeom>
          <a:noFill/>
        </p:spPr>
        <p:txBody>
          <a:bodyPr wrap="square" rtlCol="0">
            <a:spAutoFit/>
          </a:bodyPr>
          <a:lstStyle/>
          <a:p>
            <a:pPr algn="ctr"/>
            <a:r>
              <a:rPr lang="en-US" dirty="0" smtClean="0"/>
              <a:t>Workpiece position : 124 mm</a:t>
            </a:r>
            <a:endParaRPr lang="en-US" dirty="0"/>
          </a:p>
        </p:txBody>
      </p:sp>
      <p:sp>
        <p:nvSpPr>
          <p:cNvPr id="30" name="Textfeld 29"/>
          <p:cNvSpPr txBox="1"/>
          <p:nvPr/>
        </p:nvSpPr>
        <p:spPr>
          <a:xfrm>
            <a:off x="3861803" y="1196752"/>
            <a:ext cx="6059749" cy="369332"/>
          </a:xfrm>
          <a:prstGeom prst="rect">
            <a:avLst/>
          </a:prstGeom>
          <a:noFill/>
        </p:spPr>
        <p:txBody>
          <a:bodyPr wrap="square" rtlCol="0">
            <a:spAutoFit/>
          </a:bodyPr>
          <a:lstStyle/>
          <a:p>
            <a:pPr algn="ctr"/>
            <a:r>
              <a:rPr lang="en-US" dirty="0" smtClean="0"/>
              <a:t>Workpiece position : 200 mm</a:t>
            </a:r>
            <a:endParaRPr lang="en-US" dirty="0"/>
          </a:p>
        </p:txBody>
      </p:sp>
      <p:pic>
        <p:nvPicPr>
          <p:cNvPr id="31" name="Picture 90"/>
          <p:cNvPicPr>
            <a:picLocks noChangeAspect="1" noChangeArrowheads="1"/>
          </p:cNvPicPr>
          <p:nvPr/>
        </p:nvPicPr>
        <p:blipFill rotWithShape="1">
          <a:blip r:embed="rId9">
            <a:extLst>
              <a:ext uri="{28A0092B-C50C-407E-A947-70E740481C1C}">
                <a14:useLocalDpi xmlns:a14="http://schemas.microsoft.com/office/drawing/2010/main" val="0"/>
              </a:ext>
            </a:extLst>
          </a:blip>
          <a:srcRect l="80686" r="7915"/>
          <a:stretch/>
        </p:blipFill>
        <p:spPr bwMode="auto">
          <a:xfrm>
            <a:off x="9056772" y="1409490"/>
            <a:ext cx="630150" cy="41437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Textfeld 9"/>
          <p:cNvSpPr txBox="1"/>
          <p:nvPr/>
        </p:nvSpPr>
        <p:spPr>
          <a:xfrm>
            <a:off x="9043686" y="1440152"/>
            <a:ext cx="547481" cy="276999"/>
          </a:xfrm>
          <a:prstGeom prst="rect">
            <a:avLst/>
          </a:prstGeom>
          <a:noFill/>
        </p:spPr>
        <p:txBody>
          <a:bodyPr wrap="square" rtlCol="0">
            <a:spAutoFit/>
          </a:bodyPr>
          <a:lstStyle/>
          <a:p>
            <a:r>
              <a:rPr lang="de-DE" sz="1200" dirty="0" smtClean="0"/>
              <a:t>[°C]</a:t>
            </a:r>
            <a:endParaRPr lang="de-DE" sz="1200" dirty="0"/>
          </a:p>
        </p:txBody>
      </p:sp>
    </p:spTree>
    <p:extLst>
      <p:ext uri="{BB962C8B-B14F-4D97-AF65-F5344CB8AC3E}">
        <p14:creationId xmlns:p14="http://schemas.microsoft.com/office/powerpoint/2010/main" val="188589389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kt 2" hidden="1"/>
          <p:cNvGraphicFramePr>
            <a:graphicFrameLocks noChangeAspect="1"/>
          </p:cNvGraphicFramePr>
          <p:nvPr>
            <p:custDataLst>
              <p:tags r:id="rId3"/>
            </p:custDataLst>
            <p:extLst>
              <p:ext uri="{D42A27DB-BD31-4B8C-83A1-F6EECF244321}">
                <p14:modId xmlns:p14="http://schemas.microsoft.com/office/powerpoint/2010/main" val="313658859"/>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42263" name="think-cell Folie" r:id="rId7" imgW="270" imgH="270" progId="TCLayout.ActiveDocument.1">
                  <p:embed/>
                </p:oleObj>
              </mc:Choice>
              <mc:Fallback>
                <p:oleObj name="think-cell Folie" r:id="rId7" imgW="270" imgH="270" progId="TCLayout.ActiveDocument.1">
                  <p:embed/>
                  <p:pic>
                    <p:nvPicPr>
                      <p:cNvPr id="0" name=""/>
                      <p:cNvPicPr/>
                      <p:nvPr/>
                    </p:nvPicPr>
                    <p:blipFill>
                      <a:blip r:embed="rId8"/>
                      <a:stretch>
                        <a:fillRect/>
                      </a:stretch>
                    </p:blipFill>
                    <p:spPr>
                      <a:xfrm>
                        <a:off x="1588" y="1588"/>
                        <a:ext cx="1587" cy="1587"/>
                      </a:xfrm>
                      <a:prstGeom prst="rect">
                        <a:avLst/>
                      </a:prstGeom>
                    </p:spPr>
                  </p:pic>
                </p:oleObj>
              </mc:Fallback>
            </mc:AlternateContent>
          </a:graphicData>
        </a:graphic>
      </p:graphicFrame>
      <p:graphicFrame>
        <p:nvGraphicFramePr>
          <p:cNvPr id="17" name="Diagramm 16"/>
          <p:cNvGraphicFramePr>
            <a:graphicFrameLocks/>
          </p:cNvGraphicFramePr>
          <p:nvPr>
            <p:extLst>
              <p:ext uri="{D42A27DB-BD31-4B8C-83A1-F6EECF244321}">
                <p14:modId xmlns:p14="http://schemas.microsoft.com/office/powerpoint/2010/main" val="304414760"/>
              </p:ext>
            </p:extLst>
          </p:nvPr>
        </p:nvGraphicFramePr>
        <p:xfrm>
          <a:off x="245204" y="874275"/>
          <a:ext cx="9414000" cy="5090400"/>
        </p:xfrm>
        <a:graphic>
          <a:graphicData uri="http://schemas.openxmlformats.org/drawingml/2006/chart">
            <c:chart xmlns:c="http://schemas.openxmlformats.org/drawingml/2006/chart" xmlns:r="http://schemas.openxmlformats.org/officeDocument/2006/relationships" r:id="rId9"/>
          </a:graphicData>
        </a:graphic>
      </p:graphicFrame>
      <p:sp>
        <p:nvSpPr>
          <p:cNvPr id="2" name="Titel 1"/>
          <p:cNvSpPr>
            <a:spLocks noGrp="1"/>
          </p:cNvSpPr>
          <p:nvPr>
            <p:ph type="title"/>
            <p:custDataLst>
              <p:tags r:id="rId4"/>
            </p:custDataLst>
          </p:nvPr>
        </p:nvSpPr>
        <p:spPr/>
        <p:txBody>
          <a:bodyPr/>
          <a:lstStyle/>
          <a:p>
            <a:r>
              <a:rPr lang="en-US" dirty="0" smtClean="0"/>
              <a:t>Time and spatial varying thermal properties </a:t>
            </a:r>
            <a:br>
              <a:rPr lang="en-US" dirty="0" smtClean="0"/>
            </a:br>
            <a:r>
              <a:rPr lang="en-US" dirty="0" smtClean="0">
                <a:solidFill>
                  <a:schemeClr val="accent4"/>
                </a:solidFill>
              </a:rPr>
              <a:t>Heat partition ratios for h</a:t>
            </a:r>
            <a:r>
              <a:rPr lang="en-US" baseline="-25000" dirty="0" smtClean="0">
                <a:solidFill>
                  <a:schemeClr val="accent4"/>
                </a:solidFill>
              </a:rPr>
              <a:t>sp</a:t>
            </a:r>
            <a:r>
              <a:rPr lang="en-US" dirty="0" smtClean="0">
                <a:solidFill>
                  <a:schemeClr val="accent4"/>
                </a:solidFill>
              </a:rPr>
              <a:t> = 300 µm, </a:t>
            </a:r>
            <a:r>
              <a:rPr lang="en-US" dirty="0" err="1" smtClean="0">
                <a:solidFill>
                  <a:schemeClr val="accent4"/>
                </a:solidFill>
              </a:rPr>
              <a:t>v</a:t>
            </a:r>
            <a:r>
              <a:rPr lang="en-US" baseline="-25000" dirty="0" err="1" smtClean="0">
                <a:solidFill>
                  <a:schemeClr val="accent4"/>
                </a:solidFill>
              </a:rPr>
              <a:t>c</a:t>
            </a:r>
            <a:r>
              <a:rPr lang="en-US" dirty="0" smtClean="0">
                <a:solidFill>
                  <a:schemeClr val="accent4"/>
                </a:solidFill>
              </a:rPr>
              <a:t> = 100 m/min</a:t>
            </a:r>
            <a:endParaRPr lang="en-US" dirty="0">
              <a:solidFill>
                <a:schemeClr val="accent4"/>
              </a:solidFill>
            </a:endParaRPr>
          </a:p>
        </p:txBody>
      </p:sp>
      <p:sp>
        <p:nvSpPr>
          <p:cNvPr id="20" name="Freeform 62"/>
          <p:cNvSpPr>
            <a:spLocks noEditPoints="1"/>
          </p:cNvSpPr>
          <p:nvPr/>
        </p:nvSpPr>
        <p:spPr bwMode="auto">
          <a:xfrm>
            <a:off x="9057456" y="188640"/>
            <a:ext cx="450674" cy="450674"/>
          </a:xfrm>
          <a:custGeom>
            <a:avLst/>
            <a:gdLst>
              <a:gd name="T0" fmla="*/ 32 w 484"/>
              <a:gd name="T1" fmla="*/ 364 h 484"/>
              <a:gd name="T2" fmla="*/ 0 w 484"/>
              <a:gd name="T3" fmla="*/ 242 h 484"/>
              <a:gd name="T4" fmla="*/ 32 w 484"/>
              <a:gd name="T5" fmla="*/ 121 h 484"/>
              <a:gd name="T6" fmla="*/ 120 w 484"/>
              <a:gd name="T7" fmla="*/ 33 h 484"/>
              <a:gd name="T8" fmla="*/ 242 w 484"/>
              <a:gd name="T9" fmla="*/ 0 h 484"/>
              <a:gd name="T10" fmla="*/ 363 w 484"/>
              <a:gd name="T11" fmla="*/ 33 h 484"/>
              <a:gd name="T12" fmla="*/ 451 w 484"/>
              <a:gd name="T13" fmla="*/ 121 h 484"/>
              <a:gd name="T14" fmla="*/ 484 w 484"/>
              <a:gd name="T15" fmla="*/ 242 h 484"/>
              <a:gd name="T16" fmla="*/ 451 w 484"/>
              <a:gd name="T17" fmla="*/ 364 h 484"/>
              <a:gd name="T18" fmla="*/ 363 w 484"/>
              <a:gd name="T19" fmla="*/ 452 h 484"/>
              <a:gd name="T20" fmla="*/ 242 w 484"/>
              <a:gd name="T21" fmla="*/ 484 h 484"/>
              <a:gd name="T22" fmla="*/ 120 w 484"/>
              <a:gd name="T23" fmla="*/ 452 h 484"/>
              <a:gd name="T24" fmla="*/ 32 w 484"/>
              <a:gd name="T25" fmla="*/ 364 h 484"/>
              <a:gd name="T26" fmla="*/ 93 w 484"/>
              <a:gd name="T27" fmla="*/ 156 h 484"/>
              <a:gd name="T28" fmla="*/ 70 w 484"/>
              <a:gd name="T29" fmla="*/ 242 h 484"/>
              <a:gd name="T30" fmla="*/ 93 w 484"/>
              <a:gd name="T31" fmla="*/ 328 h 484"/>
              <a:gd name="T32" fmla="*/ 156 w 484"/>
              <a:gd name="T33" fmla="*/ 391 h 484"/>
              <a:gd name="T34" fmla="*/ 242 w 484"/>
              <a:gd name="T35" fmla="*/ 414 h 484"/>
              <a:gd name="T36" fmla="*/ 328 w 484"/>
              <a:gd name="T37" fmla="*/ 391 h 484"/>
              <a:gd name="T38" fmla="*/ 390 w 484"/>
              <a:gd name="T39" fmla="*/ 328 h 484"/>
              <a:gd name="T40" fmla="*/ 413 w 484"/>
              <a:gd name="T41" fmla="*/ 242 h 484"/>
              <a:gd name="T42" fmla="*/ 390 w 484"/>
              <a:gd name="T43" fmla="*/ 156 h 484"/>
              <a:gd name="T44" fmla="*/ 328 w 484"/>
              <a:gd name="T45" fmla="*/ 94 h 484"/>
              <a:gd name="T46" fmla="*/ 242 w 484"/>
              <a:gd name="T47" fmla="*/ 71 h 484"/>
              <a:gd name="T48" fmla="*/ 156 w 484"/>
              <a:gd name="T49" fmla="*/ 94 h 484"/>
              <a:gd name="T50" fmla="*/ 93 w 484"/>
              <a:gd name="T51" fmla="*/ 156 h 484"/>
              <a:gd name="T52" fmla="*/ 161 w 484"/>
              <a:gd name="T53" fmla="*/ 273 h 484"/>
              <a:gd name="T54" fmla="*/ 161 w 484"/>
              <a:gd name="T55" fmla="*/ 252 h 484"/>
              <a:gd name="T56" fmla="*/ 164 w 484"/>
              <a:gd name="T57" fmla="*/ 245 h 484"/>
              <a:gd name="T58" fmla="*/ 171 w 484"/>
              <a:gd name="T59" fmla="*/ 242 h 484"/>
              <a:gd name="T60" fmla="*/ 242 w 484"/>
              <a:gd name="T61" fmla="*/ 242 h 484"/>
              <a:gd name="T62" fmla="*/ 242 w 484"/>
              <a:gd name="T63" fmla="*/ 131 h 484"/>
              <a:gd name="T64" fmla="*/ 245 w 484"/>
              <a:gd name="T65" fmla="*/ 124 h 484"/>
              <a:gd name="T66" fmla="*/ 252 w 484"/>
              <a:gd name="T67" fmla="*/ 121 h 484"/>
              <a:gd name="T68" fmla="*/ 272 w 484"/>
              <a:gd name="T69" fmla="*/ 121 h 484"/>
              <a:gd name="T70" fmla="*/ 279 w 484"/>
              <a:gd name="T71" fmla="*/ 124 h 484"/>
              <a:gd name="T72" fmla="*/ 282 w 484"/>
              <a:gd name="T73" fmla="*/ 131 h 484"/>
              <a:gd name="T74" fmla="*/ 282 w 484"/>
              <a:gd name="T75" fmla="*/ 273 h 484"/>
              <a:gd name="T76" fmla="*/ 279 w 484"/>
              <a:gd name="T77" fmla="*/ 280 h 484"/>
              <a:gd name="T78" fmla="*/ 272 w 484"/>
              <a:gd name="T79" fmla="*/ 283 h 484"/>
              <a:gd name="T80" fmla="*/ 171 w 484"/>
              <a:gd name="T81" fmla="*/ 283 h 484"/>
              <a:gd name="T82" fmla="*/ 164 w 484"/>
              <a:gd name="T83" fmla="*/ 280 h 484"/>
              <a:gd name="T84" fmla="*/ 161 w 484"/>
              <a:gd name="T85" fmla="*/ 27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84" h="484">
                <a:moveTo>
                  <a:pt x="32" y="364"/>
                </a:moveTo>
                <a:cubicBezTo>
                  <a:pt x="11" y="327"/>
                  <a:pt x="0" y="286"/>
                  <a:pt x="0" y="242"/>
                </a:cubicBezTo>
                <a:cubicBezTo>
                  <a:pt x="0" y="198"/>
                  <a:pt x="11" y="158"/>
                  <a:pt x="32" y="121"/>
                </a:cubicBezTo>
                <a:cubicBezTo>
                  <a:pt x="54" y="84"/>
                  <a:pt x="83" y="54"/>
                  <a:pt x="120" y="33"/>
                </a:cubicBezTo>
                <a:cubicBezTo>
                  <a:pt x="157" y="11"/>
                  <a:pt x="198" y="0"/>
                  <a:pt x="242" y="0"/>
                </a:cubicBezTo>
                <a:cubicBezTo>
                  <a:pt x="286" y="0"/>
                  <a:pt x="326" y="11"/>
                  <a:pt x="363" y="33"/>
                </a:cubicBezTo>
                <a:cubicBezTo>
                  <a:pt x="400" y="54"/>
                  <a:pt x="430" y="84"/>
                  <a:pt x="451" y="121"/>
                </a:cubicBezTo>
                <a:cubicBezTo>
                  <a:pt x="473" y="158"/>
                  <a:pt x="484" y="198"/>
                  <a:pt x="484" y="242"/>
                </a:cubicBezTo>
                <a:cubicBezTo>
                  <a:pt x="484" y="286"/>
                  <a:pt x="473" y="327"/>
                  <a:pt x="451" y="364"/>
                </a:cubicBezTo>
                <a:cubicBezTo>
                  <a:pt x="430" y="401"/>
                  <a:pt x="400" y="430"/>
                  <a:pt x="363" y="452"/>
                </a:cubicBezTo>
                <a:cubicBezTo>
                  <a:pt x="326" y="473"/>
                  <a:pt x="286" y="484"/>
                  <a:pt x="242" y="484"/>
                </a:cubicBezTo>
                <a:cubicBezTo>
                  <a:pt x="198" y="484"/>
                  <a:pt x="157" y="473"/>
                  <a:pt x="120" y="452"/>
                </a:cubicBezTo>
                <a:cubicBezTo>
                  <a:pt x="83" y="430"/>
                  <a:pt x="54" y="401"/>
                  <a:pt x="32" y="364"/>
                </a:cubicBezTo>
                <a:close/>
                <a:moveTo>
                  <a:pt x="93" y="156"/>
                </a:moveTo>
                <a:cubicBezTo>
                  <a:pt x="78" y="183"/>
                  <a:pt x="70" y="211"/>
                  <a:pt x="70" y="242"/>
                </a:cubicBezTo>
                <a:cubicBezTo>
                  <a:pt x="70" y="273"/>
                  <a:pt x="78" y="302"/>
                  <a:pt x="93" y="328"/>
                </a:cubicBezTo>
                <a:cubicBezTo>
                  <a:pt x="109" y="355"/>
                  <a:pt x="130" y="375"/>
                  <a:pt x="156" y="391"/>
                </a:cubicBezTo>
                <a:cubicBezTo>
                  <a:pt x="182" y="406"/>
                  <a:pt x="211" y="414"/>
                  <a:pt x="242" y="414"/>
                </a:cubicBezTo>
                <a:cubicBezTo>
                  <a:pt x="273" y="414"/>
                  <a:pt x="302" y="406"/>
                  <a:pt x="328" y="391"/>
                </a:cubicBezTo>
                <a:cubicBezTo>
                  <a:pt x="354" y="375"/>
                  <a:pt x="375" y="355"/>
                  <a:pt x="390" y="328"/>
                </a:cubicBezTo>
                <a:cubicBezTo>
                  <a:pt x="405" y="302"/>
                  <a:pt x="413" y="273"/>
                  <a:pt x="413" y="242"/>
                </a:cubicBezTo>
                <a:cubicBezTo>
                  <a:pt x="413" y="211"/>
                  <a:pt x="405" y="183"/>
                  <a:pt x="390" y="156"/>
                </a:cubicBezTo>
                <a:cubicBezTo>
                  <a:pt x="375" y="130"/>
                  <a:pt x="354" y="109"/>
                  <a:pt x="328" y="94"/>
                </a:cubicBezTo>
                <a:cubicBezTo>
                  <a:pt x="302" y="79"/>
                  <a:pt x="273" y="71"/>
                  <a:pt x="242" y="71"/>
                </a:cubicBezTo>
                <a:cubicBezTo>
                  <a:pt x="211" y="71"/>
                  <a:pt x="182" y="79"/>
                  <a:pt x="156" y="94"/>
                </a:cubicBezTo>
                <a:cubicBezTo>
                  <a:pt x="130" y="109"/>
                  <a:pt x="109" y="130"/>
                  <a:pt x="93" y="156"/>
                </a:cubicBezTo>
                <a:close/>
                <a:moveTo>
                  <a:pt x="161" y="273"/>
                </a:moveTo>
                <a:lnTo>
                  <a:pt x="161" y="252"/>
                </a:lnTo>
                <a:cubicBezTo>
                  <a:pt x="161" y="249"/>
                  <a:pt x="162" y="247"/>
                  <a:pt x="164" y="245"/>
                </a:cubicBezTo>
                <a:cubicBezTo>
                  <a:pt x="166" y="243"/>
                  <a:pt x="168" y="242"/>
                  <a:pt x="171" y="242"/>
                </a:cubicBezTo>
                <a:lnTo>
                  <a:pt x="242" y="242"/>
                </a:lnTo>
                <a:lnTo>
                  <a:pt x="242" y="131"/>
                </a:lnTo>
                <a:cubicBezTo>
                  <a:pt x="242" y="129"/>
                  <a:pt x="243" y="126"/>
                  <a:pt x="245" y="124"/>
                </a:cubicBezTo>
                <a:cubicBezTo>
                  <a:pt x="246" y="122"/>
                  <a:pt x="249" y="121"/>
                  <a:pt x="252" y="121"/>
                </a:cubicBezTo>
                <a:lnTo>
                  <a:pt x="272" y="121"/>
                </a:lnTo>
                <a:cubicBezTo>
                  <a:pt x="275" y="121"/>
                  <a:pt x="277" y="122"/>
                  <a:pt x="279" y="124"/>
                </a:cubicBezTo>
                <a:cubicBezTo>
                  <a:pt x="281" y="126"/>
                  <a:pt x="282" y="129"/>
                  <a:pt x="282" y="131"/>
                </a:cubicBezTo>
                <a:lnTo>
                  <a:pt x="282" y="273"/>
                </a:lnTo>
                <a:cubicBezTo>
                  <a:pt x="282" y="276"/>
                  <a:pt x="281" y="278"/>
                  <a:pt x="279" y="280"/>
                </a:cubicBezTo>
                <a:cubicBezTo>
                  <a:pt x="277" y="282"/>
                  <a:pt x="275" y="283"/>
                  <a:pt x="272" y="283"/>
                </a:cubicBezTo>
                <a:lnTo>
                  <a:pt x="171" y="283"/>
                </a:lnTo>
                <a:cubicBezTo>
                  <a:pt x="168" y="283"/>
                  <a:pt x="166" y="282"/>
                  <a:pt x="164" y="280"/>
                </a:cubicBezTo>
                <a:cubicBezTo>
                  <a:pt x="162" y="278"/>
                  <a:pt x="161" y="276"/>
                  <a:pt x="161" y="273"/>
                </a:cubicBez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pic>
        <p:nvPicPr>
          <p:cNvPr id="13" name="Picture 11"/>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442349" y="719577"/>
            <a:ext cx="1453712" cy="10896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Textfeld 14"/>
          <p:cNvSpPr txBox="1"/>
          <p:nvPr/>
        </p:nvSpPr>
        <p:spPr>
          <a:xfrm>
            <a:off x="1527287" y="4617132"/>
            <a:ext cx="936104" cy="369332"/>
          </a:xfrm>
          <a:prstGeom prst="rect">
            <a:avLst/>
          </a:prstGeom>
          <a:noFill/>
        </p:spPr>
        <p:txBody>
          <a:bodyPr wrap="square" rtlCol="0">
            <a:spAutoFit/>
          </a:bodyPr>
          <a:lstStyle/>
          <a:p>
            <a:pPr algn="ctr"/>
            <a:r>
              <a:rPr lang="en-US" dirty="0" smtClean="0"/>
              <a:t>Tool</a:t>
            </a:r>
            <a:endParaRPr lang="en-US" dirty="0"/>
          </a:p>
        </p:txBody>
      </p:sp>
      <p:sp>
        <p:nvSpPr>
          <p:cNvPr id="14" name="Textfeld 13"/>
          <p:cNvSpPr txBox="1"/>
          <p:nvPr/>
        </p:nvSpPr>
        <p:spPr>
          <a:xfrm>
            <a:off x="1243447" y="3995772"/>
            <a:ext cx="1503784" cy="369332"/>
          </a:xfrm>
          <a:prstGeom prst="rect">
            <a:avLst/>
          </a:prstGeom>
          <a:noFill/>
        </p:spPr>
        <p:txBody>
          <a:bodyPr wrap="square" rtlCol="0">
            <a:spAutoFit/>
          </a:bodyPr>
          <a:lstStyle/>
          <a:p>
            <a:pPr algn="ctr"/>
            <a:r>
              <a:rPr lang="en-US" dirty="0" smtClean="0"/>
              <a:t>Workpiece</a:t>
            </a:r>
            <a:endParaRPr lang="en-US" dirty="0"/>
          </a:p>
        </p:txBody>
      </p:sp>
      <p:sp>
        <p:nvSpPr>
          <p:cNvPr id="16" name="Textfeld 15"/>
          <p:cNvSpPr txBox="1"/>
          <p:nvPr/>
        </p:nvSpPr>
        <p:spPr>
          <a:xfrm>
            <a:off x="1527287" y="2087560"/>
            <a:ext cx="936104" cy="369332"/>
          </a:xfrm>
          <a:prstGeom prst="rect">
            <a:avLst/>
          </a:prstGeom>
          <a:noFill/>
        </p:spPr>
        <p:txBody>
          <a:bodyPr wrap="square" rtlCol="0">
            <a:spAutoFit/>
          </a:bodyPr>
          <a:lstStyle/>
          <a:p>
            <a:pPr algn="ctr"/>
            <a:r>
              <a:rPr lang="en-US" dirty="0" smtClean="0">
                <a:solidFill>
                  <a:schemeClr val="tx2"/>
                </a:solidFill>
              </a:rPr>
              <a:t>Chip</a:t>
            </a:r>
            <a:endParaRPr lang="en-US" dirty="0">
              <a:solidFill>
                <a:schemeClr val="tx2"/>
              </a:solidFill>
            </a:endParaRPr>
          </a:p>
        </p:txBody>
      </p:sp>
      <p:sp>
        <p:nvSpPr>
          <p:cNvPr id="19" name="Rechteck 18"/>
          <p:cNvSpPr/>
          <p:nvPr/>
        </p:nvSpPr>
        <p:spPr bwMode="auto">
          <a:xfrm>
            <a:off x="1804526" y="1129451"/>
            <a:ext cx="1188132" cy="972846"/>
          </a:xfrm>
          <a:prstGeom prst="rect">
            <a:avLst/>
          </a:prstGeom>
          <a:noFill/>
          <a:ln w="10795" cap="flat" cmpd="sng" algn="ctr">
            <a:solidFill>
              <a:schemeClr val="tx1"/>
            </a:solidFill>
            <a:prstDash val="dash"/>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de-DE" sz="1800" b="0" i="0" u="none" strike="noStrike" cap="none" normalizeH="0" baseline="0" dirty="0" err="1" smtClean="0">
              <a:ln>
                <a:noFill/>
              </a:ln>
              <a:solidFill>
                <a:schemeClr val="bg1"/>
              </a:solidFill>
              <a:effectLst/>
              <a:latin typeface="Arial" charset="0"/>
            </a:endParaRPr>
          </a:p>
        </p:txBody>
      </p:sp>
      <p:cxnSp>
        <p:nvCxnSpPr>
          <p:cNvPr id="21" name="Gerade Verbindung 20"/>
          <p:cNvCxnSpPr/>
          <p:nvPr/>
        </p:nvCxnSpPr>
        <p:spPr bwMode="auto">
          <a:xfrm flipV="1">
            <a:off x="2454769" y="2112972"/>
            <a:ext cx="0" cy="286750"/>
          </a:xfrm>
          <a:prstGeom prst="line">
            <a:avLst/>
          </a:prstGeom>
          <a:solidFill>
            <a:srgbClr val="DDDDDD"/>
          </a:solidFill>
          <a:ln w="10795"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pic>
        <p:nvPicPr>
          <p:cNvPr id="22" name="Picture 10"/>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661797" y="1110813"/>
            <a:ext cx="1453712" cy="10896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3" name="Rechteck 22"/>
          <p:cNvSpPr/>
          <p:nvPr/>
        </p:nvSpPr>
        <p:spPr bwMode="auto">
          <a:xfrm>
            <a:off x="8589404" y="738215"/>
            <a:ext cx="1188132" cy="972846"/>
          </a:xfrm>
          <a:prstGeom prst="rect">
            <a:avLst/>
          </a:prstGeom>
          <a:noFill/>
          <a:ln w="10795" cap="flat" cmpd="sng" algn="ctr">
            <a:solidFill>
              <a:schemeClr val="tx1"/>
            </a:solidFill>
            <a:prstDash val="dash"/>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de-DE" sz="1800" b="0" i="0" u="none" strike="noStrike" cap="none" normalizeH="0" baseline="0" dirty="0" err="1" smtClean="0">
              <a:ln>
                <a:noFill/>
              </a:ln>
              <a:solidFill>
                <a:schemeClr val="bg1"/>
              </a:solidFill>
              <a:effectLst/>
              <a:latin typeface="Arial" charset="0"/>
            </a:endParaRPr>
          </a:p>
        </p:txBody>
      </p:sp>
      <p:cxnSp>
        <p:nvCxnSpPr>
          <p:cNvPr id="24" name="Gerade Verbindung 23"/>
          <p:cNvCxnSpPr/>
          <p:nvPr/>
        </p:nvCxnSpPr>
        <p:spPr bwMode="auto">
          <a:xfrm flipV="1">
            <a:off x="9239647" y="1721736"/>
            <a:ext cx="0" cy="286750"/>
          </a:xfrm>
          <a:prstGeom prst="line">
            <a:avLst/>
          </a:prstGeom>
          <a:solidFill>
            <a:srgbClr val="DDDDDD"/>
          </a:solidFill>
          <a:ln w="10795"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spTree>
    <p:custDataLst>
      <p:tags r:id="rId2"/>
    </p:custDataLst>
    <p:extLst>
      <p:ext uri="{BB962C8B-B14F-4D97-AF65-F5344CB8AC3E}">
        <p14:creationId xmlns:p14="http://schemas.microsoft.com/office/powerpoint/2010/main" val="157582674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kt 2" hidden="1"/>
          <p:cNvGraphicFramePr>
            <a:graphicFrameLocks noChangeAspect="1"/>
          </p:cNvGraphicFramePr>
          <p:nvPr>
            <p:custDataLst>
              <p:tags r:id="rId2"/>
            </p:custDataLst>
            <p:extLst>
              <p:ext uri="{D42A27DB-BD31-4B8C-83A1-F6EECF244321}">
                <p14:modId xmlns:p14="http://schemas.microsoft.com/office/powerpoint/2010/main" val="3011667004"/>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83068" name="think-cell Folie" r:id="rId4" imgW="270" imgH="270" progId="TCLayout.ActiveDocument.1">
                  <p:embed/>
                </p:oleObj>
              </mc:Choice>
              <mc:Fallback>
                <p:oleObj name="think-cell Folie" r:id="rId4" imgW="270" imgH="270"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4" name="Titel 1"/>
          <p:cNvSpPr txBox="1">
            <a:spLocks/>
          </p:cNvSpPr>
          <p:nvPr/>
        </p:nvSpPr>
        <p:spPr bwMode="auto">
          <a:xfrm>
            <a:off x="217489" y="0"/>
            <a:ext cx="9467850" cy="719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287146" bIns="0" numCol="1" anchor="b" anchorCtr="0" compatLnSpc="1">
            <a:prstTxWarp prst="textNoShape">
              <a:avLst/>
            </a:prstTxWarp>
          </a:bodyPr>
          <a:lstStyle>
            <a:lvl1pPr algn="l" defTabSz="1042236" rtl="0" eaLnBrk="1" fontAlgn="base" hangingPunct="1">
              <a:spcBef>
                <a:spcPct val="0"/>
              </a:spcBef>
              <a:spcAft>
                <a:spcPct val="0"/>
              </a:spcAft>
              <a:defRPr sz="2200" b="1">
                <a:solidFill>
                  <a:schemeClr val="tx2"/>
                </a:solidFill>
                <a:latin typeface="+mj-lt"/>
                <a:ea typeface="+mj-ea"/>
                <a:cs typeface="+mj-cs"/>
              </a:defRPr>
            </a:lvl1pPr>
            <a:lvl2pPr algn="l" defTabSz="1042236" rtl="0" eaLnBrk="1" fontAlgn="base" hangingPunct="1">
              <a:spcBef>
                <a:spcPct val="0"/>
              </a:spcBef>
              <a:spcAft>
                <a:spcPct val="0"/>
              </a:spcAft>
              <a:defRPr sz="2200" b="1">
                <a:solidFill>
                  <a:schemeClr val="tx2"/>
                </a:solidFill>
                <a:latin typeface="Arial" charset="0"/>
              </a:defRPr>
            </a:lvl2pPr>
            <a:lvl3pPr algn="l" defTabSz="1042236" rtl="0" eaLnBrk="1" fontAlgn="base" hangingPunct="1">
              <a:spcBef>
                <a:spcPct val="0"/>
              </a:spcBef>
              <a:spcAft>
                <a:spcPct val="0"/>
              </a:spcAft>
              <a:defRPr sz="2200" b="1">
                <a:solidFill>
                  <a:schemeClr val="tx2"/>
                </a:solidFill>
                <a:latin typeface="Arial" charset="0"/>
              </a:defRPr>
            </a:lvl3pPr>
            <a:lvl4pPr algn="l" defTabSz="1042236" rtl="0" eaLnBrk="1" fontAlgn="base" hangingPunct="1">
              <a:spcBef>
                <a:spcPct val="0"/>
              </a:spcBef>
              <a:spcAft>
                <a:spcPct val="0"/>
              </a:spcAft>
              <a:defRPr sz="2200" b="1">
                <a:solidFill>
                  <a:schemeClr val="tx2"/>
                </a:solidFill>
                <a:latin typeface="Arial" charset="0"/>
              </a:defRPr>
            </a:lvl4pPr>
            <a:lvl5pPr algn="l" defTabSz="1042236" rtl="0" eaLnBrk="1" fontAlgn="base" hangingPunct="1">
              <a:spcBef>
                <a:spcPct val="0"/>
              </a:spcBef>
              <a:spcAft>
                <a:spcPct val="0"/>
              </a:spcAft>
              <a:defRPr sz="2200" b="1">
                <a:solidFill>
                  <a:schemeClr val="tx2"/>
                </a:solidFill>
                <a:latin typeface="Arial" charset="0"/>
              </a:defRPr>
            </a:lvl5pPr>
            <a:lvl6pPr marL="456870" algn="l" defTabSz="1042236" rtl="0" eaLnBrk="1" fontAlgn="base" hangingPunct="1">
              <a:spcBef>
                <a:spcPct val="0"/>
              </a:spcBef>
              <a:spcAft>
                <a:spcPct val="0"/>
              </a:spcAft>
              <a:defRPr sz="2200" b="1">
                <a:solidFill>
                  <a:schemeClr val="tx2"/>
                </a:solidFill>
                <a:latin typeface="Arial" charset="0"/>
              </a:defRPr>
            </a:lvl6pPr>
            <a:lvl7pPr marL="913740" algn="l" defTabSz="1042236" rtl="0" eaLnBrk="1" fontAlgn="base" hangingPunct="1">
              <a:spcBef>
                <a:spcPct val="0"/>
              </a:spcBef>
              <a:spcAft>
                <a:spcPct val="0"/>
              </a:spcAft>
              <a:defRPr sz="2200" b="1">
                <a:solidFill>
                  <a:schemeClr val="tx2"/>
                </a:solidFill>
                <a:latin typeface="Arial" charset="0"/>
              </a:defRPr>
            </a:lvl7pPr>
            <a:lvl8pPr marL="1370612" algn="l" defTabSz="1042236" rtl="0" eaLnBrk="1" fontAlgn="base" hangingPunct="1">
              <a:spcBef>
                <a:spcPct val="0"/>
              </a:spcBef>
              <a:spcAft>
                <a:spcPct val="0"/>
              </a:spcAft>
              <a:defRPr sz="2200" b="1">
                <a:solidFill>
                  <a:schemeClr val="tx2"/>
                </a:solidFill>
                <a:latin typeface="Arial" charset="0"/>
              </a:defRPr>
            </a:lvl8pPr>
            <a:lvl9pPr marL="1827481" algn="l" defTabSz="1042236" rtl="0" eaLnBrk="1" fontAlgn="base" hangingPunct="1">
              <a:spcBef>
                <a:spcPct val="0"/>
              </a:spcBef>
              <a:spcAft>
                <a:spcPct val="0"/>
              </a:spcAft>
              <a:defRPr sz="2200" b="1">
                <a:solidFill>
                  <a:schemeClr val="tx2"/>
                </a:solidFill>
                <a:latin typeface="Arial" charset="0"/>
              </a:defRPr>
            </a:lvl9pPr>
          </a:lstStyle>
          <a:p>
            <a:r>
              <a:rPr lang="en-US" dirty="0"/>
              <a:t>Time and spatial varying thermal properties</a:t>
            </a:r>
            <a:r>
              <a:rPr lang="en-US" kern="0" dirty="0" smtClean="0"/>
              <a:t/>
            </a:r>
            <a:br>
              <a:rPr lang="en-US" kern="0" dirty="0" smtClean="0"/>
            </a:br>
            <a:r>
              <a:rPr lang="en-US" kern="0" dirty="0">
                <a:solidFill>
                  <a:schemeClr val="accent4"/>
                </a:solidFill>
              </a:rPr>
              <a:t>Temperature distribution </a:t>
            </a:r>
            <a:r>
              <a:rPr lang="en-US" kern="0" dirty="0" smtClean="0">
                <a:solidFill>
                  <a:schemeClr val="accent4"/>
                </a:solidFill>
              </a:rPr>
              <a:t>for h</a:t>
            </a:r>
            <a:r>
              <a:rPr lang="en-US" kern="0" baseline="-25000" dirty="0" smtClean="0">
                <a:solidFill>
                  <a:schemeClr val="accent4"/>
                </a:solidFill>
              </a:rPr>
              <a:t>sp</a:t>
            </a:r>
            <a:r>
              <a:rPr lang="en-US" kern="0" dirty="0" smtClean="0">
                <a:solidFill>
                  <a:schemeClr val="accent4"/>
                </a:solidFill>
              </a:rPr>
              <a:t> = 300 µm, </a:t>
            </a:r>
            <a:r>
              <a:rPr lang="en-US" kern="0" dirty="0" err="1" smtClean="0">
                <a:solidFill>
                  <a:schemeClr val="accent4"/>
                </a:solidFill>
              </a:rPr>
              <a:t>v</a:t>
            </a:r>
            <a:r>
              <a:rPr lang="en-US" kern="0" baseline="-25000" dirty="0" err="1" smtClean="0">
                <a:solidFill>
                  <a:schemeClr val="accent4"/>
                </a:solidFill>
              </a:rPr>
              <a:t>c</a:t>
            </a:r>
            <a:r>
              <a:rPr lang="en-US" kern="0" dirty="0" smtClean="0">
                <a:solidFill>
                  <a:schemeClr val="accent4"/>
                </a:solidFill>
              </a:rPr>
              <a:t> = 100 m/min</a:t>
            </a:r>
            <a:endParaRPr lang="en-US" kern="0" dirty="0"/>
          </a:p>
        </p:txBody>
      </p:sp>
      <p:sp>
        <p:nvSpPr>
          <p:cNvPr id="6" name="Freeform 101"/>
          <p:cNvSpPr>
            <a:spLocks noEditPoints="1"/>
          </p:cNvSpPr>
          <p:nvPr/>
        </p:nvSpPr>
        <p:spPr bwMode="auto">
          <a:xfrm>
            <a:off x="9156778" y="226102"/>
            <a:ext cx="252028" cy="375751"/>
          </a:xfrm>
          <a:custGeom>
            <a:avLst/>
            <a:gdLst>
              <a:gd name="T0" fmla="*/ 0 w 323"/>
              <a:gd name="T1" fmla="*/ 161 h 484"/>
              <a:gd name="T2" fmla="*/ 47 w 323"/>
              <a:gd name="T3" fmla="*/ 47 h 484"/>
              <a:gd name="T4" fmla="*/ 161 w 323"/>
              <a:gd name="T5" fmla="*/ 0 h 484"/>
              <a:gd name="T6" fmla="*/ 275 w 323"/>
              <a:gd name="T7" fmla="*/ 47 h 484"/>
              <a:gd name="T8" fmla="*/ 323 w 323"/>
              <a:gd name="T9" fmla="*/ 161 h 484"/>
              <a:gd name="T10" fmla="*/ 312 w 323"/>
              <a:gd name="T11" fmla="*/ 218 h 484"/>
              <a:gd name="T12" fmla="*/ 198 w 323"/>
              <a:gd name="T13" fmla="*/ 461 h 484"/>
              <a:gd name="T14" fmla="*/ 183 w 323"/>
              <a:gd name="T15" fmla="*/ 478 h 484"/>
              <a:gd name="T16" fmla="*/ 161 w 323"/>
              <a:gd name="T17" fmla="*/ 484 h 484"/>
              <a:gd name="T18" fmla="*/ 140 w 323"/>
              <a:gd name="T19" fmla="*/ 478 h 484"/>
              <a:gd name="T20" fmla="*/ 126 w 323"/>
              <a:gd name="T21" fmla="*/ 461 h 484"/>
              <a:gd name="T22" fmla="*/ 11 w 323"/>
              <a:gd name="T23" fmla="*/ 218 h 484"/>
              <a:gd name="T24" fmla="*/ 0 w 323"/>
              <a:gd name="T25" fmla="*/ 161 h 484"/>
              <a:gd name="T26" fmla="*/ 104 w 323"/>
              <a:gd name="T27" fmla="*/ 104 h 484"/>
              <a:gd name="T28" fmla="*/ 81 w 323"/>
              <a:gd name="T29" fmla="*/ 161 h 484"/>
              <a:gd name="T30" fmla="*/ 104 w 323"/>
              <a:gd name="T31" fmla="*/ 218 h 484"/>
              <a:gd name="T32" fmla="*/ 161 w 323"/>
              <a:gd name="T33" fmla="*/ 242 h 484"/>
              <a:gd name="T34" fmla="*/ 218 w 323"/>
              <a:gd name="T35" fmla="*/ 218 h 484"/>
              <a:gd name="T36" fmla="*/ 242 w 323"/>
              <a:gd name="T37" fmla="*/ 161 h 484"/>
              <a:gd name="T38" fmla="*/ 218 w 323"/>
              <a:gd name="T39" fmla="*/ 104 h 484"/>
              <a:gd name="T40" fmla="*/ 161 w 323"/>
              <a:gd name="T41" fmla="*/ 81 h 484"/>
              <a:gd name="T42" fmla="*/ 104 w 323"/>
              <a:gd name="T43" fmla="*/ 104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484">
                <a:moveTo>
                  <a:pt x="0" y="161"/>
                </a:moveTo>
                <a:cubicBezTo>
                  <a:pt x="0" y="117"/>
                  <a:pt x="16" y="79"/>
                  <a:pt x="47" y="47"/>
                </a:cubicBezTo>
                <a:cubicBezTo>
                  <a:pt x="79" y="16"/>
                  <a:pt x="117" y="0"/>
                  <a:pt x="161" y="0"/>
                </a:cubicBezTo>
                <a:cubicBezTo>
                  <a:pt x="206" y="0"/>
                  <a:pt x="244" y="16"/>
                  <a:pt x="275" y="47"/>
                </a:cubicBezTo>
                <a:cubicBezTo>
                  <a:pt x="307" y="79"/>
                  <a:pt x="323" y="117"/>
                  <a:pt x="323" y="161"/>
                </a:cubicBezTo>
                <a:cubicBezTo>
                  <a:pt x="323" y="184"/>
                  <a:pt x="319" y="203"/>
                  <a:pt x="312" y="218"/>
                </a:cubicBezTo>
                <a:lnTo>
                  <a:pt x="198" y="461"/>
                </a:lnTo>
                <a:cubicBezTo>
                  <a:pt x="194" y="468"/>
                  <a:pt x="189" y="474"/>
                  <a:pt x="183" y="478"/>
                </a:cubicBezTo>
                <a:cubicBezTo>
                  <a:pt x="176" y="482"/>
                  <a:pt x="169" y="484"/>
                  <a:pt x="161" y="484"/>
                </a:cubicBezTo>
                <a:cubicBezTo>
                  <a:pt x="154" y="484"/>
                  <a:pt x="147" y="482"/>
                  <a:pt x="140" y="478"/>
                </a:cubicBezTo>
                <a:cubicBezTo>
                  <a:pt x="134" y="474"/>
                  <a:pt x="129" y="468"/>
                  <a:pt x="126" y="461"/>
                </a:cubicBezTo>
                <a:lnTo>
                  <a:pt x="11" y="218"/>
                </a:lnTo>
                <a:cubicBezTo>
                  <a:pt x="4" y="203"/>
                  <a:pt x="0" y="184"/>
                  <a:pt x="0" y="161"/>
                </a:cubicBezTo>
                <a:close/>
                <a:moveTo>
                  <a:pt x="104" y="104"/>
                </a:moveTo>
                <a:cubicBezTo>
                  <a:pt x="89" y="120"/>
                  <a:pt x="81" y="139"/>
                  <a:pt x="81" y="161"/>
                </a:cubicBezTo>
                <a:cubicBezTo>
                  <a:pt x="81" y="183"/>
                  <a:pt x="89" y="202"/>
                  <a:pt x="104" y="218"/>
                </a:cubicBezTo>
                <a:cubicBezTo>
                  <a:pt x="120" y="234"/>
                  <a:pt x="139" y="242"/>
                  <a:pt x="161" y="242"/>
                </a:cubicBezTo>
                <a:cubicBezTo>
                  <a:pt x="184" y="242"/>
                  <a:pt x="203" y="234"/>
                  <a:pt x="218" y="218"/>
                </a:cubicBezTo>
                <a:cubicBezTo>
                  <a:pt x="234" y="202"/>
                  <a:pt x="242" y="183"/>
                  <a:pt x="242" y="161"/>
                </a:cubicBezTo>
                <a:cubicBezTo>
                  <a:pt x="242" y="139"/>
                  <a:pt x="234" y="120"/>
                  <a:pt x="218" y="104"/>
                </a:cubicBezTo>
                <a:cubicBezTo>
                  <a:pt x="203" y="88"/>
                  <a:pt x="184" y="81"/>
                  <a:pt x="161" y="81"/>
                </a:cubicBezTo>
                <a:cubicBezTo>
                  <a:pt x="139" y="81"/>
                  <a:pt x="120" y="88"/>
                  <a:pt x="104" y="104"/>
                </a:cubicBez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pic>
        <p:nvPicPr>
          <p:cNvPr id="25" name="Picture 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1273" y="1409491"/>
            <a:ext cx="5528289" cy="41437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 name="Picture 1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030598" y="1409491"/>
            <a:ext cx="5528289" cy="41437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7" name="Textfeld 26"/>
          <p:cNvSpPr txBox="1"/>
          <p:nvPr/>
        </p:nvSpPr>
        <p:spPr>
          <a:xfrm>
            <a:off x="-600068" y="1196752"/>
            <a:ext cx="6059749" cy="369332"/>
          </a:xfrm>
          <a:prstGeom prst="rect">
            <a:avLst/>
          </a:prstGeom>
          <a:noFill/>
        </p:spPr>
        <p:txBody>
          <a:bodyPr wrap="square" rtlCol="0">
            <a:spAutoFit/>
          </a:bodyPr>
          <a:lstStyle/>
          <a:p>
            <a:pPr algn="ctr"/>
            <a:r>
              <a:rPr lang="en-US" dirty="0" smtClean="0"/>
              <a:t>Workpiece position : 124 mm</a:t>
            </a:r>
            <a:endParaRPr lang="en-US" dirty="0"/>
          </a:p>
        </p:txBody>
      </p:sp>
      <p:sp>
        <p:nvSpPr>
          <p:cNvPr id="28" name="Textfeld 27"/>
          <p:cNvSpPr txBox="1"/>
          <p:nvPr/>
        </p:nvSpPr>
        <p:spPr>
          <a:xfrm>
            <a:off x="3861803" y="1196752"/>
            <a:ext cx="6059749" cy="369332"/>
          </a:xfrm>
          <a:prstGeom prst="rect">
            <a:avLst/>
          </a:prstGeom>
          <a:noFill/>
        </p:spPr>
        <p:txBody>
          <a:bodyPr wrap="square" rtlCol="0">
            <a:spAutoFit/>
          </a:bodyPr>
          <a:lstStyle/>
          <a:p>
            <a:pPr algn="ctr"/>
            <a:r>
              <a:rPr lang="en-US" dirty="0" smtClean="0"/>
              <a:t>Workpiece position : 200 mm</a:t>
            </a:r>
            <a:endParaRPr lang="en-US" dirty="0"/>
          </a:p>
        </p:txBody>
      </p:sp>
      <p:pic>
        <p:nvPicPr>
          <p:cNvPr id="29" name="Picture 90"/>
          <p:cNvPicPr>
            <a:picLocks noChangeAspect="1" noChangeArrowheads="1"/>
          </p:cNvPicPr>
          <p:nvPr/>
        </p:nvPicPr>
        <p:blipFill rotWithShape="1">
          <a:blip r:embed="rId8">
            <a:extLst>
              <a:ext uri="{28A0092B-C50C-407E-A947-70E740481C1C}">
                <a14:useLocalDpi xmlns:a14="http://schemas.microsoft.com/office/drawing/2010/main" val="0"/>
              </a:ext>
            </a:extLst>
          </a:blip>
          <a:srcRect l="80686" r="7915"/>
          <a:stretch/>
        </p:blipFill>
        <p:spPr bwMode="auto">
          <a:xfrm>
            <a:off x="9056772" y="1409490"/>
            <a:ext cx="630150" cy="41437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Textfeld 9"/>
          <p:cNvSpPr txBox="1"/>
          <p:nvPr/>
        </p:nvSpPr>
        <p:spPr>
          <a:xfrm>
            <a:off x="9043686" y="1440152"/>
            <a:ext cx="547481" cy="276999"/>
          </a:xfrm>
          <a:prstGeom prst="rect">
            <a:avLst/>
          </a:prstGeom>
          <a:noFill/>
        </p:spPr>
        <p:txBody>
          <a:bodyPr wrap="square" rtlCol="0">
            <a:spAutoFit/>
          </a:bodyPr>
          <a:lstStyle/>
          <a:p>
            <a:r>
              <a:rPr lang="de-DE" sz="1200" dirty="0" smtClean="0"/>
              <a:t>[°C]</a:t>
            </a:r>
            <a:endParaRPr lang="de-DE" sz="1200" dirty="0"/>
          </a:p>
        </p:txBody>
      </p:sp>
    </p:spTree>
    <p:extLst>
      <p:ext uri="{BB962C8B-B14F-4D97-AF65-F5344CB8AC3E}">
        <p14:creationId xmlns:p14="http://schemas.microsoft.com/office/powerpoint/2010/main" val="429050719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kt 2" hidden="1"/>
          <p:cNvGraphicFramePr>
            <a:graphicFrameLocks noChangeAspect="1"/>
          </p:cNvGraphicFramePr>
          <p:nvPr>
            <p:custDataLst>
              <p:tags r:id="rId3"/>
            </p:custDataLst>
            <p:extLst>
              <p:ext uri="{D42A27DB-BD31-4B8C-83A1-F6EECF244321}">
                <p14:modId xmlns:p14="http://schemas.microsoft.com/office/powerpoint/2010/main" val="3464195181"/>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46354" name="think-cell Folie" r:id="rId7" imgW="270" imgH="270" progId="TCLayout.ActiveDocument.1">
                  <p:embed/>
                </p:oleObj>
              </mc:Choice>
              <mc:Fallback>
                <p:oleObj name="think-cell Folie" r:id="rId7" imgW="270" imgH="270" progId="TCLayout.ActiveDocument.1">
                  <p:embed/>
                  <p:pic>
                    <p:nvPicPr>
                      <p:cNvPr id="0" name=""/>
                      <p:cNvPicPr/>
                      <p:nvPr/>
                    </p:nvPicPr>
                    <p:blipFill>
                      <a:blip r:embed="rId8"/>
                      <a:stretch>
                        <a:fillRect/>
                      </a:stretch>
                    </p:blipFill>
                    <p:spPr>
                      <a:xfrm>
                        <a:off x="1588" y="1588"/>
                        <a:ext cx="1587" cy="1587"/>
                      </a:xfrm>
                      <a:prstGeom prst="rect">
                        <a:avLst/>
                      </a:prstGeom>
                    </p:spPr>
                  </p:pic>
                </p:oleObj>
              </mc:Fallback>
            </mc:AlternateContent>
          </a:graphicData>
        </a:graphic>
      </p:graphicFrame>
      <p:graphicFrame>
        <p:nvGraphicFramePr>
          <p:cNvPr id="24" name="Diagramm 23"/>
          <p:cNvGraphicFramePr>
            <a:graphicFrameLocks/>
          </p:cNvGraphicFramePr>
          <p:nvPr>
            <p:extLst>
              <p:ext uri="{D42A27DB-BD31-4B8C-83A1-F6EECF244321}">
                <p14:modId xmlns:p14="http://schemas.microsoft.com/office/powerpoint/2010/main" val="3921589662"/>
              </p:ext>
            </p:extLst>
          </p:nvPr>
        </p:nvGraphicFramePr>
        <p:xfrm>
          <a:off x="245204" y="874275"/>
          <a:ext cx="9414000" cy="5090400"/>
        </p:xfrm>
        <a:graphic>
          <a:graphicData uri="http://schemas.openxmlformats.org/drawingml/2006/chart">
            <c:chart xmlns:c="http://schemas.openxmlformats.org/drawingml/2006/chart" xmlns:r="http://schemas.openxmlformats.org/officeDocument/2006/relationships" r:id="rId9"/>
          </a:graphicData>
        </a:graphic>
      </p:graphicFrame>
      <p:sp>
        <p:nvSpPr>
          <p:cNvPr id="2" name="Titel 1"/>
          <p:cNvSpPr>
            <a:spLocks noGrp="1"/>
          </p:cNvSpPr>
          <p:nvPr>
            <p:ph type="title"/>
            <p:custDataLst>
              <p:tags r:id="rId4"/>
            </p:custDataLst>
          </p:nvPr>
        </p:nvSpPr>
        <p:spPr/>
        <p:txBody>
          <a:bodyPr/>
          <a:lstStyle/>
          <a:p>
            <a:r>
              <a:rPr lang="en-US" dirty="0" smtClean="0"/>
              <a:t>Time and spatial varying thermal properties </a:t>
            </a:r>
            <a:br>
              <a:rPr lang="en-US" dirty="0" smtClean="0"/>
            </a:br>
            <a:r>
              <a:rPr lang="en-US" dirty="0" smtClean="0">
                <a:solidFill>
                  <a:schemeClr val="accent4"/>
                </a:solidFill>
              </a:rPr>
              <a:t>Heat partition ratios for h</a:t>
            </a:r>
            <a:r>
              <a:rPr lang="en-US" baseline="-25000" dirty="0" smtClean="0">
                <a:solidFill>
                  <a:schemeClr val="accent4"/>
                </a:solidFill>
              </a:rPr>
              <a:t>sp</a:t>
            </a:r>
            <a:r>
              <a:rPr lang="en-US" dirty="0" smtClean="0">
                <a:solidFill>
                  <a:schemeClr val="accent4"/>
                </a:solidFill>
              </a:rPr>
              <a:t> = 300 µm, </a:t>
            </a:r>
            <a:r>
              <a:rPr lang="en-US" dirty="0" err="1" smtClean="0">
                <a:solidFill>
                  <a:schemeClr val="accent4"/>
                </a:solidFill>
              </a:rPr>
              <a:t>v</a:t>
            </a:r>
            <a:r>
              <a:rPr lang="en-US" baseline="-25000" dirty="0" err="1" smtClean="0">
                <a:solidFill>
                  <a:schemeClr val="accent4"/>
                </a:solidFill>
              </a:rPr>
              <a:t>c</a:t>
            </a:r>
            <a:r>
              <a:rPr lang="en-US" dirty="0" smtClean="0">
                <a:solidFill>
                  <a:schemeClr val="accent4"/>
                </a:solidFill>
              </a:rPr>
              <a:t> = 150 m/min</a:t>
            </a:r>
            <a:endParaRPr lang="en-US" dirty="0">
              <a:solidFill>
                <a:schemeClr val="accent4"/>
              </a:solidFill>
            </a:endParaRPr>
          </a:p>
        </p:txBody>
      </p:sp>
      <p:sp>
        <p:nvSpPr>
          <p:cNvPr id="22" name="Freeform 62"/>
          <p:cNvSpPr>
            <a:spLocks noEditPoints="1"/>
          </p:cNvSpPr>
          <p:nvPr/>
        </p:nvSpPr>
        <p:spPr bwMode="auto">
          <a:xfrm>
            <a:off x="9057456" y="188640"/>
            <a:ext cx="450674" cy="450674"/>
          </a:xfrm>
          <a:custGeom>
            <a:avLst/>
            <a:gdLst>
              <a:gd name="T0" fmla="*/ 32 w 484"/>
              <a:gd name="T1" fmla="*/ 364 h 484"/>
              <a:gd name="T2" fmla="*/ 0 w 484"/>
              <a:gd name="T3" fmla="*/ 242 h 484"/>
              <a:gd name="T4" fmla="*/ 32 w 484"/>
              <a:gd name="T5" fmla="*/ 121 h 484"/>
              <a:gd name="T6" fmla="*/ 120 w 484"/>
              <a:gd name="T7" fmla="*/ 33 h 484"/>
              <a:gd name="T8" fmla="*/ 242 w 484"/>
              <a:gd name="T9" fmla="*/ 0 h 484"/>
              <a:gd name="T10" fmla="*/ 363 w 484"/>
              <a:gd name="T11" fmla="*/ 33 h 484"/>
              <a:gd name="T12" fmla="*/ 451 w 484"/>
              <a:gd name="T13" fmla="*/ 121 h 484"/>
              <a:gd name="T14" fmla="*/ 484 w 484"/>
              <a:gd name="T15" fmla="*/ 242 h 484"/>
              <a:gd name="T16" fmla="*/ 451 w 484"/>
              <a:gd name="T17" fmla="*/ 364 h 484"/>
              <a:gd name="T18" fmla="*/ 363 w 484"/>
              <a:gd name="T19" fmla="*/ 452 h 484"/>
              <a:gd name="T20" fmla="*/ 242 w 484"/>
              <a:gd name="T21" fmla="*/ 484 h 484"/>
              <a:gd name="T22" fmla="*/ 120 w 484"/>
              <a:gd name="T23" fmla="*/ 452 h 484"/>
              <a:gd name="T24" fmla="*/ 32 w 484"/>
              <a:gd name="T25" fmla="*/ 364 h 484"/>
              <a:gd name="T26" fmla="*/ 93 w 484"/>
              <a:gd name="T27" fmla="*/ 156 h 484"/>
              <a:gd name="T28" fmla="*/ 70 w 484"/>
              <a:gd name="T29" fmla="*/ 242 h 484"/>
              <a:gd name="T30" fmla="*/ 93 w 484"/>
              <a:gd name="T31" fmla="*/ 328 h 484"/>
              <a:gd name="T32" fmla="*/ 156 w 484"/>
              <a:gd name="T33" fmla="*/ 391 h 484"/>
              <a:gd name="T34" fmla="*/ 242 w 484"/>
              <a:gd name="T35" fmla="*/ 414 h 484"/>
              <a:gd name="T36" fmla="*/ 328 w 484"/>
              <a:gd name="T37" fmla="*/ 391 h 484"/>
              <a:gd name="T38" fmla="*/ 390 w 484"/>
              <a:gd name="T39" fmla="*/ 328 h 484"/>
              <a:gd name="T40" fmla="*/ 413 w 484"/>
              <a:gd name="T41" fmla="*/ 242 h 484"/>
              <a:gd name="T42" fmla="*/ 390 w 484"/>
              <a:gd name="T43" fmla="*/ 156 h 484"/>
              <a:gd name="T44" fmla="*/ 328 w 484"/>
              <a:gd name="T45" fmla="*/ 94 h 484"/>
              <a:gd name="T46" fmla="*/ 242 w 484"/>
              <a:gd name="T47" fmla="*/ 71 h 484"/>
              <a:gd name="T48" fmla="*/ 156 w 484"/>
              <a:gd name="T49" fmla="*/ 94 h 484"/>
              <a:gd name="T50" fmla="*/ 93 w 484"/>
              <a:gd name="T51" fmla="*/ 156 h 484"/>
              <a:gd name="T52" fmla="*/ 161 w 484"/>
              <a:gd name="T53" fmla="*/ 273 h 484"/>
              <a:gd name="T54" fmla="*/ 161 w 484"/>
              <a:gd name="T55" fmla="*/ 252 h 484"/>
              <a:gd name="T56" fmla="*/ 164 w 484"/>
              <a:gd name="T57" fmla="*/ 245 h 484"/>
              <a:gd name="T58" fmla="*/ 171 w 484"/>
              <a:gd name="T59" fmla="*/ 242 h 484"/>
              <a:gd name="T60" fmla="*/ 242 w 484"/>
              <a:gd name="T61" fmla="*/ 242 h 484"/>
              <a:gd name="T62" fmla="*/ 242 w 484"/>
              <a:gd name="T63" fmla="*/ 131 h 484"/>
              <a:gd name="T64" fmla="*/ 245 w 484"/>
              <a:gd name="T65" fmla="*/ 124 h 484"/>
              <a:gd name="T66" fmla="*/ 252 w 484"/>
              <a:gd name="T67" fmla="*/ 121 h 484"/>
              <a:gd name="T68" fmla="*/ 272 w 484"/>
              <a:gd name="T69" fmla="*/ 121 h 484"/>
              <a:gd name="T70" fmla="*/ 279 w 484"/>
              <a:gd name="T71" fmla="*/ 124 h 484"/>
              <a:gd name="T72" fmla="*/ 282 w 484"/>
              <a:gd name="T73" fmla="*/ 131 h 484"/>
              <a:gd name="T74" fmla="*/ 282 w 484"/>
              <a:gd name="T75" fmla="*/ 273 h 484"/>
              <a:gd name="T76" fmla="*/ 279 w 484"/>
              <a:gd name="T77" fmla="*/ 280 h 484"/>
              <a:gd name="T78" fmla="*/ 272 w 484"/>
              <a:gd name="T79" fmla="*/ 283 h 484"/>
              <a:gd name="T80" fmla="*/ 171 w 484"/>
              <a:gd name="T81" fmla="*/ 283 h 484"/>
              <a:gd name="T82" fmla="*/ 164 w 484"/>
              <a:gd name="T83" fmla="*/ 280 h 484"/>
              <a:gd name="T84" fmla="*/ 161 w 484"/>
              <a:gd name="T85" fmla="*/ 27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84" h="484">
                <a:moveTo>
                  <a:pt x="32" y="364"/>
                </a:moveTo>
                <a:cubicBezTo>
                  <a:pt x="11" y="327"/>
                  <a:pt x="0" y="286"/>
                  <a:pt x="0" y="242"/>
                </a:cubicBezTo>
                <a:cubicBezTo>
                  <a:pt x="0" y="198"/>
                  <a:pt x="11" y="158"/>
                  <a:pt x="32" y="121"/>
                </a:cubicBezTo>
                <a:cubicBezTo>
                  <a:pt x="54" y="84"/>
                  <a:pt x="83" y="54"/>
                  <a:pt x="120" y="33"/>
                </a:cubicBezTo>
                <a:cubicBezTo>
                  <a:pt x="157" y="11"/>
                  <a:pt x="198" y="0"/>
                  <a:pt x="242" y="0"/>
                </a:cubicBezTo>
                <a:cubicBezTo>
                  <a:pt x="286" y="0"/>
                  <a:pt x="326" y="11"/>
                  <a:pt x="363" y="33"/>
                </a:cubicBezTo>
                <a:cubicBezTo>
                  <a:pt x="400" y="54"/>
                  <a:pt x="430" y="84"/>
                  <a:pt x="451" y="121"/>
                </a:cubicBezTo>
                <a:cubicBezTo>
                  <a:pt x="473" y="158"/>
                  <a:pt x="484" y="198"/>
                  <a:pt x="484" y="242"/>
                </a:cubicBezTo>
                <a:cubicBezTo>
                  <a:pt x="484" y="286"/>
                  <a:pt x="473" y="327"/>
                  <a:pt x="451" y="364"/>
                </a:cubicBezTo>
                <a:cubicBezTo>
                  <a:pt x="430" y="401"/>
                  <a:pt x="400" y="430"/>
                  <a:pt x="363" y="452"/>
                </a:cubicBezTo>
                <a:cubicBezTo>
                  <a:pt x="326" y="473"/>
                  <a:pt x="286" y="484"/>
                  <a:pt x="242" y="484"/>
                </a:cubicBezTo>
                <a:cubicBezTo>
                  <a:pt x="198" y="484"/>
                  <a:pt x="157" y="473"/>
                  <a:pt x="120" y="452"/>
                </a:cubicBezTo>
                <a:cubicBezTo>
                  <a:pt x="83" y="430"/>
                  <a:pt x="54" y="401"/>
                  <a:pt x="32" y="364"/>
                </a:cubicBezTo>
                <a:close/>
                <a:moveTo>
                  <a:pt x="93" y="156"/>
                </a:moveTo>
                <a:cubicBezTo>
                  <a:pt x="78" y="183"/>
                  <a:pt x="70" y="211"/>
                  <a:pt x="70" y="242"/>
                </a:cubicBezTo>
                <a:cubicBezTo>
                  <a:pt x="70" y="273"/>
                  <a:pt x="78" y="302"/>
                  <a:pt x="93" y="328"/>
                </a:cubicBezTo>
                <a:cubicBezTo>
                  <a:pt x="109" y="355"/>
                  <a:pt x="130" y="375"/>
                  <a:pt x="156" y="391"/>
                </a:cubicBezTo>
                <a:cubicBezTo>
                  <a:pt x="182" y="406"/>
                  <a:pt x="211" y="414"/>
                  <a:pt x="242" y="414"/>
                </a:cubicBezTo>
                <a:cubicBezTo>
                  <a:pt x="273" y="414"/>
                  <a:pt x="302" y="406"/>
                  <a:pt x="328" y="391"/>
                </a:cubicBezTo>
                <a:cubicBezTo>
                  <a:pt x="354" y="375"/>
                  <a:pt x="375" y="355"/>
                  <a:pt x="390" y="328"/>
                </a:cubicBezTo>
                <a:cubicBezTo>
                  <a:pt x="405" y="302"/>
                  <a:pt x="413" y="273"/>
                  <a:pt x="413" y="242"/>
                </a:cubicBezTo>
                <a:cubicBezTo>
                  <a:pt x="413" y="211"/>
                  <a:pt x="405" y="183"/>
                  <a:pt x="390" y="156"/>
                </a:cubicBezTo>
                <a:cubicBezTo>
                  <a:pt x="375" y="130"/>
                  <a:pt x="354" y="109"/>
                  <a:pt x="328" y="94"/>
                </a:cubicBezTo>
                <a:cubicBezTo>
                  <a:pt x="302" y="79"/>
                  <a:pt x="273" y="71"/>
                  <a:pt x="242" y="71"/>
                </a:cubicBezTo>
                <a:cubicBezTo>
                  <a:pt x="211" y="71"/>
                  <a:pt x="182" y="79"/>
                  <a:pt x="156" y="94"/>
                </a:cubicBezTo>
                <a:cubicBezTo>
                  <a:pt x="130" y="109"/>
                  <a:pt x="109" y="130"/>
                  <a:pt x="93" y="156"/>
                </a:cubicBezTo>
                <a:close/>
                <a:moveTo>
                  <a:pt x="161" y="273"/>
                </a:moveTo>
                <a:lnTo>
                  <a:pt x="161" y="252"/>
                </a:lnTo>
                <a:cubicBezTo>
                  <a:pt x="161" y="249"/>
                  <a:pt x="162" y="247"/>
                  <a:pt x="164" y="245"/>
                </a:cubicBezTo>
                <a:cubicBezTo>
                  <a:pt x="166" y="243"/>
                  <a:pt x="168" y="242"/>
                  <a:pt x="171" y="242"/>
                </a:cubicBezTo>
                <a:lnTo>
                  <a:pt x="242" y="242"/>
                </a:lnTo>
                <a:lnTo>
                  <a:pt x="242" y="131"/>
                </a:lnTo>
                <a:cubicBezTo>
                  <a:pt x="242" y="129"/>
                  <a:pt x="243" y="126"/>
                  <a:pt x="245" y="124"/>
                </a:cubicBezTo>
                <a:cubicBezTo>
                  <a:pt x="246" y="122"/>
                  <a:pt x="249" y="121"/>
                  <a:pt x="252" y="121"/>
                </a:cubicBezTo>
                <a:lnTo>
                  <a:pt x="272" y="121"/>
                </a:lnTo>
                <a:cubicBezTo>
                  <a:pt x="275" y="121"/>
                  <a:pt x="277" y="122"/>
                  <a:pt x="279" y="124"/>
                </a:cubicBezTo>
                <a:cubicBezTo>
                  <a:pt x="281" y="126"/>
                  <a:pt x="282" y="129"/>
                  <a:pt x="282" y="131"/>
                </a:cubicBezTo>
                <a:lnTo>
                  <a:pt x="282" y="273"/>
                </a:lnTo>
                <a:cubicBezTo>
                  <a:pt x="282" y="276"/>
                  <a:pt x="281" y="278"/>
                  <a:pt x="279" y="280"/>
                </a:cubicBezTo>
                <a:cubicBezTo>
                  <a:pt x="277" y="282"/>
                  <a:pt x="275" y="283"/>
                  <a:pt x="272" y="283"/>
                </a:cubicBezTo>
                <a:lnTo>
                  <a:pt x="171" y="283"/>
                </a:lnTo>
                <a:cubicBezTo>
                  <a:pt x="168" y="283"/>
                  <a:pt x="166" y="282"/>
                  <a:pt x="164" y="280"/>
                </a:cubicBezTo>
                <a:cubicBezTo>
                  <a:pt x="162" y="278"/>
                  <a:pt x="161" y="276"/>
                  <a:pt x="161" y="273"/>
                </a:cubicBez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pic>
        <p:nvPicPr>
          <p:cNvPr id="11" name="Picture 2"/>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916780" y="985588"/>
            <a:ext cx="1453712" cy="10896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Textfeld 14"/>
          <p:cNvSpPr txBox="1"/>
          <p:nvPr/>
        </p:nvSpPr>
        <p:spPr>
          <a:xfrm>
            <a:off x="1527287" y="4617132"/>
            <a:ext cx="936104" cy="369332"/>
          </a:xfrm>
          <a:prstGeom prst="rect">
            <a:avLst/>
          </a:prstGeom>
          <a:noFill/>
        </p:spPr>
        <p:txBody>
          <a:bodyPr wrap="square" rtlCol="0">
            <a:spAutoFit/>
          </a:bodyPr>
          <a:lstStyle/>
          <a:p>
            <a:pPr algn="ctr"/>
            <a:r>
              <a:rPr lang="en-US" dirty="0" smtClean="0"/>
              <a:t>Tool</a:t>
            </a:r>
            <a:endParaRPr lang="en-US" dirty="0"/>
          </a:p>
        </p:txBody>
      </p:sp>
      <p:sp>
        <p:nvSpPr>
          <p:cNvPr id="13" name="Textfeld 12"/>
          <p:cNvSpPr txBox="1"/>
          <p:nvPr/>
        </p:nvSpPr>
        <p:spPr>
          <a:xfrm>
            <a:off x="1243447" y="3465004"/>
            <a:ext cx="1503784" cy="369332"/>
          </a:xfrm>
          <a:prstGeom prst="rect">
            <a:avLst/>
          </a:prstGeom>
          <a:noFill/>
        </p:spPr>
        <p:txBody>
          <a:bodyPr wrap="square" rtlCol="0">
            <a:spAutoFit/>
          </a:bodyPr>
          <a:lstStyle/>
          <a:p>
            <a:pPr algn="ctr"/>
            <a:r>
              <a:rPr lang="en-US" dirty="0" smtClean="0"/>
              <a:t>Workpiece</a:t>
            </a:r>
            <a:endParaRPr lang="en-US" dirty="0"/>
          </a:p>
        </p:txBody>
      </p:sp>
      <p:sp>
        <p:nvSpPr>
          <p:cNvPr id="16" name="Textfeld 15"/>
          <p:cNvSpPr txBox="1"/>
          <p:nvPr/>
        </p:nvSpPr>
        <p:spPr>
          <a:xfrm>
            <a:off x="1527287" y="1880828"/>
            <a:ext cx="936104" cy="369332"/>
          </a:xfrm>
          <a:prstGeom prst="rect">
            <a:avLst/>
          </a:prstGeom>
          <a:noFill/>
        </p:spPr>
        <p:txBody>
          <a:bodyPr wrap="square" rtlCol="0">
            <a:spAutoFit/>
          </a:bodyPr>
          <a:lstStyle/>
          <a:p>
            <a:pPr algn="ctr"/>
            <a:r>
              <a:rPr lang="en-US" dirty="0" smtClean="0">
                <a:solidFill>
                  <a:schemeClr val="tx2"/>
                </a:solidFill>
              </a:rPr>
              <a:t>Chip</a:t>
            </a:r>
            <a:endParaRPr lang="en-US" dirty="0">
              <a:solidFill>
                <a:schemeClr val="tx2"/>
              </a:solidFill>
            </a:endParaRPr>
          </a:p>
        </p:txBody>
      </p:sp>
      <p:sp>
        <p:nvSpPr>
          <p:cNvPr id="17" name="Rechteck 16"/>
          <p:cNvSpPr/>
          <p:nvPr/>
        </p:nvSpPr>
        <p:spPr bwMode="auto">
          <a:xfrm>
            <a:off x="8589404" y="663556"/>
            <a:ext cx="1188132" cy="972846"/>
          </a:xfrm>
          <a:prstGeom prst="rect">
            <a:avLst/>
          </a:prstGeom>
          <a:noFill/>
          <a:ln w="10795" cap="flat" cmpd="sng" algn="ctr">
            <a:solidFill>
              <a:schemeClr val="tx1"/>
            </a:solidFill>
            <a:prstDash val="dash"/>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de-DE" sz="1800" b="0" i="0" u="none" strike="noStrike" cap="none" normalizeH="0" baseline="0" dirty="0" err="1" smtClean="0">
              <a:ln>
                <a:noFill/>
              </a:ln>
              <a:solidFill>
                <a:schemeClr val="bg1"/>
              </a:solidFill>
              <a:effectLst/>
              <a:latin typeface="Arial" charset="0"/>
            </a:endParaRPr>
          </a:p>
        </p:txBody>
      </p:sp>
      <p:cxnSp>
        <p:nvCxnSpPr>
          <p:cNvPr id="18" name="Gerade Verbindung 17"/>
          <p:cNvCxnSpPr/>
          <p:nvPr/>
        </p:nvCxnSpPr>
        <p:spPr bwMode="auto">
          <a:xfrm flipV="1">
            <a:off x="9239647" y="1647077"/>
            <a:ext cx="0" cy="286750"/>
          </a:xfrm>
          <a:prstGeom prst="line">
            <a:avLst/>
          </a:prstGeom>
          <a:solidFill>
            <a:srgbClr val="DDDDDD"/>
          </a:solidFill>
          <a:ln w="10795"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19" name="Rechteck 18"/>
          <p:cNvSpPr/>
          <p:nvPr/>
        </p:nvSpPr>
        <p:spPr bwMode="auto">
          <a:xfrm>
            <a:off x="4069026" y="1012010"/>
            <a:ext cx="1188132" cy="972846"/>
          </a:xfrm>
          <a:prstGeom prst="rect">
            <a:avLst/>
          </a:prstGeom>
          <a:noFill/>
          <a:ln w="10795" cap="flat" cmpd="sng" algn="ctr">
            <a:solidFill>
              <a:schemeClr val="tx1"/>
            </a:solidFill>
            <a:prstDash val="dash"/>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de-DE" sz="1800" b="0" i="0" u="none" strike="noStrike" cap="none" normalizeH="0" baseline="0" dirty="0" err="1" smtClean="0">
              <a:ln>
                <a:noFill/>
              </a:ln>
              <a:solidFill>
                <a:schemeClr val="bg1"/>
              </a:solidFill>
              <a:effectLst/>
              <a:latin typeface="Arial" charset="0"/>
            </a:endParaRPr>
          </a:p>
        </p:txBody>
      </p:sp>
      <p:cxnSp>
        <p:nvCxnSpPr>
          <p:cNvPr id="20" name="Gerade Verbindung 19"/>
          <p:cNvCxnSpPr/>
          <p:nvPr/>
        </p:nvCxnSpPr>
        <p:spPr bwMode="auto">
          <a:xfrm flipV="1">
            <a:off x="4719269" y="1995531"/>
            <a:ext cx="0" cy="286750"/>
          </a:xfrm>
          <a:prstGeom prst="line">
            <a:avLst/>
          </a:prstGeom>
          <a:solidFill>
            <a:srgbClr val="DDDDDD"/>
          </a:solidFill>
          <a:ln w="10795"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pic>
        <p:nvPicPr>
          <p:cNvPr id="21" name="Picture 3"/>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8446675" y="639314"/>
            <a:ext cx="1453712" cy="10896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ustDataLst>
      <p:tags r:id="rId2"/>
    </p:custDataLst>
    <p:extLst>
      <p:ext uri="{BB962C8B-B14F-4D97-AF65-F5344CB8AC3E}">
        <p14:creationId xmlns:p14="http://schemas.microsoft.com/office/powerpoint/2010/main" val="34449652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el 1"/>
          <p:cNvSpPr txBox="1">
            <a:spLocks/>
          </p:cNvSpPr>
          <p:nvPr/>
        </p:nvSpPr>
        <p:spPr bwMode="auto">
          <a:xfrm>
            <a:off x="217489" y="0"/>
            <a:ext cx="9467850" cy="719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287146" bIns="0" numCol="1" anchor="b" anchorCtr="0" compatLnSpc="1">
            <a:prstTxWarp prst="textNoShape">
              <a:avLst/>
            </a:prstTxWarp>
          </a:bodyPr>
          <a:lstStyle>
            <a:lvl1pPr algn="l" defTabSz="1042236" rtl="0" eaLnBrk="1" fontAlgn="base" hangingPunct="1">
              <a:spcBef>
                <a:spcPct val="0"/>
              </a:spcBef>
              <a:spcAft>
                <a:spcPct val="0"/>
              </a:spcAft>
              <a:defRPr sz="2200" b="1">
                <a:solidFill>
                  <a:schemeClr val="tx2"/>
                </a:solidFill>
                <a:latin typeface="+mj-lt"/>
                <a:ea typeface="+mj-ea"/>
                <a:cs typeface="+mj-cs"/>
              </a:defRPr>
            </a:lvl1pPr>
            <a:lvl2pPr algn="l" defTabSz="1042236" rtl="0" eaLnBrk="1" fontAlgn="base" hangingPunct="1">
              <a:spcBef>
                <a:spcPct val="0"/>
              </a:spcBef>
              <a:spcAft>
                <a:spcPct val="0"/>
              </a:spcAft>
              <a:defRPr sz="2200" b="1">
                <a:solidFill>
                  <a:schemeClr val="tx2"/>
                </a:solidFill>
                <a:latin typeface="Arial" charset="0"/>
              </a:defRPr>
            </a:lvl2pPr>
            <a:lvl3pPr algn="l" defTabSz="1042236" rtl="0" eaLnBrk="1" fontAlgn="base" hangingPunct="1">
              <a:spcBef>
                <a:spcPct val="0"/>
              </a:spcBef>
              <a:spcAft>
                <a:spcPct val="0"/>
              </a:spcAft>
              <a:defRPr sz="2200" b="1">
                <a:solidFill>
                  <a:schemeClr val="tx2"/>
                </a:solidFill>
                <a:latin typeface="Arial" charset="0"/>
              </a:defRPr>
            </a:lvl3pPr>
            <a:lvl4pPr algn="l" defTabSz="1042236" rtl="0" eaLnBrk="1" fontAlgn="base" hangingPunct="1">
              <a:spcBef>
                <a:spcPct val="0"/>
              </a:spcBef>
              <a:spcAft>
                <a:spcPct val="0"/>
              </a:spcAft>
              <a:defRPr sz="2200" b="1">
                <a:solidFill>
                  <a:schemeClr val="tx2"/>
                </a:solidFill>
                <a:latin typeface="Arial" charset="0"/>
              </a:defRPr>
            </a:lvl4pPr>
            <a:lvl5pPr algn="l" defTabSz="1042236" rtl="0" eaLnBrk="1" fontAlgn="base" hangingPunct="1">
              <a:spcBef>
                <a:spcPct val="0"/>
              </a:spcBef>
              <a:spcAft>
                <a:spcPct val="0"/>
              </a:spcAft>
              <a:defRPr sz="2200" b="1">
                <a:solidFill>
                  <a:schemeClr val="tx2"/>
                </a:solidFill>
                <a:latin typeface="Arial" charset="0"/>
              </a:defRPr>
            </a:lvl5pPr>
            <a:lvl6pPr marL="456870" algn="l" defTabSz="1042236" rtl="0" eaLnBrk="1" fontAlgn="base" hangingPunct="1">
              <a:spcBef>
                <a:spcPct val="0"/>
              </a:spcBef>
              <a:spcAft>
                <a:spcPct val="0"/>
              </a:spcAft>
              <a:defRPr sz="2200" b="1">
                <a:solidFill>
                  <a:schemeClr val="tx2"/>
                </a:solidFill>
                <a:latin typeface="Arial" charset="0"/>
              </a:defRPr>
            </a:lvl6pPr>
            <a:lvl7pPr marL="913740" algn="l" defTabSz="1042236" rtl="0" eaLnBrk="1" fontAlgn="base" hangingPunct="1">
              <a:spcBef>
                <a:spcPct val="0"/>
              </a:spcBef>
              <a:spcAft>
                <a:spcPct val="0"/>
              </a:spcAft>
              <a:defRPr sz="2200" b="1">
                <a:solidFill>
                  <a:schemeClr val="tx2"/>
                </a:solidFill>
                <a:latin typeface="Arial" charset="0"/>
              </a:defRPr>
            </a:lvl7pPr>
            <a:lvl8pPr marL="1370612" algn="l" defTabSz="1042236" rtl="0" eaLnBrk="1" fontAlgn="base" hangingPunct="1">
              <a:spcBef>
                <a:spcPct val="0"/>
              </a:spcBef>
              <a:spcAft>
                <a:spcPct val="0"/>
              </a:spcAft>
              <a:defRPr sz="2200" b="1">
                <a:solidFill>
                  <a:schemeClr val="tx2"/>
                </a:solidFill>
                <a:latin typeface="Arial" charset="0"/>
              </a:defRPr>
            </a:lvl8pPr>
            <a:lvl9pPr marL="1827481" algn="l" defTabSz="1042236" rtl="0" eaLnBrk="1" fontAlgn="base" hangingPunct="1">
              <a:spcBef>
                <a:spcPct val="0"/>
              </a:spcBef>
              <a:spcAft>
                <a:spcPct val="0"/>
              </a:spcAft>
              <a:defRPr sz="2200" b="1">
                <a:solidFill>
                  <a:schemeClr val="tx2"/>
                </a:solidFill>
                <a:latin typeface="Arial" charset="0"/>
              </a:defRPr>
            </a:lvl9pPr>
          </a:lstStyle>
          <a:p>
            <a:r>
              <a:rPr lang="en-US" dirty="0"/>
              <a:t>Time and spatial varying thermal properties</a:t>
            </a:r>
            <a:r>
              <a:rPr lang="en-US" kern="0" dirty="0" smtClean="0"/>
              <a:t/>
            </a:r>
            <a:br>
              <a:rPr lang="en-US" kern="0" dirty="0" smtClean="0"/>
            </a:br>
            <a:r>
              <a:rPr lang="en-US" kern="0" dirty="0">
                <a:solidFill>
                  <a:schemeClr val="accent4"/>
                </a:solidFill>
              </a:rPr>
              <a:t>Temperature distribution </a:t>
            </a:r>
            <a:r>
              <a:rPr lang="en-US" kern="0" dirty="0" smtClean="0">
                <a:solidFill>
                  <a:schemeClr val="accent4"/>
                </a:solidFill>
              </a:rPr>
              <a:t>for h</a:t>
            </a:r>
            <a:r>
              <a:rPr lang="en-US" kern="0" baseline="-25000" dirty="0" smtClean="0">
                <a:solidFill>
                  <a:schemeClr val="accent4"/>
                </a:solidFill>
              </a:rPr>
              <a:t>sp</a:t>
            </a:r>
            <a:r>
              <a:rPr lang="en-US" kern="0" dirty="0" smtClean="0">
                <a:solidFill>
                  <a:schemeClr val="accent4"/>
                </a:solidFill>
              </a:rPr>
              <a:t> = 300 µm, </a:t>
            </a:r>
            <a:r>
              <a:rPr lang="en-US" kern="0" dirty="0" err="1" smtClean="0">
                <a:solidFill>
                  <a:schemeClr val="accent4"/>
                </a:solidFill>
              </a:rPr>
              <a:t>v</a:t>
            </a:r>
            <a:r>
              <a:rPr lang="en-US" kern="0" baseline="-25000" dirty="0" err="1" smtClean="0">
                <a:solidFill>
                  <a:schemeClr val="accent4"/>
                </a:solidFill>
              </a:rPr>
              <a:t>c</a:t>
            </a:r>
            <a:r>
              <a:rPr lang="en-US" kern="0" dirty="0" smtClean="0">
                <a:solidFill>
                  <a:schemeClr val="accent4"/>
                </a:solidFill>
              </a:rPr>
              <a:t> = 150 m/min</a:t>
            </a:r>
            <a:endParaRPr lang="en-US" kern="0" dirty="0"/>
          </a:p>
        </p:txBody>
      </p:sp>
      <p:sp>
        <p:nvSpPr>
          <p:cNvPr id="13" name="Freeform 101"/>
          <p:cNvSpPr>
            <a:spLocks noEditPoints="1"/>
          </p:cNvSpPr>
          <p:nvPr/>
        </p:nvSpPr>
        <p:spPr bwMode="auto">
          <a:xfrm>
            <a:off x="9156778" y="226102"/>
            <a:ext cx="252028" cy="375751"/>
          </a:xfrm>
          <a:custGeom>
            <a:avLst/>
            <a:gdLst>
              <a:gd name="T0" fmla="*/ 0 w 323"/>
              <a:gd name="T1" fmla="*/ 161 h 484"/>
              <a:gd name="T2" fmla="*/ 47 w 323"/>
              <a:gd name="T3" fmla="*/ 47 h 484"/>
              <a:gd name="T4" fmla="*/ 161 w 323"/>
              <a:gd name="T5" fmla="*/ 0 h 484"/>
              <a:gd name="T6" fmla="*/ 275 w 323"/>
              <a:gd name="T7" fmla="*/ 47 h 484"/>
              <a:gd name="T8" fmla="*/ 323 w 323"/>
              <a:gd name="T9" fmla="*/ 161 h 484"/>
              <a:gd name="T10" fmla="*/ 312 w 323"/>
              <a:gd name="T11" fmla="*/ 218 h 484"/>
              <a:gd name="T12" fmla="*/ 198 w 323"/>
              <a:gd name="T13" fmla="*/ 461 h 484"/>
              <a:gd name="T14" fmla="*/ 183 w 323"/>
              <a:gd name="T15" fmla="*/ 478 h 484"/>
              <a:gd name="T16" fmla="*/ 161 w 323"/>
              <a:gd name="T17" fmla="*/ 484 h 484"/>
              <a:gd name="T18" fmla="*/ 140 w 323"/>
              <a:gd name="T19" fmla="*/ 478 h 484"/>
              <a:gd name="T20" fmla="*/ 126 w 323"/>
              <a:gd name="T21" fmla="*/ 461 h 484"/>
              <a:gd name="T22" fmla="*/ 11 w 323"/>
              <a:gd name="T23" fmla="*/ 218 h 484"/>
              <a:gd name="T24" fmla="*/ 0 w 323"/>
              <a:gd name="T25" fmla="*/ 161 h 484"/>
              <a:gd name="T26" fmla="*/ 104 w 323"/>
              <a:gd name="T27" fmla="*/ 104 h 484"/>
              <a:gd name="T28" fmla="*/ 81 w 323"/>
              <a:gd name="T29" fmla="*/ 161 h 484"/>
              <a:gd name="T30" fmla="*/ 104 w 323"/>
              <a:gd name="T31" fmla="*/ 218 h 484"/>
              <a:gd name="T32" fmla="*/ 161 w 323"/>
              <a:gd name="T33" fmla="*/ 242 h 484"/>
              <a:gd name="T34" fmla="*/ 218 w 323"/>
              <a:gd name="T35" fmla="*/ 218 h 484"/>
              <a:gd name="T36" fmla="*/ 242 w 323"/>
              <a:gd name="T37" fmla="*/ 161 h 484"/>
              <a:gd name="T38" fmla="*/ 218 w 323"/>
              <a:gd name="T39" fmla="*/ 104 h 484"/>
              <a:gd name="T40" fmla="*/ 161 w 323"/>
              <a:gd name="T41" fmla="*/ 81 h 484"/>
              <a:gd name="T42" fmla="*/ 104 w 323"/>
              <a:gd name="T43" fmla="*/ 104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484">
                <a:moveTo>
                  <a:pt x="0" y="161"/>
                </a:moveTo>
                <a:cubicBezTo>
                  <a:pt x="0" y="117"/>
                  <a:pt x="16" y="79"/>
                  <a:pt x="47" y="47"/>
                </a:cubicBezTo>
                <a:cubicBezTo>
                  <a:pt x="79" y="16"/>
                  <a:pt x="117" y="0"/>
                  <a:pt x="161" y="0"/>
                </a:cubicBezTo>
                <a:cubicBezTo>
                  <a:pt x="206" y="0"/>
                  <a:pt x="244" y="16"/>
                  <a:pt x="275" y="47"/>
                </a:cubicBezTo>
                <a:cubicBezTo>
                  <a:pt x="307" y="79"/>
                  <a:pt x="323" y="117"/>
                  <a:pt x="323" y="161"/>
                </a:cubicBezTo>
                <a:cubicBezTo>
                  <a:pt x="323" y="184"/>
                  <a:pt x="319" y="203"/>
                  <a:pt x="312" y="218"/>
                </a:cubicBezTo>
                <a:lnTo>
                  <a:pt x="198" y="461"/>
                </a:lnTo>
                <a:cubicBezTo>
                  <a:pt x="194" y="468"/>
                  <a:pt x="189" y="474"/>
                  <a:pt x="183" y="478"/>
                </a:cubicBezTo>
                <a:cubicBezTo>
                  <a:pt x="176" y="482"/>
                  <a:pt x="169" y="484"/>
                  <a:pt x="161" y="484"/>
                </a:cubicBezTo>
                <a:cubicBezTo>
                  <a:pt x="154" y="484"/>
                  <a:pt x="147" y="482"/>
                  <a:pt x="140" y="478"/>
                </a:cubicBezTo>
                <a:cubicBezTo>
                  <a:pt x="134" y="474"/>
                  <a:pt x="129" y="468"/>
                  <a:pt x="126" y="461"/>
                </a:cubicBezTo>
                <a:lnTo>
                  <a:pt x="11" y="218"/>
                </a:lnTo>
                <a:cubicBezTo>
                  <a:pt x="4" y="203"/>
                  <a:pt x="0" y="184"/>
                  <a:pt x="0" y="161"/>
                </a:cubicBezTo>
                <a:close/>
                <a:moveTo>
                  <a:pt x="104" y="104"/>
                </a:moveTo>
                <a:cubicBezTo>
                  <a:pt x="89" y="120"/>
                  <a:pt x="81" y="139"/>
                  <a:pt x="81" y="161"/>
                </a:cubicBezTo>
                <a:cubicBezTo>
                  <a:pt x="81" y="183"/>
                  <a:pt x="89" y="202"/>
                  <a:pt x="104" y="218"/>
                </a:cubicBezTo>
                <a:cubicBezTo>
                  <a:pt x="120" y="234"/>
                  <a:pt x="139" y="242"/>
                  <a:pt x="161" y="242"/>
                </a:cubicBezTo>
                <a:cubicBezTo>
                  <a:pt x="184" y="242"/>
                  <a:pt x="203" y="234"/>
                  <a:pt x="218" y="218"/>
                </a:cubicBezTo>
                <a:cubicBezTo>
                  <a:pt x="234" y="202"/>
                  <a:pt x="242" y="183"/>
                  <a:pt x="242" y="161"/>
                </a:cubicBezTo>
                <a:cubicBezTo>
                  <a:pt x="242" y="139"/>
                  <a:pt x="234" y="120"/>
                  <a:pt x="218" y="104"/>
                </a:cubicBezTo>
                <a:cubicBezTo>
                  <a:pt x="203" y="88"/>
                  <a:pt x="184" y="81"/>
                  <a:pt x="161" y="81"/>
                </a:cubicBezTo>
                <a:cubicBezTo>
                  <a:pt x="139" y="81"/>
                  <a:pt x="120" y="88"/>
                  <a:pt x="104" y="104"/>
                </a:cubicBez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pic>
        <p:nvPicPr>
          <p:cNvPr id="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1273" y="1409491"/>
            <a:ext cx="5528289" cy="41437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30598" y="1409491"/>
            <a:ext cx="5528289" cy="41437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6" name="Textfeld 25"/>
          <p:cNvSpPr txBox="1"/>
          <p:nvPr/>
        </p:nvSpPr>
        <p:spPr>
          <a:xfrm>
            <a:off x="-600068" y="1196752"/>
            <a:ext cx="6059749" cy="369332"/>
          </a:xfrm>
          <a:prstGeom prst="rect">
            <a:avLst/>
          </a:prstGeom>
          <a:noFill/>
        </p:spPr>
        <p:txBody>
          <a:bodyPr wrap="square" rtlCol="0">
            <a:spAutoFit/>
          </a:bodyPr>
          <a:lstStyle/>
          <a:p>
            <a:pPr algn="ctr"/>
            <a:r>
              <a:rPr lang="en-US" dirty="0" smtClean="0"/>
              <a:t>Workpiece position : 124 mm</a:t>
            </a:r>
            <a:endParaRPr lang="en-US" dirty="0"/>
          </a:p>
        </p:txBody>
      </p:sp>
      <p:sp>
        <p:nvSpPr>
          <p:cNvPr id="27" name="Textfeld 26"/>
          <p:cNvSpPr txBox="1"/>
          <p:nvPr/>
        </p:nvSpPr>
        <p:spPr>
          <a:xfrm>
            <a:off x="3861803" y="1196752"/>
            <a:ext cx="6059749" cy="369332"/>
          </a:xfrm>
          <a:prstGeom prst="rect">
            <a:avLst/>
          </a:prstGeom>
          <a:noFill/>
        </p:spPr>
        <p:txBody>
          <a:bodyPr wrap="square" rtlCol="0">
            <a:spAutoFit/>
          </a:bodyPr>
          <a:lstStyle/>
          <a:p>
            <a:pPr algn="ctr"/>
            <a:r>
              <a:rPr lang="en-US" dirty="0" smtClean="0"/>
              <a:t>Workpiece position : 200 mm</a:t>
            </a:r>
            <a:endParaRPr lang="en-US" dirty="0"/>
          </a:p>
        </p:txBody>
      </p:sp>
      <p:pic>
        <p:nvPicPr>
          <p:cNvPr id="28" name="Picture 90"/>
          <p:cNvPicPr>
            <a:picLocks noChangeAspect="1" noChangeArrowheads="1"/>
          </p:cNvPicPr>
          <p:nvPr/>
        </p:nvPicPr>
        <p:blipFill rotWithShape="1">
          <a:blip r:embed="rId5">
            <a:extLst>
              <a:ext uri="{28A0092B-C50C-407E-A947-70E740481C1C}">
                <a14:useLocalDpi xmlns:a14="http://schemas.microsoft.com/office/drawing/2010/main" val="0"/>
              </a:ext>
            </a:extLst>
          </a:blip>
          <a:srcRect l="80686" r="7915"/>
          <a:stretch/>
        </p:blipFill>
        <p:spPr bwMode="auto">
          <a:xfrm>
            <a:off x="9056772" y="1409490"/>
            <a:ext cx="630150" cy="41437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feld 8"/>
          <p:cNvSpPr txBox="1"/>
          <p:nvPr/>
        </p:nvSpPr>
        <p:spPr>
          <a:xfrm>
            <a:off x="9043686" y="1440152"/>
            <a:ext cx="547481" cy="276999"/>
          </a:xfrm>
          <a:prstGeom prst="rect">
            <a:avLst/>
          </a:prstGeom>
          <a:noFill/>
        </p:spPr>
        <p:txBody>
          <a:bodyPr wrap="square" rtlCol="0">
            <a:spAutoFit/>
          </a:bodyPr>
          <a:lstStyle/>
          <a:p>
            <a:r>
              <a:rPr lang="de-DE" sz="1200" dirty="0" smtClean="0"/>
              <a:t>[°C]</a:t>
            </a:r>
            <a:endParaRPr lang="de-DE" sz="1200" dirty="0"/>
          </a:p>
        </p:txBody>
      </p:sp>
    </p:spTree>
    <p:extLst>
      <p:ext uri="{BB962C8B-B14F-4D97-AF65-F5344CB8AC3E}">
        <p14:creationId xmlns:p14="http://schemas.microsoft.com/office/powerpoint/2010/main" val="194757174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kt 2" hidden="1"/>
          <p:cNvGraphicFramePr>
            <a:graphicFrameLocks noChangeAspect="1"/>
          </p:cNvGraphicFramePr>
          <p:nvPr>
            <p:custDataLst>
              <p:tags r:id="rId3"/>
            </p:custDataLst>
            <p:extLst>
              <p:ext uri="{D42A27DB-BD31-4B8C-83A1-F6EECF244321}">
                <p14:modId xmlns:p14="http://schemas.microsoft.com/office/powerpoint/2010/main" val="2092271509"/>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43289" name="think-cell Folie" r:id="rId7" imgW="270" imgH="270" progId="TCLayout.ActiveDocument.1">
                  <p:embed/>
                </p:oleObj>
              </mc:Choice>
              <mc:Fallback>
                <p:oleObj name="think-cell Folie" r:id="rId7" imgW="270" imgH="270" progId="TCLayout.ActiveDocument.1">
                  <p:embed/>
                  <p:pic>
                    <p:nvPicPr>
                      <p:cNvPr id="0" name=""/>
                      <p:cNvPicPr/>
                      <p:nvPr/>
                    </p:nvPicPr>
                    <p:blipFill>
                      <a:blip r:embed="rId8"/>
                      <a:stretch>
                        <a:fillRect/>
                      </a:stretch>
                    </p:blipFill>
                    <p:spPr>
                      <a:xfrm>
                        <a:off x="1588" y="1588"/>
                        <a:ext cx="1587" cy="1587"/>
                      </a:xfrm>
                      <a:prstGeom prst="rect">
                        <a:avLst/>
                      </a:prstGeom>
                    </p:spPr>
                  </p:pic>
                </p:oleObj>
              </mc:Fallback>
            </mc:AlternateContent>
          </a:graphicData>
        </a:graphic>
      </p:graphicFrame>
      <p:sp>
        <p:nvSpPr>
          <p:cNvPr id="2" name="Titel 1"/>
          <p:cNvSpPr>
            <a:spLocks noGrp="1"/>
          </p:cNvSpPr>
          <p:nvPr>
            <p:ph type="title"/>
            <p:custDataLst>
              <p:tags r:id="rId4"/>
            </p:custDataLst>
          </p:nvPr>
        </p:nvSpPr>
        <p:spPr/>
        <p:txBody>
          <a:bodyPr/>
          <a:lstStyle/>
          <a:p>
            <a:r>
              <a:rPr lang="en-US" dirty="0" smtClean="0"/>
              <a:t>Time and spatial varying thermal properties </a:t>
            </a:r>
            <a:br>
              <a:rPr lang="en-US" dirty="0" smtClean="0"/>
            </a:br>
            <a:r>
              <a:rPr lang="en-US" dirty="0" smtClean="0">
                <a:solidFill>
                  <a:schemeClr val="accent4"/>
                </a:solidFill>
              </a:rPr>
              <a:t>Heat partition ratios for h</a:t>
            </a:r>
            <a:r>
              <a:rPr lang="en-US" baseline="-25000" dirty="0" smtClean="0">
                <a:solidFill>
                  <a:schemeClr val="accent4"/>
                </a:solidFill>
              </a:rPr>
              <a:t>sp</a:t>
            </a:r>
            <a:r>
              <a:rPr lang="en-US" dirty="0" smtClean="0">
                <a:solidFill>
                  <a:schemeClr val="accent4"/>
                </a:solidFill>
              </a:rPr>
              <a:t> = 400 µm, </a:t>
            </a:r>
            <a:r>
              <a:rPr lang="en-US" dirty="0" err="1" smtClean="0">
                <a:solidFill>
                  <a:schemeClr val="accent4"/>
                </a:solidFill>
              </a:rPr>
              <a:t>v</a:t>
            </a:r>
            <a:r>
              <a:rPr lang="en-US" baseline="-25000" dirty="0" err="1" smtClean="0">
                <a:solidFill>
                  <a:schemeClr val="accent4"/>
                </a:solidFill>
              </a:rPr>
              <a:t>c</a:t>
            </a:r>
            <a:r>
              <a:rPr lang="en-US" dirty="0" smtClean="0">
                <a:solidFill>
                  <a:schemeClr val="accent4"/>
                </a:solidFill>
              </a:rPr>
              <a:t> = 100 m/min</a:t>
            </a:r>
            <a:endParaRPr lang="en-US" dirty="0">
              <a:solidFill>
                <a:schemeClr val="accent4"/>
              </a:solidFill>
            </a:endParaRPr>
          </a:p>
        </p:txBody>
      </p:sp>
      <p:sp>
        <p:nvSpPr>
          <p:cNvPr id="22" name="Freeform 62"/>
          <p:cNvSpPr>
            <a:spLocks noEditPoints="1"/>
          </p:cNvSpPr>
          <p:nvPr/>
        </p:nvSpPr>
        <p:spPr bwMode="auto">
          <a:xfrm>
            <a:off x="9057456" y="188640"/>
            <a:ext cx="450674" cy="450674"/>
          </a:xfrm>
          <a:custGeom>
            <a:avLst/>
            <a:gdLst>
              <a:gd name="T0" fmla="*/ 32 w 484"/>
              <a:gd name="T1" fmla="*/ 364 h 484"/>
              <a:gd name="T2" fmla="*/ 0 w 484"/>
              <a:gd name="T3" fmla="*/ 242 h 484"/>
              <a:gd name="T4" fmla="*/ 32 w 484"/>
              <a:gd name="T5" fmla="*/ 121 h 484"/>
              <a:gd name="T6" fmla="*/ 120 w 484"/>
              <a:gd name="T7" fmla="*/ 33 h 484"/>
              <a:gd name="T8" fmla="*/ 242 w 484"/>
              <a:gd name="T9" fmla="*/ 0 h 484"/>
              <a:gd name="T10" fmla="*/ 363 w 484"/>
              <a:gd name="T11" fmla="*/ 33 h 484"/>
              <a:gd name="T12" fmla="*/ 451 w 484"/>
              <a:gd name="T13" fmla="*/ 121 h 484"/>
              <a:gd name="T14" fmla="*/ 484 w 484"/>
              <a:gd name="T15" fmla="*/ 242 h 484"/>
              <a:gd name="T16" fmla="*/ 451 w 484"/>
              <a:gd name="T17" fmla="*/ 364 h 484"/>
              <a:gd name="T18" fmla="*/ 363 w 484"/>
              <a:gd name="T19" fmla="*/ 452 h 484"/>
              <a:gd name="T20" fmla="*/ 242 w 484"/>
              <a:gd name="T21" fmla="*/ 484 h 484"/>
              <a:gd name="T22" fmla="*/ 120 w 484"/>
              <a:gd name="T23" fmla="*/ 452 h 484"/>
              <a:gd name="T24" fmla="*/ 32 w 484"/>
              <a:gd name="T25" fmla="*/ 364 h 484"/>
              <a:gd name="T26" fmla="*/ 93 w 484"/>
              <a:gd name="T27" fmla="*/ 156 h 484"/>
              <a:gd name="T28" fmla="*/ 70 w 484"/>
              <a:gd name="T29" fmla="*/ 242 h 484"/>
              <a:gd name="T30" fmla="*/ 93 w 484"/>
              <a:gd name="T31" fmla="*/ 328 h 484"/>
              <a:gd name="T32" fmla="*/ 156 w 484"/>
              <a:gd name="T33" fmla="*/ 391 h 484"/>
              <a:gd name="T34" fmla="*/ 242 w 484"/>
              <a:gd name="T35" fmla="*/ 414 h 484"/>
              <a:gd name="T36" fmla="*/ 328 w 484"/>
              <a:gd name="T37" fmla="*/ 391 h 484"/>
              <a:gd name="T38" fmla="*/ 390 w 484"/>
              <a:gd name="T39" fmla="*/ 328 h 484"/>
              <a:gd name="T40" fmla="*/ 413 w 484"/>
              <a:gd name="T41" fmla="*/ 242 h 484"/>
              <a:gd name="T42" fmla="*/ 390 w 484"/>
              <a:gd name="T43" fmla="*/ 156 h 484"/>
              <a:gd name="T44" fmla="*/ 328 w 484"/>
              <a:gd name="T45" fmla="*/ 94 h 484"/>
              <a:gd name="T46" fmla="*/ 242 w 484"/>
              <a:gd name="T47" fmla="*/ 71 h 484"/>
              <a:gd name="T48" fmla="*/ 156 w 484"/>
              <a:gd name="T49" fmla="*/ 94 h 484"/>
              <a:gd name="T50" fmla="*/ 93 w 484"/>
              <a:gd name="T51" fmla="*/ 156 h 484"/>
              <a:gd name="T52" fmla="*/ 161 w 484"/>
              <a:gd name="T53" fmla="*/ 273 h 484"/>
              <a:gd name="T54" fmla="*/ 161 w 484"/>
              <a:gd name="T55" fmla="*/ 252 h 484"/>
              <a:gd name="T56" fmla="*/ 164 w 484"/>
              <a:gd name="T57" fmla="*/ 245 h 484"/>
              <a:gd name="T58" fmla="*/ 171 w 484"/>
              <a:gd name="T59" fmla="*/ 242 h 484"/>
              <a:gd name="T60" fmla="*/ 242 w 484"/>
              <a:gd name="T61" fmla="*/ 242 h 484"/>
              <a:gd name="T62" fmla="*/ 242 w 484"/>
              <a:gd name="T63" fmla="*/ 131 h 484"/>
              <a:gd name="T64" fmla="*/ 245 w 484"/>
              <a:gd name="T65" fmla="*/ 124 h 484"/>
              <a:gd name="T66" fmla="*/ 252 w 484"/>
              <a:gd name="T67" fmla="*/ 121 h 484"/>
              <a:gd name="T68" fmla="*/ 272 w 484"/>
              <a:gd name="T69" fmla="*/ 121 h 484"/>
              <a:gd name="T70" fmla="*/ 279 w 484"/>
              <a:gd name="T71" fmla="*/ 124 h 484"/>
              <a:gd name="T72" fmla="*/ 282 w 484"/>
              <a:gd name="T73" fmla="*/ 131 h 484"/>
              <a:gd name="T74" fmla="*/ 282 w 484"/>
              <a:gd name="T75" fmla="*/ 273 h 484"/>
              <a:gd name="T76" fmla="*/ 279 w 484"/>
              <a:gd name="T77" fmla="*/ 280 h 484"/>
              <a:gd name="T78" fmla="*/ 272 w 484"/>
              <a:gd name="T79" fmla="*/ 283 h 484"/>
              <a:gd name="T80" fmla="*/ 171 w 484"/>
              <a:gd name="T81" fmla="*/ 283 h 484"/>
              <a:gd name="T82" fmla="*/ 164 w 484"/>
              <a:gd name="T83" fmla="*/ 280 h 484"/>
              <a:gd name="T84" fmla="*/ 161 w 484"/>
              <a:gd name="T85" fmla="*/ 27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84" h="484">
                <a:moveTo>
                  <a:pt x="32" y="364"/>
                </a:moveTo>
                <a:cubicBezTo>
                  <a:pt x="11" y="327"/>
                  <a:pt x="0" y="286"/>
                  <a:pt x="0" y="242"/>
                </a:cubicBezTo>
                <a:cubicBezTo>
                  <a:pt x="0" y="198"/>
                  <a:pt x="11" y="158"/>
                  <a:pt x="32" y="121"/>
                </a:cubicBezTo>
                <a:cubicBezTo>
                  <a:pt x="54" y="84"/>
                  <a:pt x="83" y="54"/>
                  <a:pt x="120" y="33"/>
                </a:cubicBezTo>
                <a:cubicBezTo>
                  <a:pt x="157" y="11"/>
                  <a:pt x="198" y="0"/>
                  <a:pt x="242" y="0"/>
                </a:cubicBezTo>
                <a:cubicBezTo>
                  <a:pt x="286" y="0"/>
                  <a:pt x="326" y="11"/>
                  <a:pt x="363" y="33"/>
                </a:cubicBezTo>
                <a:cubicBezTo>
                  <a:pt x="400" y="54"/>
                  <a:pt x="430" y="84"/>
                  <a:pt x="451" y="121"/>
                </a:cubicBezTo>
                <a:cubicBezTo>
                  <a:pt x="473" y="158"/>
                  <a:pt x="484" y="198"/>
                  <a:pt x="484" y="242"/>
                </a:cubicBezTo>
                <a:cubicBezTo>
                  <a:pt x="484" y="286"/>
                  <a:pt x="473" y="327"/>
                  <a:pt x="451" y="364"/>
                </a:cubicBezTo>
                <a:cubicBezTo>
                  <a:pt x="430" y="401"/>
                  <a:pt x="400" y="430"/>
                  <a:pt x="363" y="452"/>
                </a:cubicBezTo>
                <a:cubicBezTo>
                  <a:pt x="326" y="473"/>
                  <a:pt x="286" y="484"/>
                  <a:pt x="242" y="484"/>
                </a:cubicBezTo>
                <a:cubicBezTo>
                  <a:pt x="198" y="484"/>
                  <a:pt x="157" y="473"/>
                  <a:pt x="120" y="452"/>
                </a:cubicBezTo>
                <a:cubicBezTo>
                  <a:pt x="83" y="430"/>
                  <a:pt x="54" y="401"/>
                  <a:pt x="32" y="364"/>
                </a:cubicBezTo>
                <a:close/>
                <a:moveTo>
                  <a:pt x="93" y="156"/>
                </a:moveTo>
                <a:cubicBezTo>
                  <a:pt x="78" y="183"/>
                  <a:pt x="70" y="211"/>
                  <a:pt x="70" y="242"/>
                </a:cubicBezTo>
                <a:cubicBezTo>
                  <a:pt x="70" y="273"/>
                  <a:pt x="78" y="302"/>
                  <a:pt x="93" y="328"/>
                </a:cubicBezTo>
                <a:cubicBezTo>
                  <a:pt x="109" y="355"/>
                  <a:pt x="130" y="375"/>
                  <a:pt x="156" y="391"/>
                </a:cubicBezTo>
                <a:cubicBezTo>
                  <a:pt x="182" y="406"/>
                  <a:pt x="211" y="414"/>
                  <a:pt x="242" y="414"/>
                </a:cubicBezTo>
                <a:cubicBezTo>
                  <a:pt x="273" y="414"/>
                  <a:pt x="302" y="406"/>
                  <a:pt x="328" y="391"/>
                </a:cubicBezTo>
                <a:cubicBezTo>
                  <a:pt x="354" y="375"/>
                  <a:pt x="375" y="355"/>
                  <a:pt x="390" y="328"/>
                </a:cubicBezTo>
                <a:cubicBezTo>
                  <a:pt x="405" y="302"/>
                  <a:pt x="413" y="273"/>
                  <a:pt x="413" y="242"/>
                </a:cubicBezTo>
                <a:cubicBezTo>
                  <a:pt x="413" y="211"/>
                  <a:pt x="405" y="183"/>
                  <a:pt x="390" y="156"/>
                </a:cubicBezTo>
                <a:cubicBezTo>
                  <a:pt x="375" y="130"/>
                  <a:pt x="354" y="109"/>
                  <a:pt x="328" y="94"/>
                </a:cubicBezTo>
                <a:cubicBezTo>
                  <a:pt x="302" y="79"/>
                  <a:pt x="273" y="71"/>
                  <a:pt x="242" y="71"/>
                </a:cubicBezTo>
                <a:cubicBezTo>
                  <a:pt x="211" y="71"/>
                  <a:pt x="182" y="79"/>
                  <a:pt x="156" y="94"/>
                </a:cubicBezTo>
                <a:cubicBezTo>
                  <a:pt x="130" y="109"/>
                  <a:pt x="109" y="130"/>
                  <a:pt x="93" y="156"/>
                </a:cubicBezTo>
                <a:close/>
                <a:moveTo>
                  <a:pt x="161" y="273"/>
                </a:moveTo>
                <a:lnTo>
                  <a:pt x="161" y="252"/>
                </a:lnTo>
                <a:cubicBezTo>
                  <a:pt x="161" y="249"/>
                  <a:pt x="162" y="247"/>
                  <a:pt x="164" y="245"/>
                </a:cubicBezTo>
                <a:cubicBezTo>
                  <a:pt x="166" y="243"/>
                  <a:pt x="168" y="242"/>
                  <a:pt x="171" y="242"/>
                </a:cubicBezTo>
                <a:lnTo>
                  <a:pt x="242" y="242"/>
                </a:lnTo>
                <a:lnTo>
                  <a:pt x="242" y="131"/>
                </a:lnTo>
                <a:cubicBezTo>
                  <a:pt x="242" y="129"/>
                  <a:pt x="243" y="126"/>
                  <a:pt x="245" y="124"/>
                </a:cubicBezTo>
                <a:cubicBezTo>
                  <a:pt x="246" y="122"/>
                  <a:pt x="249" y="121"/>
                  <a:pt x="252" y="121"/>
                </a:cubicBezTo>
                <a:lnTo>
                  <a:pt x="272" y="121"/>
                </a:lnTo>
                <a:cubicBezTo>
                  <a:pt x="275" y="121"/>
                  <a:pt x="277" y="122"/>
                  <a:pt x="279" y="124"/>
                </a:cubicBezTo>
                <a:cubicBezTo>
                  <a:pt x="281" y="126"/>
                  <a:pt x="282" y="129"/>
                  <a:pt x="282" y="131"/>
                </a:cubicBezTo>
                <a:lnTo>
                  <a:pt x="282" y="273"/>
                </a:lnTo>
                <a:cubicBezTo>
                  <a:pt x="282" y="276"/>
                  <a:pt x="281" y="278"/>
                  <a:pt x="279" y="280"/>
                </a:cubicBezTo>
                <a:cubicBezTo>
                  <a:pt x="277" y="282"/>
                  <a:pt x="275" y="283"/>
                  <a:pt x="272" y="283"/>
                </a:cubicBezTo>
                <a:lnTo>
                  <a:pt x="171" y="283"/>
                </a:lnTo>
                <a:cubicBezTo>
                  <a:pt x="168" y="283"/>
                  <a:pt x="166" y="282"/>
                  <a:pt x="164" y="280"/>
                </a:cubicBezTo>
                <a:cubicBezTo>
                  <a:pt x="162" y="278"/>
                  <a:pt x="161" y="276"/>
                  <a:pt x="161" y="273"/>
                </a:cubicBez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aphicFrame>
        <p:nvGraphicFramePr>
          <p:cNvPr id="15" name="Diagramm 14"/>
          <p:cNvGraphicFramePr>
            <a:graphicFrameLocks/>
          </p:cNvGraphicFramePr>
          <p:nvPr>
            <p:extLst>
              <p:ext uri="{D42A27DB-BD31-4B8C-83A1-F6EECF244321}">
                <p14:modId xmlns:p14="http://schemas.microsoft.com/office/powerpoint/2010/main" val="1874186954"/>
              </p:ext>
            </p:extLst>
          </p:nvPr>
        </p:nvGraphicFramePr>
        <p:xfrm>
          <a:off x="246000" y="883800"/>
          <a:ext cx="9414000" cy="5090400"/>
        </p:xfrm>
        <a:graphic>
          <a:graphicData uri="http://schemas.openxmlformats.org/drawingml/2006/chart">
            <c:chart xmlns:c="http://schemas.openxmlformats.org/drawingml/2006/chart" xmlns:r="http://schemas.openxmlformats.org/officeDocument/2006/relationships" r:id="rId9"/>
          </a:graphicData>
        </a:graphic>
      </p:graphicFrame>
      <p:sp>
        <p:nvSpPr>
          <p:cNvPr id="17" name="Textfeld 16"/>
          <p:cNvSpPr txBox="1"/>
          <p:nvPr/>
        </p:nvSpPr>
        <p:spPr>
          <a:xfrm>
            <a:off x="1516186" y="4639198"/>
            <a:ext cx="936104" cy="369332"/>
          </a:xfrm>
          <a:prstGeom prst="rect">
            <a:avLst/>
          </a:prstGeom>
          <a:noFill/>
        </p:spPr>
        <p:txBody>
          <a:bodyPr wrap="square" rtlCol="0">
            <a:spAutoFit/>
          </a:bodyPr>
          <a:lstStyle/>
          <a:p>
            <a:pPr algn="ctr"/>
            <a:r>
              <a:rPr lang="en-US" dirty="0" smtClean="0"/>
              <a:t>Tool</a:t>
            </a:r>
            <a:endParaRPr lang="en-US" dirty="0"/>
          </a:p>
        </p:txBody>
      </p:sp>
      <p:sp>
        <p:nvSpPr>
          <p:cNvPr id="16" name="Textfeld 15"/>
          <p:cNvSpPr txBox="1"/>
          <p:nvPr/>
        </p:nvSpPr>
        <p:spPr>
          <a:xfrm>
            <a:off x="1243447" y="3429000"/>
            <a:ext cx="1503784" cy="369332"/>
          </a:xfrm>
          <a:prstGeom prst="rect">
            <a:avLst/>
          </a:prstGeom>
          <a:noFill/>
        </p:spPr>
        <p:txBody>
          <a:bodyPr wrap="square" rtlCol="0">
            <a:spAutoFit/>
          </a:bodyPr>
          <a:lstStyle/>
          <a:p>
            <a:pPr algn="ctr"/>
            <a:r>
              <a:rPr lang="en-US" dirty="0" smtClean="0"/>
              <a:t>Workpiece</a:t>
            </a:r>
            <a:endParaRPr lang="en-US" dirty="0"/>
          </a:p>
        </p:txBody>
      </p:sp>
      <p:sp>
        <p:nvSpPr>
          <p:cNvPr id="18" name="Textfeld 17"/>
          <p:cNvSpPr txBox="1"/>
          <p:nvPr/>
        </p:nvSpPr>
        <p:spPr>
          <a:xfrm>
            <a:off x="1527287" y="1880828"/>
            <a:ext cx="936104" cy="369332"/>
          </a:xfrm>
          <a:prstGeom prst="rect">
            <a:avLst/>
          </a:prstGeom>
          <a:noFill/>
        </p:spPr>
        <p:txBody>
          <a:bodyPr wrap="square" rtlCol="0">
            <a:spAutoFit/>
          </a:bodyPr>
          <a:lstStyle/>
          <a:p>
            <a:pPr algn="ctr"/>
            <a:r>
              <a:rPr lang="en-US" dirty="0" smtClean="0">
                <a:solidFill>
                  <a:schemeClr val="tx2"/>
                </a:solidFill>
              </a:rPr>
              <a:t>Chip</a:t>
            </a:r>
            <a:endParaRPr lang="en-US" dirty="0">
              <a:solidFill>
                <a:schemeClr val="tx2"/>
              </a:solidFill>
            </a:endParaRPr>
          </a:p>
        </p:txBody>
      </p:sp>
      <p:sp>
        <p:nvSpPr>
          <p:cNvPr id="19" name="Rechteck 18"/>
          <p:cNvSpPr/>
          <p:nvPr/>
        </p:nvSpPr>
        <p:spPr bwMode="auto">
          <a:xfrm>
            <a:off x="8204377" y="1048774"/>
            <a:ext cx="1188132" cy="972846"/>
          </a:xfrm>
          <a:prstGeom prst="rect">
            <a:avLst/>
          </a:prstGeom>
          <a:noFill/>
          <a:ln w="10795" cap="flat" cmpd="sng" algn="ctr">
            <a:solidFill>
              <a:schemeClr val="tx1"/>
            </a:solidFill>
            <a:prstDash val="dash"/>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de-DE" sz="1800" b="0" i="0" u="none" strike="noStrike" cap="none" normalizeH="0" baseline="0" dirty="0" err="1" smtClean="0">
              <a:ln>
                <a:noFill/>
              </a:ln>
              <a:solidFill>
                <a:schemeClr val="bg1"/>
              </a:solidFill>
              <a:effectLst/>
              <a:latin typeface="Arial" charset="0"/>
            </a:endParaRPr>
          </a:p>
        </p:txBody>
      </p:sp>
      <p:cxnSp>
        <p:nvCxnSpPr>
          <p:cNvPr id="20" name="Gerade Verbindung 19"/>
          <p:cNvCxnSpPr/>
          <p:nvPr/>
        </p:nvCxnSpPr>
        <p:spPr bwMode="auto">
          <a:xfrm flipV="1">
            <a:off x="8777977" y="2032295"/>
            <a:ext cx="0" cy="286750"/>
          </a:xfrm>
          <a:prstGeom prst="line">
            <a:avLst/>
          </a:prstGeom>
          <a:solidFill>
            <a:srgbClr val="DDDDDD"/>
          </a:solidFill>
          <a:ln w="10795"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23" name="Gerade Verbindung 22"/>
          <p:cNvCxnSpPr/>
          <p:nvPr/>
        </p:nvCxnSpPr>
        <p:spPr bwMode="auto">
          <a:xfrm flipV="1">
            <a:off x="4723006" y="2090471"/>
            <a:ext cx="0" cy="286750"/>
          </a:xfrm>
          <a:prstGeom prst="line">
            <a:avLst/>
          </a:prstGeom>
          <a:solidFill>
            <a:srgbClr val="DDDDDD"/>
          </a:solidFill>
          <a:ln w="10795"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21" name="Rechteck 20"/>
          <p:cNvSpPr/>
          <p:nvPr/>
        </p:nvSpPr>
        <p:spPr bwMode="auto">
          <a:xfrm>
            <a:off x="4088904" y="1106950"/>
            <a:ext cx="1188132" cy="972846"/>
          </a:xfrm>
          <a:prstGeom prst="rect">
            <a:avLst/>
          </a:prstGeom>
          <a:noFill/>
          <a:ln w="10795" cap="flat" cmpd="sng" algn="ctr">
            <a:solidFill>
              <a:schemeClr val="tx1"/>
            </a:solidFill>
            <a:prstDash val="dash"/>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de-DE" sz="1800" b="0" i="0" u="none" strike="noStrike" cap="none" normalizeH="0" baseline="0" dirty="0" err="1" smtClean="0">
              <a:ln>
                <a:noFill/>
              </a:ln>
              <a:solidFill>
                <a:schemeClr val="bg1"/>
              </a:solidFill>
              <a:effectLst/>
              <a:latin typeface="Arial" charset="0"/>
            </a:endParaRPr>
          </a:p>
        </p:txBody>
      </p:sp>
      <p:pic>
        <p:nvPicPr>
          <p:cNvPr id="43180" name="Picture 172"/>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931336" y="1069150"/>
            <a:ext cx="1453712" cy="10896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 name="Picture 89"/>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8049344" y="1020535"/>
            <a:ext cx="1453712" cy="10896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ustDataLst>
      <p:tags r:id="rId2"/>
    </p:custDataLst>
    <p:extLst>
      <p:ext uri="{BB962C8B-B14F-4D97-AF65-F5344CB8AC3E}">
        <p14:creationId xmlns:p14="http://schemas.microsoft.com/office/powerpoint/2010/main" val="204674821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kt 2" hidden="1"/>
          <p:cNvGraphicFramePr>
            <a:graphicFrameLocks noChangeAspect="1"/>
          </p:cNvGraphicFramePr>
          <p:nvPr>
            <p:custDataLst>
              <p:tags r:id="rId3"/>
            </p:custDataLst>
            <p:extLst>
              <p:ext uri="{D42A27DB-BD31-4B8C-83A1-F6EECF244321}">
                <p14:modId xmlns:p14="http://schemas.microsoft.com/office/powerpoint/2010/main" val="111070882"/>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47382" name="think-cell Folie" r:id="rId7" imgW="270" imgH="270" progId="TCLayout.ActiveDocument.1">
                  <p:embed/>
                </p:oleObj>
              </mc:Choice>
              <mc:Fallback>
                <p:oleObj name="think-cell Folie" r:id="rId7" imgW="270" imgH="270" progId="TCLayout.ActiveDocument.1">
                  <p:embed/>
                  <p:pic>
                    <p:nvPicPr>
                      <p:cNvPr id="0" name=""/>
                      <p:cNvPicPr/>
                      <p:nvPr/>
                    </p:nvPicPr>
                    <p:blipFill>
                      <a:blip r:embed="rId8"/>
                      <a:stretch>
                        <a:fillRect/>
                      </a:stretch>
                    </p:blipFill>
                    <p:spPr>
                      <a:xfrm>
                        <a:off x="1588" y="1588"/>
                        <a:ext cx="1587" cy="1587"/>
                      </a:xfrm>
                      <a:prstGeom prst="rect">
                        <a:avLst/>
                      </a:prstGeom>
                    </p:spPr>
                  </p:pic>
                </p:oleObj>
              </mc:Fallback>
            </mc:AlternateContent>
          </a:graphicData>
        </a:graphic>
      </p:graphicFrame>
      <p:graphicFrame>
        <p:nvGraphicFramePr>
          <p:cNvPr id="23" name="Diagramm 22"/>
          <p:cNvGraphicFramePr>
            <a:graphicFrameLocks/>
          </p:cNvGraphicFramePr>
          <p:nvPr>
            <p:extLst>
              <p:ext uri="{D42A27DB-BD31-4B8C-83A1-F6EECF244321}">
                <p14:modId xmlns:p14="http://schemas.microsoft.com/office/powerpoint/2010/main" val="2992695719"/>
              </p:ext>
            </p:extLst>
          </p:nvPr>
        </p:nvGraphicFramePr>
        <p:xfrm>
          <a:off x="245204" y="874275"/>
          <a:ext cx="9414000" cy="5090400"/>
        </p:xfrm>
        <a:graphic>
          <a:graphicData uri="http://schemas.openxmlformats.org/drawingml/2006/chart">
            <c:chart xmlns:c="http://schemas.openxmlformats.org/drawingml/2006/chart" xmlns:r="http://schemas.openxmlformats.org/officeDocument/2006/relationships" r:id="rId9"/>
          </a:graphicData>
        </a:graphic>
      </p:graphicFrame>
      <p:sp>
        <p:nvSpPr>
          <p:cNvPr id="2" name="Titel 1"/>
          <p:cNvSpPr>
            <a:spLocks noGrp="1"/>
          </p:cNvSpPr>
          <p:nvPr>
            <p:ph type="title"/>
            <p:custDataLst>
              <p:tags r:id="rId4"/>
            </p:custDataLst>
          </p:nvPr>
        </p:nvSpPr>
        <p:spPr/>
        <p:txBody>
          <a:bodyPr/>
          <a:lstStyle/>
          <a:p>
            <a:r>
              <a:rPr lang="en-US" dirty="0" smtClean="0"/>
              <a:t>Time and spatial varying thermal properties </a:t>
            </a:r>
            <a:br>
              <a:rPr lang="en-US" dirty="0" smtClean="0"/>
            </a:br>
            <a:r>
              <a:rPr lang="en-US" dirty="0" smtClean="0">
                <a:solidFill>
                  <a:schemeClr val="accent4"/>
                </a:solidFill>
              </a:rPr>
              <a:t>Heat partition ratios for h</a:t>
            </a:r>
            <a:r>
              <a:rPr lang="en-US" baseline="-25000" dirty="0" smtClean="0">
                <a:solidFill>
                  <a:schemeClr val="accent4"/>
                </a:solidFill>
              </a:rPr>
              <a:t>sp</a:t>
            </a:r>
            <a:r>
              <a:rPr lang="en-US" dirty="0" smtClean="0">
                <a:solidFill>
                  <a:schemeClr val="accent4"/>
                </a:solidFill>
              </a:rPr>
              <a:t> = 400 µm, </a:t>
            </a:r>
            <a:r>
              <a:rPr lang="en-US" dirty="0" err="1" smtClean="0">
                <a:solidFill>
                  <a:schemeClr val="accent4"/>
                </a:solidFill>
              </a:rPr>
              <a:t>v</a:t>
            </a:r>
            <a:r>
              <a:rPr lang="en-US" baseline="-25000" dirty="0" err="1" smtClean="0">
                <a:solidFill>
                  <a:schemeClr val="accent4"/>
                </a:solidFill>
              </a:rPr>
              <a:t>c</a:t>
            </a:r>
            <a:r>
              <a:rPr lang="en-US" dirty="0" smtClean="0">
                <a:solidFill>
                  <a:schemeClr val="accent4"/>
                </a:solidFill>
              </a:rPr>
              <a:t> = 150 m/min</a:t>
            </a:r>
            <a:endParaRPr lang="en-US" dirty="0">
              <a:solidFill>
                <a:schemeClr val="accent4"/>
              </a:solidFill>
            </a:endParaRPr>
          </a:p>
        </p:txBody>
      </p:sp>
      <p:sp>
        <p:nvSpPr>
          <p:cNvPr id="19" name="Freeform 62"/>
          <p:cNvSpPr>
            <a:spLocks noEditPoints="1"/>
          </p:cNvSpPr>
          <p:nvPr/>
        </p:nvSpPr>
        <p:spPr bwMode="auto">
          <a:xfrm>
            <a:off x="9057456" y="188640"/>
            <a:ext cx="450674" cy="450674"/>
          </a:xfrm>
          <a:custGeom>
            <a:avLst/>
            <a:gdLst>
              <a:gd name="T0" fmla="*/ 32 w 484"/>
              <a:gd name="T1" fmla="*/ 364 h 484"/>
              <a:gd name="T2" fmla="*/ 0 w 484"/>
              <a:gd name="T3" fmla="*/ 242 h 484"/>
              <a:gd name="T4" fmla="*/ 32 w 484"/>
              <a:gd name="T5" fmla="*/ 121 h 484"/>
              <a:gd name="T6" fmla="*/ 120 w 484"/>
              <a:gd name="T7" fmla="*/ 33 h 484"/>
              <a:gd name="T8" fmla="*/ 242 w 484"/>
              <a:gd name="T9" fmla="*/ 0 h 484"/>
              <a:gd name="T10" fmla="*/ 363 w 484"/>
              <a:gd name="T11" fmla="*/ 33 h 484"/>
              <a:gd name="T12" fmla="*/ 451 w 484"/>
              <a:gd name="T13" fmla="*/ 121 h 484"/>
              <a:gd name="T14" fmla="*/ 484 w 484"/>
              <a:gd name="T15" fmla="*/ 242 h 484"/>
              <a:gd name="T16" fmla="*/ 451 w 484"/>
              <a:gd name="T17" fmla="*/ 364 h 484"/>
              <a:gd name="T18" fmla="*/ 363 w 484"/>
              <a:gd name="T19" fmla="*/ 452 h 484"/>
              <a:gd name="T20" fmla="*/ 242 w 484"/>
              <a:gd name="T21" fmla="*/ 484 h 484"/>
              <a:gd name="T22" fmla="*/ 120 w 484"/>
              <a:gd name="T23" fmla="*/ 452 h 484"/>
              <a:gd name="T24" fmla="*/ 32 w 484"/>
              <a:gd name="T25" fmla="*/ 364 h 484"/>
              <a:gd name="T26" fmla="*/ 93 w 484"/>
              <a:gd name="T27" fmla="*/ 156 h 484"/>
              <a:gd name="T28" fmla="*/ 70 w 484"/>
              <a:gd name="T29" fmla="*/ 242 h 484"/>
              <a:gd name="T30" fmla="*/ 93 w 484"/>
              <a:gd name="T31" fmla="*/ 328 h 484"/>
              <a:gd name="T32" fmla="*/ 156 w 484"/>
              <a:gd name="T33" fmla="*/ 391 h 484"/>
              <a:gd name="T34" fmla="*/ 242 w 484"/>
              <a:gd name="T35" fmla="*/ 414 h 484"/>
              <a:gd name="T36" fmla="*/ 328 w 484"/>
              <a:gd name="T37" fmla="*/ 391 h 484"/>
              <a:gd name="T38" fmla="*/ 390 w 484"/>
              <a:gd name="T39" fmla="*/ 328 h 484"/>
              <a:gd name="T40" fmla="*/ 413 w 484"/>
              <a:gd name="T41" fmla="*/ 242 h 484"/>
              <a:gd name="T42" fmla="*/ 390 w 484"/>
              <a:gd name="T43" fmla="*/ 156 h 484"/>
              <a:gd name="T44" fmla="*/ 328 w 484"/>
              <a:gd name="T45" fmla="*/ 94 h 484"/>
              <a:gd name="T46" fmla="*/ 242 w 484"/>
              <a:gd name="T47" fmla="*/ 71 h 484"/>
              <a:gd name="T48" fmla="*/ 156 w 484"/>
              <a:gd name="T49" fmla="*/ 94 h 484"/>
              <a:gd name="T50" fmla="*/ 93 w 484"/>
              <a:gd name="T51" fmla="*/ 156 h 484"/>
              <a:gd name="T52" fmla="*/ 161 w 484"/>
              <a:gd name="T53" fmla="*/ 273 h 484"/>
              <a:gd name="T54" fmla="*/ 161 w 484"/>
              <a:gd name="T55" fmla="*/ 252 h 484"/>
              <a:gd name="T56" fmla="*/ 164 w 484"/>
              <a:gd name="T57" fmla="*/ 245 h 484"/>
              <a:gd name="T58" fmla="*/ 171 w 484"/>
              <a:gd name="T59" fmla="*/ 242 h 484"/>
              <a:gd name="T60" fmla="*/ 242 w 484"/>
              <a:gd name="T61" fmla="*/ 242 h 484"/>
              <a:gd name="T62" fmla="*/ 242 w 484"/>
              <a:gd name="T63" fmla="*/ 131 h 484"/>
              <a:gd name="T64" fmla="*/ 245 w 484"/>
              <a:gd name="T65" fmla="*/ 124 h 484"/>
              <a:gd name="T66" fmla="*/ 252 w 484"/>
              <a:gd name="T67" fmla="*/ 121 h 484"/>
              <a:gd name="T68" fmla="*/ 272 w 484"/>
              <a:gd name="T69" fmla="*/ 121 h 484"/>
              <a:gd name="T70" fmla="*/ 279 w 484"/>
              <a:gd name="T71" fmla="*/ 124 h 484"/>
              <a:gd name="T72" fmla="*/ 282 w 484"/>
              <a:gd name="T73" fmla="*/ 131 h 484"/>
              <a:gd name="T74" fmla="*/ 282 w 484"/>
              <a:gd name="T75" fmla="*/ 273 h 484"/>
              <a:gd name="T76" fmla="*/ 279 w 484"/>
              <a:gd name="T77" fmla="*/ 280 h 484"/>
              <a:gd name="T78" fmla="*/ 272 w 484"/>
              <a:gd name="T79" fmla="*/ 283 h 484"/>
              <a:gd name="T80" fmla="*/ 171 w 484"/>
              <a:gd name="T81" fmla="*/ 283 h 484"/>
              <a:gd name="T82" fmla="*/ 164 w 484"/>
              <a:gd name="T83" fmla="*/ 280 h 484"/>
              <a:gd name="T84" fmla="*/ 161 w 484"/>
              <a:gd name="T85" fmla="*/ 27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84" h="484">
                <a:moveTo>
                  <a:pt x="32" y="364"/>
                </a:moveTo>
                <a:cubicBezTo>
                  <a:pt x="11" y="327"/>
                  <a:pt x="0" y="286"/>
                  <a:pt x="0" y="242"/>
                </a:cubicBezTo>
                <a:cubicBezTo>
                  <a:pt x="0" y="198"/>
                  <a:pt x="11" y="158"/>
                  <a:pt x="32" y="121"/>
                </a:cubicBezTo>
                <a:cubicBezTo>
                  <a:pt x="54" y="84"/>
                  <a:pt x="83" y="54"/>
                  <a:pt x="120" y="33"/>
                </a:cubicBezTo>
                <a:cubicBezTo>
                  <a:pt x="157" y="11"/>
                  <a:pt x="198" y="0"/>
                  <a:pt x="242" y="0"/>
                </a:cubicBezTo>
                <a:cubicBezTo>
                  <a:pt x="286" y="0"/>
                  <a:pt x="326" y="11"/>
                  <a:pt x="363" y="33"/>
                </a:cubicBezTo>
                <a:cubicBezTo>
                  <a:pt x="400" y="54"/>
                  <a:pt x="430" y="84"/>
                  <a:pt x="451" y="121"/>
                </a:cubicBezTo>
                <a:cubicBezTo>
                  <a:pt x="473" y="158"/>
                  <a:pt x="484" y="198"/>
                  <a:pt x="484" y="242"/>
                </a:cubicBezTo>
                <a:cubicBezTo>
                  <a:pt x="484" y="286"/>
                  <a:pt x="473" y="327"/>
                  <a:pt x="451" y="364"/>
                </a:cubicBezTo>
                <a:cubicBezTo>
                  <a:pt x="430" y="401"/>
                  <a:pt x="400" y="430"/>
                  <a:pt x="363" y="452"/>
                </a:cubicBezTo>
                <a:cubicBezTo>
                  <a:pt x="326" y="473"/>
                  <a:pt x="286" y="484"/>
                  <a:pt x="242" y="484"/>
                </a:cubicBezTo>
                <a:cubicBezTo>
                  <a:pt x="198" y="484"/>
                  <a:pt x="157" y="473"/>
                  <a:pt x="120" y="452"/>
                </a:cubicBezTo>
                <a:cubicBezTo>
                  <a:pt x="83" y="430"/>
                  <a:pt x="54" y="401"/>
                  <a:pt x="32" y="364"/>
                </a:cubicBezTo>
                <a:close/>
                <a:moveTo>
                  <a:pt x="93" y="156"/>
                </a:moveTo>
                <a:cubicBezTo>
                  <a:pt x="78" y="183"/>
                  <a:pt x="70" y="211"/>
                  <a:pt x="70" y="242"/>
                </a:cubicBezTo>
                <a:cubicBezTo>
                  <a:pt x="70" y="273"/>
                  <a:pt x="78" y="302"/>
                  <a:pt x="93" y="328"/>
                </a:cubicBezTo>
                <a:cubicBezTo>
                  <a:pt x="109" y="355"/>
                  <a:pt x="130" y="375"/>
                  <a:pt x="156" y="391"/>
                </a:cubicBezTo>
                <a:cubicBezTo>
                  <a:pt x="182" y="406"/>
                  <a:pt x="211" y="414"/>
                  <a:pt x="242" y="414"/>
                </a:cubicBezTo>
                <a:cubicBezTo>
                  <a:pt x="273" y="414"/>
                  <a:pt x="302" y="406"/>
                  <a:pt x="328" y="391"/>
                </a:cubicBezTo>
                <a:cubicBezTo>
                  <a:pt x="354" y="375"/>
                  <a:pt x="375" y="355"/>
                  <a:pt x="390" y="328"/>
                </a:cubicBezTo>
                <a:cubicBezTo>
                  <a:pt x="405" y="302"/>
                  <a:pt x="413" y="273"/>
                  <a:pt x="413" y="242"/>
                </a:cubicBezTo>
                <a:cubicBezTo>
                  <a:pt x="413" y="211"/>
                  <a:pt x="405" y="183"/>
                  <a:pt x="390" y="156"/>
                </a:cubicBezTo>
                <a:cubicBezTo>
                  <a:pt x="375" y="130"/>
                  <a:pt x="354" y="109"/>
                  <a:pt x="328" y="94"/>
                </a:cubicBezTo>
                <a:cubicBezTo>
                  <a:pt x="302" y="79"/>
                  <a:pt x="273" y="71"/>
                  <a:pt x="242" y="71"/>
                </a:cubicBezTo>
                <a:cubicBezTo>
                  <a:pt x="211" y="71"/>
                  <a:pt x="182" y="79"/>
                  <a:pt x="156" y="94"/>
                </a:cubicBezTo>
                <a:cubicBezTo>
                  <a:pt x="130" y="109"/>
                  <a:pt x="109" y="130"/>
                  <a:pt x="93" y="156"/>
                </a:cubicBezTo>
                <a:close/>
                <a:moveTo>
                  <a:pt x="161" y="273"/>
                </a:moveTo>
                <a:lnTo>
                  <a:pt x="161" y="252"/>
                </a:lnTo>
                <a:cubicBezTo>
                  <a:pt x="161" y="249"/>
                  <a:pt x="162" y="247"/>
                  <a:pt x="164" y="245"/>
                </a:cubicBezTo>
                <a:cubicBezTo>
                  <a:pt x="166" y="243"/>
                  <a:pt x="168" y="242"/>
                  <a:pt x="171" y="242"/>
                </a:cubicBezTo>
                <a:lnTo>
                  <a:pt x="242" y="242"/>
                </a:lnTo>
                <a:lnTo>
                  <a:pt x="242" y="131"/>
                </a:lnTo>
                <a:cubicBezTo>
                  <a:pt x="242" y="129"/>
                  <a:pt x="243" y="126"/>
                  <a:pt x="245" y="124"/>
                </a:cubicBezTo>
                <a:cubicBezTo>
                  <a:pt x="246" y="122"/>
                  <a:pt x="249" y="121"/>
                  <a:pt x="252" y="121"/>
                </a:cubicBezTo>
                <a:lnTo>
                  <a:pt x="272" y="121"/>
                </a:lnTo>
                <a:cubicBezTo>
                  <a:pt x="275" y="121"/>
                  <a:pt x="277" y="122"/>
                  <a:pt x="279" y="124"/>
                </a:cubicBezTo>
                <a:cubicBezTo>
                  <a:pt x="281" y="126"/>
                  <a:pt x="282" y="129"/>
                  <a:pt x="282" y="131"/>
                </a:cubicBezTo>
                <a:lnTo>
                  <a:pt x="282" y="273"/>
                </a:lnTo>
                <a:cubicBezTo>
                  <a:pt x="282" y="276"/>
                  <a:pt x="281" y="278"/>
                  <a:pt x="279" y="280"/>
                </a:cubicBezTo>
                <a:cubicBezTo>
                  <a:pt x="277" y="282"/>
                  <a:pt x="275" y="283"/>
                  <a:pt x="272" y="283"/>
                </a:cubicBezTo>
                <a:lnTo>
                  <a:pt x="171" y="283"/>
                </a:lnTo>
                <a:cubicBezTo>
                  <a:pt x="168" y="283"/>
                  <a:pt x="166" y="282"/>
                  <a:pt x="164" y="280"/>
                </a:cubicBezTo>
                <a:cubicBezTo>
                  <a:pt x="162" y="278"/>
                  <a:pt x="161" y="276"/>
                  <a:pt x="161" y="273"/>
                </a:cubicBez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pic>
        <p:nvPicPr>
          <p:cNvPr id="13" name="Picture 2"/>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930049" y="1064071"/>
            <a:ext cx="1453712" cy="10896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Textfeld 14"/>
          <p:cNvSpPr txBox="1"/>
          <p:nvPr/>
        </p:nvSpPr>
        <p:spPr>
          <a:xfrm>
            <a:off x="1527287" y="4653136"/>
            <a:ext cx="936104" cy="369332"/>
          </a:xfrm>
          <a:prstGeom prst="rect">
            <a:avLst/>
          </a:prstGeom>
          <a:noFill/>
        </p:spPr>
        <p:txBody>
          <a:bodyPr wrap="square" rtlCol="0">
            <a:spAutoFit/>
          </a:bodyPr>
          <a:lstStyle/>
          <a:p>
            <a:pPr algn="ctr"/>
            <a:r>
              <a:rPr lang="en-US" dirty="0" smtClean="0"/>
              <a:t>Tool</a:t>
            </a:r>
            <a:endParaRPr lang="en-US" dirty="0"/>
          </a:p>
        </p:txBody>
      </p:sp>
      <p:sp>
        <p:nvSpPr>
          <p:cNvPr id="12" name="Textfeld 11"/>
          <p:cNvSpPr txBox="1"/>
          <p:nvPr/>
        </p:nvSpPr>
        <p:spPr>
          <a:xfrm>
            <a:off x="1243447" y="3923764"/>
            <a:ext cx="1503784" cy="369332"/>
          </a:xfrm>
          <a:prstGeom prst="rect">
            <a:avLst/>
          </a:prstGeom>
          <a:noFill/>
        </p:spPr>
        <p:txBody>
          <a:bodyPr wrap="square" rtlCol="0">
            <a:spAutoFit/>
          </a:bodyPr>
          <a:lstStyle/>
          <a:p>
            <a:pPr algn="ctr"/>
            <a:r>
              <a:rPr lang="en-US" dirty="0" smtClean="0"/>
              <a:t>Workpiece</a:t>
            </a:r>
            <a:endParaRPr lang="en-US" dirty="0"/>
          </a:p>
        </p:txBody>
      </p:sp>
      <p:sp>
        <p:nvSpPr>
          <p:cNvPr id="16" name="Textfeld 15"/>
          <p:cNvSpPr txBox="1"/>
          <p:nvPr/>
        </p:nvSpPr>
        <p:spPr>
          <a:xfrm>
            <a:off x="1527287" y="1880828"/>
            <a:ext cx="936104" cy="369332"/>
          </a:xfrm>
          <a:prstGeom prst="rect">
            <a:avLst/>
          </a:prstGeom>
          <a:noFill/>
        </p:spPr>
        <p:txBody>
          <a:bodyPr wrap="square" rtlCol="0">
            <a:spAutoFit/>
          </a:bodyPr>
          <a:lstStyle/>
          <a:p>
            <a:pPr algn="ctr"/>
            <a:r>
              <a:rPr lang="en-US" dirty="0" smtClean="0">
                <a:solidFill>
                  <a:schemeClr val="tx2"/>
                </a:solidFill>
              </a:rPr>
              <a:t>Chip</a:t>
            </a:r>
            <a:endParaRPr lang="en-US" dirty="0">
              <a:solidFill>
                <a:schemeClr val="tx2"/>
              </a:solidFill>
            </a:endParaRPr>
          </a:p>
        </p:txBody>
      </p:sp>
      <p:sp>
        <p:nvSpPr>
          <p:cNvPr id="17" name="Rechteck 16"/>
          <p:cNvSpPr/>
          <p:nvPr/>
        </p:nvSpPr>
        <p:spPr bwMode="auto">
          <a:xfrm>
            <a:off x="8613034" y="1092648"/>
            <a:ext cx="1188132" cy="972846"/>
          </a:xfrm>
          <a:prstGeom prst="rect">
            <a:avLst/>
          </a:prstGeom>
          <a:noFill/>
          <a:ln w="10795" cap="flat" cmpd="sng" algn="ctr">
            <a:solidFill>
              <a:schemeClr val="tx1"/>
            </a:solidFill>
            <a:prstDash val="dash"/>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de-DE" sz="1800" b="0" i="0" u="none" strike="noStrike" cap="none" normalizeH="0" baseline="0" dirty="0" err="1" smtClean="0">
              <a:ln>
                <a:noFill/>
              </a:ln>
              <a:solidFill>
                <a:schemeClr val="bg1"/>
              </a:solidFill>
              <a:effectLst/>
              <a:latin typeface="Arial" charset="0"/>
            </a:endParaRPr>
          </a:p>
        </p:txBody>
      </p:sp>
      <p:cxnSp>
        <p:nvCxnSpPr>
          <p:cNvPr id="18" name="Gerade Verbindung 17"/>
          <p:cNvCxnSpPr/>
          <p:nvPr/>
        </p:nvCxnSpPr>
        <p:spPr bwMode="auto">
          <a:xfrm flipV="1">
            <a:off x="9263277" y="2076169"/>
            <a:ext cx="0" cy="286750"/>
          </a:xfrm>
          <a:prstGeom prst="line">
            <a:avLst/>
          </a:prstGeom>
          <a:solidFill>
            <a:srgbClr val="DDDDDD"/>
          </a:solidFill>
          <a:ln w="10795"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20" name="Rechteck 19"/>
          <p:cNvSpPr/>
          <p:nvPr/>
        </p:nvSpPr>
        <p:spPr bwMode="auto">
          <a:xfrm>
            <a:off x="4072778" y="1092648"/>
            <a:ext cx="1188132" cy="972846"/>
          </a:xfrm>
          <a:prstGeom prst="rect">
            <a:avLst/>
          </a:prstGeom>
          <a:noFill/>
          <a:ln w="10795" cap="flat" cmpd="sng" algn="ctr">
            <a:solidFill>
              <a:schemeClr val="tx1"/>
            </a:solidFill>
            <a:prstDash val="dash"/>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de-DE" sz="1800" b="0" i="0" u="none" strike="noStrike" cap="none" normalizeH="0" baseline="0" dirty="0" err="1" smtClean="0">
              <a:ln>
                <a:noFill/>
              </a:ln>
              <a:solidFill>
                <a:schemeClr val="bg1"/>
              </a:solidFill>
              <a:effectLst/>
              <a:latin typeface="Arial" charset="0"/>
            </a:endParaRPr>
          </a:p>
        </p:txBody>
      </p:sp>
      <p:cxnSp>
        <p:nvCxnSpPr>
          <p:cNvPr id="21" name="Gerade Verbindung 20"/>
          <p:cNvCxnSpPr/>
          <p:nvPr/>
        </p:nvCxnSpPr>
        <p:spPr bwMode="auto">
          <a:xfrm flipV="1">
            <a:off x="4723021" y="2076169"/>
            <a:ext cx="0" cy="286750"/>
          </a:xfrm>
          <a:prstGeom prst="line">
            <a:avLst/>
          </a:prstGeom>
          <a:solidFill>
            <a:srgbClr val="DDDDDD"/>
          </a:solidFill>
          <a:ln w="10795"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pic>
        <p:nvPicPr>
          <p:cNvPr id="22" name="Picture 3"/>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8472741" y="1064071"/>
            <a:ext cx="1453712" cy="10896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ustDataLst>
      <p:tags r:id="rId2"/>
    </p:custDataLst>
    <p:extLst>
      <p:ext uri="{BB962C8B-B14F-4D97-AF65-F5344CB8AC3E}">
        <p14:creationId xmlns:p14="http://schemas.microsoft.com/office/powerpoint/2010/main" val="28413150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kt 1" hidden="1"/>
          <p:cNvGraphicFramePr>
            <a:graphicFrameLocks noChangeAspect="1"/>
          </p:cNvGraphicFramePr>
          <p:nvPr>
            <p:custDataLst>
              <p:tags r:id="rId2"/>
            </p:custDataLst>
            <p:extLst>
              <p:ext uri="{D42A27DB-BD31-4B8C-83A1-F6EECF244321}">
                <p14:modId xmlns:p14="http://schemas.microsoft.com/office/powerpoint/2010/main" val="3790007844"/>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84097" name="think-cell Folie" r:id="rId4" imgW="270" imgH="270" progId="TCLayout.ActiveDocument.1">
                  <p:embed/>
                </p:oleObj>
              </mc:Choice>
              <mc:Fallback>
                <p:oleObj name="think-cell Folie" r:id="rId4" imgW="270" imgH="270"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6" name="Titel 1"/>
          <p:cNvSpPr txBox="1">
            <a:spLocks/>
          </p:cNvSpPr>
          <p:nvPr/>
        </p:nvSpPr>
        <p:spPr bwMode="auto">
          <a:xfrm>
            <a:off x="217489" y="0"/>
            <a:ext cx="9467850" cy="719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287146" bIns="0" numCol="1" anchor="b" anchorCtr="0" compatLnSpc="1">
            <a:prstTxWarp prst="textNoShape">
              <a:avLst/>
            </a:prstTxWarp>
          </a:bodyPr>
          <a:lstStyle>
            <a:lvl1pPr algn="l" defTabSz="1042236" rtl="0" eaLnBrk="1" fontAlgn="base" hangingPunct="1">
              <a:spcBef>
                <a:spcPct val="0"/>
              </a:spcBef>
              <a:spcAft>
                <a:spcPct val="0"/>
              </a:spcAft>
              <a:defRPr sz="2200" b="1">
                <a:solidFill>
                  <a:schemeClr val="tx2"/>
                </a:solidFill>
                <a:latin typeface="+mj-lt"/>
                <a:ea typeface="+mj-ea"/>
                <a:cs typeface="+mj-cs"/>
              </a:defRPr>
            </a:lvl1pPr>
            <a:lvl2pPr algn="l" defTabSz="1042236" rtl="0" eaLnBrk="1" fontAlgn="base" hangingPunct="1">
              <a:spcBef>
                <a:spcPct val="0"/>
              </a:spcBef>
              <a:spcAft>
                <a:spcPct val="0"/>
              </a:spcAft>
              <a:defRPr sz="2200" b="1">
                <a:solidFill>
                  <a:schemeClr val="tx2"/>
                </a:solidFill>
                <a:latin typeface="Arial" charset="0"/>
              </a:defRPr>
            </a:lvl2pPr>
            <a:lvl3pPr algn="l" defTabSz="1042236" rtl="0" eaLnBrk="1" fontAlgn="base" hangingPunct="1">
              <a:spcBef>
                <a:spcPct val="0"/>
              </a:spcBef>
              <a:spcAft>
                <a:spcPct val="0"/>
              </a:spcAft>
              <a:defRPr sz="2200" b="1">
                <a:solidFill>
                  <a:schemeClr val="tx2"/>
                </a:solidFill>
                <a:latin typeface="Arial" charset="0"/>
              </a:defRPr>
            </a:lvl3pPr>
            <a:lvl4pPr algn="l" defTabSz="1042236" rtl="0" eaLnBrk="1" fontAlgn="base" hangingPunct="1">
              <a:spcBef>
                <a:spcPct val="0"/>
              </a:spcBef>
              <a:spcAft>
                <a:spcPct val="0"/>
              </a:spcAft>
              <a:defRPr sz="2200" b="1">
                <a:solidFill>
                  <a:schemeClr val="tx2"/>
                </a:solidFill>
                <a:latin typeface="Arial" charset="0"/>
              </a:defRPr>
            </a:lvl4pPr>
            <a:lvl5pPr algn="l" defTabSz="1042236" rtl="0" eaLnBrk="1" fontAlgn="base" hangingPunct="1">
              <a:spcBef>
                <a:spcPct val="0"/>
              </a:spcBef>
              <a:spcAft>
                <a:spcPct val="0"/>
              </a:spcAft>
              <a:defRPr sz="2200" b="1">
                <a:solidFill>
                  <a:schemeClr val="tx2"/>
                </a:solidFill>
                <a:latin typeface="Arial" charset="0"/>
              </a:defRPr>
            </a:lvl5pPr>
            <a:lvl6pPr marL="456870" algn="l" defTabSz="1042236" rtl="0" eaLnBrk="1" fontAlgn="base" hangingPunct="1">
              <a:spcBef>
                <a:spcPct val="0"/>
              </a:spcBef>
              <a:spcAft>
                <a:spcPct val="0"/>
              </a:spcAft>
              <a:defRPr sz="2200" b="1">
                <a:solidFill>
                  <a:schemeClr val="tx2"/>
                </a:solidFill>
                <a:latin typeface="Arial" charset="0"/>
              </a:defRPr>
            </a:lvl6pPr>
            <a:lvl7pPr marL="913740" algn="l" defTabSz="1042236" rtl="0" eaLnBrk="1" fontAlgn="base" hangingPunct="1">
              <a:spcBef>
                <a:spcPct val="0"/>
              </a:spcBef>
              <a:spcAft>
                <a:spcPct val="0"/>
              </a:spcAft>
              <a:defRPr sz="2200" b="1">
                <a:solidFill>
                  <a:schemeClr val="tx2"/>
                </a:solidFill>
                <a:latin typeface="Arial" charset="0"/>
              </a:defRPr>
            </a:lvl7pPr>
            <a:lvl8pPr marL="1370612" algn="l" defTabSz="1042236" rtl="0" eaLnBrk="1" fontAlgn="base" hangingPunct="1">
              <a:spcBef>
                <a:spcPct val="0"/>
              </a:spcBef>
              <a:spcAft>
                <a:spcPct val="0"/>
              </a:spcAft>
              <a:defRPr sz="2200" b="1">
                <a:solidFill>
                  <a:schemeClr val="tx2"/>
                </a:solidFill>
                <a:latin typeface="Arial" charset="0"/>
              </a:defRPr>
            </a:lvl8pPr>
            <a:lvl9pPr marL="1827481" algn="l" defTabSz="1042236" rtl="0" eaLnBrk="1" fontAlgn="base" hangingPunct="1">
              <a:spcBef>
                <a:spcPct val="0"/>
              </a:spcBef>
              <a:spcAft>
                <a:spcPct val="0"/>
              </a:spcAft>
              <a:defRPr sz="2200" b="1">
                <a:solidFill>
                  <a:schemeClr val="tx2"/>
                </a:solidFill>
                <a:latin typeface="Arial" charset="0"/>
              </a:defRPr>
            </a:lvl9pPr>
          </a:lstStyle>
          <a:p>
            <a:r>
              <a:rPr lang="en-US" dirty="0"/>
              <a:t>Time and spatial varying thermal properties</a:t>
            </a:r>
            <a:r>
              <a:rPr lang="en-US" kern="0" dirty="0" smtClean="0"/>
              <a:t/>
            </a:r>
            <a:br>
              <a:rPr lang="en-US" kern="0" dirty="0" smtClean="0"/>
            </a:br>
            <a:r>
              <a:rPr lang="en-US" kern="0" dirty="0">
                <a:solidFill>
                  <a:schemeClr val="accent4"/>
                </a:solidFill>
              </a:rPr>
              <a:t>Temperature distribution </a:t>
            </a:r>
            <a:r>
              <a:rPr lang="en-US" kern="0" dirty="0" smtClean="0">
                <a:solidFill>
                  <a:schemeClr val="accent4"/>
                </a:solidFill>
              </a:rPr>
              <a:t>for h</a:t>
            </a:r>
            <a:r>
              <a:rPr lang="en-US" kern="0" baseline="-25000" dirty="0" smtClean="0">
                <a:solidFill>
                  <a:schemeClr val="accent4"/>
                </a:solidFill>
              </a:rPr>
              <a:t>sp</a:t>
            </a:r>
            <a:r>
              <a:rPr lang="en-US" kern="0" dirty="0" smtClean="0">
                <a:solidFill>
                  <a:schemeClr val="accent4"/>
                </a:solidFill>
              </a:rPr>
              <a:t> = 400 µm, </a:t>
            </a:r>
            <a:r>
              <a:rPr lang="en-US" kern="0" dirty="0" err="1" smtClean="0">
                <a:solidFill>
                  <a:schemeClr val="accent4"/>
                </a:solidFill>
              </a:rPr>
              <a:t>v</a:t>
            </a:r>
            <a:r>
              <a:rPr lang="en-US" kern="0" baseline="-25000" dirty="0" err="1" smtClean="0">
                <a:solidFill>
                  <a:schemeClr val="accent4"/>
                </a:solidFill>
              </a:rPr>
              <a:t>c</a:t>
            </a:r>
            <a:r>
              <a:rPr lang="en-US" kern="0" dirty="0" smtClean="0">
                <a:solidFill>
                  <a:schemeClr val="accent4"/>
                </a:solidFill>
              </a:rPr>
              <a:t> = 150 m/min [1/2]</a:t>
            </a:r>
            <a:endParaRPr lang="en-US" kern="0" dirty="0"/>
          </a:p>
        </p:txBody>
      </p:sp>
      <p:sp>
        <p:nvSpPr>
          <p:cNvPr id="7" name="Freeform 101"/>
          <p:cNvSpPr>
            <a:spLocks noEditPoints="1"/>
          </p:cNvSpPr>
          <p:nvPr/>
        </p:nvSpPr>
        <p:spPr bwMode="auto">
          <a:xfrm>
            <a:off x="9156778" y="226102"/>
            <a:ext cx="252028" cy="375751"/>
          </a:xfrm>
          <a:custGeom>
            <a:avLst/>
            <a:gdLst>
              <a:gd name="T0" fmla="*/ 0 w 323"/>
              <a:gd name="T1" fmla="*/ 161 h 484"/>
              <a:gd name="T2" fmla="*/ 47 w 323"/>
              <a:gd name="T3" fmla="*/ 47 h 484"/>
              <a:gd name="T4" fmla="*/ 161 w 323"/>
              <a:gd name="T5" fmla="*/ 0 h 484"/>
              <a:gd name="T6" fmla="*/ 275 w 323"/>
              <a:gd name="T7" fmla="*/ 47 h 484"/>
              <a:gd name="T8" fmla="*/ 323 w 323"/>
              <a:gd name="T9" fmla="*/ 161 h 484"/>
              <a:gd name="T10" fmla="*/ 312 w 323"/>
              <a:gd name="T11" fmla="*/ 218 h 484"/>
              <a:gd name="T12" fmla="*/ 198 w 323"/>
              <a:gd name="T13" fmla="*/ 461 h 484"/>
              <a:gd name="T14" fmla="*/ 183 w 323"/>
              <a:gd name="T15" fmla="*/ 478 h 484"/>
              <a:gd name="T16" fmla="*/ 161 w 323"/>
              <a:gd name="T17" fmla="*/ 484 h 484"/>
              <a:gd name="T18" fmla="*/ 140 w 323"/>
              <a:gd name="T19" fmla="*/ 478 h 484"/>
              <a:gd name="T20" fmla="*/ 126 w 323"/>
              <a:gd name="T21" fmla="*/ 461 h 484"/>
              <a:gd name="T22" fmla="*/ 11 w 323"/>
              <a:gd name="T23" fmla="*/ 218 h 484"/>
              <a:gd name="T24" fmla="*/ 0 w 323"/>
              <a:gd name="T25" fmla="*/ 161 h 484"/>
              <a:gd name="T26" fmla="*/ 104 w 323"/>
              <a:gd name="T27" fmla="*/ 104 h 484"/>
              <a:gd name="T28" fmla="*/ 81 w 323"/>
              <a:gd name="T29" fmla="*/ 161 h 484"/>
              <a:gd name="T30" fmla="*/ 104 w 323"/>
              <a:gd name="T31" fmla="*/ 218 h 484"/>
              <a:gd name="T32" fmla="*/ 161 w 323"/>
              <a:gd name="T33" fmla="*/ 242 h 484"/>
              <a:gd name="T34" fmla="*/ 218 w 323"/>
              <a:gd name="T35" fmla="*/ 218 h 484"/>
              <a:gd name="T36" fmla="*/ 242 w 323"/>
              <a:gd name="T37" fmla="*/ 161 h 484"/>
              <a:gd name="T38" fmla="*/ 218 w 323"/>
              <a:gd name="T39" fmla="*/ 104 h 484"/>
              <a:gd name="T40" fmla="*/ 161 w 323"/>
              <a:gd name="T41" fmla="*/ 81 h 484"/>
              <a:gd name="T42" fmla="*/ 104 w 323"/>
              <a:gd name="T43" fmla="*/ 104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484">
                <a:moveTo>
                  <a:pt x="0" y="161"/>
                </a:moveTo>
                <a:cubicBezTo>
                  <a:pt x="0" y="117"/>
                  <a:pt x="16" y="79"/>
                  <a:pt x="47" y="47"/>
                </a:cubicBezTo>
                <a:cubicBezTo>
                  <a:pt x="79" y="16"/>
                  <a:pt x="117" y="0"/>
                  <a:pt x="161" y="0"/>
                </a:cubicBezTo>
                <a:cubicBezTo>
                  <a:pt x="206" y="0"/>
                  <a:pt x="244" y="16"/>
                  <a:pt x="275" y="47"/>
                </a:cubicBezTo>
                <a:cubicBezTo>
                  <a:pt x="307" y="79"/>
                  <a:pt x="323" y="117"/>
                  <a:pt x="323" y="161"/>
                </a:cubicBezTo>
                <a:cubicBezTo>
                  <a:pt x="323" y="184"/>
                  <a:pt x="319" y="203"/>
                  <a:pt x="312" y="218"/>
                </a:cubicBezTo>
                <a:lnTo>
                  <a:pt x="198" y="461"/>
                </a:lnTo>
                <a:cubicBezTo>
                  <a:pt x="194" y="468"/>
                  <a:pt x="189" y="474"/>
                  <a:pt x="183" y="478"/>
                </a:cubicBezTo>
                <a:cubicBezTo>
                  <a:pt x="176" y="482"/>
                  <a:pt x="169" y="484"/>
                  <a:pt x="161" y="484"/>
                </a:cubicBezTo>
                <a:cubicBezTo>
                  <a:pt x="154" y="484"/>
                  <a:pt x="147" y="482"/>
                  <a:pt x="140" y="478"/>
                </a:cubicBezTo>
                <a:cubicBezTo>
                  <a:pt x="134" y="474"/>
                  <a:pt x="129" y="468"/>
                  <a:pt x="126" y="461"/>
                </a:cubicBezTo>
                <a:lnTo>
                  <a:pt x="11" y="218"/>
                </a:lnTo>
                <a:cubicBezTo>
                  <a:pt x="4" y="203"/>
                  <a:pt x="0" y="184"/>
                  <a:pt x="0" y="161"/>
                </a:cubicBezTo>
                <a:close/>
                <a:moveTo>
                  <a:pt x="104" y="104"/>
                </a:moveTo>
                <a:cubicBezTo>
                  <a:pt x="89" y="120"/>
                  <a:pt x="81" y="139"/>
                  <a:pt x="81" y="161"/>
                </a:cubicBezTo>
                <a:cubicBezTo>
                  <a:pt x="81" y="183"/>
                  <a:pt x="89" y="202"/>
                  <a:pt x="104" y="218"/>
                </a:cubicBezTo>
                <a:cubicBezTo>
                  <a:pt x="120" y="234"/>
                  <a:pt x="139" y="242"/>
                  <a:pt x="161" y="242"/>
                </a:cubicBezTo>
                <a:cubicBezTo>
                  <a:pt x="184" y="242"/>
                  <a:pt x="203" y="234"/>
                  <a:pt x="218" y="218"/>
                </a:cubicBezTo>
                <a:cubicBezTo>
                  <a:pt x="234" y="202"/>
                  <a:pt x="242" y="183"/>
                  <a:pt x="242" y="161"/>
                </a:cubicBezTo>
                <a:cubicBezTo>
                  <a:pt x="242" y="139"/>
                  <a:pt x="234" y="120"/>
                  <a:pt x="218" y="104"/>
                </a:cubicBezTo>
                <a:cubicBezTo>
                  <a:pt x="203" y="88"/>
                  <a:pt x="184" y="81"/>
                  <a:pt x="161" y="81"/>
                </a:cubicBezTo>
                <a:cubicBezTo>
                  <a:pt x="139" y="81"/>
                  <a:pt x="120" y="88"/>
                  <a:pt x="104" y="104"/>
                </a:cubicBez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pic>
        <p:nvPicPr>
          <p:cNvPr id="22"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1273" y="1409491"/>
            <a:ext cx="5528289" cy="41437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030598" y="1409491"/>
            <a:ext cx="5528289" cy="41437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4" name="Textfeld 23"/>
          <p:cNvSpPr txBox="1"/>
          <p:nvPr/>
        </p:nvSpPr>
        <p:spPr>
          <a:xfrm>
            <a:off x="-600068" y="1196752"/>
            <a:ext cx="6059749" cy="369332"/>
          </a:xfrm>
          <a:prstGeom prst="rect">
            <a:avLst/>
          </a:prstGeom>
          <a:noFill/>
        </p:spPr>
        <p:txBody>
          <a:bodyPr wrap="square" rtlCol="0">
            <a:spAutoFit/>
          </a:bodyPr>
          <a:lstStyle/>
          <a:p>
            <a:pPr algn="ctr"/>
            <a:r>
              <a:rPr lang="en-US" dirty="0" smtClean="0"/>
              <a:t>Workpiece position : 124 mm</a:t>
            </a:r>
            <a:endParaRPr lang="en-US" dirty="0"/>
          </a:p>
        </p:txBody>
      </p:sp>
      <p:sp>
        <p:nvSpPr>
          <p:cNvPr id="25" name="Textfeld 24"/>
          <p:cNvSpPr txBox="1"/>
          <p:nvPr/>
        </p:nvSpPr>
        <p:spPr>
          <a:xfrm>
            <a:off x="3861803" y="1196752"/>
            <a:ext cx="6059749" cy="369332"/>
          </a:xfrm>
          <a:prstGeom prst="rect">
            <a:avLst/>
          </a:prstGeom>
          <a:noFill/>
        </p:spPr>
        <p:txBody>
          <a:bodyPr wrap="square" rtlCol="0">
            <a:spAutoFit/>
          </a:bodyPr>
          <a:lstStyle/>
          <a:p>
            <a:pPr algn="ctr"/>
            <a:r>
              <a:rPr lang="en-US" dirty="0" smtClean="0"/>
              <a:t>Workpiece position : 200 mm</a:t>
            </a:r>
            <a:endParaRPr lang="en-US" dirty="0"/>
          </a:p>
        </p:txBody>
      </p:sp>
      <p:pic>
        <p:nvPicPr>
          <p:cNvPr id="26" name="Picture 90"/>
          <p:cNvPicPr>
            <a:picLocks noChangeAspect="1" noChangeArrowheads="1"/>
          </p:cNvPicPr>
          <p:nvPr/>
        </p:nvPicPr>
        <p:blipFill rotWithShape="1">
          <a:blip r:embed="rId8">
            <a:extLst>
              <a:ext uri="{28A0092B-C50C-407E-A947-70E740481C1C}">
                <a14:useLocalDpi xmlns:a14="http://schemas.microsoft.com/office/drawing/2010/main" val="0"/>
              </a:ext>
            </a:extLst>
          </a:blip>
          <a:srcRect l="80686" r="7915"/>
          <a:stretch/>
        </p:blipFill>
        <p:spPr bwMode="auto">
          <a:xfrm>
            <a:off x="9056772" y="1409490"/>
            <a:ext cx="630150" cy="41437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Textfeld 9"/>
          <p:cNvSpPr txBox="1"/>
          <p:nvPr/>
        </p:nvSpPr>
        <p:spPr>
          <a:xfrm>
            <a:off x="9043686" y="1440152"/>
            <a:ext cx="547481" cy="276999"/>
          </a:xfrm>
          <a:prstGeom prst="rect">
            <a:avLst/>
          </a:prstGeom>
          <a:noFill/>
        </p:spPr>
        <p:txBody>
          <a:bodyPr wrap="square" rtlCol="0">
            <a:spAutoFit/>
          </a:bodyPr>
          <a:lstStyle/>
          <a:p>
            <a:r>
              <a:rPr lang="de-DE" sz="1200" dirty="0" smtClean="0"/>
              <a:t>[°C]</a:t>
            </a:r>
            <a:endParaRPr lang="de-DE" sz="1200" dirty="0"/>
          </a:p>
        </p:txBody>
      </p:sp>
    </p:spTree>
    <p:extLst>
      <p:ext uri="{BB962C8B-B14F-4D97-AF65-F5344CB8AC3E}">
        <p14:creationId xmlns:p14="http://schemas.microsoft.com/office/powerpoint/2010/main" val="422300181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kt 1" hidden="1"/>
          <p:cNvGraphicFramePr>
            <a:graphicFrameLocks noChangeAspect="1"/>
          </p:cNvGraphicFramePr>
          <p:nvPr>
            <p:custDataLst>
              <p:tags r:id="rId2"/>
            </p:custDataLst>
            <p:extLst>
              <p:ext uri="{D42A27DB-BD31-4B8C-83A1-F6EECF244321}">
                <p14:modId xmlns:p14="http://schemas.microsoft.com/office/powerpoint/2010/main" val="3866126845"/>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85120" name="think-cell Folie" r:id="rId4" imgW="270" imgH="270" progId="TCLayout.ActiveDocument.1">
                  <p:embed/>
                </p:oleObj>
              </mc:Choice>
              <mc:Fallback>
                <p:oleObj name="think-cell Folie" r:id="rId4" imgW="270" imgH="270"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8" name="Titel 1"/>
          <p:cNvSpPr txBox="1">
            <a:spLocks/>
          </p:cNvSpPr>
          <p:nvPr/>
        </p:nvSpPr>
        <p:spPr bwMode="auto">
          <a:xfrm>
            <a:off x="217489" y="0"/>
            <a:ext cx="9467850" cy="719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287146" bIns="0" numCol="1" anchor="b" anchorCtr="0" compatLnSpc="1">
            <a:prstTxWarp prst="textNoShape">
              <a:avLst/>
            </a:prstTxWarp>
          </a:bodyPr>
          <a:lstStyle>
            <a:lvl1pPr algn="l" defTabSz="1042236" rtl="0" eaLnBrk="1" fontAlgn="base" hangingPunct="1">
              <a:spcBef>
                <a:spcPct val="0"/>
              </a:spcBef>
              <a:spcAft>
                <a:spcPct val="0"/>
              </a:spcAft>
              <a:defRPr sz="2200" b="1">
                <a:solidFill>
                  <a:schemeClr val="tx2"/>
                </a:solidFill>
                <a:latin typeface="+mj-lt"/>
                <a:ea typeface="+mj-ea"/>
                <a:cs typeface="+mj-cs"/>
              </a:defRPr>
            </a:lvl1pPr>
            <a:lvl2pPr algn="l" defTabSz="1042236" rtl="0" eaLnBrk="1" fontAlgn="base" hangingPunct="1">
              <a:spcBef>
                <a:spcPct val="0"/>
              </a:spcBef>
              <a:spcAft>
                <a:spcPct val="0"/>
              </a:spcAft>
              <a:defRPr sz="2200" b="1">
                <a:solidFill>
                  <a:schemeClr val="tx2"/>
                </a:solidFill>
                <a:latin typeface="Arial" charset="0"/>
              </a:defRPr>
            </a:lvl2pPr>
            <a:lvl3pPr algn="l" defTabSz="1042236" rtl="0" eaLnBrk="1" fontAlgn="base" hangingPunct="1">
              <a:spcBef>
                <a:spcPct val="0"/>
              </a:spcBef>
              <a:spcAft>
                <a:spcPct val="0"/>
              </a:spcAft>
              <a:defRPr sz="2200" b="1">
                <a:solidFill>
                  <a:schemeClr val="tx2"/>
                </a:solidFill>
                <a:latin typeface="Arial" charset="0"/>
              </a:defRPr>
            </a:lvl3pPr>
            <a:lvl4pPr algn="l" defTabSz="1042236" rtl="0" eaLnBrk="1" fontAlgn="base" hangingPunct="1">
              <a:spcBef>
                <a:spcPct val="0"/>
              </a:spcBef>
              <a:spcAft>
                <a:spcPct val="0"/>
              </a:spcAft>
              <a:defRPr sz="2200" b="1">
                <a:solidFill>
                  <a:schemeClr val="tx2"/>
                </a:solidFill>
                <a:latin typeface="Arial" charset="0"/>
              </a:defRPr>
            </a:lvl4pPr>
            <a:lvl5pPr algn="l" defTabSz="1042236" rtl="0" eaLnBrk="1" fontAlgn="base" hangingPunct="1">
              <a:spcBef>
                <a:spcPct val="0"/>
              </a:spcBef>
              <a:spcAft>
                <a:spcPct val="0"/>
              </a:spcAft>
              <a:defRPr sz="2200" b="1">
                <a:solidFill>
                  <a:schemeClr val="tx2"/>
                </a:solidFill>
                <a:latin typeface="Arial" charset="0"/>
              </a:defRPr>
            </a:lvl5pPr>
            <a:lvl6pPr marL="456870" algn="l" defTabSz="1042236" rtl="0" eaLnBrk="1" fontAlgn="base" hangingPunct="1">
              <a:spcBef>
                <a:spcPct val="0"/>
              </a:spcBef>
              <a:spcAft>
                <a:spcPct val="0"/>
              </a:spcAft>
              <a:defRPr sz="2200" b="1">
                <a:solidFill>
                  <a:schemeClr val="tx2"/>
                </a:solidFill>
                <a:latin typeface="Arial" charset="0"/>
              </a:defRPr>
            </a:lvl6pPr>
            <a:lvl7pPr marL="913740" algn="l" defTabSz="1042236" rtl="0" eaLnBrk="1" fontAlgn="base" hangingPunct="1">
              <a:spcBef>
                <a:spcPct val="0"/>
              </a:spcBef>
              <a:spcAft>
                <a:spcPct val="0"/>
              </a:spcAft>
              <a:defRPr sz="2200" b="1">
                <a:solidFill>
                  <a:schemeClr val="tx2"/>
                </a:solidFill>
                <a:latin typeface="Arial" charset="0"/>
              </a:defRPr>
            </a:lvl7pPr>
            <a:lvl8pPr marL="1370612" algn="l" defTabSz="1042236" rtl="0" eaLnBrk="1" fontAlgn="base" hangingPunct="1">
              <a:spcBef>
                <a:spcPct val="0"/>
              </a:spcBef>
              <a:spcAft>
                <a:spcPct val="0"/>
              </a:spcAft>
              <a:defRPr sz="2200" b="1">
                <a:solidFill>
                  <a:schemeClr val="tx2"/>
                </a:solidFill>
                <a:latin typeface="Arial" charset="0"/>
              </a:defRPr>
            </a:lvl8pPr>
            <a:lvl9pPr marL="1827481" algn="l" defTabSz="1042236" rtl="0" eaLnBrk="1" fontAlgn="base" hangingPunct="1">
              <a:spcBef>
                <a:spcPct val="0"/>
              </a:spcBef>
              <a:spcAft>
                <a:spcPct val="0"/>
              </a:spcAft>
              <a:defRPr sz="2200" b="1">
                <a:solidFill>
                  <a:schemeClr val="tx2"/>
                </a:solidFill>
                <a:latin typeface="Arial" charset="0"/>
              </a:defRPr>
            </a:lvl9pPr>
          </a:lstStyle>
          <a:p>
            <a:r>
              <a:rPr lang="en-US" dirty="0"/>
              <a:t>Time and spatial varying thermal properties</a:t>
            </a:r>
            <a:r>
              <a:rPr lang="en-US" kern="0" dirty="0" smtClean="0"/>
              <a:t/>
            </a:r>
            <a:br>
              <a:rPr lang="en-US" kern="0" dirty="0" smtClean="0"/>
            </a:br>
            <a:r>
              <a:rPr lang="en-US" kern="0" dirty="0">
                <a:solidFill>
                  <a:schemeClr val="accent4"/>
                </a:solidFill>
              </a:rPr>
              <a:t>Temperature distribution </a:t>
            </a:r>
            <a:r>
              <a:rPr lang="en-US" kern="0" dirty="0" smtClean="0">
                <a:solidFill>
                  <a:schemeClr val="accent4"/>
                </a:solidFill>
              </a:rPr>
              <a:t>for h</a:t>
            </a:r>
            <a:r>
              <a:rPr lang="en-US" kern="0" baseline="-25000" dirty="0" smtClean="0">
                <a:solidFill>
                  <a:schemeClr val="accent4"/>
                </a:solidFill>
              </a:rPr>
              <a:t>sp</a:t>
            </a:r>
            <a:r>
              <a:rPr lang="en-US" kern="0" dirty="0" smtClean="0">
                <a:solidFill>
                  <a:schemeClr val="accent4"/>
                </a:solidFill>
              </a:rPr>
              <a:t> = 400 µm, </a:t>
            </a:r>
            <a:r>
              <a:rPr lang="en-US" kern="0" dirty="0" err="1" smtClean="0">
                <a:solidFill>
                  <a:schemeClr val="accent4"/>
                </a:solidFill>
              </a:rPr>
              <a:t>v</a:t>
            </a:r>
            <a:r>
              <a:rPr lang="en-US" kern="0" baseline="-25000" dirty="0" err="1" smtClean="0">
                <a:solidFill>
                  <a:schemeClr val="accent4"/>
                </a:solidFill>
              </a:rPr>
              <a:t>c</a:t>
            </a:r>
            <a:r>
              <a:rPr lang="en-US" kern="0" dirty="0" smtClean="0">
                <a:solidFill>
                  <a:schemeClr val="accent4"/>
                </a:solidFill>
              </a:rPr>
              <a:t> = 150 m/min [2/2]</a:t>
            </a:r>
            <a:endParaRPr lang="en-US" kern="0" dirty="0"/>
          </a:p>
        </p:txBody>
      </p:sp>
      <p:sp>
        <p:nvSpPr>
          <p:cNvPr id="9" name="Freeform 101"/>
          <p:cNvSpPr>
            <a:spLocks noEditPoints="1"/>
          </p:cNvSpPr>
          <p:nvPr/>
        </p:nvSpPr>
        <p:spPr bwMode="auto">
          <a:xfrm>
            <a:off x="9156778" y="226102"/>
            <a:ext cx="252028" cy="375751"/>
          </a:xfrm>
          <a:custGeom>
            <a:avLst/>
            <a:gdLst>
              <a:gd name="T0" fmla="*/ 0 w 323"/>
              <a:gd name="T1" fmla="*/ 161 h 484"/>
              <a:gd name="T2" fmla="*/ 47 w 323"/>
              <a:gd name="T3" fmla="*/ 47 h 484"/>
              <a:gd name="T4" fmla="*/ 161 w 323"/>
              <a:gd name="T5" fmla="*/ 0 h 484"/>
              <a:gd name="T6" fmla="*/ 275 w 323"/>
              <a:gd name="T7" fmla="*/ 47 h 484"/>
              <a:gd name="T8" fmla="*/ 323 w 323"/>
              <a:gd name="T9" fmla="*/ 161 h 484"/>
              <a:gd name="T10" fmla="*/ 312 w 323"/>
              <a:gd name="T11" fmla="*/ 218 h 484"/>
              <a:gd name="T12" fmla="*/ 198 w 323"/>
              <a:gd name="T13" fmla="*/ 461 h 484"/>
              <a:gd name="T14" fmla="*/ 183 w 323"/>
              <a:gd name="T15" fmla="*/ 478 h 484"/>
              <a:gd name="T16" fmla="*/ 161 w 323"/>
              <a:gd name="T17" fmla="*/ 484 h 484"/>
              <a:gd name="T18" fmla="*/ 140 w 323"/>
              <a:gd name="T19" fmla="*/ 478 h 484"/>
              <a:gd name="T20" fmla="*/ 126 w 323"/>
              <a:gd name="T21" fmla="*/ 461 h 484"/>
              <a:gd name="T22" fmla="*/ 11 w 323"/>
              <a:gd name="T23" fmla="*/ 218 h 484"/>
              <a:gd name="T24" fmla="*/ 0 w 323"/>
              <a:gd name="T25" fmla="*/ 161 h 484"/>
              <a:gd name="T26" fmla="*/ 104 w 323"/>
              <a:gd name="T27" fmla="*/ 104 h 484"/>
              <a:gd name="T28" fmla="*/ 81 w 323"/>
              <a:gd name="T29" fmla="*/ 161 h 484"/>
              <a:gd name="T30" fmla="*/ 104 w 323"/>
              <a:gd name="T31" fmla="*/ 218 h 484"/>
              <a:gd name="T32" fmla="*/ 161 w 323"/>
              <a:gd name="T33" fmla="*/ 242 h 484"/>
              <a:gd name="T34" fmla="*/ 218 w 323"/>
              <a:gd name="T35" fmla="*/ 218 h 484"/>
              <a:gd name="T36" fmla="*/ 242 w 323"/>
              <a:gd name="T37" fmla="*/ 161 h 484"/>
              <a:gd name="T38" fmla="*/ 218 w 323"/>
              <a:gd name="T39" fmla="*/ 104 h 484"/>
              <a:gd name="T40" fmla="*/ 161 w 323"/>
              <a:gd name="T41" fmla="*/ 81 h 484"/>
              <a:gd name="T42" fmla="*/ 104 w 323"/>
              <a:gd name="T43" fmla="*/ 104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484">
                <a:moveTo>
                  <a:pt x="0" y="161"/>
                </a:moveTo>
                <a:cubicBezTo>
                  <a:pt x="0" y="117"/>
                  <a:pt x="16" y="79"/>
                  <a:pt x="47" y="47"/>
                </a:cubicBezTo>
                <a:cubicBezTo>
                  <a:pt x="79" y="16"/>
                  <a:pt x="117" y="0"/>
                  <a:pt x="161" y="0"/>
                </a:cubicBezTo>
                <a:cubicBezTo>
                  <a:pt x="206" y="0"/>
                  <a:pt x="244" y="16"/>
                  <a:pt x="275" y="47"/>
                </a:cubicBezTo>
                <a:cubicBezTo>
                  <a:pt x="307" y="79"/>
                  <a:pt x="323" y="117"/>
                  <a:pt x="323" y="161"/>
                </a:cubicBezTo>
                <a:cubicBezTo>
                  <a:pt x="323" y="184"/>
                  <a:pt x="319" y="203"/>
                  <a:pt x="312" y="218"/>
                </a:cubicBezTo>
                <a:lnTo>
                  <a:pt x="198" y="461"/>
                </a:lnTo>
                <a:cubicBezTo>
                  <a:pt x="194" y="468"/>
                  <a:pt x="189" y="474"/>
                  <a:pt x="183" y="478"/>
                </a:cubicBezTo>
                <a:cubicBezTo>
                  <a:pt x="176" y="482"/>
                  <a:pt x="169" y="484"/>
                  <a:pt x="161" y="484"/>
                </a:cubicBezTo>
                <a:cubicBezTo>
                  <a:pt x="154" y="484"/>
                  <a:pt x="147" y="482"/>
                  <a:pt x="140" y="478"/>
                </a:cubicBezTo>
                <a:cubicBezTo>
                  <a:pt x="134" y="474"/>
                  <a:pt x="129" y="468"/>
                  <a:pt x="126" y="461"/>
                </a:cubicBezTo>
                <a:lnTo>
                  <a:pt x="11" y="218"/>
                </a:lnTo>
                <a:cubicBezTo>
                  <a:pt x="4" y="203"/>
                  <a:pt x="0" y="184"/>
                  <a:pt x="0" y="161"/>
                </a:cubicBezTo>
                <a:close/>
                <a:moveTo>
                  <a:pt x="104" y="104"/>
                </a:moveTo>
                <a:cubicBezTo>
                  <a:pt x="89" y="120"/>
                  <a:pt x="81" y="139"/>
                  <a:pt x="81" y="161"/>
                </a:cubicBezTo>
                <a:cubicBezTo>
                  <a:pt x="81" y="183"/>
                  <a:pt x="89" y="202"/>
                  <a:pt x="104" y="218"/>
                </a:cubicBezTo>
                <a:cubicBezTo>
                  <a:pt x="120" y="234"/>
                  <a:pt x="139" y="242"/>
                  <a:pt x="161" y="242"/>
                </a:cubicBezTo>
                <a:cubicBezTo>
                  <a:pt x="184" y="242"/>
                  <a:pt x="203" y="234"/>
                  <a:pt x="218" y="218"/>
                </a:cubicBezTo>
                <a:cubicBezTo>
                  <a:pt x="234" y="202"/>
                  <a:pt x="242" y="183"/>
                  <a:pt x="242" y="161"/>
                </a:cubicBezTo>
                <a:cubicBezTo>
                  <a:pt x="242" y="139"/>
                  <a:pt x="234" y="120"/>
                  <a:pt x="218" y="104"/>
                </a:cubicBezTo>
                <a:cubicBezTo>
                  <a:pt x="203" y="88"/>
                  <a:pt x="184" y="81"/>
                  <a:pt x="161" y="81"/>
                </a:cubicBezTo>
                <a:cubicBezTo>
                  <a:pt x="139" y="81"/>
                  <a:pt x="120" y="88"/>
                  <a:pt x="104" y="104"/>
                </a:cubicBez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pic>
        <p:nvPicPr>
          <p:cNvPr id="18"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1273" y="1409491"/>
            <a:ext cx="5528289" cy="41437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030598" y="1409491"/>
            <a:ext cx="5528289" cy="41437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7" name="Picture 90"/>
          <p:cNvPicPr>
            <a:picLocks noChangeAspect="1" noChangeArrowheads="1"/>
          </p:cNvPicPr>
          <p:nvPr/>
        </p:nvPicPr>
        <p:blipFill rotWithShape="1">
          <a:blip r:embed="rId8">
            <a:extLst>
              <a:ext uri="{28A0092B-C50C-407E-A947-70E740481C1C}">
                <a14:useLocalDpi xmlns:a14="http://schemas.microsoft.com/office/drawing/2010/main" val="0"/>
              </a:ext>
            </a:extLst>
          </a:blip>
          <a:srcRect l="80686" r="7915"/>
          <a:stretch/>
        </p:blipFill>
        <p:spPr bwMode="auto">
          <a:xfrm>
            <a:off x="9056772" y="1409490"/>
            <a:ext cx="630150" cy="41437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8" name="Textfeld 27"/>
          <p:cNvSpPr txBox="1"/>
          <p:nvPr/>
        </p:nvSpPr>
        <p:spPr>
          <a:xfrm>
            <a:off x="-600068" y="1196752"/>
            <a:ext cx="6059749" cy="369332"/>
          </a:xfrm>
          <a:prstGeom prst="rect">
            <a:avLst/>
          </a:prstGeom>
          <a:noFill/>
        </p:spPr>
        <p:txBody>
          <a:bodyPr wrap="square" rtlCol="0">
            <a:spAutoFit/>
          </a:bodyPr>
          <a:lstStyle/>
          <a:p>
            <a:pPr algn="ctr"/>
            <a:r>
              <a:rPr lang="en-US" dirty="0" smtClean="0"/>
              <a:t>Workpiece position : 124 mm</a:t>
            </a:r>
            <a:endParaRPr lang="en-US" dirty="0"/>
          </a:p>
        </p:txBody>
      </p:sp>
      <p:sp>
        <p:nvSpPr>
          <p:cNvPr id="29" name="Textfeld 28"/>
          <p:cNvSpPr txBox="1"/>
          <p:nvPr/>
        </p:nvSpPr>
        <p:spPr>
          <a:xfrm>
            <a:off x="3861803" y="1196752"/>
            <a:ext cx="6059749" cy="369332"/>
          </a:xfrm>
          <a:prstGeom prst="rect">
            <a:avLst/>
          </a:prstGeom>
          <a:noFill/>
        </p:spPr>
        <p:txBody>
          <a:bodyPr wrap="square" rtlCol="0">
            <a:spAutoFit/>
          </a:bodyPr>
          <a:lstStyle/>
          <a:p>
            <a:pPr algn="ctr"/>
            <a:r>
              <a:rPr lang="en-US" dirty="0" smtClean="0"/>
              <a:t>Workpiece position : 200 mm</a:t>
            </a:r>
            <a:endParaRPr lang="en-US" dirty="0"/>
          </a:p>
        </p:txBody>
      </p:sp>
      <p:sp>
        <p:nvSpPr>
          <p:cNvPr id="10" name="Textfeld 9"/>
          <p:cNvSpPr txBox="1"/>
          <p:nvPr/>
        </p:nvSpPr>
        <p:spPr>
          <a:xfrm>
            <a:off x="9043686" y="1440152"/>
            <a:ext cx="547481" cy="276999"/>
          </a:xfrm>
          <a:prstGeom prst="rect">
            <a:avLst/>
          </a:prstGeom>
          <a:noFill/>
        </p:spPr>
        <p:txBody>
          <a:bodyPr wrap="square" rtlCol="0">
            <a:spAutoFit/>
          </a:bodyPr>
          <a:lstStyle/>
          <a:p>
            <a:r>
              <a:rPr lang="de-DE" sz="1200" dirty="0" smtClean="0"/>
              <a:t>[°C]</a:t>
            </a:r>
            <a:endParaRPr lang="de-DE" sz="1200" dirty="0"/>
          </a:p>
        </p:txBody>
      </p:sp>
    </p:spTree>
    <p:extLst>
      <p:ext uri="{BB962C8B-B14F-4D97-AF65-F5344CB8AC3E}">
        <p14:creationId xmlns:p14="http://schemas.microsoft.com/office/powerpoint/2010/main" val="45534322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Experimental Setup</a:t>
            </a:r>
            <a:br>
              <a:rPr lang="en-US" dirty="0" smtClean="0"/>
            </a:br>
            <a:r>
              <a:rPr lang="en-US" dirty="0" smtClean="0">
                <a:solidFill>
                  <a:srgbClr val="407FB7"/>
                </a:solidFill>
              </a:rPr>
              <a:t>Design of Experiment</a:t>
            </a:r>
            <a:endParaRPr lang="en-US" dirty="0">
              <a:solidFill>
                <a:srgbClr val="407FB7"/>
              </a:solidFill>
            </a:endParaRPr>
          </a:p>
        </p:txBody>
      </p:sp>
      <p:grpSp>
        <p:nvGrpSpPr>
          <p:cNvPr id="3" name="Gruppieren 2"/>
          <p:cNvGrpSpPr>
            <a:grpSpLocks noChangeAspect="1"/>
          </p:cNvGrpSpPr>
          <p:nvPr/>
        </p:nvGrpSpPr>
        <p:grpSpPr>
          <a:xfrm>
            <a:off x="5938281" y="2010866"/>
            <a:ext cx="3690000" cy="3050500"/>
            <a:chOff x="2429438" y="1409910"/>
            <a:chExt cx="3079943" cy="2546170"/>
          </a:xfrm>
        </p:grpSpPr>
        <p:pic>
          <p:nvPicPr>
            <p:cNvPr id="4" name="Picture 4"/>
            <p:cNvPicPr>
              <a:picLocks noChangeAspect="1" noChangeArrowheads="1"/>
            </p:cNvPicPr>
            <p:nvPr>
              <p:custDataLst>
                <p:tags r:id="rId8"/>
              </p:custDataLst>
            </p:nvPr>
          </p:nvPicPr>
          <p:blipFill rotWithShape="1">
            <a:blip r:embed="rId14" cstate="print">
              <a:extLst>
                <a:ext uri="{28A0092B-C50C-407E-A947-70E740481C1C}">
                  <a14:useLocalDpi xmlns:a14="http://schemas.microsoft.com/office/drawing/2010/main" val="0"/>
                </a:ext>
              </a:extLst>
            </a:blip>
            <a:srcRect/>
            <a:stretch/>
          </p:blipFill>
          <p:spPr bwMode="auto">
            <a:xfrm>
              <a:off x="2429438" y="1409910"/>
              <a:ext cx="1128469" cy="25461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Gerade Verbindung 4"/>
            <p:cNvCxnSpPr>
              <a:stCxn id="6" idx="3"/>
            </p:cNvCxnSpPr>
            <p:nvPr>
              <p:custDataLst>
                <p:tags r:id="rId9"/>
              </p:custDataLst>
            </p:nvPr>
          </p:nvCxnSpPr>
          <p:spPr bwMode="auto">
            <a:xfrm>
              <a:off x="2836789" y="3300522"/>
              <a:ext cx="1097548" cy="87036"/>
            </a:xfrm>
            <a:prstGeom prst="line">
              <a:avLst/>
            </a:prstGeom>
            <a:solidFill>
              <a:srgbClr val="DDDDDD"/>
            </a:solidFill>
            <a:ln w="22225"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6" name="Rechteck 7"/>
            <p:cNvSpPr/>
            <p:nvPr>
              <p:custDataLst>
                <p:tags r:id="rId10"/>
              </p:custDataLst>
            </p:nvPr>
          </p:nvSpPr>
          <p:spPr bwMode="auto">
            <a:xfrm>
              <a:off x="2836789" y="3018114"/>
              <a:ext cx="207171" cy="327109"/>
            </a:xfrm>
            <a:custGeom>
              <a:avLst/>
              <a:gdLst>
                <a:gd name="connsiteX0" fmla="*/ 0 w 372145"/>
                <a:gd name="connsiteY0" fmla="*/ 0 h 604081"/>
                <a:gd name="connsiteX1" fmla="*/ 372145 w 372145"/>
                <a:gd name="connsiteY1" fmla="*/ 0 h 604081"/>
                <a:gd name="connsiteX2" fmla="*/ 372145 w 372145"/>
                <a:gd name="connsiteY2" fmla="*/ 604081 h 604081"/>
                <a:gd name="connsiteX3" fmla="*/ 0 w 372145"/>
                <a:gd name="connsiteY3" fmla="*/ 604081 h 604081"/>
                <a:gd name="connsiteX4" fmla="*/ 0 w 372145"/>
                <a:gd name="connsiteY4" fmla="*/ 0 h 604081"/>
                <a:gd name="connsiteX0" fmla="*/ 0 w 435645"/>
                <a:gd name="connsiteY0" fmla="*/ 0 h 604081"/>
                <a:gd name="connsiteX1" fmla="*/ 435645 w 435645"/>
                <a:gd name="connsiteY1" fmla="*/ 88900 h 604081"/>
                <a:gd name="connsiteX2" fmla="*/ 372145 w 435645"/>
                <a:gd name="connsiteY2" fmla="*/ 604081 h 604081"/>
                <a:gd name="connsiteX3" fmla="*/ 0 w 435645"/>
                <a:gd name="connsiteY3" fmla="*/ 604081 h 604081"/>
                <a:gd name="connsiteX4" fmla="*/ 0 w 435645"/>
                <a:gd name="connsiteY4" fmla="*/ 0 h 604081"/>
                <a:gd name="connsiteX0" fmla="*/ 0 w 378495"/>
                <a:gd name="connsiteY0" fmla="*/ 0 h 604081"/>
                <a:gd name="connsiteX1" fmla="*/ 378495 w 378495"/>
                <a:gd name="connsiteY1" fmla="*/ 82550 h 604081"/>
                <a:gd name="connsiteX2" fmla="*/ 372145 w 378495"/>
                <a:gd name="connsiteY2" fmla="*/ 604081 h 604081"/>
                <a:gd name="connsiteX3" fmla="*/ 0 w 378495"/>
                <a:gd name="connsiteY3" fmla="*/ 604081 h 604081"/>
                <a:gd name="connsiteX4" fmla="*/ 0 w 378495"/>
                <a:gd name="connsiteY4" fmla="*/ 0 h 604081"/>
                <a:gd name="connsiteX0" fmla="*/ 0 w 378495"/>
                <a:gd name="connsiteY0" fmla="*/ 0 h 604081"/>
                <a:gd name="connsiteX1" fmla="*/ 378495 w 378495"/>
                <a:gd name="connsiteY1" fmla="*/ 82550 h 604081"/>
                <a:gd name="connsiteX2" fmla="*/ 372145 w 378495"/>
                <a:gd name="connsiteY2" fmla="*/ 604081 h 604081"/>
                <a:gd name="connsiteX3" fmla="*/ 25400 w 378495"/>
                <a:gd name="connsiteY3" fmla="*/ 527881 h 604081"/>
                <a:gd name="connsiteX4" fmla="*/ 0 w 378495"/>
                <a:gd name="connsiteY4" fmla="*/ 0 h 604081"/>
                <a:gd name="connsiteX0" fmla="*/ 0 w 378495"/>
                <a:gd name="connsiteY0" fmla="*/ 0 h 604081"/>
                <a:gd name="connsiteX1" fmla="*/ 378495 w 378495"/>
                <a:gd name="connsiteY1" fmla="*/ 82550 h 604081"/>
                <a:gd name="connsiteX2" fmla="*/ 372145 w 378495"/>
                <a:gd name="connsiteY2" fmla="*/ 604081 h 604081"/>
                <a:gd name="connsiteX3" fmla="*/ 0 w 378495"/>
                <a:gd name="connsiteY3" fmla="*/ 521531 h 604081"/>
                <a:gd name="connsiteX4" fmla="*/ 0 w 378495"/>
                <a:gd name="connsiteY4" fmla="*/ 0 h 6040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8495" h="604081">
                  <a:moveTo>
                    <a:pt x="0" y="0"/>
                  </a:moveTo>
                  <a:lnTo>
                    <a:pt x="378495" y="82550"/>
                  </a:lnTo>
                  <a:cubicBezTo>
                    <a:pt x="376378" y="256394"/>
                    <a:pt x="374262" y="430237"/>
                    <a:pt x="372145" y="604081"/>
                  </a:cubicBezTo>
                  <a:lnTo>
                    <a:pt x="0" y="521531"/>
                  </a:lnTo>
                  <a:lnTo>
                    <a:pt x="0" y="0"/>
                  </a:lnTo>
                  <a:close/>
                </a:path>
              </a:pathLst>
            </a:custGeom>
            <a:noFill/>
            <a:ln w="222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defRPr/>
              </a:pPr>
              <a:endParaRPr lang="de-DE" sz="1000" kern="0">
                <a:solidFill>
                  <a:srgbClr val="000000"/>
                </a:solidFill>
              </a:endParaRPr>
            </a:p>
          </p:txBody>
        </p:sp>
        <p:pic>
          <p:nvPicPr>
            <p:cNvPr id="7" name="Picture 5"/>
            <p:cNvPicPr>
              <a:picLocks noChangeAspect="1" noChangeArrowheads="1"/>
            </p:cNvPicPr>
            <p:nvPr>
              <p:custDataLst>
                <p:tags r:id="rId11"/>
              </p:custDataLst>
            </p:nvPr>
          </p:nvPicPr>
          <p:blipFill rotWithShape="1">
            <a:blip r:embed="rId15" cstate="print">
              <a:extLst>
                <a:ext uri="{28A0092B-C50C-407E-A947-70E740481C1C}">
                  <a14:useLocalDpi xmlns:a14="http://schemas.microsoft.com/office/drawing/2010/main" val="0"/>
                </a:ext>
              </a:extLst>
            </a:blip>
            <a:srcRect/>
            <a:stretch/>
          </p:blipFill>
          <p:spPr bwMode="auto">
            <a:xfrm>
              <a:off x="3934337" y="1759530"/>
              <a:ext cx="1575044" cy="1628028"/>
            </a:xfrm>
            <a:prstGeom prst="rect">
              <a:avLst/>
            </a:prstGeom>
            <a:noFill/>
            <a:ln w="222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8" name="Gerade Verbindung 7"/>
            <p:cNvCxnSpPr>
              <a:stCxn id="6" idx="0"/>
            </p:cNvCxnSpPr>
            <p:nvPr>
              <p:custDataLst>
                <p:tags r:id="rId12"/>
              </p:custDataLst>
            </p:nvPr>
          </p:nvCxnSpPr>
          <p:spPr bwMode="auto">
            <a:xfrm flipV="1">
              <a:off x="2836789" y="1717195"/>
              <a:ext cx="1097548" cy="1300919"/>
            </a:xfrm>
            <a:prstGeom prst="line">
              <a:avLst/>
            </a:prstGeom>
            <a:solidFill>
              <a:srgbClr val="DDDDDD"/>
            </a:solidFill>
            <a:ln w="22225"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grpSp>
      <p:grpSp>
        <p:nvGrpSpPr>
          <p:cNvPr id="11" name="Gruppieren 10"/>
          <p:cNvGrpSpPr/>
          <p:nvPr/>
        </p:nvGrpSpPr>
        <p:grpSpPr>
          <a:xfrm>
            <a:off x="442465" y="1351829"/>
            <a:ext cx="5031106" cy="3888077"/>
            <a:chOff x="2261154" y="6415960"/>
            <a:chExt cx="2593221" cy="1760427"/>
          </a:xfrm>
        </p:grpSpPr>
        <p:pic>
          <p:nvPicPr>
            <p:cNvPr id="12" name="Picture 3" descr="D:\Projekte\MTU\Fotos Versuchsaufbau\IMG_0430.JPG"/>
            <p:cNvPicPr>
              <a:picLocks noChangeAspect="1" noChangeArrowheads="1"/>
            </p:cNvPicPr>
            <p:nvPr>
              <p:custDataLst>
                <p:tags r:id="rId1"/>
              </p:custDataLst>
            </p:nvPr>
          </p:nvPicPr>
          <p:blipFill rotWithShape="1">
            <a:blip r:embed="rId16" cstate="print">
              <a:extLst>
                <a:ext uri="{BEBA8EAE-BF5A-486C-A8C5-ECC9F3942E4B}">
                  <a14:imgProps xmlns:a14="http://schemas.microsoft.com/office/drawing/2010/main">
                    <a14:imgLayer r:embed="rId17">
                      <a14:imgEffect>
                        <a14:sharpenSoften amount="25000"/>
                      </a14:imgEffect>
                      <a14:imgEffect>
                        <a14:brightnessContrast contrast="-20000"/>
                      </a14:imgEffect>
                    </a14:imgLayer>
                  </a14:imgProps>
                </a:ext>
                <a:ext uri="{28A0092B-C50C-407E-A947-70E740481C1C}">
                  <a14:useLocalDpi xmlns:a14="http://schemas.microsoft.com/office/drawing/2010/main" val="0"/>
                </a:ext>
              </a:extLst>
            </a:blip>
            <a:srcRect/>
            <a:stretch/>
          </p:blipFill>
          <p:spPr bwMode="auto">
            <a:xfrm>
              <a:off x="2261154" y="6415960"/>
              <a:ext cx="2593221" cy="1760427"/>
            </a:xfrm>
            <a:prstGeom prst="rect">
              <a:avLst/>
            </a:prstGeom>
            <a:noFill/>
            <a:extLst>
              <a:ext uri="{909E8E84-426E-40DD-AFC4-6F175D3DCCD1}">
                <a14:hiddenFill xmlns:a14="http://schemas.microsoft.com/office/drawing/2010/main">
                  <a:solidFill>
                    <a:srgbClr val="FFFFFF"/>
                  </a:solidFill>
                </a14:hiddenFill>
              </a:ext>
            </a:extLst>
          </p:spPr>
        </p:pic>
        <p:sp>
          <p:nvSpPr>
            <p:cNvPr id="13" name="Textfeld 12"/>
            <p:cNvSpPr txBox="1"/>
            <p:nvPr>
              <p:custDataLst>
                <p:tags r:id="rId2"/>
              </p:custDataLst>
            </p:nvPr>
          </p:nvSpPr>
          <p:spPr>
            <a:xfrm>
              <a:off x="2674690" y="7776277"/>
              <a:ext cx="827073" cy="116884"/>
            </a:xfrm>
            <a:prstGeom prst="rect">
              <a:avLst/>
            </a:prstGeom>
            <a:solidFill>
              <a:srgbClr val="000000">
                <a:alpha val="62000"/>
              </a:srgbClr>
            </a:solidFill>
          </p:spPr>
          <p:txBody>
            <a:bodyPr wrap="square" lIns="72000" rIns="72000" rtlCol="0">
              <a:spAutoFit/>
            </a:bodyPr>
            <a:lstStyle>
              <a:defPPr>
                <a:defRPr lang="de-DE"/>
              </a:defPPr>
              <a:lvl1pPr algn="ctr">
                <a:defRPr>
                  <a:solidFill>
                    <a:srgbClr val="FFFFFF"/>
                  </a:solidFill>
                </a:defRPr>
              </a:lvl1pPr>
            </a:lstStyle>
            <a:p>
              <a:pPr>
                <a:defRPr/>
              </a:pPr>
              <a:r>
                <a:rPr lang="en-US" sz="1000" kern="0" dirty="0" smtClean="0"/>
                <a:t>Thermal camera</a:t>
              </a:r>
              <a:endParaRPr lang="en-US" sz="1000" kern="0" dirty="0"/>
            </a:p>
          </p:txBody>
        </p:sp>
        <p:cxnSp>
          <p:nvCxnSpPr>
            <p:cNvPr id="14" name="Gerade Verbindung 13"/>
            <p:cNvCxnSpPr>
              <a:endCxn id="13" idx="0"/>
            </p:cNvCxnSpPr>
            <p:nvPr>
              <p:custDataLst>
                <p:tags r:id="rId3"/>
              </p:custDataLst>
            </p:nvPr>
          </p:nvCxnSpPr>
          <p:spPr bwMode="auto">
            <a:xfrm flipH="1">
              <a:off x="3088226" y="7296174"/>
              <a:ext cx="77409" cy="480104"/>
            </a:xfrm>
            <a:prstGeom prst="line">
              <a:avLst/>
            </a:prstGeom>
            <a:solidFill>
              <a:srgbClr val="DDDDDD"/>
            </a:solidFill>
            <a:ln w="10795" cap="flat" cmpd="sng" algn="ctr">
              <a:solidFill>
                <a:srgbClr val="FFFFFF"/>
              </a:solidFill>
              <a:prstDash val="solid"/>
              <a:round/>
              <a:headEnd type="oval" w="lg" len="lg"/>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15" name="Textfeld 14"/>
            <p:cNvSpPr txBox="1"/>
            <p:nvPr>
              <p:custDataLst>
                <p:tags r:id="rId4"/>
              </p:custDataLst>
            </p:nvPr>
          </p:nvSpPr>
          <p:spPr>
            <a:xfrm>
              <a:off x="3841914" y="6512750"/>
              <a:ext cx="893869" cy="116884"/>
            </a:xfrm>
            <a:prstGeom prst="rect">
              <a:avLst/>
            </a:prstGeom>
            <a:solidFill>
              <a:srgbClr val="000000">
                <a:alpha val="62000"/>
              </a:srgbClr>
            </a:solidFill>
          </p:spPr>
          <p:txBody>
            <a:bodyPr wrap="square" lIns="72000" rIns="72000" rtlCol="0">
              <a:spAutoFit/>
            </a:bodyPr>
            <a:lstStyle>
              <a:defPPr>
                <a:defRPr lang="de-DE"/>
              </a:defPPr>
              <a:lvl1pPr algn="ctr">
                <a:defRPr>
                  <a:solidFill>
                    <a:srgbClr val="FFFFFF"/>
                  </a:solidFill>
                </a:defRPr>
              </a:lvl1pPr>
            </a:lstStyle>
            <a:p>
              <a:pPr>
                <a:defRPr/>
              </a:pPr>
              <a:r>
                <a:rPr lang="en-US" sz="1000" kern="0" dirty="0" smtClean="0"/>
                <a:t>Workpiece</a:t>
              </a:r>
              <a:endParaRPr lang="en-US" sz="1000" kern="0" dirty="0"/>
            </a:p>
          </p:txBody>
        </p:sp>
        <p:cxnSp>
          <p:nvCxnSpPr>
            <p:cNvPr id="16" name="Gerade Verbindung 15"/>
            <p:cNvCxnSpPr>
              <a:endCxn id="15" idx="2"/>
            </p:cNvCxnSpPr>
            <p:nvPr>
              <p:custDataLst>
                <p:tags r:id="rId5"/>
              </p:custDataLst>
            </p:nvPr>
          </p:nvCxnSpPr>
          <p:spPr bwMode="auto">
            <a:xfrm flipH="1" flipV="1">
              <a:off x="4288848" y="6629634"/>
              <a:ext cx="270472" cy="340077"/>
            </a:xfrm>
            <a:prstGeom prst="line">
              <a:avLst/>
            </a:prstGeom>
            <a:solidFill>
              <a:srgbClr val="DDDDDD"/>
            </a:solidFill>
            <a:ln w="10795" cap="flat" cmpd="sng" algn="ctr">
              <a:solidFill>
                <a:srgbClr val="FFFFFF"/>
              </a:solidFill>
              <a:prstDash val="solid"/>
              <a:round/>
              <a:headEnd type="oval" w="lg" len="lg"/>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17" name="Textfeld 16"/>
            <p:cNvSpPr txBox="1"/>
            <p:nvPr>
              <p:custDataLst>
                <p:tags r:id="rId6"/>
              </p:custDataLst>
            </p:nvPr>
          </p:nvSpPr>
          <p:spPr>
            <a:xfrm>
              <a:off x="4036495" y="7646201"/>
              <a:ext cx="387590" cy="107565"/>
            </a:xfrm>
            <a:prstGeom prst="rect">
              <a:avLst/>
            </a:prstGeom>
            <a:solidFill>
              <a:srgbClr val="000000">
                <a:alpha val="62000"/>
              </a:srgbClr>
            </a:solidFill>
          </p:spPr>
          <p:txBody>
            <a:bodyPr wrap="square" lIns="36000" tIns="36000" rIns="36000" bIns="36000" rtlCol="0">
              <a:spAutoFit/>
            </a:bodyPr>
            <a:lstStyle>
              <a:defPPr>
                <a:defRPr lang="de-DE"/>
              </a:defPPr>
              <a:lvl1pPr algn="ctr">
                <a:defRPr>
                  <a:solidFill>
                    <a:srgbClr val="FFFFFF"/>
                  </a:solidFill>
                </a:defRPr>
              </a:lvl1pPr>
            </a:lstStyle>
            <a:p>
              <a:pPr>
                <a:defRPr/>
              </a:pPr>
              <a:r>
                <a:rPr lang="de-DE" sz="1000" kern="0" dirty="0" smtClean="0"/>
                <a:t>Tool</a:t>
              </a:r>
              <a:endParaRPr lang="de-DE" sz="1000" kern="0" dirty="0"/>
            </a:p>
          </p:txBody>
        </p:sp>
        <p:cxnSp>
          <p:nvCxnSpPr>
            <p:cNvPr id="18" name="Gerade Verbindung 17"/>
            <p:cNvCxnSpPr>
              <a:endCxn id="17" idx="0"/>
            </p:cNvCxnSpPr>
            <p:nvPr>
              <p:custDataLst>
                <p:tags r:id="rId7"/>
              </p:custDataLst>
            </p:nvPr>
          </p:nvCxnSpPr>
          <p:spPr bwMode="auto">
            <a:xfrm flipH="1">
              <a:off x="4230290" y="7253990"/>
              <a:ext cx="261190" cy="392211"/>
            </a:xfrm>
            <a:prstGeom prst="line">
              <a:avLst/>
            </a:prstGeom>
            <a:solidFill>
              <a:srgbClr val="DDDDDD"/>
            </a:solidFill>
            <a:ln w="10795" cap="flat" cmpd="sng" algn="ctr">
              <a:solidFill>
                <a:srgbClr val="FFFFFF"/>
              </a:solidFill>
              <a:prstDash val="solid"/>
              <a:round/>
              <a:headEnd type="oval" w="lg" len="lg"/>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grpSp>
      <p:sp>
        <p:nvSpPr>
          <p:cNvPr id="23" name="Pfeil nach rechts 22"/>
          <p:cNvSpPr/>
          <p:nvPr/>
        </p:nvSpPr>
        <p:spPr bwMode="auto">
          <a:xfrm>
            <a:off x="5565068" y="3032956"/>
            <a:ext cx="540060" cy="262913"/>
          </a:xfrm>
          <a:prstGeom prst="rightArrow">
            <a:avLst/>
          </a:prstGeom>
          <a:solidFill>
            <a:schemeClr val="accent2"/>
          </a:solidFill>
          <a:ln w="10795" cap="flat" cmpd="sng" algn="ctr">
            <a:noFill/>
            <a:prstDash val="solid"/>
            <a:round/>
            <a:headEnd type="none" w="med" len="med"/>
            <a:tailEnd type="none" w="med" len="me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de-DE" sz="1800" b="0" i="0" u="none" strike="noStrike" cap="none" normalizeH="0" baseline="0" dirty="0" err="1" smtClean="0">
              <a:ln>
                <a:noFill/>
              </a:ln>
              <a:solidFill>
                <a:schemeClr val="bg1"/>
              </a:solidFill>
              <a:effectLst/>
              <a:latin typeface="Arial" charset="0"/>
            </a:endParaRPr>
          </a:p>
        </p:txBody>
      </p:sp>
      <p:sp>
        <p:nvSpPr>
          <p:cNvPr id="24" name="Rechteck 23"/>
          <p:cNvSpPr/>
          <p:nvPr/>
        </p:nvSpPr>
        <p:spPr bwMode="auto">
          <a:xfrm>
            <a:off x="6057709" y="1448780"/>
            <a:ext cx="3451145" cy="404851"/>
          </a:xfrm>
          <a:prstGeom prst="rect">
            <a:avLst/>
          </a:prstGeom>
          <a:noFill/>
          <a:ln w="19050" cap="flat" cmpd="sng" algn="ctr">
            <a:solidFill>
              <a:schemeClr val="accent2"/>
            </a:solidFill>
            <a:prstDash val="solid"/>
            <a:round/>
            <a:headEnd type="none" w="med" len="med"/>
            <a:tailEnd type="none" w="med" len="me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smtClean="0">
                <a:ln>
                  <a:noFill/>
                </a:ln>
                <a:effectLst/>
                <a:latin typeface="Arial" charset="0"/>
              </a:rPr>
              <a:t>Cutting process</a:t>
            </a:r>
          </a:p>
        </p:txBody>
      </p:sp>
      <p:sp>
        <p:nvSpPr>
          <p:cNvPr id="25" name="Rechteck 24"/>
          <p:cNvSpPr/>
          <p:nvPr/>
        </p:nvSpPr>
        <p:spPr bwMode="auto">
          <a:xfrm>
            <a:off x="8227747" y="2852936"/>
            <a:ext cx="350628" cy="317311"/>
          </a:xfrm>
          <a:prstGeom prst="rect">
            <a:avLst/>
          </a:prstGeom>
          <a:noFill/>
          <a:ln w="19050" cap="flat" cmpd="sng" algn="ctr">
            <a:solidFill>
              <a:schemeClr val="accent2"/>
            </a:solidFill>
            <a:prstDash val="dash"/>
            <a:round/>
            <a:headEnd type="none" w="med" len="med"/>
            <a:tailEnd type="none" w="med" len="me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de-DE" sz="1800" b="0" i="0" u="none" strike="noStrike" cap="none" normalizeH="0" baseline="0" dirty="0" err="1" smtClean="0">
              <a:ln>
                <a:noFill/>
              </a:ln>
              <a:solidFill>
                <a:schemeClr val="bg1"/>
              </a:solidFill>
              <a:effectLst/>
              <a:latin typeface="Arial" charset="0"/>
            </a:endParaRPr>
          </a:p>
        </p:txBody>
      </p:sp>
      <p:cxnSp>
        <p:nvCxnSpPr>
          <p:cNvPr id="27" name="Gerade Verbindung mit Pfeil 26"/>
          <p:cNvCxnSpPr/>
          <p:nvPr/>
        </p:nvCxnSpPr>
        <p:spPr bwMode="auto">
          <a:xfrm>
            <a:off x="8451701" y="3202701"/>
            <a:ext cx="0" cy="1594451"/>
          </a:xfrm>
          <a:prstGeom prst="straightConnector1">
            <a:avLst/>
          </a:prstGeom>
          <a:solidFill>
            <a:srgbClr val="DDDDDD"/>
          </a:solidFill>
          <a:ln w="19050" cap="flat" cmpd="sng" algn="ctr">
            <a:solidFill>
              <a:schemeClr val="tx1"/>
            </a:solidFill>
            <a:prstDash val="solid"/>
            <a:round/>
            <a:headEnd type="none" w="med" len="med"/>
            <a:tailEnd type="stealth"/>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28" name="Textfeld 27"/>
          <p:cNvSpPr txBox="1"/>
          <p:nvPr/>
        </p:nvSpPr>
        <p:spPr>
          <a:xfrm>
            <a:off x="7309727" y="4846796"/>
            <a:ext cx="2338009" cy="646331"/>
          </a:xfrm>
          <a:prstGeom prst="rect">
            <a:avLst/>
          </a:prstGeom>
          <a:noFill/>
          <a:ln>
            <a:solidFill>
              <a:schemeClr val="tx1"/>
            </a:solidFill>
            <a:prstDash val="dash"/>
          </a:ln>
        </p:spPr>
        <p:txBody>
          <a:bodyPr wrap="square" rtlCol="0">
            <a:spAutoFit/>
          </a:bodyPr>
          <a:lstStyle/>
          <a:p>
            <a:pPr algn="ctr"/>
            <a:r>
              <a:rPr lang="en-US" dirty="0" smtClean="0"/>
              <a:t>Area covered by the thermal camera</a:t>
            </a:r>
            <a:endParaRPr lang="en-US" dirty="0"/>
          </a:p>
        </p:txBody>
      </p:sp>
    </p:spTree>
    <p:extLst>
      <p:ext uri="{BB962C8B-B14F-4D97-AF65-F5344CB8AC3E}">
        <p14:creationId xmlns:p14="http://schemas.microsoft.com/office/powerpoint/2010/main" val="360486606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kt 2" hidden="1"/>
          <p:cNvGraphicFramePr>
            <a:graphicFrameLocks noChangeAspect="1"/>
          </p:cNvGraphicFramePr>
          <p:nvPr>
            <p:custDataLst>
              <p:tags r:id="rId3"/>
            </p:custDataLst>
            <p:extLst>
              <p:ext uri="{D42A27DB-BD31-4B8C-83A1-F6EECF244321}">
                <p14:modId xmlns:p14="http://schemas.microsoft.com/office/powerpoint/2010/main" val="2286142095"/>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48401" name="think-cell Folie" r:id="rId7" imgW="270" imgH="270" progId="TCLayout.ActiveDocument.1">
                  <p:embed/>
                </p:oleObj>
              </mc:Choice>
              <mc:Fallback>
                <p:oleObj name="think-cell Folie" r:id="rId7" imgW="270" imgH="270" progId="TCLayout.ActiveDocument.1">
                  <p:embed/>
                  <p:pic>
                    <p:nvPicPr>
                      <p:cNvPr id="0" name=""/>
                      <p:cNvPicPr/>
                      <p:nvPr/>
                    </p:nvPicPr>
                    <p:blipFill>
                      <a:blip r:embed="rId8"/>
                      <a:stretch>
                        <a:fillRect/>
                      </a:stretch>
                    </p:blipFill>
                    <p:spPr>
                      <a:xfrm>
                        <a:off x="1588" y="1588"/>
                        <a:ext cx="1587" cy="1587"/>
                      </a:xfrm>
                      <a:prstGeom prst="rect">
                        <a:avLst/>
                      </a:prstGeom>
                    </p:spPr>
                  </p:pic>
                </p:oleObj>
              </mc:Fallback>
            </mc:AlternateContent>
          </a:graphicData>
        </a:graphic>
      </p:graphicFrame>
      <p:graphicFrame>
        <p:nvGraphicFramePr>
          <p:cNvPr id="13" name="Diagramm 12"/>
          <p:cNvGraphicFramePr>
            <a:graphicFrameLocks/>
          </p:cNvGraphicFramePr>
          <p:nvPr>
            <p:extLst>
              <p:ext uri="{D42A27DB-BD31-4B8C-83A1-F6EECF244321}">
                <p14:modId xmlns:p14="http://schemas.microsoft.com/office/powerpoint/2010/main" val="3521999404"/>
              </p:ext>
            </p:extLst>
          </p:nvPr>
        </p:nvGraphicFramePr>
        <p:xfrm>
          <a:off x="245204" y="874275"/>
          <a:ext cx="9414000" cy="5090400"/>
        </p:xfrm>
        <a:graphic>
          <a:graphicData uri="http://schemas.openxmlformats.org/drawingml/2006/chart">
            <c:chart xmlns:c="http://schemas.openxmlformats.org/drawingml/2006/chart" xmlns:r="http://schemas.openxmlformats.org/officeDocument/2006/relationships" r:id="rId9"/>
          </a:graphicData>
        </a:graphic>
      </p:graphicFrame>
      <p:sp>
        <p:nvSpPr>
          <p:cNvPr id="2" name="Titel 1"/>
          <p:cNvSpPr>
            <a:spLocks noGrp="1"/>
          </p:cNvSpPr>
          <p:nvPr>
            <p:ph type="title"/>
            <p:custDataLst>
              <p:tags r:id="rId4"/>
            </p:custDataLst>
          </p:nvPr>
        </p:nvSpPr>
        <p:spPr/>
        <p:txBody>
          <a:bodyPr/>
          <a:lstStyle/>
          <a:p>
            <a:r>
              <a:rPr lang="en-US" dirty="0" smtClean="0"/>
              <a:t>Time and spatial varying thermal properties </a:t>
            </a:r>
            <a:br>
              <a:rPr lang="en-US" dirty="0" smtClean="0"/>
            </a:br>
            <a:r>
              <a:rPr lang="en-US" dirty="0" smtClean="0">
                <a:solidFill>
                  <a:schemeClr val="accent4"/>
                </a:solidFill>
              </a:rPr>
              <a:t>Heat partition ratios for h</a:t>
            </a:r>
            <a:r>
              <a:rPr lang="en-US" baseline="-25000" dirty="0" smtClean="0">
                <a:solidFill>
                  <a:schemeClr val="accent4"/>
                </a:solidFill>
              </a:rPr>
              <a:t>sp</a:t>
            </a:r>
            <a:r>
              <a:rPr lang="en-US" dirty="0" smtClean="0">
                <a:solidFill>
                  <a:schemeClr val="accent4"/>
                </a:solidFill>
              </a:rPr>
              <a:t> = 500 µm, </a:t>
            </a:r>
            <a:r>
              <a:rPr lang="en-US" dirty="0" err="1" smtClean="0">
                <a:solidFill>
                  <a:schemeClr val="accent4"/>
                </a:solidFill>
              </a:rPr>
              <a:t>v</a:t>
            </a:r>
            <a:r>
              <a:rPr lang="en-US" baseline="-25000" dirty="0" err="1" smtClean="0">
                <a:solidFill>
                  <a:schemeClr val="accent4"/>
                </a:solidFill>
              </a:rPr>
              <a:t>c</a:t>
            </a:r>
            <a:r>
              <a:rPr lang="en-US" dirty="0" smtClean="0">
                <a:solidFill>
                  <a:schemeClr val="accent4"/>
                </a:solidFill>
              </a:rPr>
              <a:t> = 150 m/min</a:t>
            </a:r>
            <a:endParaRPr lang="en-US" dirty="0">
              <a:solidFill>
                <a:schemeClr val="accent4"/>
              </a:solidFill>
            </a:endParaRPr>
          </a:p>
        </p:txBody>
      </p:sp>
      <p:sp>
        <p:nvSpPr>
          <p:cNvPr id="22" name="Freeform 62"/>
          <p:cNvSpPr>
            <a:spLocks noEditPoints="1"/>
          </p:cNvSpPr>
          <p:nvPr/>
        </p:nvSpPr>
        <p:spPr bwMode="auto">
          <a:xfrm>
            <a:off x="9057456" y="188640"/>
            <a:ext cx="450674" cy="450674"/>
          </a:xfrm>
          <a:custGeom>
            <a:avLst/>
            <a:gdLst>
              <a:gd name="T0" fmla="*/ 32 w 484"/>
              <a:gd name="T1" fmla="*/ 364 h 484"/>
              <a:gd name="T2" fmla="*/ 0 w 484"/>
              <a:gd name="T3" fmla="*/ 242 h 484"/>
              <a:gd name="T4" fmla="*/ 32 w 484"/>
              <a:gd name="T5" fmla="*/ 121 h 484"/>
              <a:gd name="T6" fmla="*/ 120 w 484"/>
              <a:gd name="T7" fmla="*/ 33 h 484"/>
              <a:gd name="T8" fmla="*/ 242 w 484"/>
              <a:gd name="T9" fmla="*/ 0 h 484"/>
              <a:gd name="T10" fmla="*/ 363 w 484"/>
              <a:gd name="T11" fmla="*/ 33 h 484"/>
              <a:gd name="T12" fmla="*/ 451 w 484"/>
              <a:gd name="T13" fmla="*/ 121 h 484"/>
              <a:gd name="T14" fmla="*/ 484 w 484"/>
              <a:gd name="T15" fmla="*/ 242 h 484"/>
              <a:gd name="T16" fmla="*/ 451 w 484"/>
              <a:gd name="T17" fmla="*/ 364 h 484"/>
              <a:gd name="T18" fmla="*/ 363 w 484"/>
              <a:gd name="T19" fmla="*/ 452 h 484"/>
              <a:gd name="T20" fmla="*/ 242 w 484"/>
              <a:gd name="T21" fmla="*/ 484 h 484"/>
              <a:gd name="T22" fmla="*/ 120 w 484"/>
              <a:gd name="T23" fmla="*/ 452 h 484"/>
              <a:gd name="T24" fmla="*/ 32 w 484"/>
              <a:gd name="T25" fmla="*/ 364 h 484"/>
              <a:gd name="T26" fmla="*/ 93 w 484"/>
              <a:gd name="T27" fmla="*/ 156 h 484"/>
              <a:gd name="T28" fmla="*/ 70 w 484"/>
              <a:gd name="T29" fmla="*/ 242 h 484"/>
              <a:gd name="T30" fmla="*/ 93 w 484"/>
              <a:gd name="T31" fmla="*/ 328 h 484"/>
              <a:gd name="T32" fmla="*/ 156 w 484"/>
              <a:gd name="T33" fmla="*/ 391 h 484"/>
              <a:gd name="T34" fmla="*/ 242 w 484"/>
              <a:gd name="T35" fmla="*/ 414 h 484"/>
              <a:gd name="T36" fmla="*/ 328 w 484"/>
              <a:gd name="T37" fmla="*/ 391 h 484"/>
              <a:gd name="T38" fmla="*/ 390 w 484"/>
              <a:gd name="T39" fmla="*/ 328 h 484"/>
              <a:gd name="T40" fmla="*/ 413 w 484"/>
              <a:gd name="T41" fmla="*/ 242 h 484"/>
              <a:gd name="T42" fmla="*/ 390 w 484"/>
              <a:gd name="T43" fmla="*/ 156 h 484"/>
              <a:gd name="T44" fmla="*/ 328 w 484"/>
              <a:gd name="T45" fmla="*/ 94 h 484"/>
              <a:gd name="T46" fmla="*/ 242 w 484"/>
              <a:gd name="T47" fmla="*/ 71 h 484"/>
              <a:gd name="T48" fmla="*/ 156 w 484"/>
              <a:gd name="T49" fmla="*/ 94 h 484"/>
              <a:gd name="T50" fmla="*/ 93 w 484"/>
              <a:gd name="T51" fmla="*/ 156 h 484"/>
              <a:gd name="T52" fmla="*/ 161 w 484"/>
              <a:gd name="T53" fmla="*/ 273 h 484"/>
              <a:gd name="T54" fmla="*/ 161 w 484"/>
              <a:gd name="T55" fmla="*/ 252 h 484"/>
              <a:gd name="T56" fmla="*/ 164 w 484"/>
              <a:gd name="T57" fmla="*/ 245 h 484"/>
              <a:gd name="T58" fmla="*/ 171 w 484"/>
              <a:gd name="T59" fmla="*/ 242 h 484"/>
              <a:gd name="T60" fmla="*/ 242 w 484"/>
              <a:gd name="T61" fmla="*/ 242 h 484"/>
              <a:gd name="T62" fmla="*/ 242 w 484"/>
              <a:gd name="T63" fmla="*/ 131 h 484"/>
              <a:gd name="T64" fmla="*/ 245 w 484"/>
              <a:gd name="T65" fmla="*/ 124 h 484"/>
              <a:gd name="T66" fmla="*/ 252 w 484"/>
              <a:gd name="T67" fmla="*/ 121 h 484"/>
              <a:gd name="T68" fmla="*/ 272 w 484"/>
              <a:gd name="T69" fmla="*/ 121 h 484"/>
              <a:gd name="T70" fmla="*/ 279 w 484"/>
              <a:gd name="T71" fmla="*/ 124 h 484"/>
              <a:gd name="T72" fmla="*/ 282 w 484"/>
              <a:gd name="T73" fmla="*/ 131 h 484"/>
              <a:gd name="T74" fmla="*/ 282 w 484"/>
              <a:gd name="T75" fmla="*/ 273 h 484"/>
              <a:gd name="T76" fmla="*/ 279 w 484"/>
              <a:gd name="T77" fmla="*/ 280 h 484"/>
              <a:gd name="T78" fmla="*/ 272 w 484"/>
              <a:gd name="T79" fmla="*/ 283 h 484"/>
              <a:gd name="T80" fmla="*/ 171 w 484"/>
              <a:gd name="T81" fmla="*/ 283 h 484"/>
              <a:gd name="T82" fmla="*/ 164 w 484"/>
              <a:gd name="T83" fmla="*/ 280 h 484"/>
              <a:gd name="T84" fmla="*/ 161 w 484"/>
              <a:gd name="T85" fmla="*/ 27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84" h="484">
                <a:moveTo>
                  <a:pt x="32" y="364"/>
                </a:moveTo>
                <a:cubicBezTo>
                  <a:pt x="11" y="327"/>
                  <a:pt x="0" y="286"/>
                  <a:pt x="0" y="242"/>
                </a:cubicBezTo>
                <a:cubicBezTo>
                  <a:pt x="0" y="198"/>
                  <a:pt x="11" y="158"/>
                  <a:pt x="32" y="121"/>
                </a:cubicBezTo>
                <a:cubicBezTo>
                  <a:pt x="54" y="84"/>
                  <a:pt x="83" y="54"/>
                  <a:pt x="120" y="33"/>
                </a:cubicBezTo>
                <a:cubicBezTo>
                  <a:pt x="157" y="11"/>
                  <a:pt x="198" y="0"/>
                  <a:pt x="242" y="0"/>
                </a:cubicBezTo>
                <a:cubicBezTo>
                  <a:pt x="286" y="0"/>
                  <a:pt x="326" y="11"/>
                  <a:pt x="363" y="33"/>
                </a:cubicBezTo>
                <a:cubicBezTo>
                  <a:pt x="400" y="54"/>
                  <a:pt x="430" y="84"/>
                  <a:pt x="451" y="121"/>
                </a:cubicBezTo>
                <a:cubicBezTo>
                  <a:pt x="473" y="158"/>
                  <a:pt x="484" y="198"/>
                  <a:pt x="484" y="242"/>
                </a:cubicBezTo>
                <a:cubicBezTo>
                  <a:pt x="484" y="286"/>
                  <a:pt x="473" y="327"/>
                  <a:pt x="451" y="364"/>
                </a:cubicBezTo>
                <a:cubicBezTo>
                  <a:pt x="430" y="401"/>
                  <a:pt x="400" y="430"/>
                  <a:pt x="363" y="452"/>
                </a:cubicBezTo>
                <a:cubicBezTo>
                  <a:pt x="326" y="473"/>
                  <a:pt x="286" y="484"/>
                  <a:pt x="242" y="484"/>
                </a:cubicBezTo>
                <a:cubicBezTo>
                  <a:pt x="198" y="484"/>
                  <a:pt x="157" y="473"/>
                  <a:pt x="120" y="452"/>
                </a:cubicBezTo>
                <a:cubicBezTo>
                  <a:pt x="83" y="430"/>
                  <a:pt x="54" y="401"/>
                  <a:pt x="32" y="364"/>
                </a:cubicBezTo>
                <a:close/>
                <a:moveTo>
                  <a:pt x="93" y="156"/>
                </a:moveTo>
                <a:cubicBezTo>
                  <a:pt x="78" y="183"/>
                  <a:pt x="70" y="211"/>
                  <a:pt x="70" y="242"/>
                </a:cubicBezTo>
                <a:cubicBezTo>
                  <a:pt x="70" y="273"/>
                  <a:pt x="78" y="302"/>
                  <a:pt x="93" y="328"/>
                </a:cubicBezTo>
                <a:cubicBezTo>
                  <a:pt x="109" y="355"/>
                  <a:pt x="130" y="375"/>
                  <a:pt x="156" y="391"/>
                </a:cubicBezTo>
                <a:cubicBezTo>
                  <a:pt x="182" y="406"/>
                  <a:pt x="211" y="414"/>
                  <a:pt x="242" y="414"/>
                </a:cubicBezTo>
                <a:cubicBezTo>
                  <a:pt x="273" y="414"/>
                  <a:pt x="302" y="406"/>
                  <a:pt x="328" y="391"/>
                </a:cubicBezTo>
                <a:cubicBezTo>
                  <a:pt x="354" y="375"/>
                  <a:pt x="375" y="355"/>
                  <a:pt x="390" y="328"/>
                </a:cubicBezTo>
                <a:cubicBezTo>
                  <a:pt x="405" y="302"/>
                  <a:pt x="413" y="273"/>
                  <a:pt x="413" y="242"/>
                </a:cubicBezTo>
                <a:cubicBezTo>
                  <a:pt x="413" y="211"/>
                  <a:pt x="405" y="183"/>
                  <a:pt x="390" y="156"/>
                </a:cubicBezTo>
                <a:cubicBezTo>
                  <a:pt x="375" y="130"/>
                  <a:pt x="354" y="109"/>
                  <a:pt x="328" y="94"/>
                </a:cubicBezTo>
                <a:cubicBezTo>
                  <a:pt x="302" y="79"/>
                  <a:pt x="273" y="71"/>
                  <a:pt x="242" y="71"/>
                </a:cubicBezTo>
                <a:cubicBezTo>
                  <a:pt x="211" y="71"/>
                  <a:pt x="182" y="79"/>
                  <a:pt x="156" y="94"/>
                </a:cubicBezTo>
                <a:cubicBezTo>
                  <a:pt x="130" y="109"/>
                  <a:pt x="109" y="130"/>
                  <a:pt x="93" y="156"/>
                </a:cubicBezTo>
                <a:close/>
                <a:moveTo>
                  <a:pt x="161" y="273"/>
                </a:moveTo>
                <a:lnTo>
                  <a:pt x="161" y="252"/>
                </a:lnTo>
                <a:cubicBezTo>
                  <a:pt x="161" y="249"/>
                  <a:pt x="162" y="247"/>
                  <a:pt x="164" y="245"/>
                </a:cubicBezTo>
                <a:cubicBezTo>
                  <a:pt x="166" y="243"/>
                  <a:pt x="168" y="242"/>
                  <a:pt x="171" y="242"/>
                </a:cubicBezTo>
                <a:lnTo>
                  <a:pt x="242" y="242"/>
                </a:lnTo>
                <a:lnTo>
                  <a:pt x="242" y="131"/>
                </a:lnTo>
                <a:cubicBezTo>
                  <a:pt x="242" y="129"/>
                  <a:pt x="243" y="126"/>
                  <a:pt x="245" y="124"/>
                </a:cubicBezTo>
                <a:cubicBezTo>
                  <a:pt x="246" y="122"/>
                  <a:pt x="249" y="121"/>
                  <a:pt x="252" y="121"/>
                </a:cubicBezTo>
                <a:lnTo>
                  <a:pt x="272" y="121"/>
                </a:lnTo>
                <a:cubicBezTo>
                  <a:pt x="275" y="121"/>
                  <a:pt x="277" y="122"/>
                  <a:pt x="279" y="124"/>
                </a:cubicBezTo>
                <a:cubicBezTo>
                  <a:pt x="281" y="126"/>
                  <a:pt x="282" y="129"/>
                  <a:pt x="282" y="131"/>
                </a:cubicBezTo>
                <a:lnTo>
                  <a:pt x="282" y="273"/>
                </a:lnTo>
                <a:cubicBezTo>
                  <a:pt x="282" y="276"/>
                  <a:pt x="281" y="278"/>
                  <a:pt x="279" y="280"/>
                </a:cubicBezTo>
                <a:cubicBezTo>
                  <a:pt x="277" y="282"/>
                  <a:pt x="275" y="283"/>
                  <a:pt x="272" y="283"/>
                </a:cubicBezTo>
                <a:lnTo>
                  <a:pt x="171" y="283"/>
                </a:lnTo>
                <a:cubicBezTo>
                  <a:pt x="168" y="283"/>
                  <a:pt x="166" y="282"/>
                  <a:pt x="164" y="280"/>
                </a:cubicBezTo>
                <a:cubicBezTo>
                  <a:pt x="162" y="278"/>
                  <a:pt x="161" y="276"/>
                  <a:pt x="161" y="273"/>
                </a:cubicBez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pic>
        <p:nvPicPr>
          <p:cNvPr id="11" name="Picture 2"/>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984614" y="1978967"/>
            <a:ext cx="1453712" cy="10896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Textfeld 13"/>
          <p:cNvSpPr txBox="1"/>
          <p:nvPr/>
        </p:nvSpPr>
        <p:spPr>
          <a:xfrm>
            <a:off x="1527287" y="4823864"/>
            <a:ext cx="936104" cy="369332"/>
          </a:xfrm>
          <a:prstGeom prst="rect">
            <a:avLst/>
          </a:prstGeom>
          <a:noFill/>
        </p:spPr>
        <p:txBody>
          <a:bodyPr wrap="square" rtlCol="0">
            <a:spAutoFit/>
          </a:bodyPr>
          <a:lstStyle/>
          <a:p>
            <a:pPr algn="ctr"/>
            <a:r>
              <a:rPr lang="en-US" dirty="0" smtClean="0"/>
              <a:t>Tool</a:t>
            </a:r>
            <a:endParaRPr lang="en-US" dirty="0"/>
          </a:p>
        </p:txBody>
      </p:sp>
      <p:sp>
        <p:nvSpPr>
          <p:cNvPr id="15" name="Textfeld 14"/>
          <p:cNvSpPr txBox="1"/>
          <p:nvPr/>
        </p:nvSpPr>
        <p:spPr>
          <a:xfrm>
            <a:off x="1243447" y="3603909"/>
            <a:ext cx="1503784" cy="369332"/>
          </a:xfrm>
          <a:prstGeom prst="rect">
            <a:avLst/>
          </a:prstGeom>
          <a:noFill/>
        </p:spPr>
        <p:txBody>
          <a:bodyPr wrap="square" rtlCol="0">
            <a:spAutoFit/>
          </a:bodyPr>
          <a:lstStyle/>
          <a:p>
            <a:pPr algn="ctr"/>
            <a:r>
              <a:rPr lang="en-US" dirty="0" smtClean="0"/>
              <a:t>Workpiece</a:t>
            </a:r>
            <a:endParaRPr lang="en-US" dirty="0"/>
          </a:p>
        </p:txBody>
      </p:sp>
      <p:sp>
        <p:nvSpPr>
          <p:cNvPr id="16" name="Textfeld 15"/>
          <p:cNvSpPr txBox="1"/>
          <p:nvPr/>
        </p:nvSpPr>
        <p:spPr>
          <a:xfrm>
            <a:off x="1527287" y="1880828"/>
            <a:ext cx="936104" cy="369332"/>
          </a:xfrm>
          <a:prstGeom prst="rect">
            <a:avLst/>
          </a:prstGeom>
          <a:noFill/>
        </p:spPr>
        <p:txBody>
          <a:bodyPr wrap="square" rtlCol="0">
            <a:spAutoFit/>
          </a:bodyPr>
          <a:lstStyle/>
          <a:p>
            <a:pPr algn="ctr"/>
            <a:r>
              <a:rPr lang="en-US" dirty="0" smtClean="0">
                <a:solidFill>
                  <a:schemeClr val="tx2"/>
                </a:solidFill>
              </a:rPr>
              <a:t>Chip</a:t>
            </a:r>
            <a:endParaRPr lang="en-US" dirty="0">
              <a:solidFill>
                <a:schemeClr val="tx2"/>
              </a:solidFill>
            </a:endParaRPr>
          </a:p>
        </p:txBody>
      </p:sp>
      <p:sp>
        <p:nvSpPr>
          <p:cNvPr id="17" name="Rechteck 16"/>
          <p:cNvSpPr/>
          <p:nvPr/>
        </p:nvSpPr>
        <p:spPr bwMode="auto">
          <a:xfrm>
            <a:off x="8589404" y="1880828"/>
            <a:ext cx="1188132" cy="972846"/>
          </a:xfrm>
          <a:prstGeom prst="rect">
            <a:avLst/>
          </a:prstGeom>
          <a:noFill/>
          <a:ln w="10795" cap="flat" cmpd="sng" algn="ctr">
            <a:solidFill>
              <a:schemeClr val="tx1"/>
            </a:solidFill>
            <a:prstDash val="dash"/>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de-DE" sz="1800" b="0" i="0" u="none" strike="noStrike" cap="none" normalizeH="0" baseline="0" dirty="0" err="1" smtClean="0">
              <a:ln>
                <a:noFill/>
              </a:ln>
              <a:solidFill>
                <a:schemeClr val="bg1"/>
              </a:solidFill>
              <a:effectLst/>
              <a:latin typeface="Arial" charset="0"/>
            </a:endParaRPr>
          </a:p>
        </p:txBody>
      </p:sp>
      <p:cxnSp>
        <p:nvCxnSpPr>
          <p:cNvPr id="18" name="Gerade Verbindung 17"/>
          <p:cNvCxnSpPr/>
          <p:nvPr/>
        </p:nvCxnSpPr>
        <p:spPr bwMode="auto">
          <a:xfrm flipV="1">
            <a:off x="9239647" y="1594078"/>
            <a:ext cx="0" cy="286750"/>
          </a:xfrm>
          <a:prstGeom prst="line">
            <a:avLst/>
          </a:prstGeom>
          <a:solidFill>
            <a:srgbClr val="DDDDDD"/>
          </a:solidFill>
          <a:ln w="10795"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pic>
        <p:nvPicPr>
          <p:cNvPr id="19" name="Picture 3"/>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8440693" y="1848571"/>
            <a:ext cx="1453712" cy="10896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 name="Rechteck 19"/>
          <p:cNvSpPr/>
          <p:nvPr/>
        </p:nvSpPr>
        <p:spPr bwMode="auto">
          <a:xfrm>
            <a:off x="4127343" y="1998845"/>
            <a:ext cx="1188132" cy="972846"/>
          </a:xfrm>
          <a:prstGeom prst="rect">
            <a:avLst/>
          </a:prstGeom>
          <a:noFill/>
          <a:ln w="10795" cap="flat" cmpd="sng" algn="ctr">
            <a:solidFill>
              <a:schemeClr val="tx1"/>
            </a:solidFill>
            <a:prstDash val="dash"/>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de-DE" sz="1800" b="0" i="0" u="none" strike="noStrike" cap="none" normalizeH="0" baseline="0" dirty="0" err="1" smtClean="0">
              <a:ln>
                <a:noFill/>
              </a:ln>
              <a:solidFill>
                <a:schemeClr val="bg1"/>
              </a:solidFill>
              <a:effectLst/>
              <a:latin typeface="Arial" charset="0"/>
            </a:endParaRPr>
          </a:p>
        </p:txBody>
      </p:sp>
      <p:cxnSp>
        <p:nvCxnSpPr>
          <p:cNvPr id="21" name="Gerade Verbindung 20"/>
          <p:cNvCxnSpPr/>
          <p:nvPr/>
        </p:nvCxnSpPr>
        <p:spPr bwMode="auto">
          <a:xfrm flipV="1">
            <a:off x="4721409" y="1673590"/>
            <a:ext cx="0" cy="286750"/>
          </a:xfrm>
          <a:prstGeom prst="line">
            <a:avLst/>
          </a:prstGeom>
          <a:solidFill>
            <a:srgbClr val="DDDDDD"/>
          </a:solidFill>
          <a:ln w="10795"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spTree>
    <p:custDataLst>
      <p:tags r:id="rId2"/>
    </p:custDataLst>
    <p:extLst>
      <p:ext uri="{BB962C8B-B14F-4D97-AF65-F5344CB8AC3E}">
        <p14:creationId xmlns:p14="http://schemas.microsoft.com/office/powerpoint/2010/main" val="24773792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kt 4" hidden="1"/>
          <p:cNvGraphicFramePr>
            <a:graphicFrameLocks noChangeAspect="1"/>
          </p:cNvGraphicFramePr>
          <p:nvPr>
            <p:custDataLst>
              <p:tags r:id="rId2"/>
            </p:custDataLst>
            <p:extLst>
              <p:ext uri="{D42A27DB-BD31-4B8C-83A1-F6EECF244321}">
                <p14:modId xmlns:p14="http://schemas.microsoft.com/office/powerpoint/2010/main" val="2392755894"/>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86140" name="think-cell Folie" r:id="rId4" imgW="270" imgH="270" progId="TCLayout.ActiveDocument.1">
                  <p:embed/>
                </p:oleObj>
              </mc:Choice>
              <mc:Fallback>
                <p:oleObj name="think-cell Folie" r:id="rId4" imgW="270" imgH="270"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9" name="Titel 1"/>
          <p:cNvSpPr txBox="1">
            <a:spLocks/>
          </p:cNvSpPr>
          <p:nvPr/>
        </p:nvSpPr>
        <p:spPr bwMode="auto">
          <a:xfrm>
            <a:off x="217489" y="0"/>
            <a:ext cx="9467850" cy="719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287146" bIns="0" numCol="1" anchor="b" anchorCtr="0" compatLnSpc="1">
            <a:prstTxWarp prst="textNoShape">
              <a:avLst/>
            </a:prstTxWarp>
          </a:bodyPr>
          <a:lstStyle>
            <a:lvl1pPr algn="l" defTabSz="1042236" rtl="0" eaLnBrk="1" fontAlgn="base" hangingPunct="1">
              <a:spcBef>
                <a:spcPct val="0"/>
              </a:spcBef>
              <a:spcAft>
                <a:spcPct val="0"/>
              </a:spcAft>
              <a:defRPr sz="2200" b="1">
                <a:solidFill>
                  <a:schemeClr val="tx2"/>
                </a:solidFill>
                <a:latin typeface="+mj-lt"/>
                <a:ea typeface="+mj-ea"/>
                <a:cs typeface="+mj-cs"/>
              </a:defRPr>
            </a:lvl1pPr>
            <a:lvl2pPr algn="l" defTabSz="1042236" rtl="0" eaLnBrk="1" fontAlgn="base" hangingPunct="1">
              <a:spcBef>
                <a:spcPct val="0"/>
              </a:spcBef>
              <a:spcAft>
                <a:spcPct val="0"/>
              </a:spcAft>
              <a:defRPr sz="2200" b="1">
                <a:solidFill>
                  <a:schemeClr val="tx2"/>
                </a:solidFill>
                <a:latin typeface="Arial" charset="0"/>
              </a:defRPr>
            </a:lvl2pPr>
            <a:lvl3pPr algn="l" defTabSz="1042236" rtl="0" eaLnBrk="1" fontAlgn="base" hangingPunct="1">
              <a:spcBef>
                <a:spcPct val="0"/>
              </a:spcBef>
              <a:spcAft>
                <a:spcPct val="0"/>
              </a:spcAft>
              <a:defRPr sz="2200" b="1">
                <a:solidFill>
                  <a:schemeClr val="tx2"/>
                </a:solidFill>
                <a:latin typeface="Arial" charset="0"/>
              </a:defRPr>
            </a:lvl3pPr>
            <a:lvl4pPr algn="l" defTabSz="1042236" rtl="0" eaLnBrk="1" fontAlgn="base" hangingPunct="1">
              <a:spcBef>
                <a:spcPct val="0"/>
              </a:spcBef>
              <a:spcAft>
                <a:spcPct val="0"/>
              </a:spcAft>
              <a:defRPr sz="2200" b="1">
                <a:solidFill>
                  <a:schemeClr val="tx2"/>
                </a:solidFill>
                <a:latin typeface="Arial" charset="0"/>
              </a:defRPr>
            </a:lvl4pPr>
            <a:lvl5pPr algn="l" defTabSz="1042236" rtl="0" eaLnBrk="1" fontAlgn="base" hangingPunct="1">
              <a:spcBef>
                <a:spcPct val="0"/>
              </a:spcBef>
              <a:spcAft>
                <a:spcPct val="0"/>
              </a:spcAft>
              <a:defRPr sz="2200" b="1">
                <a:solidFill>
                  <a:schemeClr val="tx2"/>
                </a:solidFill>
                <a:latin typeface="Arial" charset="0"/>
              </a:defRPr>
            </a:lvl5pPr>
            <a:lvl6pPr marL="456870" algn="l" defTabSz="1042236" rtl="0" eaLnBrk="1" fontAlgn="base" hangingPunct="1">
              <a:spcBef>
                <a:spcPct val="0"/>
              </a:spcBef>
              <a:spcAft>
                <a:spcPct val="0"/>
              </a:spcAft>
              <a:defRPr sz="2200" b="1">
                <a:solidFill>
                  <a:schemeClr val="tx2"/>
                </a:solidFill>
                <a:latin typeface="Arial" charset="0"/>
              </a:defRPr>
            </a:lvl6pPr>
            <a:lvl7pPr marL="913740" algn="l" defTabSz="1042236" rtl="0" eaLnBrk="1" fontAlgn="base" hangingPunct="1">
              <a:spcBef>
                <a:spcPct val="0"/>
              </a:spcBef>
              <a:spcAft>
                <a:spcPct val="0"/>
              </a:spcAft>
              <a:defRPr sz="2200" b="1">
                <a:solidFill>
                  <a:schemeClr val="tx2"/>
                </a:solidFill>
                <a:latin typeface="Arial" charset="0"/>
              </a:defRPr>
            </a:lvl7pPr>
            <a:lvl8pPr marL="1370612" algn="l" defTabSz="1042236" rtl="0" eaLnBrk="1" fontAlgn="base" hangingPunct="1">
              <a:spcBef>
                <a:spcPct val="0"/>
              </a:spcBef>
              <a:spcAft>
                <a:spcPct val="0"/>
              </a:spcAft>
              <a:defRPr sz="2200" b="1">
                <a:solidFill>
                  <a:schemeClr val="tx2"/>
                </a:solidFill>
                <a:latin typeface="Arial" charset="0"/>
              </a:defRPr>
            </a:lvl8pPr>
            <a:lvl9pPr marL="1827481" algn="l" defTabSz="1042236" rtl="0" eaLnBrk="1" fontAlgn="base" hangingPunct="1">
              <a:spcBef>
                <a:spcPct val="0"/>
              </a:spcBef>
              <a:spcAft>
                <a:spcPct val="0"/>
              </a:spcAft>
              <a:defRPr sz="2200" b="1">
                <a:solidFill>
                  <a:schemeClr val="tx2"/>
                </a:solidFill>
                <a:latin typeface="Arial" charset="0"/>
              </a:defRPr>
            </a:lvl9pPr>
          </a:lstStyle>
          <a:p>
            <a:r>
              <a:rPr lang="en-US" dirty="0"/>
              <a:t>Time and spatial varying thermal properties</a:t>
            </a:r>
            <a:r>
              <a:rPr lang="en-US" kern="0" dirty="0" smtClean="0"/>
              <a:t/>
            </a:r>
            <a:br>
              <a:rPr lang="en-US" kern="0" dirty="0" smtClean="0"/>
            </a:br>
            <a:r>
              <a:rPr lang="en-US" kern="0" dirty="0">
                <a:solidFill>
                  <a:schemeClr val="accent4"/>
                </a:solidFill>
              </a:rPr>
              <a:t>Temperature distribution </a:t>
            </a:r>
            <a:r>
              <a:rPr lang="en-US" kern="0" dirty="0" smtClean="0">
                <a:solidFill>
                  <a:schemeClr val="accent4"/>
                </a:solidFill>
              </a:rPr>
              <a:t>for h</a:t>
            </a:r>
            <a:r>
              <a:rPr lang="en-US" kern="0" baseline="-25000" dirty="0" smtClean="0">
                <a:solidFill>
                  <a:schemeClr val="accent4"/>
                </a:solidFill>
              </a:rPr>
              <a:t>sp</a:t>
            </a:r>
            <a:r>
              <a:rPr lang="en-US" kern="0" dirty="0" smtClean="0">
                <a:solidFill>
                  <a:schemeClr val="accent4"/>
                </a:solidFill>
              </a:rPr>
              <a:t> = 500 µm, </a:t>
            </a:r>
            <a:r>
              <a:rPr lang="en-US" kern="0" dirty="0" err="1" smtClean="0">
                <a:solidFill>
                  <a:schemeClr val="accent4"/>
                </a:solidFill>
              </a:rPr>
              <a:t>v</a:t>
            </a:r>
            <a:r>
              <a:rPr lang="en-US" kern="0" baseline="-25000" dirty="0" err="1" smtClean="0">
                <a:solidFill>
                  <a:schemeClr val="accent4"/>
                </a:solidFill>
              </a:rPr>
              <a:t>c</a:t>
            </a:r>
            <a:r>
              <a:rPr lang="en-US" kern="0" dirty="0" smtClean="0">
                <a:solidFill>
                  <a:schemeClr val="accent4"/>
                </a:solidFill>
              </a:rPr>
              <a:t> = 150 m/min</a:t>
            </a:r>
            <a:endParaRPr lang="en-US" kern="0" dirty="0"/>
          </a:p>
        </p:txBody>
      </p:sp>
      <p:sp>
        <p:nvSpPr>
          <p:cNvPr id="10" name="Freeform 101"/>
          <p:cNvSpPr>
            <a:spLocks noEditPoints="1"/>
          </p:cNvSpPr>
          <p:nvPr/>
        </p:nvSpPr>
        <p:spPr bwMode="auto">
          <a:xfrm>
            <a:off x="9156778" y="226102"/>
            <a:ext cx="252028" cy="375751"/>
          </a:xfrm>
          <a:custGeom>
            <a:avLst/>
            <a:gdLst>
              <a:gd name="T0" fmla="*/ 0 w 323"/>
              <a:gd name="T1" fmla="*/ 161 h 484"/>
              <a:gd name="T2" fmla="*/ 47 w 323"/>
              <a:gd name="T3" fmla="*/ 47 h 484"/>
              <a:gd name="T4" fmla="*/ 161 w 323"/>
              <a:gd name="T5" fmla="*/ 0 h 484"/>
              <a:gd name="T6" fmla="*/ 275 w 323"/>
              <a:gd name="T7" fmla="*/ 47 h 484"/>
              <a:gd name="T8" fmla="*/ 323 w 323"/>
              <a:gd name="T9" fmla="*/ 161 h 484"/>
              <a:gd name="T10" fmla="*/ 312 w 323"/>
              <a:gd name="T11" fmla="*/ 218 h 484"/>
              <a:gd name="T12" fmla="*/ 198 w 323"/>
              <a:gd name="T13" fmla="*/ 461 h 484"/>
              <a:gd name="T14" fmla="*/ 183 w 323"/>
              <a:gd name="T15" fmla="*/ 478 h 484"/>
              <a:gd name="T16" fmla="*/ 161 w 323"/>
              <a:gd name="T17" fmla="*/ 484 h 484"/>
              <a:gd name="T18" fmla="*/ 140 w 323"/>
              <a:gd name="T19" fmla="*/ 478 h 484"/>
              <a:gd name="T20" fmla="*/ 126 w 323"/>
              <a:gd name="T21" fmla="*/ 461 h 484"/>
              <a:gd name="T22" fmla="*/ 11 w 323"/>
              <a:gd name="T23" fmla="*/ 218 h 484"/>
              <a:gd name="T24" fmla="*/ 0 w 323"/>
              <a:gd name="T25" fmla="*/ 161 h 484"/>
              <a:gd name="T26" fmla="*/ 104 w 323"/>
              <a:gd name="T27" fmla="*/ 104 h 484"/>
              <a:gd name="T28" fmla="*/ 81 w 323"/>
              <a:gd name="T29" fmla="*/ 161 h 484"/>
              <a:gd name="T30" fmla="*/ 104 w 323"/>
              <a:gd name="T31" fmla="*/ 218 h 484"/>
              <a:gd name="T32" fmla="*/ 161 w 323"/>
              <a:gd name="T33" fmla="*/ 242 h 484"/>
              <a:gd name="T34" fmla="*/ 218 w 323"/>
              <a:gd name="T35" fmla="*/ 218 h 484"/>
              <a:gd name="T36" fmla="*/ 242 w 323"/>
              <a:gd name="T37" fmla="*/ 161 h 484"/>
              <a:gd name="T38" fmla="*/ 218 w 323"/>
              <a:gd name="T39" fmla="*/ 104 h 484"/>
              <a:gd name="T40" fmla="*/ 161 w 323"/>
              <a:gd name="T41" fmla="*/ 81 h 484"/>
              <a:gd name="T42" fmla="*/ 104 w 323"/>
              <a:gd name="T43" fmla="*/ 104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484">
                <a:moveTo>
                  <a:pt x="0" y="161"/>
                </a:moveTo>
                <a:cubicBezTo>
                  <a:pt x="0" y="117"/>
                  <a:pt x="16" y="79"/>
                  <a:pt x="47" y="47"/>
                </a:cubicBezTo>
                <a:cubicBezTo>
                  <a:pt x="79" y="16"/>
                  <a:pt x="117" y="0"/>
                  <a:pt x="161" y="0"/>
                </a:cubicBezTo>
                <a:cubicBezTo>
                  <a:pt x="206" y="0"/>
                  <a:pt x="244" y="16"/>
                  <a:pt x="275" y="47"/>
                </a:cubicBezTo>
                <a:cubicBezTo>
                  <a:pt x="307" y="79"/>
                  <a:pt x="323" y="117"/>
                  <a:pt x="323" y="161"/>
                </a:cubicBezTo>
                <a:cubicBezTo>
                  <a:pt x="323" y="184"/>
                  <a:pt x="319" y="203"/>
                  <a:pt x="312" y="218"/>
                </a:cubicBezTo>
                <a:lnTo>
                  <a:pt x="198" y="461"/>
                </a:lnTo>
                <a:cubicBezTo>
                  <a:pt x="194" y="468"/>
                  <a:pt x="189" y="474"/>
                  <a:pt x="183" y="478"/>
                </a:cubicBezTo>
                <a:cubicBezTo>
                  <a:pt x="176" y="482"/>
                  <a:pt x="169" y="484"/>
                  <a:pt x="161" y="484"/>
                </a:cubicBezTo>
                <a:cubicBezTo>
                  <a:pt x="154" y="484"/>
                  <a:pt x="147" y="482"/>
                  <a:pt x="140" y="478"/>
                </a:cubicBezTo>
                <a:cubicBezTo>
                  <a:pt x="134" y="474"/>
                  <a:pt x="129" y="468"/>
                  <a:pt x="126" y="461"/>
                </a:cubicBezTo>
                <a:lnTo>
                  <a:pt x="11" y="218"/>
                </a:lnTo>
                <a:cubicBezTo>
                  <a:pt x="4" y="203"/>
                  <a:pt x="0" y="184"/>
                  <a:pt x="0" y="161"/>
                </a:cubicBezTo>
                <a:close/>
                <a:moveTo>
                  <a:pt x="104" y="104"/>
                </a:moveTo>
                <a:cubicBezTo>
                  <a:pt x="89" y="120"/>
                  <a:pt x="81" y="139"/>
                  <a:pt x="81" y="161"/>
                </a:cubicBezTo>
                <a:cubicBezTo>
                  <a:pt x="81" y="183"/>
                  <a:pt x="89" y="202"/>
                  <a:pt x="104" y="218"/>
                </a:cubicBezTo>
                <a:cubicBezTo>
                  <a:pt x="120" y="234"/>
                  <a:pt x="139" y="242"/>
                  <a:pt x="161" y="242"/>
                </a:cubicBezTo>
                <a:cubicBezTo>
                  <a:pt x="184" y="242"/>
                  <a:pt x="203" y="234"/>
                  <a:pt x="218" y="218"/>
                </a:cubicBezTo>
                <a:cubicBezTo>
                  <a:pt x="234" y="202"/>
                  <a:pt x="242" y="183"/>
                  <a:pt x="242" y="161"/>
                </a:cubicBezTo>
                <a:cubicBezTo>
                  <a:pt x="242" y="139"/>
                  <a:pt x="234" y="120"/>
                  <a:pt x="218" y="104"/>
                </a:cubicBezTo>
                <a:cubicBezTo>
                  <a:pt x="203" y="88"/>
                  <a:pt x="184" y="81"/>
                  <a:pt x="161" y="81"/>
                </a:cubicBezTo>
                <a:cubicBezTo>
                  <a:pt x="139" y="81"/>
                  <a:pt x="120" y="88"/>
                  <a:pt x="104" y="104"/>
                </a:cubicBez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pic>
        <p:nvPicPr>
          <p:cNvPr id="17"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1273" y="1409491"/>
            <a:ext cx="5528289" cy="41437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030598" y="1409491"/>
            <a:ext cx="5528289" cy="41437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 name="Picture 90"/>
          <p:cNvPicPr>
            <a:picLocks noChangeAspect="1" noChangeArrowheads="1"/>
          </p:cNvPicPr>
          <p:nvPr/>
        </p:nvPicPr>
        <p:blipFill rotWithShape="1">
          <a:blip r:embed="rId8">
            <a:extLst>
              <a:ext uri="{28A0092B-C50C-407E-A947-70E740481C1C}">
                <a14:useLocalDpi xmlns:a14="http://schemas.microsoft.com/office/drawing/2010/main" val="0"/>
              </a:ext>
            </a:extLst>
          </a:blip>
          <a:srcRect l="80686" r="7915"/>
          <a:stretch/>
        </p:blipFill>
        <p:spPr bwMode="auto">
          <a:xfrm>
            <a:off x="9056772" y="1409490"/>
            <a:ext cx="630150" cy="41437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4" name="Textfeld 23"/>
          <p:cNvSpPr txBox="1"/>
          <p:nvPr/>
        </p:nvSpPr>
        <p:spPr>
          <a:xfrm>
            <a:off x="-600068" y="1196752"/>
            <a:ext cx="6059749" cy="369332"/>
          </a:xfrm>
          <a:prstGeom prst="rect">
            <a:avLst/>
          </a:prstGeom>
          <a:noFill/>
        </p:spPr>
        <p:txBody>
          <a:bodyPr wrap="square" rtlCol="0">
            <a:spAutoFit/>
          </a:bodyPr>
          <a:lstStyle/>
          <a:p>
            <a:pPr algn="ctr"/>
            <a:r>
              <a:rPr lang="en-US" dirty="0" smtClean="0"/>
              <a:t>Workpiece position : 124 mm</a:t>
            </a:r>
            <a:endParaRPr lang="en-US" dirty="0"/>
          </a:p>
        </p:txBody>
      </p:sp>
      <p:sp>
        <p:nvSpPr>
          <p:cNvPr id="28" name="Textfeld 27"/>
          <p:cNvSpPr txBox="1"/>
          <p:nvPr/>
        </p:nvSpPr>
        <p:spPr>
          <a:xfrm>
            <a:off x="3861803" y="1196752"/>
            <a:ext cx="6059749" cy="369332"/>
          </a:xfrm>
          <a:prstGeom prst="rect">
            <a:avLst/>
          </a:prstGeom>
          <a:noFill/>
        </p:spPr>
        <p:txBody>
          <a:bodyPr wrap="square" rtlCol="0">
            <a:spAutoFit/>
          </a:bodyPr>
          <a:lstStyle/>
          <a:p>
            <a:pPr algn="ctr"/>
            <a:r>
              <a:rPr lang="en-US" dirty="0" smtClean="0"/>
              <a:t>Workpiece position : 200 mm</a:t>
            </a:r>
            <a:endParaRPr lang="en-US" dirty="0"/>
          </a:p>
        </p:txBody>
      </p:sp>
      <p:sp>
        <p:nvSpPr>
          <p:cNvPr id="11" name="Textfeld 10"/>
          <p:cNvSpPr txBox="1"/>
          <p:nvPr/>
        </p:nvSpPr>
        <p:spPr>
          <a:xfrm>
            <a:off x="9043686" y="1440152"/>
            <a:ext cx="547481" cy="276999"/>
          </a:xfrm>
          <a:prstGeom prst="rect">
            <a:avLst/>
          </a:prstGeom>
          <a:noFill/>
        </p:spPr>
        <p:txBody>
          <a:bodyPr wrap="square" rtlCol="0">
            <a:spAutoFit/>
          </a:bodyPr>
          <a:lstStyle/>
          <a:p>
            <a:r>
              <a:rPr lang="de-DE" sz="1200" dirty="0" smtClean="0"/>
              <a:t>[°C]</a:t>
            </a:r>
            <a:endParaRPr lang="de-DE" sz="1200" dirty="0"/>
          </a:p>
        </p:txBody>
      </p:sp>
    </p:spTree>
    <p:extLst>
      <p:ext uri="{BB962C8B-B14F-4D97-AF65-F5344CB8AC3E}">
        <p14:creationId xmlns:p14="http://schemas.microsoft.com/office/powerpoint/2010/main" val="133126981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en-US" dirty="0" smtClean="0"/>
              <a:t>Time and spatial varying thermal properties </a:t>
            </a:r>
            <a:br>
              <a:rPr lang="en-US" dirty="0" smtClean="0"/>
            </a:br>
            <a:r>
              <a:rPr lang="en-US" dirty="0">
                <a:solidFill>
                  <a:schemeClr val="accent4"/>
                </a:solidFill>
              </a:rPr>
              <a:t>Conclusion</a:t>
            </a:r>
          </a:p>
        </p:txBody>
      </p:sp>
      <p:sp>
        <p:nvSpPr>
          <p:cNvPr id="4" name="Inhaltsplatzhalter 3"/>
          <p:cNvSpPr>
            <a:spLocks noGrp="1"/>
          </p:cNvSpPr>
          <p:nvPr>
            <p:ph idx="1"/>
          </p:nvPr>
        </p:nvSpPr>
        <p:spPr>
          <a:xfrm>
            <a:off x="217486" y="863601"/>
            <a:ext cx="6499710" cy="4976813"/>
          </a:xfrm>
        </p:spPr>
        <p:txBody>
          <a:bodyPr/>
          <a:lstStyle/>
          <a:p>
            <a:r>
              <a:rPr lang="en-US" dirty="0" smtClean="0"/>
              <a:t>XYZ</a:t>
            </a:r>
          </a:p>
          <a:p>
            <a:endParaRPr lang="en-US" dirty="0"/>
          </a:p>
        </p:txBody>
      </p:sp>
    </p:spTree>
    <p:extLst>
      <p:ext uri="{BB962C8B-B14F-4D97-AF65-F5344CB8AC3E}">
        <p14:creationId xmlns:p14="http://schemas.microsoft.com/office/powerpoint/2010/main" val="147274504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en-US" dirty="0" smtClean="0"/>
              <a:t>Time and spatial varying thermal properties </a:t>
            </a:r>
            <a:br>
              <a:rPr lang="en-US" dirty="0" smtClean="0"/>
            </a:br>
            <a:r>
              <a:rPr lang="en-US" dirty="0">
                <a:solidFill>
                  <a:schemeClr val="accent4"/>
                </a:solidFill>
              </a:rPr>
              <a:t>Means to enhance quality of measurement</a:t>
            </a:r>
          </a:p>
        </p:txBody>
      </p:sp>
      <mc:AlternateContent xmlns:mc="http://schemas.openxmlformats.org/markup-compatibility/2006" xmlns:a14="http://schemas.microsoft.com/office/drawing/2010/main">
        <mc:Choice Requires="a14">
          <p:sp>
            <p:nvSpPr>
              <p:cNvPr id="4" name="Inhaltsplatzhalter 3"/>
              <p:cNvSpPr>
                <a:spLocks noGrp="1"/>
              </p:cNvSpPr>
              <p:nvPr>
                <p:ph idx="1"/>
              </p:nvPr>
            </p:nvSpPr>
            <p:spPr>
              <a:xfrm>
                <a:off x="217486" y="863601"/>
                <a:ext cx="6311900" cy="4976813"/>
              </a:xfrm>
            </p:spPr>
            <p:txBody>
              <a:bodyPr/>
              <a:lstStyle/>
              <a:p>
                <a:r>
                  <a:rPr lang="en-US" dirty="0" smtClean="0"/>
                  <a:t>Determine emissivity of chip/tool/workpiece</a:t>
                </a:r>
              </a:p>
              <a:p>
                <a:pPr lvl="1"/>
                <a:r>
                  <a:rPr lang="en-US" dirty="0" smtClean="0"/>
                  <a:t>Collect chips </a:t>
                </a:r>
              </a:p>
              <a:p>
                <a:pPr lvl="1"/>
                <a:r>
                  <a:rPr lang="en-US" dirty="0" smtClean="0"/>
                  <a:t>Heating + Pyrometer + Camera</a:t>
                </a:r>
              </a:p>
              <a:p>
                <a:pPr lvl="1"/>
                <a:r>
                  <a:rPr lang="en-US" dirty="0"/>
                  <a:t> </a:t>
                </a:r>
                <a:r>
                  <a:rPr lang="en-US" dirty="0" smtClean="0">
                    <a:sym typeface="Wingdings" panose="05000000000000000000" pitchFamily="2" charset="2"/>
                  </a:rPr>
                  <a:t></a:t>
                </a:r>
                <a:r>
                  <a:rPr lang="en-US" dirty="0" smtClean="0"/>
                  <a:t>e (DL)</a:t>
                </a:r>
              </a:p>
              <a:p>
                <a:pPr lvl="1"/>
                <a:r>
                  <a:rPr lang="en-US" dirty="0" smtClean="0"/>
                  <a:t>Regression of </a:t>
                </a:r>
                <a:r>
                  <a:rPr lang="en-US" dirty="0" err="1" smtClean="0"/>
                  <a:t>T</a:t>
                </a:r>
                <a:r>
                  <a:rPr lang="en-US" baseline="-25000" dirty="0" err="1" smtClean="0"/>
                  <a:t>cam</a:t>
                </a:r>
                <a:r>
                  <a:rPr lang="en-US" dirty="0" smtClean="0"/>
                  <a:t> (DL, </a:t>
                </a:r>
                <a:r>
                  <a:rPr lang="en-US" dirty="0" err="1" smtClean="0"/>
                  <a:t>e</a:t>
                </a:r>
                <a:r>
                  <a:rPr lang="en-US" baseline="-25000" dirty="0" err="1" smtClean="0"/>
                  <a:t>cam</a:t>
                </a:r>
                <a:r>
                  <a:rPr lang="en-US" dirty="0" smtClean="0"/>
                  <a:t>) for IT</a:t>
                </a:r>
              </a:p>
              <a:p>
                <a:r>
                  <a:rPr lang="en-US" dirty="0" smtClean="0"/>
                  <a:t>Enhance quantity of valid pixels</a:t>
                </a:r>
              </a:p>
              <a:p>
                <a:pPr lvl="1"/>
                <a:r>
                  <a:rPr lang="en-US" dirty="0" smtClean="0"/>
                  <a:t>Expand field of measurement</a:t>
                </a:r>
              </a:p>
              <a:p>
                <a:pPr lvl="1"/>
                <a:r>
                  <a:rPr lang="en-US" dirty="0" smtClean="0"/>
                  <a:t>Measurement </a:t>
                </a:r>
                <a:r>
                  <a:rPr lang="en-US" dirty="0"/>
                  <a:t>with </a:t>
                </a:r>
                <a:r>
                  <a:rPr lang="en-US" dirty="0" smtClean="0"/>
                  <a:t>multiple integration </a:t>
                </a:r>
                <a:r>
                  <a:rPr lang="en-US" dirty="0"/>
                  <a:t>times</a:t>
                </a:r>
              </a:p>
              <a:p>
                <a:pPr lvl="1"/>
                <a:r>
                  <a:rPr lang="en-US" dirty="0" smtClean="0"/>
                  <a:t>Overlap pictures via algorithm</a:t>
                </a:r>
              </a:p>
              <a:p>
                <a:r>
                  <a:rPr lang="en-US" dirty="0" smtClean="0"/>
                  <a:t>Determine </a:t>
                </a:r>
                <a14:m>
                  <m:oMath xmlns:m="http://schemas.openxmlformats.org/officeDocument/2006/math">
                    <m:acc>
                      <m:accPr>
                        <m:chr m:val="̇"/>
                        <m:ctrlPr>
                          <a:rPr lang="en-US" i="1" dirty="0" smtClean="0">
                            <a:latin typeface="Cambria Math"/>
                          </a:rPr>
                        </m:ctrlPr>
                      </m:accPr>
                      <m:e>
                        <m:r>
                          <a:rPr lang="en-US" i="1" dirty="0">
                            <a:latin typeface="Cambria Math"/>
                          </a:rPr>
                          <m:t>𝑄</m:t>
                        </m:r>
                      </m:e>
                    </m:acc>
                  </m:oMath>
                </a14:m>
                <a:r>
                  <a:rPr lang="en-US" baseline="-25000" dirty="0" smtClean="0"/>
                  <a:t>workpiece</a:t>
                </a:r>
                <a:r>
                  <a:rPr lang="en-US" dirty="0" smtClean="0"/>
                  <a:t> directly</a:t>
                </a:r>
              </a:p>
              <a:p>
                <a:pPr lvl="1"/>
                <a:r>
                  <a:rPr lang="en-US" dirty="0" smtClean="0"/>
                  <a:t>Separate measurements for the work piece</a:t>
                </a:r>
              </a:p>
              <a:p>
                <a:pPr lvl="1"/>
                <a:r>
                  <a:rPr lang="en-US" dirty="0" smtClean="0"/>
                  <a:t>Compare Heat flows with </a:t>
                </a:r>
                <a:r>
                  <a:rPr lang="en-US" dirty="0" err="1" smtClean="0"/>
                  <a:t>P</a:t>
                </a:r>
                <a:r>
                  <a:rPr lang="en-US" baseline="-25000" dirty="0" err="1" smtClean="0"/>
                  <a:t>total</a:t>
                </a:r>
                <a:endParaRPr lang="en-US" dirty="0" smtClean="0"/>
              </a:p>
              <a:p>
                <a:endParaRPr lang="en-US" dirty="0"/>
              </a:p>
            </p:txBody>
          </p:sp>
        </mc:Choice>
        <mc:Fallback xmlns="">
          <p:sp>
            <p:nvSpPr>
              <p:cNvPr id="4" name="Inhaltsplatzhalter 3"/>
              <p:cNvSpPr>
                <a:spLocks noGrp="1" noRot="1" noChangeAspect="1" noMove="1" noResize="1" noEditPoints="1" noAdjustHandles="1" noChangeArrowheads="1" noChangeShapeType="1" noTextEdit="1"/>
              </p:cNvSpPr>
              <p:nvPr>
                <p:ph idx="1"/>
              </p:nvPr>
            </p:nvSpPr>
            <p:spPr>
              <a:xfrm>
                <a:off x="217486" y="863601"/>
                <a:ext cx="6311900" cy="4976813"/>
              </a:xfrm>
              <a:blipFill rotWithShape="1">
                <a:blip r:embed="rId3"/>
                <a:stretch>
                  <a:fillRect l="-1932" t="-1593"/>
                </a:stretch>
              </a:blipFill>
            </p:spPr>
            <p:txBody>
              <a:bodyPr/>
              <a:lstStyle/>
              <a:p>
                <a:r>
                  <a:rPr lang="en-US">
                    <a:noFill/>
                  </a:rPr>
                  <a:t> </a:t>
                </a:r>
              </a:p>
            </p:txBody>
          </p:sp>
        </mc:Fallback>
      </mc:AlternateContent>
    </p:spTree>
    <p:extLst>
      <p:ext uri="{BB962C8B-B14F-4D97-AF65-F5344CB8AC3E}">
        <p14:creationId xmlns:p14="http://schemas.microsoft.com/office/powerpoint/2010/main" val="129523456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hteck 14">
            <a:hlinkClick r:id="rId17" action="ppaction://hlinksldjump"/>
          </p:cNvPr>
          <p:cNvSpPr/>
          <p:nvPr>
            <p:custDataLst>
              <p:tags r:id="rId2"/>
            </p:custDataLst>
          </p:nvPr>
        </p:nvSpPr>
        <p:spPr bwMode="auto">
          <a:xfrm>
            <a:off x="697792" y="4347531"/>
            <a:ext cx="8985959" cy="419997"/>
          </a:xfrm>
          <a:prstGeom prst="rect">
            <a:avLst/>
          </a:prstGeom>
          <a:noFill/>
          <a:ln w="10795" cap="flat" cmpd="sng" algn="ctr">
            <a:noFill/>
            <a:prstDash val="solid"/>
            <a:round/>
            <a:headEnd type="none" w="med" len="med"/>
            <a:tailEnd type="none" w="med" len="med"/>
          </a:ln>
          <a:effectLst/>
          <a:extLst>
            <a:ext uri="{909E8E84-426E-40DD-AFC4-6F175D3DCCD1}">
              <a14:hiddenFill xmlns:a14="http://schemas.microsoft.com/office/drawing/2010/main">
                <a:solidFill>
                  <a:schemeClr val="accent2"/>
                </a:solidFill>
              </a14:hiddenFill>
            </a:ext>
          </a:extLst>
        </p:spPr>
        <p:txBody>
          <a:bodyPr rot="0" spcFirstLastPara="0" vertOverflow="overflow" horzOverflow="overflow" vert="horz" wrap="none" lIns="74274" tIns="74274" rIns="0" bIns="74274" numCol="1" spcCol="0" rtlCol="0" fromWordArt="0" anchor="t" anchorCtr="0" forceAA="0" compatLnSpc="1">
            <a:prstTxWarp prst="textNoShape">
              <a:avLst/>
            </a:prstTxWarp>
            <a:noAutofit/>
          </a:bodyPr>
          <a:lstStyle/>
          <a:p>
            <a:pPr defTabSz="914400" rtl="0" eaLnBrk="1" fontAlgn="base" latinLnBrk="0" hangingPunct="1">
              <a:spcBef>
                <a:spcPct val="0"/>
              </a:spcBef>
              <a:spcAft>
                <a:spcPct val="0"/>
              </a:spcAft>
              <a:buClrTx/>
              <a:buSzTx/>
              <a:tabLst/>
            </a:pPr>
            <a:r>
              <a:rPr kumimoji="0" lang="en-US" sz="1755" b="1" u="none" strike="noStrike" cap="none" normalizeH="0" baseline="0" smtClean="0">
                <a:ln>
                  <a:noFill/>
                </a:ln>
                <a:effectLst/>
                <a:latin typeface="Arial"/>
              </a:rPr>
              <a:t>Orthogonal cutting of AISI 4140 (41CrMo4) normalized/quenched and tempered</a:t>
            </a:r>
            <a:endParaRPr kumimoji="0" lang="de-DE" sz="1755" b="1" u="none" strike="noStrike" cap="none" normalizeH="0" baseline="0" smtClean="0">
              <a:ln>
                <a:noFill/>
              </a:ln>
              <a:effectLst/>
              <a:latin typeface="Arial"/>
            </a:endParaRPr>
          </a:p>
        </p:txBody>
      </p:sp>
      <p:sp>
        <p:nvSpPr>
          <p:cNvPr id="14" name="Rechteck 13">
            <a:hlinkClick r:id="rId17" action="ppaction://hlinksldjump"/>
          </p:cNvPr>
          <p:cNvSpPr/>
          <p:nvPr>
            <p:custDataLst>
              <p:tags r:id="rId3"/>
            </p:custDataLst>
          </p:nvPr>
        </p:nvSpPr>
        <p:spPr bwMode="auto">
          <a:xfrm>
            <a:off x="215900" y="4347531"/>
            <a:ext cx="419997" cy="419997"/>
          </a:xfrm>
          <a:prstGeom prst="rect">
            <a:avLst/>
          </a:prstGeom>
          <a:solidFill>
            <a:schemeClr val="accent1">
              <a:lumMod val="100000"/>
            </a:schemeClr>
          </a:solidFill>
          <a:ln w="10795" cap="flat" cmpd="sng" algn="ctr">
            <a:noFill/>
            <a:prstDash val="solid"/>
            <a:round/>
            <a:headEnd type="none" w="med" len="med"/>
            <a:tailEnd type="none" w="med" len="med"/>
          </a:ln>
          <a:effectLst/>
          <a:extLst/>
        </p:spPr>
        <p:txBody>
          <a:bodyPr rot="0" spcFirstLastPara="0" vertOverflow="overflow" horzOverflow="overflow" vert="horz" wrap="none" lIns="74274" tIns="74274" rIns="74274" bIns="74274" numCol="1" spcCol="0" rtlCol="0" fromWordArt="0" anchor="ctr" anchorCtr="0" forceAA="0" compatLnSpc="1">
            <a:prstTxWarp prst="textNoShape">
              <a:avLst/>
            </a:prstTxWarp>
            <a:noAutofit/>
          </a:bodyPr>
          <a:lstStyle/>
          <a:p>
            <a:pPr algn="ctr" defTabSz="914400" rtl="0" eaLnBrk="1" fontAlgn="base" latinLnBrk="0" hangingPunct="1">
              <a:spcBef>
                <a:spcPct val="0"/>
              </a:spcBef>
              <a:spcAft>
                <a:spcPct val="0"/>
              </a:spcAft>
              <a:buClrTx/>
              <a:buSzTx/>
              <a:tabLst/>
            </a:pPr>
            <a:r>
              <a:rPr kumimoji="0" lang="de-DE" sz="1755" b="1" u="none" strike="noStrike" cap="none" normalizeH="0" baseline="0" smtClean="0">
                <a:ln>
                  <a:noFill/>
                </a:ln>
                <a:solidFill>
                  <a:schemeClr val="bg1"/>
                </a:solidFill>
                <a:effectLst/>
                <a:latin typeface="Arial"/>
              </a:rPr>
              <a:t>4</a:t>
            </a:r>
          </a:p>
        </p:txBody>
      </p:sp>
      <p:sp>
        <p:nvSpPr>
          <p:cNvPr id="13" name="Rechteck 12"/>
          <p:cNvSpPr/>
          <p:nvPr>
            <p:custDataLst>
              <p:tags r:id="rId4"/>
            </p:custDataLst>
          </p:nvPr>
        </p:nvSpPr>
        <p:spPr bwMode="auto">
          <a:xfrm>
            <a:off x="1179684" y="3650745"/>
            <a:ext cx="8504066" cy="419997"/>
          </a:xfrm>
          <a:prstGeom prst="rect">
            <a:avLst/>
          </a:prstGeom>
          <a:solidFill>
            <a:schemeClr val="accent1">
              <a:lumMod val="100000"/>
            </a:schemeClr>
          </a:solidFill>
          <a:ln w="10795" cap="flat" cmpd="sng" algn="ctr">
            <a:noFill/>
            <a:prstDash val="solid"/>
            <a:round/>
            <a:headEnd type="none" w="med" len="med"/>
            <a:tailEnd type="none" w="med" len="med"/>
          </a:ln>
          <a:effectLst/>
          <a:extLst/>
        </p:spPr>
        <p:txBody>
          <a:bodyPr rot="0" spcFirstLastPara="0" vertOverflow="overflow" horzOverflow="overflow" vert="horz" wrap="none" lIns="0" tIns="74274" rIns="0" bIns="74274" numCol="1" spcCol="0" rtlCol="0" fromWordArt="0" anchor="t" anchorCtr="0" forceAA="0" compatLnSpc="1">
            <a:prstTxWarp prst="textNoShape">
              <a:avLst/>
            </a:prstTxWarp>
            <a:noAutofit/>
          </a:bodyPr>
          <a:lstStyle/>
          <a:p>
            <a:pPr algn="ctr" defTabSz="914400" rtl="0" eaLnBrk="1" fontAlgn="base" latinLnBrk="0" hangingPunct="1">
              <a:spcBef>
                <a:spcPct val="0"/>
              </a:spcBef>
              <a:spcAft>
                <a:spcPct val="0"/>
              </a:spcAft>
              <a:buClrTx/>
              <a:buSzTx/>
              <a:tabLst/>
            </a:pPr>
            <a:endParaRPr kumimoji="0" lang="de-DE" sz="1755" u="none" strike="noStrike" cap="none" normalizeH="0" baseline="0" smtClean="0">
              <a:ln>
                <a:noFill/>
              </a:ln>
              <a:effectLst/>
              <a:latin typeface="Arial"/>
            </a:endParaRPr>
          </a:p>
        </p:txBody>
      </p:sp>
      <p:sp>
        <p:nvSpPr>
          <p:cNvPr id="12" name="Rechteck 11">
            <a:hlinkClick r:id="rId18" action="ppaction://hlinksldjump"/>
          </p:cNvPr>
          <p:cNvSpPr/>
          <p:nvPr>
            <p:custDataLst>
              <p:tags r:id="rId5"/>
            </p:custDataLst>
          </p:nvPr>
        </p:nvSpPr>
        <p:spPr bwMode="auto">
          <a:xfrm>
            <a:off x="1179684" y="3650745"/>
            <a:ext cx="8504066" cy="419997"/>
          </a:xfrm>
          <a:prstGeom prst="rect">
            <a:avLst/>
          </a:prstGeom>
          <a:noFill/>
          <a:ln w="10795" cap="flat" cmpd="sng" algn="ctr">
            <a:noFill/>
            <a:prstDash val="solid"/>
            <a:round/>
            <a:headEnd type="none" w="med" len="med"/>
            <a:tailEnd type="none" w="med" len="med"/>
          </a:ln>
          <a:effectLst/>
          <a:extLst>
            <a:ext uri="{909E8E84-426E-40DD-AFC4-6F175D3DCCD1}">
              <a14:hiddenFill xmlns:a14="http://schemas.microsoft.com/office/drawing/2010/main">
                <a:solidFill>
                  <a:schemeClr val="accent2"/>
                </a:solidFill>
              </a14:hiddenFill>
            </a:ext>
          </a:extLst>
        </p:spPr>
        <p:txBody>
          <a:bodyPr rot="0" spcFirstLastPara="0" vertOverflow="overflow" horzOverflow="overflow" vert="horz" wrap="none" lIns="74274" tIns="74274" rIns="0" bIns="74274" numCol="1" spcCol="0" rtlCol="0" fromWordArt="0" anchor="t" anchorCtr="0" forceAA="0" compatLnSpc="1">
            <a:prstTxWarp prst="textNoShape">
              <a:avLst/>
            </a:prstTxWarp>
            <a:noAutofit/>
          </a:bodyPr>
          <a:lstStyle/>
          <a:p>
            <a:pPr defTabSz="914400" rtl="0" eaLnBrk="1" fontAlgn="base" latinLnBrk="0" hangingPunct="1">
              <a:spcBef>
                <a:spcPct val="0"/>
              </a:spcBef>
              <a:spcAft>
                <a:spcPct val="0"/>
              </a:spcAft>
              <a:buClrTx/>
              <a:buSzTx/>
              <a:tabLst/>
            </a:pPr>
            <a:r>
              <a:rPr kumimoji="0" lang="en-US" sz="1755" b="1" u="none" strike="noStrike" cap="none" normalizeH="0" baseline="0" smtClean="0">
                <a:ln>
                  <a:noFill/>
                </a:ln>
                <a:effectLst/>
                <a:latin typeface="Arial"/>
              </a:rPr>
              <a:t>Influence of uncut chip thickness and cutting velocity</a:t>
            </a:r>
            <a:endParaRPr kumimoji="0" lang="de-DE" sz="1755" b="1" u="none" strike="noStrike" cap="none" normalizeH="0" baseline="0" smtClean="0">
              <a:ln>
                <a:noFill/>
              </a:ln>
              <a:effectLst/>
              <a:latin typeface="Arial"/>
            </a:endParaRPr>
          </a:p>
        </p:txBody>
      </p:sp>
      <p:sp>
        <p:nvSpPr>
          <p:cNvPr id="11" name="Rechteck 10">
            <a:hlinkClick r:id="rId18" action="ppaction://hlinksldjump"/>
          </p:cNvPr>
          <p:cNvSpPr/>
          <p:nvPr>
            <p:custDataLst>
              <p:tags r:id="rId6"/>
            </p:custDataLst>
          </p:nvPr>
        </p:nvSpPr>
        <p:spPr bwMode="auto">
          <a:xfrm>
            <a:off x="697792" y="3650745"/>
            <a:ext cx="419997" cy="419997"/>
          </a:xfrm>
          <a:prstGeom prst="rect">
            <a:avLst/>
          </a:prstGeom>
          <a:solidFill>
            <a:schemeClr val="accent2">
              <a:lumMod val="100000"/>
            </a:schemeClr>
          </a:solidFill>
          <a:ln w="10795" cap="flat" cmpd="sng" algn="ctr">
            <a:noFill/>
            <a:prstDash val="solid"/>
            <a:round/>
            <a:headEnd type="none" w="med" len="med"/>
            <a:tailEnd type="none" w="med" len="med"/>
          </a:ln>
          <a:effectLst/>
          <a:extLst/>
        </p:spPr>
        <p:txBody>
          <a:bodyPr rot="0" spcFirstLastPara="0" vertOverflow="overflow" horzOverflow="overflow" vert="horz" wrap="none" lIns="74274" tIns="74274" rIns="74274" bIns="74274" numCol="1" spcCol="0" rtlCol="0" fromWordArt="0" anchor="ctr" anchorCtr="0" forceAA="0" compatLnSpc="1">
            <a:prstTxWarp prst="textNoShape">
              <a:avLst/>
            </a:prstTxWarp>
            <a:noAutofit/>
          </a:bodyPr>
          <a:lstStyle/>
          <a:p>
            <a:pPr algn="ctr" defTabSz="914400" rtl="0" eaLnBrk="1" fontAlgn="base" latinLnBrk="0" hangingPunct="1">
              <a:spcBef>
                <a:spcPct val="0"/>
              </a:spcBef>
              <a:spcAft>
                <a:spcPct val="0"/>
              </a:spcAft>
              <a:buClrTx/>
              <a:buSzTx/>
              <a:tabLst/>
            </a:pPr>
            <a:r>
              <a:rPr kumimoji="0" lang="de-DE" sz="1755" b="1" u="none" strike="noStrike" cap="none" normalizeH="0" baseline="0" smtClean="0">
                <a:ln>
                  <a:noFill/>
                </a:ln>
                <a:solidFill>
                  <a:schemeClr val="bg1"/>
                </a:solidFill>
                <a:effectLst/>
                <a:latin typeface="Arial"/>
              </a:rPr>
              <a:t>3.2</a:t>
            </a:r>
          </a:p>
        </p:txBody>
      </p:sp>
      <p:sp>
        <p:nvSpPr>
          <p:cNvPr id="10" name="Rechteck 9">
            <a:hlinkClick r:id="rId19" action="ppaction://hlinksldjump"/>
          </p:cNvPr>
          <p:cNvSpPr/>
          <p:nvPr>
            <p:custDataLst>
              <p:tags r:id="rId7"/>
            </p:custDataLst>
          </p:nvPr>
        </p:nvSpPr>
        <p:spPr bwMode="auto">
          <a:xfrm>
            <a:off x="1179684" y="2953959"/>
            <a:ext cx="8504066" cy="419997"/>
          </a:xfrm>
          <a:prstGeom prst="rect">
            <a:avLst/>
          </a:prstGeom>
          <a:noFill/>
          <a:ln w="10795" cap="flat" cmpd="sng" algn="ctr">
            <a:noFill/>
            <a:prstDash val="solid"/>
            <a:round/>
            <a:headEnd type="none" w="med" len="med"/>
            <a:tailEnd type="none" w="med" len="med"/>
          </a:ln>
          <a:effectLst/>
          <a:extLst>
            <a:ext uri="{909E8E84-426E-40DD-AFC4-6F175D3DCCD1}">
              <a14:hiddenFill xmlns:a14="http://schemas.microsoft.com/office/drawing/2010/main">
                <a:solidFill>
                  <a:schemeClr val="accent2"/>
                </a:solidFill>
              </a14:hiddenFill>
            </a:ext>
          </a:extLst>
        </p:spPr>
        <p:txBody>
          <a:bodyPr rot="0" spcFirstLastPara="0" vertOverflow="overflow" horzOverflow="overflow" vert="horz" wrap="none" lIns="74274" tIns="74274" rIns="0" bIns="74274" numCol="1" spcCol="0" rtlCol="0" fromWordArt="0" anchor="t" anchorCtr="0" forceAA="0" compatLnSpc="1">
            <a:prstTxWarp prst="textNoShape">
              <a:avLst/>
            </a:prstTxWarp>
            <a:noAutofit/>
          </a:bodyPr>
          <a:lstStyle/>
          <a:p>
            <a:pPr defTabSz="914400" rtl="0" eaLnBrk="1" fontAlgn="base" latinLnBrk="0" hangingPunct="1">
              <a:spcBef>
                <a:spcPct val="0"/>
              </a:spcBef>
              <a:spcAft>
                <a:spcPct val="0"/>
              </a:spcAft>
              <a:buClrTx/>
              <a:buSzTx/>
              <a:tabLst/>
            </a:pPr>
            <a:r>
              <a:rPr kumimoji="0" lang="en-US" sz="1755" b="1" u="none" strike="noStrike" cap="none" normalizeH="0" baseline="0" smtClean="0">
                <a:ln>
                  <a:noFill/>
                </a:ln>
                <a:effectLst/>
                <a:latin typeface="Arial"/>
              </a:rPr>
              <a:t>Time and spatial varying thermal properties </a:t>
            </a:r>
            <a:endParaRPr kumimoji="0" lang="de-DE" sz="1755" b="1" u="none" strike="noStrike" cap="none" normalizeH="0" baseline="0" smtClean="0">
              <a:ln>
                <a:noFill/>
              </a:ln>
              <a:effectLst/>
              <a:latin typeface="Arial"/>
            </a:endParaRPr>
          </a:p>
        </p:txBody>
      </p:sp>
      <p:sp>
        <p:nvSpPr>
          <p:cNvPr id="9" name="Rechteck 8">
            <a:hlinkClick r:id="rId19" action="ppaction://hlinksldjump"/>
          </p:cNvPr>
          <p:cNvSpPr/>
          <p:nvPr>
            <p:custDataLst>
              <p:tags r:id="rId8"/>
            </p:custDataLst>
          </p:nvPr>
        </p:nvSpPr>
        <p:spPr bwMode="auto">
          <a:xfrm>
            <a:off x="697792" y="2953959"/>
            <a:ext cx="419997" cy="419997"/>
          </a:xfrm>
          <a:prstGeom prst="rect">
            <a:avLst/>
          </a:prstGeom>
          <a:solidFill>
            <a:schemeClr val="accent1">
              <a:lumMod val="100000"/>
            </a:schemeClr>
          </a:solidFill>
          <a:ln w="10795" cap="flat" cmpd="sng" algn="ctr">
            <a:noFill/>
            <a:prstDash val="solid"/>
            <a:round/>
            <a:headEnd type="none" w="med" len="med"/>
            <a:tailEnd type="none" w="med" len="med"/>
          </a:ln>
          <a:effectLst/>
          <a:extLst/>
        </p:spPr>
        <p:txBody>
          <a:bodyPr rot="0" spcFirstLastPara="0" vertOverflow="overflow" horzOverflow="overflow" vert="horz" wrap="none" lIns="74274" tIns="74274" rIns="74274" bIns="74274" numCol="1" spcCol="0" rtlCol="0" fromWordArt="0" anchor="ctr" anchorCtr="0" forceAA="0" compatLnSpc="1">
            <a:prstTxWarp prst="textNoShape">
              <a:avLst/>
            </a:prstTxWarp>
            <a:noAutofit/>
          </a:bodyPr>
          <a:lstStyle/>
          <a:p>
            <a:pPr algn="ctr" defTabSz="914400" rtl="0" eaLnBrk="1" fontAlgn="base" latinLnBrk="0" hangingPunct="1">
              <a:spcBef>
                <a:spcPct val="0"/>
              </a:spcBef>
              <a:spcAft>
                <a:spcPct val="0"/>
              </a:spcAft>
              <a:buClrTx/>
              <a:buSzTx/>
              <a:tabLst/>
            </a:pPr>
            <a:r>
              <a:rPr kumimoji="0" lang="de-DE" sz="1755" b="1" u="none" strike="noStrike" cap="none" normalizeH="0" baseline="0" smtClean="0">
                <a:ln>
                  <a:noFill/>
                </a:ln>
                <a:solidFill>
                  <a:schemeClr val="bg1"/>
                </a:solidFill>
                <a:effectLst/>
                <a:latin typeface="Arial"/>
              </a:rPr>
              <a:t>3.1</a:t>
            </a:r>
          </a:p>
        </p:txBody>
      </p:sp>
      <p:sp>
        <p:nvSpPr>
          <p:cNvPr id="8" name="Rechteck 7">
            <a:hlinkClick r:id="" action="ppaction://noaction"/>
          </p:cNvPr>
          <p:cNvSpPr/>
          <p:nvPr>
            <p:custDataLst>
              <p:tags r:id="rId9"/>
            </p:custDataLst>
          </p:nvPr>
        </p:nvSpPr>
        <p:spPr bwMode="auto">
          <a:xfrm>
            <a:off x="697792" y="2257173"/>
            <a:ext cx="8985959" cy="419997"/>
          </a:xfrm>
          <a:prstGeom prst="rect">
            <a:avLst/>
          </a:prstGeom>
          <a:noFill/>
          <a:ln w="10795" cap="flat" cmpd="sng" algn="ctr">
            <a:noFill/>
            <a:prstDash val="solid"/>
            <a:round/>
            <a:headEnd type="none" w="med" len="med"/>
            <a:tailEnd type="none" w="med" len="med"/>
          </a:ln>
          <a:effectLst/>
          <a:extLst>
            <a:ext uri="{909E8E84-426E-40DD-AFC4-6F175D3DCCD1}">
              <a14:hiddenFill xmlns:a14="http://schemas.microsoft.com/office/drawing/2010/main">
                <a:solidFill>
                  <a:schemeClr val="accent2"/>
                </a:solidFill>
              </a14:hiddenFill>
            </a:ext>
          </a:extLst>
        </p:spPr>
        <p:txBody>
          <a:bodyPr rot="0" spcFirstLastPara="0" vertOverflow="overflow" horzOverflow="overflow" vert="horz" wrap="none" lIns="74274" tIns="74274" rIns="0" bIns="74274" numCol="1" spcCol="0" rtlCol="0" fromWordArt="0" anchor="t" anchorCtr="0" forceAA="0" compatLnSpc="1">
            <a:prstTxWarp prst="textNoShape">
              <a:avLst/>
            </a:prstTxWarp>
            <a:noAutofit/>
          </a:bodyPr>
          <a:lstStyle/>
          <a:p>
            <a:pPr defTabSz="914400" rtl="0" eaLnBrk="1" fontAlgn="base" latinLnBrk="0" hangingPunct="1">
              <a:spcBef>
                <a:spcPct val="0"/>
              </a:spcBef>
              <a:spcAft>
                <a:spcPct val="0"/>
              </a:spcAft>
              <a:buClrTx/>
              <a:buSzTx/>
              <a:tabLst/>
            </a:pPr>
            <a:r>
              <a:rPr kumimoji="0" lang="en-US" sz="1755" b="1" u="none" strike="noStrike" cap="none" normalizeH="0" baseline="0" smtClean="0">
                <a:ln>
                  <a:noFill/>
                </a:ln>
                <a:effectLst/>
                <a:latin typeface="Arial"/>
              </a:rPr>
              <a:t>Orthogonal cutting of  AISI 1040 (C45 E+N) normalized </a:t>
            </a:r>
            <a:endParaRPr kumimoji="0" lang="de-DE" sz="1755" b="1" u="none" strike="noStrike" cap="none" normalizeH="0" baseline="0" smtClean="0">
              <a:ln>
                <a:noFill/>
              </a:ln>
              <a:effectLst/>
              <a:latin typeface="Arial"/>
            </a:endParaRPr>
          </a:p>
        </p:txBody>
      </p:sp>
      <p:sp>
        <p:nvSpPr>
          <p:cNvPr id="7" name="Rechteck 6">
            <a:hlinkClick r:id="" action="ppaction://noaction"/>
          </p:cNvPr>
          <p:cNvSpPr/>
          <p:nvPr>
            <p:custDataLst>
              <p:tags r:id="rId10"/>
            </p:custDataLst>
          </p:nvPr>
        </p:nvSpPr>
        <p:spPr bwMode="auto">
          <a:xfrm>
            <a:off x="215900" y="2257173"/>
            <a:ext cx="419997" cy="419997"/>
          </a:xfrm>
          <a:prstGeom prst="rect">
            <a:avLst/>
          </a:prstGeom>
          <a:solidFill>
            <a:schemeClr val="accent1">
              <a:lumMod val="100000"/>
            </a:schemeClr>
          </a:solidFill>
          <a:ln w="10795" cap="flat" cmpd="sng" algn="ctr">
            <a:noFill/>
            <a:prstDash val="solid"/>
            <a:round/>
            <a:headEnd type="none" w="med" len="med"/>
            <a:tailEnd type="none" w="med" len="med"/>
          </a:ln>
          <a:effectLst/>
          <a:extLst/>
        </p:spPr>
        <p:txBody>
          <a:bodyPr rot="0" spcFirstLastPara="0" vertOverflow="overflow" horzOverflow="overflow" vert="horz" wrap="none" lIns="74274" tIns="74274" rIns="74274" bIns="74274" numCol="1" spcCol="0" rtlCol="0" fromWordArt="0" anchor="ctr" anchorCtr="0" forceAA="0" compatLnSpc="1">
            <a:prstTxWarp prst="textNoShape">
              <a:avLst/>
            </a:prstTxWarp>
            <a:noAutofit/>
          </a:bodyPr>
          <a:lstStyle/>
          <a:p>
            <a:pPr algn="ctr" defTabSz="914400" rtl="0" eaLnBrk="1" fontAlgn="base" latinLnBrk="0" hangingPunct="1">
              <a:spcBef>
                <a:spcPct val="0"/>
              </a:spcBef>
              <a:spcAft>
                <a:spcPct val="0"/>
              </a:spcAft>
              <a:buClrTx/>
              <a:buSzTx/>
              <a:tabLst/>
            </a:pPr>
            <a:r>
              <a:rPr kumimoji="0" lang="de-DE" sz="1755" b="1" u="none" strike="noStrike" cap="none" normalizeH="0" baseline="0" smtClean="0">
                <a:ln>
                  <a:noFill/>
                </a:ln>
                <a:solidFill>
                  <a:schemeClr val="bg1"/>
                </a:solidFill>
                <a:effectLst/>
                <a:latin typeface="Arial"/>
              </a:rPr>
              <a:t>3</a:t>
            </a:r>
          </a:p>
        </p:txBody>
      </p:sp>
      <p:sp>
        <p:nvSpPr>
          <p:cNvPr id="6" name="Rechteck 5">
            <a:hlinkClick r:id="rId20" action="ppaction://hlinksldjump"/>
          </p:cNvPr>
          <p:cNvSpPr/>
          <p:nvPr>
            <p:custDataLst>
              <p:tags r:id="rId11"/>
            </p:custDataLst>
          </p:nvPr>
        </p:nvSpPr>
        <p:spPr bwMode="auto">
          <a:xfrm>
            <a:off x="697792" y="1560386"/>
            <a:ext cx="8985959" cy="419997"/>
          </a:xfrm>
          <a:prstGeom prst="rect">
            <a:avLst/>
          </a:prstGeom>
          <a:noFill/>
          <a:ln w="10795" cap="flat" cmpd="sng" algn="ctr">
            <a:noFill/>
            <a:prstDash val="solid"/>
            <a:round/>
            <a:headEnd type="none" w="med" len="med"/>
            <a:tailEnd type="none" w="med" len="med"/>
          </a:ln>
          <a:effectLst/>
          <a:extLst>
            <a:ext uri="{909E8E84-426E-40DD-AFC4-6F175D3DCCD1}">
              <a14:hiddenFill xmlns:a14="http://schemas.microsoft.com/office/drawing/2010/main">
                <a:solidFill>
                  <a:schemeClr val="accent2"/>
                </a:solidFill>
              </a14:hiddenFill>
            </a:ext>
          </a:extLst>
        </p:spPr>
        <p:txBody>
          <a:bodyPr rot="0" spcFirstLastPara="0" vertOverflow="overflow" horzOverflow="overflow" vert="horz" wrap="none" lIns="74274" tIns="74274" rIns="0" bIns="74274" numCol="1" spcCol="0" rtlCol="0" fromWordArt="0" anchor="t" anchorCtr="0" forceAA="0" compatLnSpc="1">
            <a:prstTxWarp prst="textNoShape">
              <a:avLst/>
            </a:prstTxWarp>
            <a:noAutofit/>
          </a:bodyPr>
          <a:lstStyle/>
          <a:p>
            <a:pPr defTabSz="914400" rtl="0" eaLnBrk="1" fontAlgn="base" latinLnBrk="0" hangingPunct="1">
              <a:spcBef>
                <a:spcPct val="0"/>
              </a:spcBef>
              <a:spcAft>
                <a:spcPct val="0"/>
              </a:spcAft>
              <a:buClrTx/>
              <a:buSzTx/>
              <a:tabLst/>
            </a:pPr>
            <a:r>
              <a:rPr kumimoji="0" lang="en-US" sz="1755" b="1" u="none" strike="noStrike" cap="none" normalizeH="0" baseline="0" smtClean="0">
                <a:ln>
                  <a:noFill/>
                </a:ln>
                <a:effectLst/>
                <a:latin typeface="Arial"/>
              </a:rPr>
              <a:t>Post processing of thermal pictures</a:t>
            </a:r>
            <a:endParaRPr kumimoji="0" lang="de-DE" sz="1755" b="1" u="none" strike="noStrike" cap="none" normalizeH="0" baseline="0" smtClean="0">
              <a:ln>
                <a:noFill/>
              </a:ln>
              <a:effectLst/>
              <a:latin typeface="Arial"/>
            </a:endParaRPr>
          </a:p>
        </p:txBody>
      </p:sp>
      <p:sp>
        <p:nvSpPr>
          <p:cNvPr id="5" name="Rechteck 4">
            <a:hlinkClick r:id="rId20" action="ppaction://hlinksldjump"/>
          </p:cNvPr>
          <p:cNvSpPr/>
          <p:nvPr>
            <p:custDataLst>
              <p:tags r:id="rId12"/>
            </p:custDataLst>
          </p:nvPr>
        </p:nvSpPr>
        <p:spPr bwMode="auto">
          <a:xfrm>
            <a:off x="215900" y="1560386"/>
            <a:ext cx="419997" cy="419997"/>
          </a:xfrm>
          <a:prstGeom prst="rect">
            <a:avLst/>
          </a:prstGeom>
          <a:solidFill>
            <a:schemeClr val="accent1">
              <a:lumMod val="100000"/>
            </a:schemeClr>
          </a:solidFill>
          <a:ln w="10795" cap="flat" cmpd="sng" algn="ctr">
            <a:noFill/>
            <a:prstDash val="solid"/>
            <a:round/>
            <a:headEnd type="none" w="med" len="med"/>
            <a:tailEnd type="none" w="med" len="med"/>
          </a:ln>
          <a:effectLst/>
          <a:extLst/>
        </p:spPr>
        <p:txBody>
          <a:bodyPr rot="0" spcFirstLastPara="0" vertOverflow="overflow" horzOverflow="overflow" vert="horz" wrap="none" lIns="74274" tIns="74274" rIns="74274" bIns="74274" numCol="1" spcCol="0" rtlCol="0" fromWordArt="0" anchor="ctr" anchorCtr="0" forceAA="0" compatLnSpc="1">
            <a:prstTxWarp prst="textNoShape">
              <a:avLst/>
            </a:prstTxWarp>
            <a:noAutofit/>
          </a:bodyPr>
          <a:lstStyle/>
          <a:p>
            <a:pPr algn="ctr" defTabSz="914400" rtl="0" eaLnBrk="1" fontAlgn="base" latinLnBrk="0" hangingPunct="1">
              <a:spcBef>
                <a:spcPct val="0"/>
              </a:spcBef>
              <a:spcAft>
                <a:spcPct val="0"/>
              </a:spcAft>
              <a:buClrTx/>
              <a:buSzTx/>
              <a:tabLst/>
            </a:pPr>
            <a:r>
              <a:rPr kumimoji="0" lang="de-DE" sz="1755" b="1" u="none" strike="noStrike" cap="none" normalizeH="0" baseline="0" smtClean="0">
                <a:ln>
                  <a:noFill/>
                </a:ln>
                <a:solidFill>
                  <a:schemeClr val="bg1"/>
                </a:solidFill>
                <a:effectLst/>
                <a:latin typeface="Arial"/>
              </a:rPr>
              <a:t>2</a:t>
            </a:r>
          </a:p>
        </p:txBody>
      </p:sp>
      <p:sp>
        <p:nvSpPr>
          <p:cNvPr id="4" name="Rechteck 3">
            <a:hlinkClick r:id="rId21" action="ppaction://hlinksldjump"/>
          </p:cNvPr>
          <p:cNvSpPr/>
          <p:nvPr>
            <p:custDataLst>
              <p:tags r:id="rId13"/>
            </p:custDataLst>
          </p:nvPr>
        </p:nvSpPr>
        <p:spPr bwMode="auto">
          <a:xfrm>
            <a:off x="697792" y="863600"/>
            <a:ext cx="8985959" cy="419997"/>
          </a:xfrm>
          <a:prstGeom prst="rect">
            <a:avLst/>
          </a:prstGeom>
          <a:noFill/>
          <a:ln w="10795" cap="flat" cmpd="sng" algn="ctr">
            <a:noFill/>
            <a:prstDash val="solid"/>
            <a:round/>
            <a:headEnd type="none" w="med" len="med"/>
            <a:tailEnd type="none" w="med" len="med"/>
          </a:ln>
          <a:effectLst/>
          <a:extLst>
            <a:ext uri="{909E8E84-426E-40DD-AFC4-6F175D3DCCD1}">
              <a14:hiddenFill xmlns:a14="http://schemas.microsoft.com/office/drawing/2010/main">
                <a:solidFill>
                  <a:schemeClr val="accent2"/>
                </a:solidFill>
              </a14:hiddenFill>
            </a:ext>
          </a:extLst>
        </p:spPr>
        <p:txBody>
          <a:bodyPr rot="0" spcFirstLastPara="0" vertOverflow="overflow" horzOverflow="overflow" vert="horz" wrap="none" lIns="74274" tIns="74274" rIns="0" bIns="74274" numCol="1" spcCol="0" rtlCol="0" fromWordArt="0" anchor="t" anchorCtr="0" forceAA="0" compatLnSpc="1">
            <a:prstTxWarp prst="textNoShape">
              <a:avLst/>
            </a:prstTxWarp>
            <a:noAutofit/>
          </a:bodyPr>
          <a:lstStyle/>
          <a:p>
            <a:pPr defTabSz="914400" rtl="0" eaLnBrk="1" fontAlgn="base" latinLnBrk="0" hangingPunct="1">
              <a:spcBef>
                <a:spcPct val="0"/>
              </a:spcBef>
              <a:spcAft>
                <a:spcPct val="0"/>
              </a:spcAft>
              <a:buClrTx/>
              <a:buSzTx/>
              <a:tabLst/>
            </a:pPr>
            <a:r>
              <a:rPr kumimoji="0" lang="de-DE" sz="1755" b="1" u="none" strike="noStrike" cap="none" normalizeH="0" baseline="0" smtClean="0">
                <a:ln>
                  <a:noFill/>
                </a:ln>
                <a:effectLst/>
                <a:latin typeface="Arial"/>
              </a:rPr>
              <a:t>Experimental Setup</a:t>
            </a:r>
          </a:p>
        </p:txBody>
      </p:sp>
      <p:sp>
        <p:nvSpPr>
          <p:cNvPr id="3" name="Rechteck 2">
            <a:hlinkClick r:id="rId21" action="ppaction://hlinksldjump"/>
          </p:cNvPr>
          <p:cNvSpPr/>
          <p:nvPr>
            <p:custDataLst>
              <p:tags r:id="rId14"/>
            </p:custDataLst>
          </p:nvPr>
        </p:nvSpPr>
        <p:spPr bwMode="auto">
          <a:xfrm>
            <a:off x="215900" y="863600"/>
            <a:ext cx="419997" cy="419997"/>
          </a:xfrm>
          <a:prstGeom prst="rect">
            <a:avLst/>
          </a:prstGeom>
          <a:solidFill>
            <a:schemeClr val="accent1">
              <a:lumMod val="100000"/>
            </a:schemeClr>
          </a:solidFill>
          <a:ln w="10795" cap="flat" cmpd="sng" algn="ctr">
            <a:noFill/>
            <a:prstDash val="solid"/>
            <a:round/>
            <a:headEnd type="none" w="med" len="med"/>
            <a:tailEnd type="none" w="med" len="med"/>
          </a:ln>
          <a:effectLst/>
          <a:extLst/>
        </p:spPr>
        <p:txBody>
          <a:bodyPr rot="0" spcFirstLastPara="0" vertOverflow="overflow" horzOverflow="overflow" vert="horz" wrap="none" lIns="74274" tIns="74274" rIns="74274" bIns="74274" numCol="1" spcCol="0" rtlCol="0" fromWordArt="0" anchor="ctr" anchorCtr="0" forceAA="0" compatLnSpc="1">
            <a:prstTxWarp prst="textNoShape">
              <a:avLst/>
            </a:prstTxWarp>
            <a:noAutofit/>
          </a:bodyPr>
          <a:lstStyle/>
          <a:p>
            <a:pPr algn="ctr" defTabSz="914400" rtl="0" eaLnBrk="1" fontAlgn="base" latinLnBrk="0" hangingPunct="1">
              <a:spcBef>
                <a:spcPct val="0"/>
              </a:spcBef>
              <a:spcAft>
                <a:spcPct val="0"/>
              </a:spcAft>
              <a:buClrTx/>
              <a:buSzTx/>
              <a:tabLst/>
            </a:pPr>
            <a:r>
              <a:rPr kumimoji="0" lang="de-DE" sz="1755" b="1" u="none" strike="noStrike" cap="none" normalizeH="0" baseline="0" smtClean="0">
                <a:ln>
                  <a:noFill/>
                </a:ln>
                <a:solidFill>
                  <a:schemeClr val="bg1"/>
                </a:solidFill>
                <a:effectLst/>
                <a:latin typeface="Arial"/>
              </a:rPr>
              <a:t>1</a:t>
            </a:r>
          </a:p>
        </p:txBody>
      </p:sp>
      <p:sp>
        <p:nvSpPr>
          <p:cNvPr id="2" name="Titel 1"/>
          <p:cNvSpPr>
            <a:spLocks noGrp="1"/>
          </p:cNvSpPr>
          <p:nvPr>
            <p:ph type="title"/>
            <p:custDataLst>
              <p:tags r:id="rId15"/>
            </p:custDataLst>
          </p:nvPr>
        </p:nvSpPr>
        <p:spPr/>
        <p:txBody>
          <a:bodyPr/>
          <a:lstStyle/>
          <a:p>
            <a:r>
              <a:rPr lang="de-DE" smtClean="0"/>
              <a:t>Gliederung</a:t>
            </a:r>
            <a:endParaRPr lang="de-DE"/>
          </a:p>
        </p:txBody>
      </p:sp>
    </p:spTree>
    <p:custDataLst>
      <p:tags r:id="rId1"/>
    </p:custDataLst>
    <p:extLst>
      <p:ext uri="{BB962C8B-B14F-4D97-AF65-F5344CB8AC3E}">
        <p14:creationId xmlns:p14="http://schemas.microsoft.com/office/powerpoint/2010/main" val="202050283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sz="2400" dirty="0"/>
              <a:t>Influence of uncut chip thickness and cutting </a:t>
            </a:r>
            <a:r>
              <a:rPr lang="en-US" sz="2400" dirty="0" smtClean="0"/>
              <a:t>velocity</a:t>
            </a:r>
            <a:r>
              <a:rPr lang="en-US" dirty="0" smtClean="0"/>
              <a:t/>
            </a:r>
            <a:br>
              <a:rPr lang="en-US" dirty="0" smtClean="0"/>
            </a:br>
            <a:r>
              <a:rPr lang="en-US" dirty="0" smtClean="0">
                <a:solidFill>
                  <a:srgbClr val="407FB7"/>
                </a:solidFill>
              </a:rPr>
              <a:t>Workpiece position 124 mm</a:t>
            </a:r>
            <a:endParaRPr lang="en-US" dirty="0">
              <a:solidFill>
                <a:srgbClr val="407FB7"/>
              </a:solidFill>
            </a:endParaRPr>
          </a:p>
        </p:txBody>
      </p:sp>
      <mc:AlternateContent xmlns:mc="http://schemas.openxmlformats.org/markup-compatibility/2006">
        <mc:Choice xmlns:a14="http://schemas.microsoft.com/office/drawing/2010/main" Requires="a14">
          <p:sp>
            <p:nvSpPr>
              <p:cNvPr id="3" name="Textfeld 2"/>
              <p:cNvSpPr txBox="1"/>
              <p:nvPr/>
            </p:nvSpPr>
            <p:spPr>
              <a:xfrm>
                <a:off x="308484" y="847444"/>
                <a:ext cx="9289032" cy="394082"/>
              </a:xfrm>
              <a:prstGeom prst="rect">
                <a:avLst/>
              </a:prstGeom>
              <a:noFill/>
            </p:spPr>
            <p:txBody>
              <a:bodyPr wrap="square" rtlCol="0">
                <a:spAutoFit/>
              </a:bodyPr>
              <a:lstStyle/>
              <a:p>
                <a:pPr algn="ctr"/>
                <a:r>
                  <a:rPr lang="en-US" dirty="0" smtClean="0"/>
                  <a:t>a</a:t>
                </a:r>
                <a:r>
                  <a:rPr lang="en-US" baseline="-25000" dirty="0" smtClean="0"/>
                  <a:t>p </a:t>
                </a:r>
                <a:r>
                  <a:rPr lang="en-US" dirty="0" smtClean="0"/>
                  <a:t>= 3,5 mm, </a:t>
                </a:r>
                <a14:m>
                  <m:oMath xmlns:m="http://schemas.openxmlformats.org/officeDocument/2006/math">
                    <m:r>
                      <a:rPr lang="en-US" i="1" smtClean="0">
                        <a:latin typeface="Cambria Math"/>
                        <a:ea typeface="Cambria Math"/>
                      </a:rPr>
                      <m:t>𝛾</m:t>
                    </m:r>
                  </m:oMath>
                </a14:m>
                <a:r>
                  <a:rPr lang="en-US" dirty="0" smtClean="0"/>
                  <a:t> = 6°, </a:t>
                </a:r>
                <a14:m>
                  <m:oMath xmlns:m="http://schemas.openxmlformats.org/officeDocument/2006/math">
                    <m:r>
                      <a:rPr lang="en-US" i="1" smtClean="0">
                        <a:latin typeface="Cambria Math"/>
                        <a:ea typeface="Cambria Math"/>
                      </a:rPr>
                      <m:t>𝛼</m:t>
                    </m:r>
                  </m:oMath>
                </a14:m>
                <a:r>
                  <a:rPr lang="en-US" dirty="0" smtClean="0"/>
                  <a:t> = 3°, </a:t>
                </a:r>
                <a14:m>
                  <m:oMath xmlns:m="http://schemas.openxmlformats.org/officeDocument/2006/math">
                    <m:sSub>
                      <m:sSubPr>
                        <m:ctrlPr>
                          <a:rPr lang="de-DE" b="0" i="1" smtClean="0">
                            <a:latin typeface="Cambria Math"/>
                          </a:rPr>
                        </m:ctrlPr>
                      </m:sSubPr>
                      <m:e>
                        <m:r>
                          <a:rPr lang="de-DE" b="0" i="1" smtClean="0">
                            <a:latin typeface="Cambria Math"/>
                          </a:rPr>
                          <m:t>𝑟</m:t>
                        </m:r>
                      </m:e>
                      <m:sub>
                        <m:r>
                          <a:rPr lang="de-DE" b="0" i="1" smtClean="0">
                            <a:latin typeface="Cambria Math"/>
                            <a:ea typeface="Cambria Math"/>
                          </a:rPr>
                          <m:t>𝛽</m:t>
                        </m:r>
                      </m:sub>
                    </m:sSub>
                  </m:oMath>
                </a14:m>
                <a:r>
                  <a:rPr lang="en-US" dirty="0" smtClean="0"/>
                  <a:t> </a:t>
                </a:r>
                <a:r>
                  <a:rPr lang="en-US" dirty="0" smtClean="0"/>
                  <a:t>&lt; 5 µm, </a:t>
                </a:r>
                <a:r>
                  <a:rPr lang="en-US" dirty="0" smtClean="0"/>
                  <a:t>uncoated, workpiece position: 124 mm</a:t>
                </a:r>
                <a:endParaRPr lang="en-US" dirty="0"/>
              </a:p>
            </p:txBody>
          </p:sp>
        </mc:Choice>
        <mc:Fallback>
          <p:sp>
            <p:nvSpPr>
              <p:cNvPr id="3" name="Textfeld 2"/>
              <p:cNvSpPr txBox="1">
                <a:spLocks noRot="1" noChangeAspect="1" noMove="1" noResize="1" noEditPoints="1" noAdjustHandles="1" noChangeArrowheads="1" noChangeShapeType="1" noTextEdit="1"/>
              </p:cNvSpPr>
              <p:nvPr/>
            </p:nvSpPr>
            <p:spPr>
              <a:xfrm>
                <a:off x="308484" y="847444"/>
                <a:ext cx="9289032" cy="394082"/>
              </a:xfrm>
              <a:prstGeom prst="rect">
                <a:avLst/>
              </a:prstGeom>
              <a:blipFill rotWithShape="1">
                <a:blip r:embed="rId2"/>
                <a:stretch>
                  <a:fillRect t="-7692" b="-16923"/>
                </a:stretch>
              </a:blipFill>
            </p:spPr>
            <p:txBody>
              <a:bodyPr/>
              <a:lstStyle/>
              <a:p>
                <a:r>
                  <a:rPr lang="de-DE">
                    <a:noFill/>
                  </a:rPr>
                  <a:t> </a:t>
                </a:r>
              </a:p>
            </p:txBody>
          </p:sp>
        </mc:Fallback>
      </mc:AlternateContent>
      <p:graphicFrame>
        <p:nvGraphicFramePr>
          <p:cNvPr id="5" name="Diagramm 4"/>
          <p:cNvGraphicFramePr>
            <a:graphicFrameLocks/>
          </p:cNvGraphicFramePr>
          <p:nvPr>
            <p:extLst>
              <p:ext uri="{D42A27DB-BD31-4B8C-83A1-F6EECF244321}">
                <p14:modId xmlns:p14="http://schemas.microsoft.com/office/powerpoint/2010/main" val="2278543671"/>
              </p:ext>
            </p:extLst>
          </p:nvPr>
        </p:nvGraphicFramePr>
        <p:xfrm>
          <a:off x="200472" y="3332620"/>
          <a:ext cx="3060340" cy="234026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0" name="Diagramm 19"/>
          <p:cNvGraphicFramePr>
            <a:graphicFrameLocks/>
          </p:cNvGraphicFramePr>
          <p:nvPr>
            <p:extLst>
              <p:ext uri="{D42A27DB-BD31-4B8C-83A1-F6EECF244321}">
                <p14:modId xmlns:p14="http://schemas.microsoft.com/office/powerpoint/2010/main" val="285179994"/>
              </p:ext>
            </p:extLst>
          </p:nvPr>
        </p:nvGraphicFramePr>
        <p:xfrm>
          <a:off x="3224808" y="3332620"/>
          <a:ext cx="3060340" cy="234026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1" name="Diagramm 10"/>
          <p:cNvGraphicFramePr>
            <a:graphicFrameLocks/>
          </p:cNvGraphicFramePr>
          <p:nvPr>
            <p:extLst>
              <p:ext uri="{D42A27DB-BD31-4B8C-83A1-F6EECF244321}">
                <p14:modId xmlns:p14="http://schemas.microsoft.com/office/powerpoint/2010/main" val="1029261499"/>
              </p:ext>
            </p:extLst>
          </p:nvPr>
        </p:nvGraphicFramePr>
        <p:xfrm>
          <a:off x="200472" y="1241526"/>
          <a:ext cx="3060340" cy="234026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9" name="Diagramm 18"/>
          <p:cNvGraphicFramePr>
            <a:graphicFrameLocks/>
          </p:cNvGraphicFramePr>
          <p:nvPr>
            <p:extLst>
              <p:ext uri="{D42A27DB-BD31-4B8C-83A1-F6EECF244321}">
                <p14:modId xmlns:p14="http://schemas.microsoft.com/office/powerpoint/2010/main" val="1988894142"/>
              </p:ext>
            </p:extLst>
          </p:nvPr>
        </p:nvGraphicFramePr>
        <p:xfrm>
          <a:off x="6285148" y="1241526"/>
          <a:ext cx="3060340" cy="234026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8" name="Diagramm 17"/>
          <p:cNvGraphicFramePr>
            <a:graphicFrameLocks/>
          </p:cNvGraphicFramePr>
          <p:nvPr>
            <p:extLst>
              <p:ext uri="{D42A27DB-BD31-4B8C-83A1-F6EECF244321}">
                <p14:modId xmlns:p14="http://schemas.microsoft.com/office/powerpoint/2010/main" val="2115510608"/>
              </p:ext>
            </p:extLst>
          </p:nvPr>
        </p:nvGraphicFramePr>
        <p:xfrm>
          <a:off x="6285148" y="3332620"/>
          <a:ext cx="3060340" cy="2340260"/>
        </p:xfrm>
        <a:graphic>
          <a:graphicData uri="http://schemas.openxmlformats.org/drawingml/2006/chart">
            <c:chart xmlns:c="http://schemas.openxmlformats.org/drawingml/2006/chart" xmlns:r="http://schemas.openxmlformats.org/officeDocument/2006/relationships" r:id="rId7"/>
          </a:graphicData>
        </a:graphic>
      </p:graphicFrame>
      <p:sp>
        <p:nvSpPr>
          <p:cNvPr id="16" name="Textfeld 15"/>
          <p:cNvSpPr txBox="1"/>
          <p:nvPr/>
        </p:nvSpPr>
        <p:spPr>
          <a:xfrm>
            <a:off x="2648744" y="1325121"/>
            <a:ext cx="828092" cy="461665"/>
          </a:xfrm>
          <a:prstGeom prst="rect">
            <a:avLst/>
          </a:prstGeom>
          <a:noFill/>
        </p:spPr>
        <p:txBody>
          <a:bodyPr wrap="square" rtlCol="0">
            <a:spAutoFit/>
          </a:bodyPr>
          <a:lstStyle/>
          <a:p>
            <a:r>
              <a:rPr lang="de-DE" sz="1200" dirty="0" smtClean="0"/>
              <a:t>h</a:t>
            </a:r>
            <a:r>
              <a:rPr lang="de-DE" sz="1200" baseline="-25000" dirty="0" smtClean="0"/>
              <a:t>sp </a:t>
            </a:r>
            <a:r>
              <a:rPr lang="de-DE" sz="1200" dirty="0" smtClean="0"/>
              <a:t> [µm]</a:t>
            </a:r>
            <a:endParaRPr lang="de-DE" sz="1200" dirty="0"/>
          </a:p>
          <a:p>
            <a:endParaRPr lang="de-DE" sz="1200" dirty="0"/>
          </a:p>
        </p:txBody>
      </p:sp>
      <p:sp>
        <p:nvSpPr>
          <p:cNvPr id="17" name="Textfeld 16"/>
          <p:cNvSpPr txBox="1"/>
          <p:nvPr/>
        </p:nvSpPr>
        <p:spPr>
          <a:xfrm>
            <a:off x="3650036" y="5481228"/>
            <a:ext cx="2916324" cy="261610"/>
          </a:xfrm>
          <a:prstGeom prst="rect">
            <a:avLst/>
          </a:prstGeom>
          <a:noFill/>
        </p:spPr>
        <p:txBody>
          <a:bodyPr wrap="square" rtlCol="0">
            <a:spAutoFit/>
          </a:bodyPr>
          <a:lstStyle/>
          <a:p>
            <a:pPr algn="ctr"/>
            <a:r>
              <a:rPr lang="en-US" sz="1100" b="1" dirty="0" smtClean="0"/>
              <a:t>Cutting velocity [m/min]</a:t>
            </a:r>
            <a:endParaRPr lang="en-US" sz="1100" b="1" dirty="0"/>
          </a:p>
        </p:txBody>
      </p:sp>
      <p:graphicFrame>
        <p:nvGraphicFramePr>
          <p:cNvPr id="21" name="Diagramm 20"/>
          <p:cNvGraphicFramePr>
            <a:graphicFrameLocks/>
          </p:cNvGraphicFramePr>
          <p:nvPr>
            <p:extLst>
              <p:ext uri="{D42A27DB-BD31-4B8C-83A1-F6EECF244321}">
                <p14:modId xmlns:p14="http://schemas.microsoft.com/office/powerpoint/2010/main" val="1045507138"/>
              </p:ext>
            </p:extLst>
          </p:nvPr>
        </p:nvGraphicFramePr>
        <p:xfrm>
          <a:off x="3224808" y="1241526"/>
          <a:ext cx="3060340" cy="2340260"/>
        </p:xfrm>
        <a:graphic>
          <a:graphicData uri="http://schemas.openxmlformats.org/drawingml/2006/chart">
            <c:chart xmlns:c="http://schemas.openxmlformats.org/drawingml/2006/chart" xmlns:r="http://schemas.openxmlformats.org/officeDocument/2006/relationships" r:id="rId8"/>
          </a:graphicData>
        </a:graphic>
      </p:graphicFrame>
    </p:spTree>
    <p:extLst>
      <p:ext uri="{BB962C8B-B14F-4D97-AF65-F5344CB8AC3E}">
        <p14:creationId xmlns:p14="http://schemas.microsoft.com/office/powerpoint/2010/main" val="285096103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1"/>
          <p:cNvSpPr>
            <a:spLocks noGrp="1"/>
          </p:cNvSpPr>
          <p:nvPr>
            <p:ph type="title"/>
          </p:nvPr>
        </p:nvSpPr>
        <p:spPr>
          <a:xfrm>
            <a:off x="218279" y="0"/>
            <a:ext cx="9467850" cy="719138"/>
          </a:xfrm>
        </p:spPr>
        <p:txBody>
          <a:bodyPr/>
          <a:lstStyle/>
          <a:p>
            <a:r>
              <a:rPr lang="en-US" sz="2400" dirty="0"/>
              <a:t>Influence of uncut chip thickness and cutting </a:t>
            </a:r>
            <a:r>
              <a:rPr lang="en-US" sz="2400" dirty="0" smtClean="0"/>
              <a:t>velocity</a:t>
            </a:r>
            <a:r>
              <a:rPr lang="en-US" dirty="0" smtClean="0"/>
              <a:t/>
            </a:r>
            <a:br>
              <a:rPr lang="en-US" dirty="0" smtClean="0"/>
            </a:br>
            <a:r>
              <a:rPr lang="en-US" dirty="0" smtClean="0">
                <a:solidFill>
                  <a:srgbClr val="407FB7"/>
                </a:solidFill>
              </a:rPr>
              <a:t>Workpiece position 200 mm</a:t>
            </a:r>
            <a:endParaRPr lang="en-US" dirty="0">
              <a:solidFill>
                <a:srgbClr val="407FB7"/>
              </a:solidFill>
            </a:endParaRPr>
          </a:p>
        </p:txBody>
      </p:sp>
      <mc:AlternateContent xmlns:mc="http://schemas.openxmlformats.org/markup-compatibility/2006">
        <mc:Choice xmlns:a14="http://schemas.microsoft.com/office/drawing/2010/main" Requires="a14">
          <p:sp>
            <p:nvSpPr>
              <p:cNvPr id="4" name="Textfeld 3"/>
              <p:cNvSpPr txBox="1"/>
              <p:nvPr/>
            </p:nvSpPr>
            <p:spPr>
              <a:xfrm>
                <a:off x="308484" y="847444"/>
                <a:ext cx="9289032" cy="394082"/>
              </a:xfrm>
              <a:prstGeom prst="rect">
                <a:avLst/>
              </a:prstGeom>
              <a:noFill/>
            </p:spPr>
            <p:txBody>
              <a:bodyPr wrap="square" rtlCol="0">
                <a:spAutoFit/>
              </a:bodyPr>
              <a:lstStyle/>
              <a:p>
                <a:pPr algn="ctr"/>
                <a:r>
                  <a:rPr lang="en-US" dirty="0" smtClean="0"/>
                  <a:t>a</a:t>
                </a:r>
                <a:r>
                  <a:rPr lang="en-US" baseline="-25000" dirty="0" smtClean="0"/>
                  <a:t>p </a:t>
                </a:r>
                <a:r>
                  <a:rPr lang="en-US" dirty="0" smtClean="0"/>
                  <a:t>= 3,5 mm, </a:t>
                </a:r>
                <a14:m>
                  <m:oMath xmlns:m="http://schemas.openxmlformats.org/officeDocument/2006/math">
                    <m:r>
                      <a:rPr lang="en-US" i="1" smtClean="0">
                        <a:latin typeface="Cambria Math"/>
                        <a:ea typeface="Cambria Math"/>
                      </a:rPr>
                      <m:t>𝛾</m:t>
                    </m:r>
                  </m:oMath>
                </a14:m>
                <a:r>
                  <a:rPr lang="en-US" dirty="0" smtClean="0"/>
                  <a:t> = 6°, </a:t>
                </a:r>
                <a14:m>
                  <m:oMath xmlns:m="http://schemas.openxmlformats.org/officeDocument/2006/math">
                    <m:r>
                      <a:rPr lang="en-US" i="1" smtClean="0">
                        <a:latin typeface="Cambria Math"/>
                        <a:ea typeface="Cambria Math"/>
                      </a:rPr>
                      <m:t>𝛼</m:t>
                    </m:r>
                  </m:oMath>
                </a14:m>
                <a:r>
                  <a:rPr lang="en-US" dirty="0" smtClean="0"/>
                  <a:t> = 3°, </a:t>
                </a:r>
                <a14:m>
                  <m:oMath xmlns:m="http://schemas.openxmlformats.org/officeDocument/2006/math">
                    <m:sSub>
                      <m:sSubPr>
                        <m:ctrlPr>
                          <a:rPr lang="de-DE" b="0" i="1" smtClean="0">
                            <a:latin typeface="Cambria Math"/>
                          </a:rPr>
                        </m:ctrlPr>
                      </m:sSubPr>
                      <m:e>
                        <m:r>
                          <a:rPr lang="de-DE" b="0" i="1" smtClean="0">
                            <a:latin typeface="Cambria Math"/>
                          </a:rPr>
                          <m:t>𝑟</m:t>
                        </m:r>
                      </m:e>
                      <m:sub>
                        <m:r>
                          <a:rPr lang="de-DE" b="0" i="1" smtClean="0">
                            <a:latin typeface="Cambria Math"/>
                            <a:ea typeface="Cambria Math"/>
                          </a:rPr>
                          <m:t>𝛽</m:t>
                        </m:r>
                      </m:sub>
                    </m:sSub>
                  </m:oMath>
                </a14:m>
                <a:r>
                  <a:rPr lang="en-US" dirty="0" smtClean="0"/>
                  <a:t> </a:t>
                </a:r>
                <a:r>
                  <a:rPr lang="en-US" dirty="0"/>
                  <a:t>&lt; 5 µm, </a:t>
                </a:r>
                <a:r>
                  <a:rPr lang="en-US" dirty="0" smtClean="0"/>
                  <a:t>uncoated, workpiece </a:t>
                </a:r>
                <a:r>
                  <a:rPr lang="en-US" dirty="0"/>
                  <a:t>position: </a:t>
                </a:r>
                <a:r>
                  <a:rPr lang="en-US" dirty="0" smtClean="0"/>
                  <a:t>200 mm</a:t>
                </a:r>
                <a:endParaRPr lang="en-US" dirty="0"/>
              </a:p>
            </p:txBody>
          </p:sp>
        </mc:Choice>
        <mc:Fallback>
          <p:sp>
            <p:nvSpPr>
              <p:cNvPr id="4" name="Textfeld 3"/>
              <p:cNvSpPr txBox="1">
                <a:spLocks noRot="1" noChangeAspect="1" noMove="1" noResize="1" noEditPoints="1" noAdjustHandles="1" noChangeArrowheads="1" noChangeShapeType="1" noTextEdit="1"/>
              </p:cNvSpPr>
              <p:nvPr/>
            </p:nvSpPr>
            <p:spPr>
              <a:xfrm>
                <a:off x="308484" y="847444"/>
                <a:ext cx="9289032" cy="394082"/>
              </a:xfrm>
              <a:prstGeom prst="rect">
                <a:avLst/>
              </a:prstGeom>
              <a:blipFill rotWithShape="1">
                <a:blip r:embed="rId2"/>
                <a:stretch>
                  <a:fillRect t="-7692" b="-16923"/>
                </a:stretch>
              </a:blipFill>
            </p:spPr>
            <p:txBody>
              <a:bodyPr/>
              <a:lstStyle/>
              <a:p>
                <a:r>
                  <a:rPr lang="de-DE">
                    <a:noFill/>
                  </a:rPr>
                  <a:t> </a:t>
                </a:r>
              </a:p>
            </p:txBody>
          </p:sp>
        </mc:Fallback>
      </mc:AlternateContent>
      <p:graphicFrame>
        <p:nvGraphicFramePr>
          <p:cNvPr id="7" name="Diagramm 6"/>
          <p:cNvGraphicFramePr>
            <a:graphicFrameLocks/>
          </p:cNvGraphicFramePr>
          <p:nvPr>
            <p:extLst>
              <p:ext uri="{D42A27DB-BD31-4B8C-83A1-F6EECF244321}">
                <p14:modId xmlns:p14="http://schemas.microsoft.com/office/powerpoint/2010/main" val="511758014"/>
              </p:ext>
            </p:extLst>
          </p:nvPr>
        </p:nvGraphicFramePr>
        <p:xfrm>
          <a:off x="200472" y="1241526"/>
          <a:ext cx="3060340" cy="234026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8" name="Diagramm 7"/>
          <p:cNvGraphicFramePr>
            <a:graphicFrameLocks/>
          </p:cNvGraphicFramePr>
          <p:nvPr>
            <p:extLst>
              <p:ext uri="{D42A27DB-BD31-4B8C-83A1-F6EECF244321}">
                <p14:modId xmlns:p14="http://schemas.microsoft.com/office/powerpoint/2010/main" val="4289267982"/>
              </p:ext>
            </p:extLst>
          </p:nvPr>
        </p:nvGraphicFramePr>
        <p:xfrm>
          <a:off x="200472" y="3332620"/>
          <a:ext cx="3060340" cy="234026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6" name="Diagramm 15"/>
          <p:cNvGraphicFramePr>
            <a:graphicFrameLocks/>
          </p:cNvGraphicFramePr>
          <p:nvPr>
            <p:extLst>
              <p:ext uri="{D42A27DB-BD31-4B8C-83A1-F6EECF244321}">
                <p14:modId xmlns:p14="http://schemas.microsoft.com/office/powerpoint/2010/main" val="2048841313"/>
              </p:ext>
            </p:extLst>
          </p:nvPr>
        </p:nvGraphicFramePr>
        <p:xfrm>
          <a:off x="3224808" y="3332620"/>
          <a:ext cx="3060340" cy="234026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7" name="Diagramm 16"/>
          <p:cNvGraphicFramePr>
            <a:graphicFrameLocks/>
          </p:cNvGraphicFramePr>
          <p:nvPr>
            <p:extLst>
              <p:ext uri="{D42A27DB-BD31-4B8C-83A1-F6EECF244321}">
                <p14:modId xmlns:p14="http://schemas.microsoft.com/office/powerpoint/2010/main" val="3888376236"/>
              </p:ext>
            </p:extLst>
          </p:nvPr>
        </p:nvGraphicFramePr>
        <p:xfrm>
          <a:off x="6285148" y="1241526"/>
          <a:ext cx="3060340" cy="234026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20" name="Diagramm 19"/>
          <p:cNvGraphicFramePr>
            <a:graphicFrameLocks/>
          </p:cNvGraphicFramePr>
          <p:nvPr>
            <p:extLst>
              <p:ext uri="{D42A27DB-BD31-4B8C-83A1-F6EECF244321}">
                <p14:modId xmlns:p14="http://schemas.microsoft.com/office/powerpoint/2010/main" val="962543122"/>
              </p:ext>
            </p:extLst>
          </p:nvPr>
        </p:nvGraphicFramePr>
        <p:xfrm>
          <a:off x="6285148" y="3332620"/>
          <a:ext cx="3060340" cy="234026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3" name="Diagramm 12"/>
          <p:cNvGraphicFramePr>
            <a:graphicFrameLocks/>
          </p:cNvGraphicFramePr>
          <p:nvPr>
            <p:extLst>
              <p:ext uri="{D42A27DB-BD31-4B8C-83A1-F6EECF244321}">
                <p14:modId xmlns:p14="http://schemas.microsoft.com/office/powerpoint/2010/main" val="971460835"/>
              </p:ext>
            </p:extLst>
          </p:nvPr>
        </p:nvGraphicFramePr>
        <p:xfrm>
          <a:off x="3224808" y="1241526"/>
          <a:ext cx="3060340" cy="2340260"/>
        </p:xfrm>
        <a:graphic>
          <a:graphicData uri="http://schemas.openxmlformats.org/drawingml/2006/chart">
            <c:chart xmlns:c="http://schemas.openxmlformats.org/drawingml/2006/chart" xmlns:r="http://schemas.openxmlformats.org/officeDocument/2006/relationships" r:id="rId8"/>
          </a:graphicData>
        </a:graphic>
      </p:graphicFrame>
      <p:sp>
        <p:nvSpPr>
          <p:cNvPr id="19" name="Textfeld 18"/>
          <p:cNvSpPr txBox="1"/>
          <p:nvPr/>
        </p:nvSpPr>
        <p:spPr>
          <a:xfrm>
            <a:off x="2648744" y="1325121"/>
            <a:ext cx="828092" cy="461665"/>
          </a:xfrm>
          <a:prstGeom prst="rect">
            <a:avLst/>
          </a:prstGeom>
          <a:noFill/>
        </p:spPr>
        <p:txBody>
          <a:bodyPr wrap="square" rtlCol="0">
            <a:spAutoFit/>
          </a:bodyPr>
          <a:lstStyle/>
          <a:p>
            <a:r>
              <a:rPr lang="de-DE" sz="1200" dirty="0" smtClean="0"/>
              <a:t>h</a:t>
            </a:r>
            <a:r>
              <a:rPr lang="de-DE" sz="1200" baseline="-25000" dirty="0" smtClean="0"/>
              <a:t>sp </a:t>
            </a:r>
            <a:r>
              <a:rPr lang="de-DE" sz="1200" dirty="0" smtClean="0"/>
              <a:t> [µm]</a:t>
            </a:r>
            <a:endParaRPr lang="de-DE" sz="1200" dirty="0"/>
          </a:p>
          <a:p>
            <a:endParaRPr lang="de-DE" sz="1200" dirty="0"/>
          </a:p>
        </p:txBody>
      </p:sp>
      <p:sp>
        <p:nvSpPr>
          <p:cNvPr id="22" name="Textfeld 21"/>
          <p:cNvSpPr txBox="1"/>
          <p:nvPr/>
        </p:nvSpPr>
        <p:spPr>
          <a:xfrm>
            <a:off x="3650036" y="5481228"/>
            <a:ext cx="2916324" cy="261610"/>
          </a:xfrm>
          <a:prstGeom prst="rect">
            <a:avLst/>
          </a:prstGeom>
          <a:noFill/>
        </p:spPr>
        <p:txBody>
          <a:bodyPr wrap="square" rtlCol="0">
            <a:spAutoFit/>
          </a:bodyPr>
          <a:lstStyle/>
          <a:p>
            <a:pPr algn="ctr"/>
            <a:r>
              <a:rPr lang="en-US" sz="1100" b="1" dirty="0" smtClean="0"/>
              <a:t>Cutting velocity [m/min]</a:t>
            </a:r>
            <a:endParaRPr lang="en-US" sz="1100" b="1" dirty="0"/>
          </a:p>
        </p:txBody>
      </p:sp>
    </p:spTree>
    <p:extLst>
      <p:ext uri="{BB962C8B-B14F-4D97-AF65-F5344CB8AC3E}">
        <p14:creationId xmlns:p14="http://schemas.microsoft.com/office/powerpoint/2010/main" val="37840418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hteck 14">
            <a:hlinkClick r:id="rId18" action="ppaction://hlinksldjump"/>
          </p:cNvPr>
          <p:cNvSpPr/>
          <p:nvPr>
            <p:custDataLst>
              <p:tags r:id="rId2"/>
            </p:custDataLst>
          </p:nvPr>
        </p:nvSpPr>
        <p:spPr bwMode="auto">
          <a:xfrm>
            <a:off x="1179684" y="4347531"/>
            <a:ext cx="8504066" cy="419997"/>
          </a:xfrm>
          <a:prstGeom prst="rect">
            <a:avLst/>
          </a:prstGeom>
          <a:noFill/>
          <a:ln w="10795" cap="flat" cmpd="sng" algn="ctr">
            <a:noFill/>
            <a:prstDash val="solid"/>
            <a:round/>
            <a:headEnd type="none" w="med" len="med"/>
            <a:tailEnd type="none" w="med" len="med"/>
          </a:ln>
          <a:effectLst/>
          <a:extLst>
            <a:ext uri="{909E8E84-426E-40DD-AFC4-6F175D3DCCD1}">
              <a14:hiddenFill xmlns:a14="http://schemas.microsoft.com/office/drawing/2010/main">
                <a:solidFill>
                  <a:schemeClr val="accent2"/>
                </a:solidFill>
              </a14:hiddenFill>
            </a:ext>
          </a:extLst>
        </p:spPr>
        <p:txBody>
          <a:bodyPr rot="0" spcFirstLastPara="0" vertOverflow="overflow" horzOverflow="overflow" vert="horz" wrap="none" lIns="74274" tIns="74274" rIns="0" bIns="74274" numCol="1" spcCol="0" rtlCol="0" fromWordArt="0" anchor="t" anchorCtr="0" forceAA="0" compatLnSpc="1">
            <a:prstTxWarp prst="textNoShape">
              <a:avLst/>
            </a:prstTxWarp>
            <a:noAutofit/>
          </a:bodyPr>
          <a:lstStyle/>
          <a:p>
            <a:pPr defTabSz="914400" rtl="0" eaLnBrk="1" fontAlgn="base" latinLnBrk="0" hangingPunct="1">
              <a:spcBef>
                <a:spcPct val="0"/>
              </a:spcBef>
              <a:spcAft>
                <a:spcPct val="0"/>
              </a:spcAft>
              <a:buClrTx/>
              <a:buSzTx/>
              <a:tabLst/>
            </a:pPr>
            <a:r>
              <a:rPr kumimoji="0" lang="en-US" sz="1755" b="1" u="none" strike="noStrike" cap="none" normalizeH="0" baseline="0" smtClean="0">
                <a:ln>
                  <a:noFill/>
                </a:ln>
                <a:effectLst/>
                <a:latin typeface="Arial"/>
              </a:rPr>
              <a:t>Influence of uncut chip thickness and cutting velocity</a:t>
            </a:r>
            <a:endParaRPr kumimoji="0" lang="de-DE" sz="1755" b="1" u="none" strike="noStrike" cap="none" normalizeH="0" baseline="0" smtClean="0">
              <a:ln>
                <a:noFill/>
              </a:ln>
              <a:effectLst/>
              <a:latin typeface="Arial"/>
            </a:endParaRPr>
          </a:p>
        </p:txBody>
      </p:sp>
      <p:sp>
        <p:nvSpPr>
          <p:cNvPr id="14" name="Rechteck 13">
            <a:hlinkClick r:id="rId18" action="ppaction://hlinksldjump"/>
          </p:cNvPr>
          <p:cNvSpPr/>
          <p:nvPr>
            <p:custDataLst>
              <p:tags r:id="rId3"/>
            </p:custDataLst>
          </p:nvPr>
        </p:nvSpPr>
        <p:spPr bwMode="auto">
          <a:xfrm>
            <a:off x="697792" y="4347531"/>
            <a:ext cx="419997" cy="419997"/>
          </a:xfrm>
          <a:prstGeom prst="rect">
            <a:avLst/>
          </a:prstGeom>
          <a:solidFill>
            <a:schemeClr val="accent1">
              <a:lumMod val="100000"/>
            </a:schemeClr>
          </a:solidFill>
          <a:ln w="10795" cap="flat" cmpd="sng" algn="ctr">
            <a:noFill/>
            <a:prstDash val="solid"/>
            <a:round/>
            <a:headEnd type="none" w="med" len="med"/>
            <a:tailEnd type="none" w="med" len="med"/>
          </a:ln>
          <a:effectLst/>
          <a:extLst/>
        </p:spPr>
        <p:txBody>
          <a:bodyPr rot="0" spcFirstLastPara="0" vertOverflow="overflow" horzOverflow="overflow" vert="horz" wrap="none" lIns="74274" tIns="74274" rIns="74274" bIns="74274" numCol="1" spcCol="0" rtlCol="0" fromWordArt="0" anchor="ctr" anchorCtr="0" forceAA="0" compatLnSpc="1">
            <a:prstTxWarp prst="textNoShape">
              <a:avLst/>
            </a:prstTxWarp>
            <a:noAutofit/>
          </a:bodyPr>
          <a:lstStyle/>
          <a:p>
            <a:pPr algn="ctr" defTabSz="914400" rtl="0" eaLnBrk="1" fontAlgn="base" latinLnBrk="0" hangingPunct="1">
              <a:spcBef>
                <a:spcPct val="0"/>
              </a:spcBef>
              <a:spcAft>
                <a:spcPct val="0"/>
              </a:spcAft>
              <a:buClrTx/>
              <a:buSzTx/>
              <a:tabLst/>
            </a:pPr>
            <a:r>
              <a:rPr kumimoji="0" lang="de-DE" sz="1755" b="1" u="none" strike="noStrike" cap="none" normalizeH="0" baseline="0" smtClean="0">
                <a:ln>
                  <a:noFill/>
                </a:ln>
                <a:solidFill>
                  <a:schemeClr val="bg1"/>
                </a:solidFill>
                <a:effectLst/>
                <a:latin typeface="Arial"/>
              </a:rPr>
              <a:t>4.2</a:t>
            </a:r>
          </a:p>
        </p:txBody>
      </p:sp>
      <p:sp>
        <p:nvSpPr>
          <p:cNvPr id="13" name="Rechteck 12">
            <a:hlinkClick r:id="rId19" action="ppaction://hlinksldjump"/>
          </p:cNvPr>
          <p:cNvSpPr/>
          <p:nvPr>
            <p:custDataLst>
              <p:tags r:id="rId4"/>
            </p:custDataLst>
          </p:nvPr>
        </p:nvSpPr>
        <p:spPr bwMode="auto">
          <a:xfrm>
            <a:off x="1179684" y="3650745"/>
            <a:ext cx="8504066" cy="419997"/>
          </a:xfrm>
          <a:prstGeom prst="rect">
            <a:avLst/>
          </a:prstGeom>
          <a:noFill/>
          <a:ln w="10795" cap="flat" cmpd="sng" algn="ctr">
            <a:noFill/>
            <a:prstDash val="solid"/>
            <a:round/>
            <a:headEnd type="none" w="med" len="med"/>
            <a:tailEnd type="none" w="med" len="med"/>
          </a:ln>
          <a:effectLst/>
          <a:extLst>
            <a:ext uri="{909E8E84-426E-40DD-AFC4-6F175D3DCCD1}">
              <a14:hiddenFill xmlns:a14="http://schemas.microsoft.com/office/drawing/2010/main">
                <a:solidFill>
                  <a:schemeClr val="accent2"/>
                </a:solidFill>
              </a14:hiddenFill>
            </a:ext>
          </a:extLst>
        </p:spPr>
        <p:txBody>
          <a:bodyPr rot="0" spcFirstLastPara="0" vertOverflow="overflow" horzOverflow="overflow" vert="horz" wrap="none" lIns="74274" tIns="74274" rIns="0" bIns="74274" numCol="1" spcCol="0" rtlCol="0" fromWordArt="0" anchor="t" anchorCtr="0" forceAA="0" compatLnSpc="1">
            <a:prstTxWarp prst="textNoShape">
              <a:avLst/>
            </a:prstTxWarp>
            <a:noAutofit/>
          </a:bodyPr>
          <a:lstStyle/>
          <a:p>
            <a:pPr defTabSz="914400" rtl="0" eaLnBrk="1" fontAlgn="base" latinLnBrk="0" hangingPunct="1">
              <a:spcBef>
                <a:spcPct val="0"/>
              </a:spcBef>
              <a:spcAft>
                <a:spcPct val="0"/>
              </a:spcAft>
              <a:buClrTx/>
              <a:buSzTx/>
              <a:tabLst/>
            </a:pPr>
            <a:r>
              <a:rPr kumimoji="0" lang="en-US" sz="1755" b="1" u="none" strike="noStrike" cap="none" normalizeH="0" baseline="0" smtClean="0">
                <a:ln>
                  <a:noFill/>
                </a:ln>
                <a:effectLst/>
                <a:latin typeface="Arial"/>
              </a:rPr>
              <a:t>Time and spatial varying thermal properties</a:t>
            </a:r>
            <a:endParaRPr kumimoji="0" lang="de-DE" sz="1755" b="1" u="none" strike="noStrike" cap="none" normalizeH="0" baseline="0" smtClean="0">
              <a:ln>
                <a:noFill/>
              </a:ln>
              <a:effectLst/>
              <a:latin typeface="Arial"/>
            </a:endParaRPr>
          </a:p>
        </p:txBody>
      </p:sp>
      <p:sp>
        <p:nvSpPr>
          <p:cNvPr id="12" name="Rechteck 11">
            <a:hlinkClick r:id="rId19" action="ppaction://hlinksldjump"/>
          </p:cNvPr>
          <p:cNvSpPr/>
          <p:nvPr>
            <p:custDataLst>
              <p:tags r:id="rId5"/>
            </p:custDataLst>
          </p:nvPr>
        </p:nvSpPr>
        <p:spPr bwMode="auto">
          <a:xfrm>
            <a:off x="697792" y="3650745"/>
            <a:ext cx="419997" cy="419997"/>
          </a:xfrm>
          <a:prstGeom prst="rect">
            <a:avLst/>
          </a:prstGeom>
          <a:solidFill>
            <a:schemeClr val="accent1">
              <a:lumMod val="100000"/>
            </a:schemeClr>
          </a:solidFill>
          <a:ln w="10795" cap="flat" cmpd="sng" algn="ctr">
            <a:noFill/>
            <a:prstDash val="solid"/>
            <a:round/>
            <a:headEnd type="none" w="med" len="med"/>
            <a:tailEnd type="none" w="med" len="med"/>
          </a:ln>
          <a:effectLst/>
          <a:extLst/>
        </p:spPr>
        <p:txBody>
          <a:bodyPr rot="0" spcFirstLastPara="0" vertOverflow="overflow" horzOverflow="overflow" vert="horz" wrap="none" lIns="74274" tIns="74274" rIns="74274" bIns="74274" numCol="1" spcCol="0" rtlCol="0" fromWordArt="0" anchor="ctr" anchorCtr="0" forceAA="0" compatLnSpc="1">
            <a:prstTxWarp prst="textNoShape">
              <a:avLst/>
            </a:prstTxWarp>
            <a:noAutofit/>
          </a:bodyPr>
          <a:lstStyle/>
          <a:p>
            <a:pPr algn="ctr" defTabSz="914400" rtl="0" eaLnBrk="1" fontAlgn="base" latinLnBrk="0" hangingPunct="1">
              <a:spcBef>
                <a:spcPct val="0"/>
              </a:spcBef>
              <a:spcAft>
                <a:spcPct val="0"/>
              </a:spcAft>
              <a:buClrTx/>
              <a:buSzTx/>
              <a:tabLst/>
            </a:pPr>
            <a:r>
              <a:rPr kumimoji="0" lang="de-DE" sz="1755" b="1" u="none" strike="noStrike" cap="none" normalizeH="0" baseline="0" smtClean="0">
                <a:ln>
                  <a:noFill/>
                </a:ln>
                <a:solidFill>
                  <a:schemeClr val="bg1"/>
                </a:solidFill>
                <a:effectLst/>
                <a:latin typeface="Arial"/>
              </a:rPr>
              <a:t>4.1</a:t>
            </a:r>
          </a:p>
        </p:txBody>
      </p:sp>
      <p:sp>
        <p:nvSpPr>
          <p:cNvPr id="11" name="Rechteck 10"/>
          <p:cNvSpPr/>
          <p:nvPr>
            <p:custDataLst>
              <p:tags r:id="rId6"/>
            </p:custDataLst>
          </p:nvPr>
        </p:nvSpPr>
        <p:spPr bwMode="auto">
          <a:xfrm>
            <a:off x="697792" y="2953959"/>
            <a:ext cx="8985958" cy="419997"/>
          </a:xfrm>
          <a:prstGeom prst="rect">
            <a:avLst/>
          </a:prstGeom>
          <a:solidFill>
            <a:schemeClr val="accent1">
              <a:lumMod val="100000"/>
            </a:schemeClr>
          </a:solidFill>
          <a:ln w="10795" cap="flat" cmpd="sng" algn="ctr">
            <a:noFill/>
            <a:prstDash val="solid"/>
            <a:round/>
            <a:headEnd type="none" w="med" len="med"/>
            <a:tailEnd type="none" w="med" len="med"/>
          </a:ln>
          <a:effectLst/>
          <a:extLst/>
        </p:spPr>
        <p:txBody>
          <a:bodyPr rot="0" spcFirstLastPara="0" vertOverflow="overflow" horzOverflow="overflow" vert="horz" wrap="none" lIns="0" tIns="74274" rIns="0" bIns="74274" numCol="1" spcCol="0" rtlCol="0" fromWordArt="0" anchor="t" anchorCtr="0" forceAA="0" compatLnSpc="1">
            <a:prstTxWarp prst="textNoShape">
              <a:avLst/>
            </a:prstTxWarp>
            <a:noAutofit/>
          </a:bodyPr>
          <a:lstStyle/>
          <a:p>
            <a:pPr algn="ctr" defTabSz="914400" rtl="0" eaLnBrk="1" fontAlgn="base" latinLnBrk="0" hangingPunct="1">
              <a:spcBef>
                <a:spcPct val="0"/>
              </a:spcBef>
              <a:spcAft>
                <a:spcPct val="0"/>
              </a:spcAft>
              <a:buClrTx/>
              <a:buSzTx/>
              <a:tabLst/>
            </a:pPr>
            <a:endParaRPr kumimoji="0" lang="de-DE" sz="1755" u="none" strike="noStrike" cap="none" normalizeH="0" baseline="0" smtClean="0">
              <a:ln>
                <a:noFill/>
              </a:ln>
              <a:effectLst/>
              <a:latin typeface="Arial"/>
            </a:endParaRPr>
          </a:p>
        </p:txBody>
      </p:sp>
      <p:sp>
        <p:nvSpPr>
          <p:cNvPr id="10" name="Rechteck 9">
            <a:hlinkClick r:id="rId20" action="ppaction://hlinksldjump"/>
          </p:cNvPr>
          <p:cNvSpPr/>
          <p:nvPr>
            <p:custDataLst>
              <p:tags r:id="rId7"/>
            </p:custDataLst>
          </p:nvPr>
        </p:nvSpPr>
        <p:spPr bwMode="auto">
          <a:xfrm>
            <a:off x="697792" y="2953959"/>
            <a:ext cx="8985959" cy="419997"/>
          </a:xfrm>
          <a:prstGeom prst="rect">
            <a:avLst/>
          </a:prstGeom>
          <a:noFill/>
          <a:ln w="10795" cap="flat" cmpd="sng" algn="ctr">
            <a:noFill/>
            <a:prstDash val="solid"/>
            <a:round/>
            <a:headEnd type="none" w="med" len="med"/>
            <a:tailEnd type="none" w="med" len="med"/>
          </a:ln>
          <a:effectLst/>
          <a:extLst>
            <a:ext uri="{909E8E84-426E-40DD-AFC4-6F175D3DCCD1}">
              <a14:hiddenFill xmlns:a14="http://schemas.microsoft.com/office/drawing/2010/main">
                <a:solidFill>
                  <a:schemeClr val="accent2"/>
                </a:solidFill>
              </a14:hiddenFill>
            </a:ext>
          </a:extLst>
        </p:spPr>
        <p:txBody>
          <a:bodyPr rot="0" spcFirstLastPara="0" vertOverflow="overflow" horzOverflow="overflow" vert="horz" wrap="none" lIns="74274" tIns="74274" rIns="0" bIns="74274" numCol="1" spcCol="0" rtlCol="0" fromWordArt="0" anchor="t" anchorCtr="0" forceAA="0" compatLnSpc="1">
            <a:prstTxWarp prst="textNoShape">
              <a:avLst/>
            </a:prstTxWarp>
            <a:noAutofit/>
          </a:bodyPr>
          <a:lstStyle/>
          <a:p>
            <a:pPr defTabSz="914400" rtl="0" eaLnBrk="1" fontAlgn="base" latinLnBrk="0" hangingPunct="1">
              <a:spcBef>
                <a:spcPct val="0"/>
              </a:spcBef>
              <a:spcAft>
                <a:spcPct val="0"/>
              </a:spcAft>
              <a:buClrTx/>
              <a:buSzTx/>
              <a:tabLst/>
            </a:pPr>
            <a:r>
              <a:rPr kumimoji="0" lang="en-US" sz="1755" b="1" u="none" strike="noStrike" cap="none" normalizeH="0" baseline="0" smtClean="0">
                <a:ln>
                  <a:noFill/>
                </a:ln>
                <a:effectLst/>
                <a:latin typeface="Arial"/>
              </a:rPr>
              <a:t>Orthogonal cutting of AISI 4140 (41CrMo4) normalized/quenched and tempered</a:t>
            </a:r>
            <a:endParaRPr kumimoji="0" lang="de-DE" sz="1755" b="1" u="none" strike="noStrike" cap="none" normalizeH="0" baseline="0" smtClean="0">
              <a:ln>
                <a:noFill/>
              </a:ln>
              <a:effectLst/>
              <a:latin typeface="Arial"/>
            </a:endParaRPr>
          </a:p>
        </p:txBody>
      </p:sp>
      <p:sp>
        <p:nvSpPr>
          <p:cNvPr id="9" name="Rechteck 8">
            <a:hlinkClick r:id="rId20" action="ppaction://hlinksldjump"/>
          </p:cNvPr>
          <p:cNvSpPr/>
          <p:nvPr>
            <p:custDataLst>
              <p:tags r:id="rId8"/>
            </p:custDataLst>
          </p:nvPr>
        </p:nvSpPr>
        <p:spPr bwMode="auto">
          <a:xfrm>
            <a:off x="215900" y="2953959"/>
            <a:ext cx="419997" cy="419997"/>
          </a:xfrm>
          <a:prstGeom prst="rect">
            <a:avLst/>
          </a:prstGeom>
          <a:solidFill>
            <a:schemeClr val="accent2">
              <a:lumMod val="100000"/>
            </a:schemeClr>
          </a:solidFill>
          <a:ln w="10795" cap="flat" cmpd="sng" algn="ctr">
            <a:noFill/>
            <a:prstDash val="solid"/>
            <a:round/>
            <a:headEnd type="none" w="med" len="med"/>
            <a:tailEnd type="none" w="med" len="med"/>
          </a:ln>
          <a:effectLst/>
          <a:extLst/>
        </p:spPr>
        <p:txBody>
          <a:bodyPr rot="0" spcFirstLastPara="0" vertOverflow="overflow" horzOverflow="overflow" vert="horz" wrap="none" lIns="74274" tIns="74274" rIns="74274" bIns="74274" numCol="1" spcCol="0" rtlCol="0" fromWordArt="0" anchor="ctr" anchorCtr="0" forceAA="0" compatLnSpc="1">
            <a:prstTxWarp prst="textNoShape">
              <a:avLst/>
            </a:prstTxWarp>
            <a:noAutofit/>
          </a:bodyPr>
          <a:lstStyle/>
          <a:p>
            <a:pPr algn="ctr" defTabSz="914400" rtl="0" eaLnBrk="1" fontAlgn="base" latinLnBrk="0" hangingPunct="1">
              <a:spcBef>
                <a:spcPct val="0"/>
              </a:spcBef>
              <a:spcAft>
                <a:spcPct val="0"/>
              </a:spcAft>
              <a:buClrTx/>
              <a:buSzTx/>
              <a:tabLst/>
            </a:pPr>
            <a:r>
              <a:rPr kumimoji="0" lang="de-DE" sz="1755" b="1" u="none" strike="noStrike" cap="none" normalizeH="0" baseline="0" smtClean="0">
                <a:ln>
                  <a:noFill/>
                </a:ln>
                <a:solidFill>
                  <a:schemeClr val="bg1"/>
                </a:solidFill>
                <a:effectLst/>
                <a:latin typeface="Arial"/>
              </a:rPr>
              <a:t>4</a:t>
            </a:r>
          </a:p>
        </p:txBody>
      </p:sp>
      <p:sp>
        <p:nvSpPr>
          <p:cNvPr id="8" name="Rechteck 7">
            <a:hlinkClick r:id="" action="ppaction://noaction"/>
          </p:cNvPr>
          <p:cNvSpPr/>
          <p:nvPr>
            <p:custDataLst>
              <p:tags r:id="rId9"/>
            </p:custDataLst>
          </p:nvPr>
        </p:nvSpPr>
        <p:spPr bwMode="auto">
          <a:xfrm>
            <a:off x="697792" y="2257173"/>
            <a:ext cx="8985959" cy="419997"/>
          </a:xfrm>
          <a:prstGeom prst="rect">
            <a:avLst/>
          </a:prstGeom>
          <a:noFill/>
          <a:ln w="10795" cap="flat" cmpd="sng" algn="ctr">
            <a:noFill/>
            <a:prstDash val="solid"/>
            <a:round/>
            <a:headEnd type="none" w="med" len="med"/>
            <a:tailEnd type="none" w="med" len="med"/>
          </a:ln>
          <a:effectLst/>
          <a:extLst>
            <a:ext uri="{909E8E84-426E-40DD-AFC4-6F175D3DCCD1}">
              <a14:hiddenFill xmlns:a14="http://schemas.microsoft.com/office/drawing/2010/main">
                <a:solidFill>
                  <a:schemeClr val="accent2"/>
                </a:solidFill>
              </a14:hiddenFill>
            </a:ext>
          </a:extLst>
        </p:spPr>
        <p:txBody>
          <a:bodyPr rot="0" spcFirstLastPara="0" vertOverflow="overflow" horzOverflow="overflow" vert="horz" wrap="none" lIns="74274" tIns="74274" rIns="0" bIns="74274" numCol="1" spcCol="0" rtlCol="0" fromWordArt="0" anchor="t" anchorCtr="0" forceAA="0" compatLnSpc="1">
            <a:prstTxWarp prst="textNoShape">
              <a:avLst/>
            </a:prstTxWarp>
            <a:noAutofit/>
          </a:bodyPr>
          <a:lstStyle/>
          <a:p>
            <a:pPr defTabSz="914400" rtl="0" eaLnBrk="1" fontAlgn="base" latinLnBrk="0" hangingPunct="1">
              <a:spcBef>
                <a:spcPct val="0"/>
              </a:spcBef>
              <a:spcAft>
                <a:spcPct val="0"/>
              </a:spcAft>
              <a:buClrTx/>
              <a:buSzTx/>
              <a:tabLst/>
            </a:pPr>
            <a:r>
              <a:rPr kumimoji="0" lang="en-US" sz="1755" b="1" u="none" strike="noStrike" cap="none" normalizeH="0" baseline="0" smtClean="0">
                <a:ln>
                  <a:noFill/>
                </a:ln>
                <a:effectLst/>
                <a:latin typeface="Arial"/>
              </a:rPr>
              <a:t>Orthogonal cutting of  AISI 1040 (C45 E+N) normalized </a:t>
            </a:r>
            <a:endParaRPr kumimoji="0" lang="de-DE" sz="1755" b="1" u="none" strike="noStrike" cap="none" normalizeH="0" baseline="0" smtClean="0">
              <a:ln>
                <a:noFill/>
              </a:ln>
              <a:effectLst/>
              <a:latin typeface="Arial"/>
            </a:endParaRPr>
          </a:p>
        </p:txBody>
      </p:sp>
      <p:sp>
        <p:nvSpPr>
          <p:cNvPr id="7" name="Rechteck 6">
            <a:hlinkClick r:id="" action="ppaction://noaction"/>
          </p:cNvPr>
          <p:cNvSpPr/>
          <p:nvPr>
            <p:custDataLst>
              <p:tags r:id="rId10"/>
            </p:custDataLst>
          </p:nvPr>
        </p:nvSpPr>
        <p:spPr bwMode="auto">
          <a:xfrm>
            <a:off x="215900" y="2257173"/>
            <a:ext cx="419997" cy="419997"/>
          </a:xfrm>
          <a:prstGeom prst="rect">
            <a:avLst/>
          </a:prstGeom>
          <a:solidFill>
            <a:schemeClr val="accent1">
              <a:lumMod val="100000"/>
            </a:schemeClr>
          </a:solidFill>
          <a:ln w="10795" cap="flat" cmpd="sng" algn="ctr">
            <a:noFill/>
            <a:prstDash val="solid"/>
            <a:round/>
            <a:headEnd type="none" w="med" len="med"/>
            <a:tailEnd type="none" w="med" len="med"/>
          </a:ln>
          <a:effectLst/>
          <a:extLst/>
        </p:spPr>
        <p:txBody>
          <a:bodyPr rot="0" spcFirstLastPara="0" vertOverflow="overflow" horzOverflow="overflow" vert="horz" wrap="none" lIns="74274" tIns="74274" rIns="74274" bIns="74274" numCol="1" spcCol="0" rtlCol="0" fromWordArt="0" anchor="ctr" anchorCtr="0" forceAA="0" compatLnSpc="1">
            <a:prstTxWarp prst="textNoShape">
              <a:avLst/>
            </a:prstTxWarp>
            <a:noAutofit/>
          </a:bodyPr>
          <a:lstStyle/>
          <a:p>
            <a:pPr algn="ctr" defTabSz="914400" rtl="0" eaLnBrk="1" fontAlgn="base" latinLnBrk="0" hangingPunct="1">
              <a:spcBef>
                <a:spcPct val="0"/>
              </a:spcBef>
              <a:spcAft>
                <a:spcPct val="0"/>
              </a:spcAft>
              <a:buClrTx/>
              <a:buSzTx/>
              <a:tabLst/>
            </a:pPr>
            <a:r>
              <a:rPr kumimoji="0" lang="de-DE" sz="1755" b="1" u="none" strike="noStrike" cap="none" normalizeH="0" baseline="0" smtClean="0">
                <a:ln>
                  <a:noFill/>
                </a:ln>
                <a:solidFill>
                  <a:schemeClr val="bg1"/>
                </a:solidFill>
                <a:effectLst/>
                <a:latin typeface="Arial"/>
              </a:rPr>
              <a:t>3</a:t>
            </a:r>
          </a:p>
        </p:txBody>
      </p:sp>
      <p:sp>
        <p:nvSpPr>
          <p:cNvPr id="6" name="Rechteck 5">
            <a:hlinkClick r:id="rId21" action="ppaction://hlinksldjump"/>
          </p:cNvPr>
          <p:cNvSpPr/>
          <p:nvPr>
            <p:custDataLst>
              <p:tags r:id="rId11"/>
            </p:custDataLst>
          </p:nvPr>
        </p:nvSpPr>
        <p:spPr bwMode="auto">
          <a:xfrm>
            <a:off x="697792" y="1560386"/>
            <a:ext cx="8985959" cy="419997"/>
          </a:xfrm>
          <a:prstGeom prst="rect">
            <a:avLst/>
          </a:prstGeom>
          <a:noFill/>
          <a:ln w="10795" cap="flat" cmpd="sng" algn="ctr">
            <a:noFill/>
            <a:prstDash val="solid"/>
            <a:round/>
            <a:headEnd type="none" w="med" len="med"/>
            <a:tailEnd type="none" w="med" len="med"/>
          </a:ln>
          <a:effectLst/>
          <a:extLst>
            <a:ext uri="{909E8E84-426E-40DD-AFC4-6F175D3DCCD1}">
              <a14:hiddenFill xmlns:a14="http://schemas.microsoft.com/office/drawing/2010/main">
                <a:solidFill>
                  <a:schemeClr val="accent2"/>
                </a:solidFill>
              </a14:hiddenFill>
            </a:ext>
          </a:extLst>
        </p:spPr>
        <p:txBody>
          <a:bodyPr rot="0" spcFirstLastPara="0" vertOverflow="overflow" horzOverflow="overflow" vert="horz" wrap="none" lIns="74274" tIns="74274" rIns="0" bIns="74274" numCol="1" spcCol="0" rtlCol="0" fromWordArt="0" anchor="t" anchorCtr="0" forceAA="0" compatLnSpc="1">
            <a:prstTxWarp prst="textNoShape">
              <a:avLst/>
            </a:prstTxWarp>
            <a:noAutofit/>
          </a:bodyPr>
          <a:lstStyle/>
          <a:p>
            <a:pPr defTabSz="914400" rtl="0" eaLnBrk="1" fontAlgn="base" latinLnBrk="0" hangingPunct="1">
              <a:spcBef>
                <a:spcPct val="0"/>
              </a:spcBef>
              <a:spcAft>
                <a:spcPct val="0"/>
              </a:spcAft>
              <a:buClrTx/>
              <a:buSzTx/>
              <a:tabLst/>
            </a:pPr>
            <a:r>
              <a:rPr kumimoji="0" lang="en-US" sz="1755" b="1" u="none" strike="noStrike" cap="none" normalizeH="0" baseline="0" smtClean="0">
                <a:ln>
                  <a:noFill/>
                </a:ln>
                <a:effectLst/>
                <a:latin typeface="Arial"/>
              </a:rPr>
              <a:t>Post processing of thermal pictures</a:t>
            </a:r>
            <a:endParaRPr kumimoji="0" lang="de-DE" sz="1755" b="1" u="none" strike="noStrike" cap="none" normalizeH="0" baseline="0" smtClean="0">
              <a:ln>
                <a:noFill/>
              </a:ln>
              <a:effectLst/>
              <a:latin typeface="Arial"/>
            </a:endParaRPr>
          </a:p>
        </p:txBody>
      </p:sp>
      <p:sp>
        <p:nvSpPr>
          <p:cNvPr id="5" name="Rechteck 4">
            <a:hlinkClick r:id="rId21" action="ppaction://hlinksldjump"/>
          </p:cNvPr>
          <p:cNvSpPr/>
          <p:nvPr>
            <p:custDataLst>
              <p:tags r:id="rId12"/>
            </p:custDataLst>
          </p:nvPr>
        </p:nvSpPr>
        <p:spPr bwMode="auto">
          <a:xfrm>
            <a:off x="215900" y="1560386"/>
            <a:ext cx="419997" cy="419997"/>
          </a:xfrm>
          <a:prstGeom prst="rect">
            <a:avLst/>
          </a:prstGeom>
          <a:solidFill>
            <a:schemeClr val="accent1">
              <a:lumMod val="100000"/>
            </a:schemeClr>
          </a:solidFill>
          <a:ln w="10795" cap="flat" cmpd="sng" algn="ctr">
            <a:noFill/>
            <a:prstDash val="solid"/>
            <a:round/>
            <a:headEnd type="none" w="med" len="med"/>
            <a:tailEnd type="none" w="med" len="med"/>
          </a:ln>
          <a:effectLst/>
          <a:extLst/>
        </p:spPr>
        <p:txBody>
          <a:bodyPr rot="0" spcFirstLastPara="0" vertOverflow="overflow" horzOverflow="overflow" vert="horz" wrap="none" lIns="74274" tIns="74274" rIns="74274" bIns="74274" numCol="1" spcCol="0" rtlCol="0" fromWordArt="0" anchor="ctr" anchorCtr="0" forceAA="0" compatLnSpc="1">
            <a:prstTxWarp prst="textNoShape">
              <a:avLst/>
            </a:prstTxWarp>
            <a:noAutofit/>
          </a:bodyPr>
          <a:lstStyle/>
          <a:p>
            <a:pPr algn="ctr" defTabSz="914400" rtl="0" eaLnBrk="1" fontAlgn="base" latinLnBrk="0" hangingPunct="1">
              <a:spcBef>
                <a:spcPct val="0"/>
              </a:spcBef>
              <a:spcAft>
                <a:spcPct val="0"/>
              </a:spcAft>
              <a:buClrTx/>
              <a:buSzTx/>
              <a:tabLst/>
            </a:pPr>
            <a:r>
              <a:rPr kumimoji="0" lang="de-DE" sz="1755" b="1" u="none" strike="noStrike" cap="none" normalizeH="0" baseline="0" smtClean="0">
                <a:ln>
                  <a:noFill/>
                </a:ln>
                <a:solidFill>
                  <a:schemeClr val="bg1"/>
                </a:solidFill>
                <a:effectLst/>
                <a:latin typeface="Arial"/>
              </a:rPr>
              <a:t>2</a:t>
            </a:r>
          </a:p>
        </p:txBody>
      </p:sp>
      <p:sp>
        <p:nvSpPr>
          <p:cNvPr id="4" name="Rechteck 3">
            <a:hlinkClick r:id="rId22" action="ppaction://hlinksldjump"/>
          </p:cNvPr>
          <p:cNvSpPr/>
          <p:nvPr>
            <p:custDataLst>
              <p:tags r:id="rId13"/>
            </p:custDataLst>
          </p:nvPr>
        </p:nvSpPr>
        <p:spPr bwMode="auto">
          <a:xfrm>
            <a:off x="697792" y="863600"/>
            <a:ext cx="8985959" cy="419997"/>
          </a:xfrm>
          <a:prstGeom prst="rect">
            <a:avLst/>
          </a:prstGeom>
          <a:noFill/>
          <a:ln w="10795" cap="flat" cmpd="sng" algn="ctr">
            <a:noFill/>
            <a:prstDash val="solid"/>
            <a:round/>
            <a:headEnd type="none" w="med" len="med"/>
            <a:tailEnd type="none" w="med" len="med"/>
          </a:ln>
          <a:effectLst/>
          <a:extLst>
            <a:ext uri="{909E8E84-426E-40DD-AFC4-6F175D3DCCD1}">
              <a14:hiddenFill xmlns:a14="http://schemas.microsoft.com/office/drawing/2010/main">
                <a:solidFill>
                  <a:schemeClr val="accent2"/>
                </a:solidFill>
              </a14:hiddenFill>
            </a:ext>
          </a:extLst>
        </p:spPr>
        <p:txBody>
          <a:bodyPr rot="0" spcFirstLastPara="0" vertOverflow="overflow" horzOverflow="overflow" vert="horz" wrap="none" lIns="74274" tIns="74274" rIns="0" bIns="74274" numCol="1" spcCol="0" rtlCol="0" fromWordArt="0" anchor="t" anchorCtr="0" forceAA="0" compatLnSpc="1">
            <a:prstTxWarp prst="textNoShape">
              <a:avLst/>
            </a:prstTxWarp>
            <a:noAutofit/>
          </a:bodyPr>
          <a:lstStyle/>
          <a:p>
            <a:pPr defTabSz="914400" rtl="0" eaLnBrk="1" fontAlgn="base" latinLnBrk="0" hangingPunct="1">
              <a:spcBef>
                <a:spcPct val="0"/>
              </a:spcBef>
              <a:spcAft>
                <a:spcPct val="0"/>
              </a:spcAft>
              <a:buClrTx/>
              <a:buSzTx/>
              <a:tabLst/>
            </a:pPr>
            <a:r>
              <a:rPr kumimoji="0" lang="de-DE" sz="1755" b="1" u="none" strike="noStrike" cap="none" normalizeH="0" baseline="0" smtClean="0">
                <a:ln>
                  <a:noFill/>
                </a:ln>
                <a:effectLst/>
                <a:latin typeface="Arial"/>
              </a:rPr>
              <a:t>Experimental Setup</a:t>
            </a:r>
          </a:p>
        </p:txBody>
      </p:sp>
      <p:sp>
        <p:nvSpPr>
          <p:cNvPr id="3" name="Rechteck 2">
            <a:hlinkClick r:id="rId22" action="ppaction://hlinksldjump"/>
          </p:cNvPr>
          <p:cNvSpPr/>
          <p:nvPr>
            <p:custDataLst>
              <p:tags r:id="rId14"/>
            </p:custDataLst>
          </p:nvPr>
        </p:nvSpPr>
        <p:spPr bwMode="auto">
          <a:xfrm>
            <a:off x="215900" y="863600"/>
            <a:ext cx="419997" cy="419997"/>
          </a:xfrm>
          <a:prstGeom prst="rect">
            <a:avLst/>
          </a:prstGeom>
          <a:solidFill>
            <a:schemeClr val="accent1">
              <a:lumMod val="100000"/>
            </a:schemeClr>
          </a:solidFill>
          <a:ln w="10795" cap="flat" cmpd="sng" algn="ctr">
            <a:noFill/>
            <a:prstDash val="solid"/>
            <a:round/>
            <a:headEnd type="none" w="med" len="med"/>
            <a:tailEnd type="none" w="med" len="med"/>
          </a:ln>
          <a:effectLst/>
          <a:extLst/>
        </p:spPr>
        <p:txBody>
          <a:bodyPr rot="0" spcFirstLastPara="0" vertOverflow="overflow" horzOverflow="overflow" vert="horz" wrap="none" lIns="74274" tIns="74274" rIns="74274" bIns="74274" numCol="1" spcCol="0" rtlCol="0" fromWordArt="0" anchor="ctr" anchorCtr="0" forceAA="0" compatLnSpc="1">
            <a:prstTxWarp prst="textNoShape">
              <a:avLst/>
            </a:prstTxWarp>
            <a:noAutofit/>
          </a:bodyPr>
          <a:lstStyle/>
          <a:p>
            <a:pPr algn="ctr" defTabSz="914400" rtl="0" eaLnBrk="1" fontAlgn="base" latinLnBrk="0" hangingPunct="1">
              <a:spcBef>
                <a:spcPct val="0"/>
              </a:spcBef>
              <a:spcAft>
                <a:spcPct val="0"/>
              </a:spcAft>
              <a:buClrTx/>
              <a:buSzTx/>
              <a:tabLst/>
            </a:pPr>
            <a:r>
              <a:rPr kumimoji="0" lang="de-DE" sz="1755" b="1" u="none" strike="noStrike" cap="none" normalizeH="0" baseline="0" smtClean="0">
                <a:ln>
                  <a:noFill/>
                </a:ln>
                <a:solidFill>
                  <a:schemeClr val="bg1"/>
                </a:solidFill>
                <a:effectLst/>
                <a:latin typeface="Arial"/>
              </a:rPr>
              <a:t>1</a:t>
            </a:r>
          </a:p>
        </p:txBody>
      </p:sp>
      <p:sp>
        <p:nvSpPr>
          <p:cNvPr id="2" name="Titel 1"/>
          <p:cNvSpPr>
            <a:spLocks noGrp="1"/>
          </p:cNvSpPr>
          <p:nvPr>
            <p:ph type="title"/>
            <p:custDataLst>
              <p:tags r:id="rId15"/>
            </p:custDataLst>
          </p:nvPr>
        </p:nvSpPr>
        <p:spPr/>
        <p:txBody>
          <a:bodyPr/>
          <a:lstStyle/>
          <a:p>
            <a:r>
              <a:rPr lang="de-DE" smtClean="0"/>
              <a:t>Gliederung</a:t>
            </a:r>
            <a:endParaRPr lang="de-DE"/>
          </a:p>
        </p:txBody>
      </p:sp>
    </p:spTree>
    <p:custDataLst>
      <p:tags r:id="rId1"/>
    </p:custDataLst>
    <p:extLst>
      <p:ext uri="{BB962C8B-B14F-4D97-AF65-F5344CB8AC3E}">
        <p14:creationId xmlns:p14="http://schemas.microsoft.com/office/powerpoint/2010/main" val="2562133364"/>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hteck 14">
            <a:hlinkClick r:id="rId17" action="ppaction://hlinksldjump"/>
          </p:cNvPr>
          <p:cNvSpPr/>
          <p:nvPr>
            <p:custDataLst>
              <p:tags r:id="rId2"/>
            </p:custDataLst>
          </p:nvPr>
        </p:nvSpPr>
        <p:spPr bwMode="auto">
          <a:xfrm>
            <a:off x="1179684" y="4347531"/>
            <a:ext cx="8504066" cy="419997"/>
          </a:xfrm>
          <a:prstGeom prst="rect">
            <a:avLst/>
          </a:prstGeom>
          <a:noFill/>
          <a:ln w="10795" cap="flat" cmpd="sng" algn="ctr">
            <a:noFill/>
            <a:prstDash val="solid"/>
            <a:round/>
            <a:headEnd type="none" w="med" len="med"/>
            <a:tailEnd type="none" w="med" len="med"/>
          </a:ln>
          <a:effectLst/>
          <a:extLst>
            <a:ext uri="{909E8E84-426E-40DD-AFC4-6F175D3DCCD1}">
              <a14:hiddenFill xmlns:a14="http://schemas.microsoft.com/office/drawing/2010/main">
                <a:solidFill>
                  <a:schemeClr val="accent2"/>
                </a:solidFill>
              </a14:hiddenFill>
            </a:ext>
          </a:extLst>
        </p:spPr>
        <p:txBody>
          <a:bodyPr rot="0" spcFirstLastPara="0" vertOverflow="overflow" horzOverflow="overflow" vert="horz" wrap="none" lIns="74274" tIns="74274" rIns="0" bIns="74274" numCol="1" spcCol="0" rtlCol="0" fromWordArt="0" anchor="t" anchorCtr="0" forceAA="0" compatLnSpc="1">
            <a:prstTxWarp prst="textNoShape">
              <a:avLst/>
            </a:prstTxWarp>
            <a:noAutofit/>
          </a:bodyPr>
          <a:lstStyle/>
          <a:p>
            <a:pPr defTabSz="914400" rtl="0" eaLnBrk="1" fontAlgn="base" latinLnBrk="0" hangingPunct="1">
              <a:spcBef>
                <a:spcPct val="0"/>
              </a:spcBef>
              <a:spcAft>
                <a:spcPct val="0"/>
              </a:spcAft>
              <a:buClrTx/>
              <a:buSzTx/>
              <a:tabLst/>
            </a:pPr>
            <a:r>
              <a:rPr kumimoji="0" lang="en-US" sz="1755" b="1" u="none" strike="noStrike" cap="none" normalizeH="0" baseline="0" smtClean="0">
                <a:ln>
                  <a:noFill/>
                </a:ln>
                <a:effectLst/>
                <a:latin typeface="Arial"/>
              </a:rPr>
              <a:t>Influence of uncut chip thickness and cutting velocity</a:t>
            </a:r>
            <a:endParaRPr kumimoji="0" lang="de-DE" sz="1755" b="1" u="none" strike="noStrike" cap="none" normalizeH="0" baseline="0" smtClean="0">
              <a:ln>
                <a:noFill/>
              </a:ln>
              <a:effectLst/>
              <a:latin typeface="Arial"/>
            </a:endParaRPr>
          </a:p>
        </p:txBody>
      </p:sp>
      <p:sp>
        <p:nvSpPr>
          <p:cNvPr id="14" name="Rechteck 13">
            <a:hlinkClick r:id="rId17" action="ppaction://hlinksldjump"/>
          </p:cNvPr>
          <p:cNvSpPr/>
          <p:nvPr>
            <p:custDataLst>
              <p:tags r:id="rId3"/>
            </p:custDataLst>
          </p:nvPr>
        </p:nvSpPr>
        <p:spPr bwMode="auto">
          <a:xfrm>
            <a:off x="697792" y="4347531"/>
            <a:ext cx="419997" cy="419997"/>
          </a:xfrm>
          <a:prstGeom prst="rect">
            <a:avLst/>
          </a:prstGeom>
          <a:solidFill>
            <a:schemeClr val="accent1">
              <a:lumMod val="100000"/>
            </a:schemeClr>
          </a:solidFill>
          <a:ln w="10795" cap="flat" cmpd="sng" algn="ctr">
            <a:noFill/>
            <a:prstDash val="solid"/>
            <a:round/>
            <a:headEnd type="none" w="med" len="med"/>
            <a:tailEnd type="none" w="med" len="med"/>
          </a:ln>
          <a:effectLst/>
          <a:extLst/>
        </p:spPr>
        <p:txBody>
          <a:bodyPr rot="0" spcFirstLastPara="0" vertOverflow="overflow" horzOverflow="overflow" vert="horz" wrap="none" lIns="74274" tIns="74274" rIns="74274" bIns="74274" numCol="1" spcCol="0" rtlCol="0" fromWordArt="0" anchor="ctr" anchorCtr="0" forceAA="0" compatLnSpc="1">
            <a:prstTxWarp prst="textNoShape">
              <a:avLst/>
            </a:prstTxWarp>
            <a:noAutofit/>
          </a:bodyPr>
          <a:lstStyle/>
          <a:p>
            <a:pPr algn="ctr" defTabSz="914400" rtl="0" eaLnBrk="1" fontAlgn="base" latinLnBrk="0" hangingPunct="1">
              <a:spcBef>
                <a:spcPct val="0"/>
              </a:spcBef>
              <a:spcAft>
                <a:spcPct val="0"/>
              </a:spcAft>
              <a:buClrTx/>
              <a:buSzTx/>
              <a:tabLst/>
            </a:pPr>
            <a:r>
              <a:rPr kumimoji="0" lang="de-DE" sz="1755" b="1" u="none" strike="noStrike" cap="none" normalizeH="0" baseline="0" smtClean="0">
                <a:ln>
                  <a:noFill/>
                </a:ln>
                <a:solidFill>
                  <a:schemeClr val="bg1"/>
                </a:solidFill>
                <a:effectLst/>
                <a:latin typeface="Arial"/>
              </a:rPr>
              <a:t>4.2</a:t>
            </a:r>
          </a:p>
        </p:txBody>
      </p:sp>
      <p:sp>
        <p:nvSpPr>
          <p:cNvPr id="13" name="Rechteck 12"/>
          <p:cNvSpPr/>
          <p:nvPr>
            <p:custDataLst>
              <p:tags r:id="rId4"/>
            </p:custDataLst>
          </p:nvPr>
        </p:nvSpPr>
        <p:spPr bwMode="auto">
          <a:xfrm>
            <a:off x="1179684" y="3650745"/>
            <a:ext cx="8504066" cy="419997"/>
          </a:xfrm>
          <a:prstGeom prst="rect">
            <a:avLst/>
          </a:prstGeom>
          <a:solidFill>
            <a:schemeClr val="accent1">
              <a:lumMod val="100000"/>
            </a:schemeClr>
          </a:solidFill>
          <a:ln w="10795" cap="flat" cmpd="sng" algn="ctr">
            <a:noFill/>
            <a:prstDash val="solid"/>
            <a:round/>
            <a:headEnd type="none" w="med" len="med"/>
            <a:tailEnd type="none" w="med" len="med"/>
          </a:ln>
          <a:effectLst/>
          <a:extLst/>
        </p:spPr>
        <p:txBody>
          <a:bodyPr rot="0" spcFirstLastPara="0" vertOverflow="overflow" horzOverflow="overflow" vert="horz" wrap="none" lIns="0" tIns="74274" rIns="0" bIns="74274" numCol="1" spcCol="0" rtlCol="0" fromWordArt="0" anchor="t" anchorCtr="0" forceAA="0" compatLnSpc="1">
            <a:prstTxWarp prst="textNoShape">
              <a:avLst/>
            </a:prstTxWarp>
            <a:noAutofit/>
          </a:bodyPr>
          <a:lstStyle/>
          <a:p>
            <a:pPr algn="ctr" defTabSz="914400" rtl="0" eaLnBrk="1" fontAlgn="base" latinLnBrk="0" hangingPunct="1">
              <a:spcBef>
                <a:spcPct val="0"/>
              </a:spcBef>
              <a:spcAft>
                <a:spcPct val="0"/>
              </a:spcAft>
              <a:buClrTx/>
              <a:buSzTx/>
              <a:tabLst/>
            </a:pPr>
            <a:endParaRPr kumimoji="0" lang="de-DE" sz="1755" u="none" strike="noStrike" cap="none" normalizeH="0" baseline="0" smtClean="0">
              <a:ln>
                <a:noFill/>
              </a:ln>
              <a:effectLst/>
              <a:latin typeface="Arial"/>
            </a:endParaRPr>
          </a:p>
        </p:txBody>
      </p:sp>
      <p:sp>
        <p:nvSpPr>
          <p:cNvPr id="12" name="Rechteck 11">
            <a:hlinkClick r:id="rId18" action="ppaction://hlinksldjump"/>
          </p:cNvPr>
          <p:cNvSpPr/>
          <p:nvPr>
            <p:custDataLst>
              <p:tags r:id="rId5"/>
            </p:custDataLst>
          </p:nvPr>
        </p:nvSpPr>
        <p:spPr bwMode="auto">
          <a:xfrm>
            <a:off x="1179684" y="3650745"/>
            <a:ext cx="8504066" cy="419997"/>
          </a:xfrm>
          <a:prstGeom prst="rect">
            <a:avLst/>
          </a:prstGeom>
          <a:noFill/>
          <a:ln w="10795" cap="flat" cmpd="sng" algn="ctr">
            <a:noFill/>
            <a:prstDash val="solid"/>
            <a:round/>
            <a:headEnd type="none" w="med" len="med"/>
            <a:tailEnd type="none" w="med" len="med"/>
          </a:ln>
          <a:effectLst/>
          <a:extLst>
            <a:ext uri="{909E8E84-426E-40DD-AFC4-6F175D3DCCD1}">
              <a14:hiddenFill xmlns:a14="http://schemas.microsoft.com/office/drawing/2010/main">
                <a:solidFill>
                  <a:schemeClr val="accent2"/>
                </a:solidFill>
              </a14:hiddenFill>
            </a:ext>
          </a:extLst>
        </p:spPr>
        <p:txBody>
          <a:bodyPr rot="0" spcFirstLastPara="0" vertOverflow="overflow" horzOverflow="overflow" vert="horz" wrap="none" lIns="74274" tIns="74274" rIns="0" bIns="74274" numCol="1" spcCol="0" rtlCol="0" fromWordArt="0" anchor="t" anchorCtr="0" forceAA="0" compatLnSpc="1">
            <a:prstTxWarp prst="textNoShape">
              <a:avLst/>
            </a:prstTxWarp>
            <a:noAutofit/>
          </a:bodyPr>
          <a:lstStyle/>
          <a:p>
            <a:pPr defTabSz="914400" rtl="0" eaLnBrk="1" fontAlgn="base" latinLnBrk="0" hangingPunct="1">
              <a:spcBef>
                <a:spcPct val="0"/>
              </a:spcBef>
              <a:spcAft>
                <a:spcPct val="0"/>
              </a:spcAft>
              <a:buClrTx/>
              <a:buSzTx/>
              <a:tabLst/>
            </a:pPr>
            <a:r>
              <a:rPr kumimoji="0" lang="en-US" sz="1755" b="1" u="none" strike="noStrike" cap="none" normalizeH="0" baseline="0" smtClean="0">
                <a:ln>
                  <a:noFill/>
                </a:ln>
                <a:effectLst/>
                <a:latin typeface="Arial"/>
              </a:rPr>
              <a:t>Time and spatial varying thermal properties</a:t>
            </a:r>
            <a:endParaRPr kumimoji="0" lang="de-DE" sz="1755" b="1" u="none" strike="noStrike" cap="none" normalizeH="0" baseline="0" smtClean="0">
              <a:ln>
                <a:noFill/>
              </a:ln>
              <a:effectLst/>
              <a:latin typeface="Arial"/>
            </a:endParaRPr>
          </a:p>
        </p:txBody>
      </p:sp>
      <p:sp>
        <p:nvSpPr>
          <p:cNvPr id="11" name="Rechteck 10">
            <a:hlinkClick r:id="rId18" action="ppaction://hlinksldjump"/>
          </p:cNvPr>
          <p:cNvSpPr/>
          <p:nvPr>
            <p:custDataLst>
              <p:tags r:id="rId6"/>
            </p:custDataLst>
          </p:nvPr>
        </p:nvSpPr>
        <p:spPr bwMode="auto">
          <a:xfrm>
            <a:off x="697792" y="3650745"/>
            <a:ext cx="419997" cy="419997"/>
          </a:xfrm>
          <a:prstGeom prst="rect">
            <a:avLst/>
          </a:prstGeom>
          <a:solidFill>
            <a:schemeClr val="accent2">
              <a:lumMod val="100000"/>
            </a:schemeClr>
          </a:solidFill>
          <a:ln w="10795" cap="flat" cmpd="sng" algn="ctr">
            <a:noFill/>
            <a:prstDash val="solid"/>
            <a:round/>
            <a:headEnd type="none" w="med" len="med"/>
            <a:tailEnd type="none" w="med" len="med"/>
          </a:ln>
          <a:effectLst/>
          <a:extLst/>
        </p:spPr>
        <p:txBody>
          <a:bodyPr rot="0" spcFirstLastPara="0" vertOverflow="overflow" horzOverflow="overflow" vert="horz" wrap="none" lIns="74274" tIns="74274" rIns="74274" bIns="74274" numCol="1" spcCol="0" rtlCol="0" fromWordArt="0" anchor="ctr" anchorCtr="0" forceAA="0" compatLnSpc="1">
            <a:prstTxWarp prst="textNoShape">
              <a:avLst/>
            </a:prstTxWarp>
            <a:noAutofit/>
          </a:bodyPr>
          <a:lstStyle/>
          <a:p>
            <a:pPr algn="ctr" defTabSz="914400" rtl="0" eaLnBrk="1" fontAlgn="base" latinLnBrk="0" hangingPunct="1">
              <a:spcBef>
                <a:spcPct val="0"/>
              </a:spcBef>
              <a:spcAft>
                <a:spcPct val="0"/>
              </a:spcAft>
              <a:buClrTx/>
              <a:buSzTx/>
              <a:tabLst/>
            </a:pPr>
            <a:r>
              <a:rPr kumimoji="0" lang="de-DE" sz="1755" b="1" u="none" strike="noStrike" cap="none" normalizeH="0" baseline="0" smtClean="0">
                <a:ln>
                  <a:noFill/>
                </a:ln>
                <a:solidFill>
                  <a:schemeClr val="bg1"/>
                </a:solidFill>
                <a:effectLst/>
                <a:latin typeface="Arial"/>
              </a:rPr>
              <a:t>4.1</a:t>
            </a:r>
          </a:p>
        </p:txBody>
      </p:sp>
      <p:sp>
        <p:nvSpPr>
          <p:cNvPr id="10" name="Rechteck 9">
            <a:hlinkClick r:id="rId19" action="ppaction://hlinksldjump"/>
          </p:cNvPr>
          <p:cNvSpPr/>
          <p:nvPr>
            <p:custDataLst>
              <p:tags r:id="rId7"/>
            </p:custDataLst>
          </p:nvPr>
        </p:nvSpPr>
        <p:spPr bwMode="auto">
          <a:xfrm>
            <a:off x="697792" y="2953959"/>
            <a:ext cx="8985959" cy="419997"/>
          </a:xfrm>
          <a:prstGeom prst="rect">
            <a:avLst/>
          </a:prstGeom>
          <a:noFill/>
          <a:ln w="10795" cap="flat" cmpd="sng" algn="ctr">
            <a:noFill/>
            <a:prstDash val="solid"/>
            <a:round/>
            <a:headEnd type="none" w="med" len="med"/>
            <a:tailEnd type="none" w="med" len="med"/>
          </a:ln>
          <a:effectLst/>
          <a:extLst>
            <a:ext uri="{909E8E84-426E-40DD-AFC4-6F175D3DCCD1}">
              <a14:hiddenFill xmlns:a14="http://schemas.microsoft.com/office/drawing/2010/main">
                <a:solidFill>
                  <a:schemeClr val="accent2"/>
                </a:solidFill>
              </a14:hiddenFill>
            </a:ext>
          </a:extLst>
        </p:spPr>
        <p:txBody>
          <a:bodyPr rot="0" spcFirstLastPara="0" vertOverflow="overflow" horzOverflow="overflow" vert="horz" wrap="none" lIns="74274" tIns="74274" rIns="0" bIns="74274" numCol="1" spcCol="0" rtlCol="0" fromWordArt="0" anchor="t" anchorCtr="0" forceAA="0" compatLnSpc="1">
            <a:prstTxWarp prst="textNoShape">
              <a:avLst/>
            </a:prstTxWarp>
            <a:noAutofit/>
          </a:bodyPr>
          <a:lstStyle/>
          <a:p>
            <a:pPr defTabSz="914400" rtl="0" eaLnBrk="1" fontAlgn="base" latinLnBrk="0" hangingPunct="1">
              <a:spcBef>
                <a:spcPct val="0"/>
              </a:spcBef>
              <a:spcAft>
                <a:spcPct val="0"/>
              </a:spcAft>
              <a:buClrTx/>
              <a:buSzTx/>
              <a:tabLst/>
            </a:pPr>
            <a:r>
              <a:rPr kumimoji="0" lang="en-US" sz="1755" b="1" u="none" strike="noStrike" cap="none" normalizeH="0" baseline="0" smtClean="0">
                <a:ln>
                  <a:noFill/>
                </a:ln>
                <a:effectLst/>
                <a:latin typeface="Arial"/>
              </a:rPr>
              <a:t>Orthogonal cutting of AISI 4140 (41CrMo4) normalized/quenched and tempered</a:t>
            </a:r>
            <a:endParaRPr kumimoji="0" lang="de-DE" sz="1755" b="1" u="none" strike="noStrike" cap="none" normalizeH="0" baseline="0" smtClean="0">
              <a:ln>
                <a:noFill/>
              </a:ln>
              <a:effectLst/>
              <a:latin typeface="Arial"/>
            </a:endParaRPr>
          </a:p>
        </p:txBody>
      </p:sp>
      <p:sp>
        <p:nvSpPr>
          <p:cNvPr id="9" name="Rechteck 8">
            <a:hlinkClick r:id="rId19" action="ppaction://hlinksldjump"/>
          </p:cNvPr>
          <p:cNvSpPr/>
          <p:nvPr>
            <p:custDataLst>
              <p:tags r:id="rId8"/>
            </p:custDataLst>
          </p:nvPr>
        </p:nvSpPr>
        <p:spPr bwMode="auto">
          <a:xfrm>
            <a:off x="215900" y="2953959"/>
            <a:ext cx="419997" cy="419997"/>
          </a:xfrm>
          <a:prstGeom prst="rect">
            <a:avLst/>
          </a:prstGeom>
          <a:solidFill>
            <a:schemeClr val="accent1">
              <a:lumMod val="100000"/>
            </a:schemeClr>
          </a:solidFill>
          <a:ln w="10795" cap="flat" cmpd="sng" algn="ctr">
            <a:noFill/>
            <a:prstDash val="solid"/>
            <a:round/>
            <a:headEnd type="none" w="med" len="med"/>
            <a:tailEnd type="none" w="med" len="med"/>
          </a:ln>
          <a:effectLst/>
          <a:extLst/>
        </p:spPr>
        <p:txBody>
          <a:bodyPr rot="0" spcFirstLastPara="0" vertOverflow="overflow" horzOverflow="overflow" vert="horz" wrap="none" lIns="74274" tIns="74274" rIns="74274" bIns="74274" numCol="1" spcCol="0" rtlCol="0" fromWordArt="0" anchor="ctr" anchorCtr="0" forceAA="0" compatLnSpc="1">
            <a:prstTxWarp prst="textNoShape">
              <a:avLst/>
            </a:prstTxWarp>
            <a:noAutofit/>
          </a:bodyPr>
          <a:lstStyle/>
          <a:p>
            <a:pPr algn="ctr" defTabSz="914400" rtl="0" eaLnBrk="1" fontAlgn="base" latinLnBrk="0" hangingPunct="1">
              <a:spcBef>
                <a:spcPct val="0"/>
              </a:spcBef>
              <a:spcAft>
                <a:spcPct val="0"/>
              </a:spcAft>
              <a:buClrTx/>
              <a:buSzTx/>
              <a:tabLst/>
            </a:pPr>
            <a:r>
              <a:rPr kumimoji="0" lang="de-DE" sz="1755" b="1" u="none" strike="noStrike" cap="none" normalizeH="0" baseline="0" smtClean="0">
                <a:ln>
                  <a:noFill/>
                </a:ln>
                <a:solidFill>
                  <a:schemeClr val="bg1"/>
                </a:solidFill>
                <a:effectLst/>
                <a:latin typeface="Arial"/>
              </a:rPr>
              <a:t>4</a:t>
            </a:r>
          </a:p>
        </p:txBody>
      </p:sp>
      <p:sp>
        <p:nvSpPr>
          <p:cNvPr id="8" name="Rechteck 7">
            <a:hlinkClick r:id="" action="ppaction://noaction"/>
          </p:cNvPr>
          <p:cNvSpPr/>
          <p:nvPr>
            <p:custDataLst>
              <p:tags r:id="rId9"/>
            </p:custDataLst>
          </p:nvPr>
        </p:nvSpPr>
        <p:spPr bwMode="auto">
          <a:xfrm>
            <a:off x="697792" y="2257173"/>
            <a:ext cx="8985959" cy="419997"/>
          </a:xfrm>
          <a:prstGeom prst="rect">
            <a:avLst/>
          </a:prstGeom>
          <a:noFill/>
          <a:ln w="10795" cap="flat" cmpd="sng" algn="ctr">
            <a:noFill/>
            <a:prstDash val="solid"/>
            <a:round/>
            <a:headEnd type="none" w="med" len="med"/>
            <a:tailEnd type="none" w="med" len="med"/>
          </a:ln>
          <a:effectLst/>
          <a:extLst>
            <a:ext uri="{909E8E84-426E-40DD-AFC4-6F175D3DCCD1}">
              <a14:hiddenFill xmlns:a14="http://schemas.microsoft.com/office/drawing/2010/main">
                <a:solidFill>
                  <a:schemeClr val="accent2"/>
                </a:solidFill>
              </a14:hiddenFill>
            </a:ext>
          </a:extLst>
        </p:spPr>
        <p:txBody>
          <a:bodyPr rot="0" spcFirstLastPara="0" vertOverflow="overflow" horzOverflow="overflow" vert="horz" wrap="none" lIns="74274" tIns="74274" rIns="0" bIns="74274" numCol="1" spcCol="0" rtlCol="0" fromWordArt="0" anchor="t" anchorCtr="0" forceAA="0" compatLnSpc="1">
            <a:prstTxWarp prst="textNoShape">
              <a:avLst/>
            </a:prstTxWarp>
            <a:noAutofit/>
          </a:bodyPr>
          <a:lstStyle/>
          <a:p>
            <a:pPr defTabSz="914400" rtl="0" eaLnBrk="1" fontAlgn="base" latinLnBrk="0" hangingPunct="1">
              <a:spcBef>
                <a:spcPct val="0"/>
              </a:spcBef>
              <a:spcAft>
                <a:spcPct val="0"/>
              </a:spcAft>
              <a:buClrTx/>
              <a:buSzTx/>
              <a:tabLst/>
            </a:pPr>
            <a:r>
              <a:rPr kumimoji="0" lang="en-US" sz="1755" b="1" u="none" strike="noStrike" cap="none" normalizeH="0" baseline="0" smtClean="0">
                <a:ln>
                  <a:noFill/>
                </a:ln>
                <a:effectLst/>
                <a:latin typeface="Arial"/>
              </a:rPr>
              <a:t>Orthogonal cutting of  AISI 1040 (C45 E+N) normalized </a:t>
            </a:r>
            <a:endParaRPr kumimoji="0" lang="de-DE" sz="1755" b="1" u="none" strike="noStrike" cap="none" normalizeH="0" baseline="0" smtClean="0">
              <a:ln>
                <a:noFill/>
              </a:ln>
              <a:effectLst/>
              <a:latin typeface="Arial"/>
            </a:endParaRPr>
          </a:p>
        </p:txBody>
      </p:sp>
      <p:sp>
        <p:nvSpPr>
          <p:cNvPr id="7" name="Rechteck 6">
            <a:hlinkClick r:id="" action="ppaction://noaction"/>
          </p:cNvPr>
          <p:cNvSpPr/>
          <p:nvPr>
            <p:custDataLst>
              <p:tags r:id="rId10"/>
            </p:custDataLst>
          </p:nvPr>
        </p:nvSpPr>
        <p:spPr bwMode="auto">
          <a:xfrm>
            <a:off x="215900" y="2257173"/>
            <a:ext cx="419997" cy="419997"/>
          </a:xfrm>
          <a:prstGeom prst="rect">
            <a:avLst/>
          </a:prstGeom>
          <a:solidFill>
            <a:schemeClr val="accent1">
              <a:lumMod val="100000"/>
            </a:schemeClr>
          </a:solidFill>
          <a:ln w="10795" cap="flat" cmpd="sng" algn="ctr">
            <a:noFill/>
            <a:prstDash val="solid"/>
            <a:round/>
            <a:headEnd type="none" w="med" len="med"/>
            <a:tailEnd type="none" w="med" len="med"/>
          </a:ln>
          <a:effectLst/>
          <a:extLst/>
        </p:spPr>
        <p:txBody>
          <a:bodyPr rot="0" spcFirstLastPara="0" vertOverflow="overflow" horzOverflow="overflow" vert="horz" wrap="none" lIns="74274" tIns="74274" rIns="74274" bIns="74274" numCol="1" spcCol="0" rtlCol="0" fromWordArt="0" anchor="ctr" anchorCtr="0" forceAA="0" compatLnSpc="1">
            <a:prstTxWarp prst="textNoShape">
              <a:avLst/>
            </a:prstTxWarp>
            <a:noAutofit/>
          </a:bodyPr>
          <a:lstStyle/>
          <a:p>
            <a:pPr algn="ctr" defTabSz="914400" rtl="0" eaLnBrk="1" fontAlgn="base" latinLnBrk="0" hangingPunct="1">
              <a:spcBef>
                <a:spcPct val="0"/>
              </a:spcBef>
              <a:spcAft>
                <a:spcPct val="0"/>
              </a:spcAft>
              <a:buClrTx/>
              <a:buSzTx/>
              <a:tabLst/>
            </a:pPr>
            <a:r>
              <a:rPr kumimoji="0" lang="de-DE" sz="1755" b="1" u="none" strike="noStrike" cap="none" normalizeH="0" baseline="0" smtClean="0">
                <a:ln>
                  <a:noFill/>
                </a:ln>
                <a:solidFill>
                  <a:schemeClr val="bg1"/>
                </a:solidFill>
                <a:effectLst/>
                <a:latin typeface="Arial"/>
              </a:rPr>
              <a:t>3</a:t>
            </a:r>
          </a:p>
        </p:txBody>
      </p:sp>
      <p:sp>
        <p:nvSpPr>
          <p:cNvPr id="6" name="Rechteck 5">
            <a:hlinkClick r:id="rId20" action="ppaction://hlinksldjump"/>
          </p:cNvPr>
          <p:cNvSpPr/>
          <p:nvPr>
            <p:custDataLst>
              <p:tags r:id="rId11"/>
            </p:custDataLst>
          </p:nvPr>
        </p:nvSpPr>
        <p:spPr bwMode="auto">
          <a:xfrm>
            <a:off x="697792" y="1560386"/>
            <a:ext cx="8985959" cy="419997"/>
          </a:xfrm>
          <a:prstGeom prst="rect">
            <a:avLst/>
          </a:prstGeom>
          <a:noFill/>
          <a:ln w="10795" cap="flat" cmpd="sng" algn="ctr">
            <a:noFill/>
            <a:prstDash val="solid"/>
            <a:round/>
            <a:headEnd type="none" w="med" len="med"/>
            <a:tailEnd type="none" w="med" len="med"/>
          </a:ln>
          <a:effectLst/>
          <a:extLst>
            <a:ext uri="{909E8E84-426E-40DD-AFC4-6F175D3DCCD1}">
              <a14:hiddenFill xmlns:a14="http://schemas.microsoft.com/office/drawing/2010/main">
                <a:solidFill>
                  <a:schemeClr val="accent2"/>
                </a:solidFill>
              </a14:hiddenFill>
            </a:ext>
          </a:extLst>
        </p:spPr>
        <p:txBody>
          <a:bodyPr rot="0" spcFirstLastPara="0" vertOverflow="overflow" horzOverflow="overflow" vert="horz" wrap="none" lIns="74274" tIns="74274" rIns="0" bIns="74274" numCol="1" spcCol="0" rtlCol="0" fromWordArt="0" anchor="t" anchorCtr="0" forceAA="0" compatLnSpc="1">
            <a:prstTxWarp prst="textNoShape">
              <a:avLst/>
            </a:prstTxWarp>
            <a:noAutofit/>
          </a:bodyPr>
          <a:lstStyle/>
          <a:p>
            <a:pPr defTabSz="914400" rtl="0" eaLnBrk="1" fontAlgn="base" latinLnBrk="0" hangingPunct="1">
              <a:spcBef>
                <a:spcPct val="0"/>
              </a:spcBef>
              <a:spcAft>
                <a:spcPct val="0"/>
              </a:spcAft>
              <a:buClrTx/>
              <a:buSzTx/>
              <a:tabLst/>
            </a:pPr>
            <a:r>
              <a:rPr kumimoji="0" lang="en-US" sz="1755" b="1" u="none" strike="noStrike" cap="none" normalizeH="0" baseline="0" smtClean="0">
                <a:ln>
                  <a:noFill/>
                </a:ln>
                <a:effectLst/>
                <a:latin typeface="Arial"/>
              </a:rPr>
              <a:t>Post processing of thermal pictures</a:t>
            </a:r>
            <a:endParaRPr kumimoji="0" lang="de-DE" sz="1755" b="1" u="none" strike="noStrike" cap="none" normalizeH="0" baseline="0" smtClean="0">
              <a:ln>
                <a:noFill/>
              </a:ln>
              <a:effectLst/>
              <a:latin typeface="Arial"/>
            </a:endParaRPr>
          </a:p>
        </p:txBody>
      </p:sp>
      <p:sp>
        <p:nvSpPr>
          <p:cNvPr id="5" name="Rechteck 4">
            <a:hlinkClick r:id="rId20" action="ppaction://hlinksldjump"/>
          </p:cNvPr>
          <p:cNvSpPr/>
          <p:nvPr>
            <p:custDataLst>
              <p:tags r:id="rId12"/>
            </p:custDataLst>
          </p:nvPr>
        </p:nvSpPr>
        <p:spPr bwMode="auto">
          <a:xfrm>
            <a:off x="215900" y="1560386"/>
            <a:ext cx="419997" cy="419997"/>
          </a:xfrm>
          <a:prstGeom prst="rect">
            <a:avLst/>
          </a:prstGeom>
          <a:solidFill>
            <a:schemeClr val="accent1">
              <a:lumMod val="100000"/>
            </a:schemeClr>
          </a:solidFill>
          <a:ln w="10795" cap="flat" cmpd="sng" algn="ctr">
            <a:noFill/>
            <a:prstDash val="solid"/>
            <a:round/>
            <a:headEnd type="none" w="med" len="med"/>
            <a:tailEnd type="none" w="med" len="med"/>
          </a:ln>
          <a:effectLst/>
          <a:extLst/>
        </p:spPr>
        <p:txBody>
          <a:bodyPr rot="0" spcFirstLastPara="0" vertOverflow="overflow" horzOverflow="overflow" vert="horz" wrap="none" lIns="74274" tIns="74274" rIns="74274" bIns="74274" numCol="1" spcCol="0" rtlCol="0" fromWordArt="0" anchor="ctr" anchorCtr="0" forceAA="0" compatLnSpc="1">
            <a:prstTxWarp prst="textNoShape">
              <a:avLst/>
            </a:prstTxWarp>
            <a:noAutofit/>
          </a:bodyPr>
          <a:lstStyle/>
          <a:p>
            <a:pPr algn="ctr" defTabSz="914400" rtl="0" eaLnBrk="1" fontAlgn="base" latinLnBrk="0" hangingPunct="1">
              <a:spcBef>
                <a:spcPct val="0"/>
              </a:spcBef>
              <a:spcAft>
                <a:spcPct val="0"/>
              </a:spcAft>
              <a:buClrTx/>
              <a:buSzTx/>
              <a:tabLst/>
            </a:pPr>
            <a:r>
              <a:rPr kumimoji="0" lang="de-DE" sz="1755" b="1" u="none" strike="noStrike" cap="none" normalizeH="0" baseline="0" smtClean="0">
                <a:ln>
                  <a:noFill/>
                </a:ln>
                <a:solidFill>
                  <a:schemeClr val="bg1"/>
                </a:solidFill>
                <a:effectLst/>
                <a:latin typeface="Arial"/>
              </a:rPr>
              <a:t>2</a:t>
            </a:r>
          </a:p>
        </p:txBody>
      </p:sp>
      <p:sp>
        <p:nvSpPr>
          <p:cNvPr id="4" name="Rechteck 3">
            <a:hlinkClick r:id="rId21" action="ppaction://hlinksldjump"/>
          </p:cNvPr>
          <p:cNvSpPr/>
          <p:nvPr>
            <p:custDataLst>
              <p:tags r:id="rId13"/>
            </p:custDataLst>
          </p:nvPr>
        </p:nvSpPr>
        <p:spPr bwMode="auto">
          <a:xfrm>
            <a:off x="697792" y="863600"/>
            <a:ext cx="8985959" cy="419997"/>
          </a:xfrm>
          <a:prstGeom prst="rect">
            <a:avLst/>
          </a:prstGeom>
          <a:noFill/>
          <a:ln w="10795" cap="flat" cmpd="sng" algn="ctr">
            <a:noFill/>
            <a:prstDash val="solid"/>
            <a:round/>
            <a:headEnd type="none" w="med" len="med"/>
            <a:tailEnd type="none" w="med" len="med"/>
          </a:ln>
          <a:effectLst/>
          <a:extLst>
            <a:ext uri="{909E8E84-426E-40DD-AFC4-6F175D3DCCD1}">
              <a14:hiddenFill xmlns:a14="http://schemas.microsoft.com/office/drawing/2010/main">
                <a:solidFill>
                  <a:schemeClr val="accent2"/>
                </a:solidFill>
              </a14:hiddenFill>
            </a:ext>
          </a:extLst>
        </p:spPr>
        <p:txBody>
          <a:bodyPr rot="0" spcFirstLastPara="0" vertOverflow="overflow" horzOverflow="overflow" vert="horz" wrap="none" lIns="74274" tIns="74274" rIns="0" bIns="74274" numCol="1" spcCol="0" rtlCol="0" fromWordArt="0" anchor="t" anchorCtr="0" forceAA="0" compatLnSpc="1">
            <a:prstTxWarp prst="textNoShape">
              <a:avLst/>
            </a:prstTxWarp>
            <a:noAutofit/>
          </a:bodyPr>
          <a:lstStyle/>
          <a:p>
            <a:pPr defTabSz="914400" rtl="0" eaLnBrk="1" fontAlgn="base" latinLnBrk="0" hangingPunct="1">
              <a:spcBef>
                <a:spcPct val="0"/>
              </a:spcBef>
              <a:spcAft>
                <a:spcPct val="0"/>
              </a:spcAft>
              <a:buClrTx/>
              <a:buSzTx/>
              <a:tabLst/>
            </a:pPr>
            <a:r>
              <a:rPr kumimoji="0" lang="de-DE" sz="1755" b="1" u="none" strike="noStrike" cap="none" normalizeH="0" baseline="0" smtClean="0">
                <a:ln>
                  <a:noFill/>
                </a:ln>
                <a:effectLst/>
                <a:latin typeface="Arial"/>
              </a:rPr>
              <a:t>Experimental Setup</a:t>
            </a:r>
          </a:p>
        </p:txBody>
      </p:sp>
      <p:sp>
        <p:nvSpPr>
          <p:cNvPr id="3" name="Rechteck 2">
            <a:hlinkClick r:id="rId21" action="ppaction://hlinksldjump"/>
          </p:cNvPr>
          <p:cNvSpPr/>
          <p:nvPr>
            <p:custDataLst>
              <p:tags r:id="rId14"/>
            </p:custDataLst>
          </p:nvPr>
        </p:nvSpPr>
        <p:spPr bwMode="auto">
          <a:xfrm>
            <a:off x="215900" y="863600"/>
            <a:ext cx="419997" cy="419997"/>
          </a:xfrm>
          <a:prstGeom prst="rect">
            <a:avLst/>
          </a:prstGeom>
          <a:solidFill>
            <a:schemeClr val="accent1">
              <a:lumMod val="100000"/>
            </a:schemeClr>
          </a:solidFill>
          <a:ln w="10795" cap="flat" cmpd="sng" algn="ctr">
            <a:noFill/>
            <a:prstDash val="solid"/>
            <a:round/>
            <a:headEnd type="none" w="med" len="med"/>
            <a:tailEnd type="none" w="med" len="med"/>
          </a:ln>
          <a:effectLst/>
          <a:extLst/>
        </p:spPr>
        <p:txBody>
          <a:bodyPr rot="0" spcFirstLastPara="0" vertOverflow="overflow" horzOverflow="overflow" vert="horz" wrap="none" lIns="74274" tIns="74274" rIns="74274" bIns="74274" numCol="1" spcCol="0" rtlCol="0" fromWordArt="0" anchor="ctr" anchorCtr="0" forceAA="0" compatLnSpc="1">
            <a:prstTxWarp prst="textNoShape">
              <a:avLst/>
            </a:prstTxWarp>
            <a:noAutofit/>
          </a:bodyPr>
          <a:lstStyle/>
          <a:p>
            <a:pPr algn="ctr" defTabSz="914400" rtl="0" eaLnBrk="1" fontAlgn="base" latinLnBrk="0" hangingPunct="1">
              <a:spcBef>
                <a:spcPct val="0"/>
              </a:spcBef>
              <a:spcAft>
                <a:spcPct val="0"/>
              </a:spcAft>
              <a:buClrTx/>
              <a:buSzTx/>
              <a:tabLst/>
            </a:pPr>
            <a:r>
              <a:rPr kumimoji="0" lang="de-DE" sz="1755" b="1" u="none" strike="noStrike" cap="none" normalizeH="0" baseline="0" smtClean="0">
                <a:ln>
                  <a:noFill/>
                </a:ln>
                <a:solidFill>
                  <a:schemeClr val="bg1"/>
                </a:solidFill>
                <a:effectLst/>
                <a:latin typeface="Arial"/>
              </a:rPr>
              <a:t>1</a:t>
            </a:r>
          </a:p>
        </p:txBody>
      </p:sp>
      <p:sp>
        <p:nvSpPr>
          <p:cNvPr id="2" name="Titel 1"/>
          <p:cNvSpPr>
            <a:spLocks noGrp="1"/>
          </p:cNvSpPr>
          <p:nvPr>
            <p:ph type="title"/>
            <p:custDataLst>
              <p:tags r:id="rId15"/>
            </p:custDataLst>
          </p:nvPr>
        </p:nvSpPr>
        <p:spPr/>
        <p:txBody>
          <a:bodyPr/>
          <a:lstStyle/>
          <a:p>
            <a:r>
              <a:rPr lang="de-DE" smtClean="0"/>
              <a:t>Gliederung</a:t>
            </a:r>
            <a:endParaRPr lang="de-DE"/>
          </a:p>
        </p:txBody>
      </p:sp>
    </p:spTree>
    <p:custDataLst>
      <p:tags r:id="rId1"/>
    </p:custDataLst>
    <p:extLst>
      <p:ext uri="{BB962C8B-B14F-4D97-AF65-F5344CB8AC3E}">
        <p14:creationId xmlns:p14="http://schemas.microsoft.com/office/powerpoint/2010/main" val="149530831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kt 2" hidden="1"/>
          <p:cNvGraphicFramePr>
            <a:graphicFrameLocks noChangeAspect="1"/>
          </p:cNvGraphicFramePr>
          <p:nvPr>
            <p:custDataLst>
              <p:tags r:id="rId2"/>
            </p:custDataLst>
            <p:extLst>
              <p:ext uri="{D42A27DB-BD31-4B8C-83A1-F6EECF244321}">
                <p14:modId xmlns:p14="http://schemas.microsoft.com/office/powerpoint/2010/main" val="143950407"/>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87125" name="think-cell Folie" r:id="rId5" imgW="270" imgH="270" progId="TCLayout.ActiveDocument.1">
                  <p:embed/>
                </p:oleObj>
              </mc:Choice>
              <mc:Fallback>
                <p:oleObj name="think-cell Folie" r:id="rId5" imgW="270" imgH="270"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p:graphicFrame>
        <p:nvGraphicFramePr>
          <p:cNvPr id="8" name="Diagramm 7"/>
          <p:cNvGraphicFramePr>
            <a:graphicFrameLocks/>
          </p:cNvGraphicFramePr>
          <p:nvPr>
            <p:extLst>
              <p:ext uri="{D42A27DB-BD31-4B8C-83A1-F6EECF244321}">
                <p14:modId xmlns:p14="http://schemas.microsoft.com/office/powerpoint/2010/main" val="211046792"/>
              </p:ext>
            </p:extLst>
          </p:nvPr>
        </p:nvGraphicFramePr>
        <p:xfrm>
          <a:off x="245204" y="874275"/>
          <a:ext cx="9414000" cy="5090400"/>
        </p:xfrm>
        <a:graphic>
          <a:graphicData uri="http://schemas.openxmlformats.org/drawingml/2006/chart">
            <c:chart xmlns:c="http://schemas.openxmlformats.org/drawingml/2006/chart" xmlns:r="http://schemas.openxmlformats.org/officeDocument/2006/relationships" r:id="rId7"/>
          </a:graphicData>
        </a:graphic>
      </p:graphicFrame>
      <p:sp>
        <p:nvSpPr>
          <p:cNvPr id="6" name="Titel 1"/>
          <p:cNvSpPr>
            <a:spLocks noGrp="1"/>
          </p:cNvSpPr>
          <p:nvPr>
            <p:ph type="title"/>
            <p:custDataLst>
              <p:tags r:id="rId3"/>
            </p:custDataLst>
          </p:nvPr>
        </p:nvSpPr>
        <p:spPr>
          <a:xfrm>
            <a:off x="217488" y="0"/>
            <a:ext cx="9467850" cy="719138"/>
          </a:xfrm>
        </p:spPr>
        <p:txBody>
          <a:bodyPr/>
          <a:lstStyle/>
          <a:p>
            <a:r>
              <a:rPr lang="en-US" dirty="0"/>
              <a:t>Time and spatial varying thermal properties </a:t>
            </a:r>
            <a:r>
              <a:rPr lang="en-US" dirty="0" smtClean="0"/>
              <a:t/>
            </a:r>
            <a:br>
              <a:rPr lang="en-US" dirty="0" smtClean="0"/>
            </a:br>
            <a:r>
              <a:rPr lang="en-US" dirty="0">
                <a:solidFill>
                  <a:schemeClr val="accent4"/>
                </a:solidFill>
              </a:rPr>
              <a:t>Temperature at tool tip [°</a:t>
            </a:r>
            <a:r>
              <a:rPr lang="en-US" dirty="0" smtClean="0">
                <a:solidFill>
                  <a:schemeClr val="accent4"/>
                </a:solidFill>
              </a:rPr>
              <a:t>C] for different </a:t>
            </a:r>
            <a:r>
              <a:rPr lang="en-US" dirty="0" err="1" smtClean="0">
                <a:solidFill>
                  <a:schemeClr val="accent4"/>
                </a:solidFill>
              </a:rPr>
              <a:t>v</a:t>
            </a:r>
            <a:r>
              <a:rPr lang="en-US" baseline="-25000" dirty="0" err="1" smtClean="0">
                <a:solidFill>
                  <a:schemeClr val="accent4"/>
                </a:solidFill>
              </a:rPr>
              <a:t>c</a:t>
            </a:r>
            <a:r>
              <a:rPr lang="en-US" dirty="0" smtClean="0">
                <a:solidFill>
                  <a:schemeClr val="accent4"/>
                </a:solidFill>
              </a:rPr>
              <a:t> and </a:t>
            </a:r>
            <a:r>
              <a:rPr lang="en-US" dirty="0" err="1" smtClean="0">
                <a:solidFill>
                  <a:schemeClr val="accent4"/>
                </a:solidFill>
              </a:rPr>
              <a:t>h</a:t>
            </a:r>
            <a:r>
              <a:rPr lang="en-US" baseline="-25000" dirty="0" err="1" smtClean="0">
                <a:solidFill>
                  <a:schemeClr val="accent4"/>
                </a:solidFill>
              </a:rPr>
              <a:t>sp</a:t>
            </a:r>
            <a:endParaRPr lang="en-US" dirty="0">
              <a:solidFill>
                <a:schemeClr val="accent4"/>
              </a:solidFill>
            </a:endParaRPr>
          </a:p>
        </p:txBody>
      </p:sp>
      <p:sp>
        <p:nvSpPr>
          <p:cNvPr id="7" name="Freeform 62"/>
          <p:cNvSpPr>
            <a:spLocks noEditPoints="1"/>
          </p:cNvSpPr>
          <p:nvPr/>
        </p:nvSpPr>
        <p:spPr bwMode="auto">
          <a:xfrm>
            <a:off x="9057456" y="188640"/>
            <a:ext cx="450674" cy="450674"/>
          </a:xfrm>
          <a:custGeom>
            <a:avLst/>
            <a:gdLst>
              <a:gd name="T0" fmla="*/ 32 w 484"/>
              <a:gd name="T1" fmla="*/ 364 h 484"/>
              <a:gd name="T2" fmla="*/ 0 w 484"/>
              <a:gd name="T3" fmla="*/ 242 h 484"/>
              <a:gd name="T4" fmla="*/ 32 w 484"/>
              <a:gd name="T5" fmla="*/ 121 h 484"/>
              <a:gd name="T6" fmla="*/ 120 w 484"/>
              <a:gd name="T7" fmla="*/ 33 h 484"/>
              <a:gd name="T8" fmla="*/ 242 w 484"/>
              <a:gd name="T9" fmla="*/ 0 h 484"/>
              <a:gd name="T10" fmla="*/ 363 w 484"/>
              <a:gd name="T11" fmla="*/ 33 h 484"/>
              <a:gd name="T12" fmla="*/ 451 w 484"/>
              <a:gd name="T13" fmla="*/ 121 h 484"/>
              <a:gd name="T14" fmla="*/ 484 w 484"/>
              <a:gd name="T15" fmla="*/ 242 h 484"/>
              <a:gd name="T16" fmla="*/ 451 w 484"/>
              <a:gd name="T17" fmla="*/ 364 h 484"/>
              <a:gd name="T18" fmla="*/ 363 w 484"/>
              <a:gd name="T19" fmla="*/ 452 h 484"/>
              <a:gd name="T20" fmla="*/ 242 w 484"/>
              <a:gd name="T21" fmla="*/ 484 h 484"/>
              <a:gd name="T22" fmla="*/ 120 w 484"/>
              <a:gd name="T23" fmla="*/ 452 h 484"/>
              <a:gd name="T24" fmla="*/ 32 w 484"/>
              <a:gd name="T25" fmla="*/ 364 h 484"/>
              <a:gd name="T26" fmla="*/ 93 w 484"/>
              <a:gd name="T27" fmla="*/ 156 h 484"/>
              <a:gd name="T28" fmla="*/ 70 w 484"/>
              <a:gd name="T29" fmla="*/ 242 h 484"/>
              <a:gd name="T30" fmla="*/ 93 w 484"/>
              <a:gd name="T31" fmla="*/ 328 h 484"/>
              <a:gd name="T32" fmla="*/ 156 w 484"/>
              <a:gd name="T33" fmla="*/ 391 h 484"/>
              <a:gd name="T34" fmla="*/ 242 w 484"/>
              <a:gd name="T35" fmla="*/ 414 h 484"/>
              <a:gd name="T36" fmla="*/ 328 w 484"/>
              <a:gd name="T37" fmla="*/ 391 h 484"/>
              <a:gd name="T38" fmla="*/ 390 w 484"/>
              <a:gd name="T39" fmla="*/ 328 h 484"/>
              <a:gd name="T40" fmla="*/ 413 w 484"/>
              <a:gd name="T41" fmla="*/ 242 h 484"/>
              <a:gd name="T42" fmla="*/ 390 w 484"/>
              <a:gd name="T43" fmla="*/ 156 h 484"/>
              <a:gd name="T44" fmla="*/ 328 w 484"/>
              <a:gd name="T45" fmla="*/ 94 h 484"/>
              <a:gd name="T46" fmla="*/ 242 w 484"/>
              <a:gd name="T47" fmla="*/ 71 h 484"/>
              <a:gd name="T48" fmla="*/ 156 w 484"/>
              <a:gd name="T49" fmla="*/ 94 h 484"/>
              <a:gd name="T50" fmla="*/ 93 w 484"/>
              <a:gd name="T51" fmla="*/ 156 h 484"/>
              <a:gd name="T52" fmla="*/ 161 w 484"/>
              <a:gd name="T53" fmla="*/ 273 h 484"/>
              <a:gd name="T54" fmla="*/ 161 w 484"/>
              <a:gd name="T55" fmla="*/ 252 h 484"/>
              <a:gd name="T56" fmla="*/ 164 w 484"/>
              <a:gd name="T57" fmla="*/ 245 h 484"/>
              <a:gd name="T58" fmla="*/ 171 w 484"/>
              <a:gd name="T59" fmla="*/ 242 h 484"/>
              <a:gd name="T60" fmla="*/ 242 w 484"/>
              <a:gd name="T61" fmla="*/ 242 h 484"/>
              <a:gd name="T62" fmla="*/ 242 w 484"/>
              <a:gd name="T63" fmla="*/ 131 h 484"/>
              <a:gd name="T64" fmla="*/ 245 w 484"/>
              <a:gd name="T65" fmla="*/ 124 h 484"/>
              <a:gd name="T66" fmla="*/ 252 w 484"/>
              <a:gd name="T67" fmla="*/ 121 h 484"/>
              <a:gd name="T68" fmla="*/ 272 w 484"/>
              <a:gd name="T69" fmla="*/ 121 h 484"/>
              <a:gd name="T70" fmla="*/ 279 w 484"/>
              <a:gd name="T71" fmla="*/ 124 h 484"/>
              <a:gd name="T72" fmla="*/ 282 w 484"/>
              <a:gd name="T73" fmla="*/ 131 h 484"/>
              <a:gd name="T74" fmla="*/ 282 w 484"/>
              <a:gd name="T75" fmla="*/ 273 h 484"/>
              <a:gd name="T76" fmla="*/ 279 w 484"/>
              <a:gd name="T77" fmla="*/ 280 h 484"/>
              <a:gd name="T78" fmla="*/ 272 w 484"/>
              <a:gd name="T79" fmla="*/ 283 h 484"/>
              <a:gd name="T80" fmla="*/ 171 w 484"/>
              <a:gd name="T81" fmla="*/ 283 h 484"/>
              <a:gd name="T82" fmla="*/ 164 w 484"/>
              <a:gd name="T83" fmla="*/ 280 h 484"/>
              <a:gd name="T84" fmla="*/ 161 w 484"/>
              <a:gd name="T85" fmla="*/ 27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84" h="484">
                <a:moveTo>
                  <a:pt x="32" y="364"/>
                </a:moveTo>
                <a:cubicBezTo>
                  <a:pt x="11" y="327"/>
                  <a:pt x="0" y="286"/>
                  <a:pt x="0" y="242"/>
                </a:cubicBezTo>
                <a:cubicBezTo>
                  <a:pt x="0" y="198"/>
                  <a:pt x="11" y="158"/>
                  <a:pt x="32" y="121"/>
                </a:cubicBezTo>
                <a:cubicBezTo>
                  <a:pt x="54" y="84"/>
                  <a:pt x="83" y="54"/>
                  <a:pt x="120" y="33"/>
                </a:cubicBezTo>
                <a:cubicBezTo>
                  <a:pt x="157" y="11"/>
                  <a:pt x="198" y="0"/>
                  <a:pt x="242" y="0"/>
                </a:cubicBezTo>
                <a:cubicBezTo>
                  <a:pt x="286" y="0"/>
                  <a:pt x="326" y="11"/>
                  <a:pt x="363" y="33"/>
                </a:cubicBezTo>
                <a:cubicBezTo>
                  <a:pt x="400" y="54"/>
                  <a:pt x="430" y="84"/>
                  <a:pt x="451" y="121"/>
                </a:cubicBezTo>
                <a:cubicBezTo>
                  <a:pt x="473" y="158"/>
                  <a:pt x="484" y="198"/>
                  <a:pt x="484" y="242"/>
                </a:cubicBezTo>
                <a:cubicBezTo>
                  <a:pt x="484" y="286"/>
                  <a:pt x="473" y="327"/>
                  <a:pt x="451" y="364"/>
                </a:cubicBezTo>
                <a:cubicBezTo>
                  <a:pt x="430" y="401"/>
                  <a:pt x="400" y="430"/>
                  <a:pt x="363" y="452"/>
                </a:cubicBezTo>
                <a:cubicBezTo>
                  <a:pt x="326" y="473"/>
                  <a:pt x="286" y="484"/>
                  <a:pt x="242" y="484"/>
                </a:cubicBezTo>
                <a:cubicBezTo>
                  <a:pt x="198" y="484"/>
                  <a:pt x="157" y="473"/>
                  <a:pt x="120" y="452"/>
                </a:cubicBezTo>
                <a:cubicBezTo>
                  <a:pt x="83" y="430"/>
                  <a:pt x="54" y="401"/>
                  <a:pt x="32" y="364"/>
                </a:cubicBezTo>
                <a:close/>
                <a:moveTo>
                  <a:pt x="93" y="156"/>
                </a:moveTo>
                <a:cubicBezTo>
                  <a:pt x="78" y="183"/>
                  <a:pt x="70" y="211"/>
                  <a:pt x="70" y="242"/>
                </a:cubicBezTo>
                <a:cubicBezTo>
                  <a:pt x="70" y="273"/>
                  <a:pt x="78" y="302"/>
                  <a:pt x="93" y="328"/>
                </a:cubicBezTo>
                <a:cubicBezTo>
                  <a:pt x="109" y="355"/>
                  <a:pt x="130" y="375"/>
                  <a:pt x="156" y="391"/>
                </a:cubicBezTo>
                <a:cubicBezTo>
                  <a:pt x="182" y="406"/>
                  <a:pt x="211" y="414"/>
                  <a:pt x="242" y="414"/>
                </a:cubicBezTo>
                <a:cubicBezTo>
                  <a:pt x="273" y="414"/>
                  <a:pt x="302" y="406"/>
                  <a:pt x="328" y="391"/>
                </a:cubicBezTo>
                <a:cubicBezTo>
                  <a:pt x="354" y="375"/>
                  <a:pt x="375" y="355"/>
                  <a:pt x="390" y="328"/>
                </a:cubicBezTo>
                <a:cubicBezTo>
                  <a:pt x="405" y="302"/>
                  <a:pt x="413" y="273"/>
                  <a:pt x="413" y="242"/>
                </a:cubicBezTo>
                <a:cubicBezTo>
                  <a:pt x="413" y="211"/>
                  <a:pt x="405" y="183"/>
                  <a:pt x="390" y="156"/>
                </a:cubicBezTo>
                <a:cubicBezTo>
                  <a:pt x="375" y="130"/>
                  <a:pt x="354" y="109"/>
                  <a:pt x="328" y="94"/>
                </a:cubicBezTo>
                <a:cubicBezTo>
                  <a:pt x="302" y="79"/>
                  <a:pt x="273" y="71"/>
                  <a:pt x="242" y="71"/>
                </a:cubicBezTo>
                <a:cubicBezTo>
                  <a:pt x="211" y="71"/>
                  <a:pt x="182" y="79"/>
                  <a:pt x="156" y="94"/>
                </a:cubicBezTo>
                <a:cubicBezTo>
                  <a:pt x="130" y="109"/>
                  <a:pt x="109" y="130"/>
                  <a:pt x="93" y="156"/>
                </a:cubicBezTo>
                <a:close/>
                <a:moveTo>
                  <a:pt x="161" y="273"/>
                </a:moveTo>
                <a:lnTo>
                  <a:pt x="161" y="252"/>
                </a:lnTo>
                <a:cubicBezTo>
                  <a:pt x="161" y="249"/>
                  <a:pt x="162" y="247"/>
                  <a:pt x="164" y="245"/>
                </a:cubicBezTo>
                <a:cubicBezTo>
                  <a:pt x="166" y="243"/>
                  <a:pt x="168" y="242"/>
                  <a:pt x="171" y="242"/>
                </a:cubicBezTo>
                <a:lnTo>
                  <a:pt x="242" y="242"/>
                </a:lnTo>
                <a:lnTo>
                  <a:pt x="242" y="131"/>
                </a:lnTo>
                <a:cubicBezTo>
                  <a:pt x="242" y="129"/>
                  <a:pt x="243" y="126"/>
                  <a:pt x="245" y="124"/>
                </a:cubicBezTo>
                <a:cubicBezTo>
                  <a:pt x="246" y="122"/>
                  <a:pt x="249" y="121"/>
                  <a:pt x="252" y="121"/>
                </a:cubicBezTo>
                <a:lnTo>
                  <a:pt x="272" y="121"/>
                </a:lnTo>
                <a:cubicBezTo>
                  <a:pt x="275" y="121"/>
                  <a:pt x="277" y="122"/>
                  <a:pt x="279" y="124"/>
                </a:cubicBezTo>
                <a:cubicBezTo>
                  <a:pt x="281" y="126"/>
                  <a:pt x="282" y="129"/>
                  <a:pt x="282" y="131"/>
                </a:cubicBezTo>
                <a:lnTo>
                  <a:pt x="282" y="273"/>
                </a:lnTo>
                <a:cubicBezTo>
                  <a:pt x="282" y="276"/>
                  <a:pt x="281" y="278"/>
                  <a:pt x="279" y="280"/>
                </a:cubicBezTo>
                <a:cubicBezTo>
                  <a:pt x="277" y="282"/>
                  <a:pt x="275" y="283"/>
                  <a:pt x="272" y="283"/>
                </a:cubicBezTo>
                <a:lnTo>
                  <a:pt x="171" y="283"/>
                </a:lnTo>
                <a:cubicBezTo>
                  <a:pt x="168" y="283"/>
                  <a:pt x="166" y="282"/>
                  <a:pt x="164" y="280"/>
                </a:cubicBezTo>
                <a:cubicBezTo>
                  <a:pt x="162" y="278"/>
                  <a:pt x="161" y="276"/>
                  <a:pt x="161" y="273"/>
                </a:cubicBez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4934168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Experimental Setup</a:t>
            </a:r>
            <a:br>
              <a:rPr lang="en-US" dirty="0" smtClean="0"/>
            </a:br>
            <a:r>
              <a:rPr lang="en-US" dirty="0" smtClean="0">
                <a:solidFill>
                  <a:srgbClr val="407FB7"/>
                </a:solidFill>
              </a:rPr>
              <a:t>Design of Experiment for AISI 1045</a:t>
            </a:r>
            <a:endParaRPr lang="en-US" dirty="0">
              <a:solidFill>
                <a:srgbClr val="407FB7"/>
              </a:solidFill>
            </a:endParaRPr>
          </a:p>
        </p:txBody>
      </p:sp>
      <p:graphicFrame>
        <p:nvGraphicFramePr>
          <p:cNvPr id="3" name="Tabelle 2"/>
          <p:cNvGraphicFramePr>
            <a:graphicFrameLocks noGrp="1"/>
          </p:cNvGraphicFramePr>
          <p:nvPr>
            <p:extLst>
              <p:ext uri="{D42A27DB-BD31-4B8C-83A1-F6EECF244321}">
                <p14:modId xmlns:p14="http://schemas.microsoft.com/office/powerpoint/2010/main" val="1251966658"/>
              </p:ext>
            </p:extLst>
          </p:nvPr>
        </p:nvGraphicFramePr>
        <p:xfrm>
          <a:off x="217486" y="872722"/>
          <a:ext cx="9450000" cy="4998240"/>
        </p:xfrm>
        <a:graphic>
          <a:graphicData uri="http://schemas.openxmlformats.org/drawingml/2006/table">
            <a:tbl>
              <a:tblPr firstRow="1">
                <a:tableStyleId>{5C22544A-7EE6-4342-B048-85BDC9FD1C3A}</a:tableStyleId>
              </a:tblPr>
              <a:tblGrid>
                <a:gridCol w="2646000"/>
                <a:gridCol w="1134000"/>
                <a:gridCol w="1134000"/>
                <a:gridCol w="1134000"/>
                <a:gridCol w="1134000"/>
                <a:gridCol w="1134000"/>
                <a:gridCol w="1134000"/>
              </a:tblGrid>
              <a:tr h="385676">
                <a:tc>
                  <a:txBody>
                    <a:bodyPr/>
                    <a:lstStyle/>
                    <a:p>
                      <a:pPr algn="ctr" fontAlgn="ctr"/>
                      <a:r>
                        <a:rPr lang="en-US" sz="1200" b="1" u="none" strike="noStrike" dirty="0" smtClean="0">
                          <a:effectLst/>
                        </a:rPr>
                        <a:t>Experiments</a:t>
                      </a:r>
                      <a:endParaRPr lang="en-US" sz="1200" b="1" i="0" u="none" strike="noStrike" dirty="0">
                        <a:solidFill>
                          <a:srgbClr val="FFFFFF"/>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549F"/>
                    </a:solidFill>
                  </a:tcPr>
                </a:tc>
                <a:tc>
                  <a:txBody>
                    <a:bodyPr/>
                    <a:lstStyle/>
                    <a:p>
                      <a:pPr algn="ctr" rtl="0" fontAlgn="ctr"/>
                      <a:r>
                        <a:rPr lang="en-US" sz="1200" u="none" strike="noStrike" dirty="0" smtClean="0">
                          <a:effectLst/>
                        </a:rPr>
                        <a:t>Cutting Velocity [m/min]</a:t>
                      </a:r>
                      <a:endParaRPr lang="en-US" sz="1200" b="1" i="0" u="none" strike="noStrike" dirty="0">
                        <a:solidFill>
                          <a:srgbClr val="FFFFFF"/>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549F"/>
                    </a:solidFill>
                  </a:tcPr>
                </a:tc>
                <a:tc>
                  <a:txBody>
                    <a:bodyPr/>
                    <a:lstStyle/>
                    <a:p>
                      <a:pPr algn="ctr" rtl="0" fontAlgn="ctr"/>
                      <a:r>
                        <a:rPr lang="en-US" sz="1200" u="none" strike="noStrike" dirty="0" smtClean="0">
                          <a:effectLst/>
                        </a:rPr>
                        <a:t>Uncut chip thickness [µm]</a:t>
                      </a:r>
                      <a:endParaRPr lang="en-US" sz="1200" b="1" i="0" u="none" strike="noStrike" dirty="0">
                        <a:solidFill>
                          <a:srgbClr val="FFFFFF"/>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549F"/>
                    </a:solidFill>
                  </a:tcPr>
                </a:tc>
                <a:tc>
                  <a:txBody>
                    <a:bodyPr/>
                    <a:lstStyle/>
                    <a:p>
                      <a:pPr algn="ctr" rtl="0" fontAlgn="ctr"/>
                      <a:r>
                        <a:rPr lang="en-US" sz="1200" u="none" strike="noStrike" dirty="0" smtClean="0">
                          <a:effectLst/>
                        </a:rPr>
                        <a:t>Integration time [µs]</a:t>
                      </a:r>
                      <a:endParaRPr lang="en-US" sz="1200" b="1" i="0" u="none" strike="noStrike" dirty="0">
                        <a:solidFill>
                          <a:srgbClr val="FFFFFF"/>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549F"/>
                    </a:solidFill>
                  </a:tcPr>
                </a:tc>
                <a:tc>
                  <a:txBody>
                    <a:bodyPr/>
                    <a:lstStyle/>
                    <a:p>
                      <a:pPr algn="ctr" rtl="0" fontAlgn="ctr"/>
                      <a:r>
                        <a:rPr lang="en-US" sz="1200" u="none" strike="noStrike" dirty="0" smtClean="0">
                          <a:effectLst/>
                        </a:rPr>
                        <a:t>Cutting Force [N]</a:t>
                      </a:r>
                      <a:endParaRPr lang="en-US" sz="1200" b="1" i="0" u="none" strike="noStrike" dirty="0">
                        <a:solidFill>
                          <a:srgbClr val="FFFFFF"/>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549F"/>
                    </a:solidFill>
                  </a:tcPr>
                </a:tc>
                <a:tc>
                  <a:txBody>
                    <a:bodyPr/>
                    <a:lstStyle/>
                    <a:p>
                      <a:pPr algn="ctr" rtl="0" fontAlgn="ctr"/>
                      <a:r>
                        <a:rPr lang="en-US" sz="1200" u="none" strike="noStrike" dirty="0" smtClean="0">
                          <a:effectLst/>
                        </a:rPr>
                        <a:t>Passive Force [N]</a:t>
                      </a:r>
                      <a:endParaRPr lang="en-US" sz="1200" b="1" i="0" u="none" strike="noStrike" dirty="0">
                        <a:solidFill>
                          <a:srgbClr val="FFFFFF"/>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549F"/>
                    </a:solidFill>
                  </a:tcPr>
                </a:tc>
                <a:tc>
                  <a:txBody>
                    <a:bodyPr/>
                    <a:lstStyle/>
                    <a:p>
                      <a:pPr algn="ctr" rtl="0" fontAlgn="ctr"/>
                      <a:r>
                        <a:rPr lang="en-US" sz="1200" b="1" i="0" u="none" strike="noStrike" dirty="0" smtClean="0">
                          <a:solidFill>
                            <a:srgbClr val="FFFFFF"/>
                          </a:solidFill>
                          <a:effectLst/>
                          <a:latin typeface="+mn-lt"/>
                        </a:rPr>
                        <a:t>Heat treatment</a:t>
                      </a:r>
                      <a:endParaRPr lang="en-US" sz="1200" b="1" i="0" u="none" strike="noStrike" dirty="0">
                        <a:solidFill>
                          <a:srgbClr val="FFFFFF"/>
                        </a:solidFill>
                        <a:effectLst/>
                        <a:latin typeface="+mn-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549F"/>
                    </a:solidFill>
                  </a:tcPr>
                </a:tc>
              </a:tr>
              <a:tr h="370800">
                <a:tc>
                  <a:txBody>
                    <a:bodyPr/>
                    <a:lstStyle/>
                    <a:p>
                      <a:pPr algn="ctr" fontAlgn="ctr"/>
                      <a:r>
                        <a:rPr lang="en-US" sz="1200" b="1" u="none" strike="noStrike" dirty="0" smtClean="0">
                          <a:effectLst/>
                        </a:rPr>
                        <a:t>VP41_1_H200_V100_C45_MF_425</a:t>
                      </a:r>
                      <a:endParaRPr lang="en-US" sz="1200" b="1" i="0" u="none" strike="noStrike" dirty="0">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200" u="none" strike="noStrike" dirty="0" smtClean="0">
                          <a:effectLst/>
                        </a:rPr>
                        <a:t>100</a:t>
                      </a:r>
                      <a:endParaRPr lang="en-US" sz="1200" b="0" i="0" u="none" strike="noStrike" dirty="0">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200" u="none" strike="noStrike" dirty="0" smtClean="0">
                          <a:effectLst/>
                        </a:rPr>
                        <a:t>200</a:t>
                      </a:r>
                      <a:endParaRPr lang="en-US" sz="1200" b="0" i="0" u="none" strike="noStrike" dirty="0">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200" u="none" strike="noStrike" dirty="0" smtClean="0">
                          <a:effectLst/>
                        </a:rPr>
                        <a:t>425</a:t>
                      </a:r>
                      <a:endParaRPr lang="en-US" sz="1200" b="0" i="0" u="none" strike="noStrike" dirty="0">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200" u="none" strike="noStrike" dirty="0" smtClean="0">
                          <a:effectLst/>
                        </a:rPr>
                        <a:t>1500</a:t>
                      </a:r>
                      <a:endParaRPr lang="en-US" sz="1200" b="0" i="0" u="none" strike="noStrike" dirty="0">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200" u="none" strike="noStrike" dirty="0" smtClean="0">
                          <a:effectLst/>
                        </a:rPr>
                        <a:t>1000</a:t>
                      </a:r>
                      <a:endParaRPr lang="en-US" sz="1200" b="0" i="0" u="none" strike="noStrike" dirty="0">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200" b="0" i="0" u="none" strike="noStrike" dirty="0" smtClean="0">
                          <a:solidFill>
                            <a:srgbClr val="000000"/>
                          </a:solidFill>
                          <a:effectLst/>
                          <a:latin typeface="+mn-lt"/>
                        </a:rPr>
                        <a:t>Normalized</a:t>
                      </a:r>
                      <a:endParaRPr lang="en-US" sz="1200" b="0" i="0" u="none" strike="noStrike" dirty="0">
                        <a:solidFill>
                          <a:srgbClr val="000000"/>
                        </a:solidFill>
                        <a:effectLst/>
                        <a:latin typeface="+mn-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70800">
                <a:tc>
                  <a:txBody>
                    <a:bodyPr/>
                    <a:lstStyle/>
                    <a:p>
                      <a:pPr algn="ctr" fontAlgn="ctr"/>
                      <a:r>
                        <a:rPr lang="en-US" sz="1200" b="1" u="none" strike="noStrike" dirty="0" smtClean="0">
                          <a:effectLst/>
                        </a:rPr>
                        <a:t>VP41_2_H200_V100_C45_MF_425</a:t>
                      </a:r>
                      <a:endParaRPr lang="en-US" sz="1200" b="1" i="0" u="none" strike="noStrike" dirty="0">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200" u="none" strike="noStrike" dirty="0" smtClean="0">
                          <a:effectLst/>
                        </a:rPr>
                        <a:t>100</a:t>
                      </a:r>
                      <a:endParaRPr lang="en-US" sz="1200" b="0" i="0" u="none" strike="noStrike" dirty="0">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200" u="none" strike="noStrike" dirty="0" smtClean="0">
                          <a:effectLst/>
                        </a:rPr>
                        <a:t>200</a:t>
                      </a:r>
                      <a:endParaRPr lang="en-US" sz="1200" b="0" i="0" u="none" strike="noStrike" dirty="0">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200" u="none" strike="noStrike" dirty="0" smtClean="0">
                          <a:effectLst/>
                        </a:rPr>
                        <a:t>425</a:t>
                      </a:r>
                      <a:endParaRPr lang="en-US" sz="1200" b="0" i="0" u="none" strike="noStrike" dirty="0">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200" u="none" strike="noStrike" dirty="0" smtClean="0">
                          <a:effectLst/>
                        </a:rPr>
                        <a:t>1565</a:t>
                      </a:r>
                      <a:endParaRPr lang="en-US" sz="1200" b="0" i="0" u="none" strike="noStrike" dirty="0">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200" u="none" strike="noStrike" dirty="0" smtClean="0">
                          <a:effectLst/>
                        </a:rPr>
                        <a:t>1005</a:t>
                      </a:r>
                      <a:endParaRPr lang="en-US" sz="1200" b="0" i="0" u="none" strike="noStrike" dirty="0">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200" b="0" i="0" u="none" strike="noStrike" dirty="0" smtClean="0">
                          <a:solidFill>
                            <a:srgbClr val="000000"/>
                          </a:solidFill>
                          <a:effectLst/>
                          <a:latin typeface="+mn-lt"/>
                        </a:rPr>
                        <a:t>Normalized</a:t>
                      </a:r>
                      <a:endParaRPr lang="en-US" sz="1200" b="0" i="0" u="none" strike="noStrike" dirty="0">
                        <a:solidFill>
                          <a:srgbClr val="000000"/>
                        </a:solidFill>
                        <a:effectLst/>
                        <a:latin typeface="+mn-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70800">
                <a:tc>
                  <a:txBody>
                    <a:bodyPr/>
                    <a:lstStyle/>
                    <a:p>
                      <a:pPr algn="ctr" fontAlgn="ctr"/>
                      <a:r>
                        <a:rPr lang="en-US" sz="1200" b="1" u="none" strike="noStrike" dirty="0" smtClean="0">
                          <a:effectLst/>
                        </a:rPr>
                        <a:t>VP42_1_H300_V100_C45_MF_425</a:t>
                      </a:r>
                      <a:endParaRPr lang="en-US" sz="1200" b="1" i="0" u="none" strike="noStrike" dirty="0">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200" u="none" strike="noStrike" dirty="0" smtClean="0">
                          <a:effectLst/>
                        </a:rPr>
                        <a:t>100</a:t>
                      </a:r>
                      <a:endParaRPr lang="en-US" sz="1200" b="0" i="0" u="none" strike="noStrike" dirty="0">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200" u="none" strike="noStrike" dirty="0" smtClean="0">
                          <a:effectLst/>
                        </a:rPr>
                        <a:t>300</a:t>
                      </a:r>
                      <a:endParaRPr lang="en-US" sz="1200" b="0" i="0" u="none" strike="noStrike" dirty="0">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200" u="none" strike="noStrike" dirty="0" smtClean="0">
                          <a:effectLst/>
                        </a:rPr>
                        <a:t>425</a:t>
                      </a:r>
                      <a:endParaRPr lang="en-US" sz="1200" b="0" i="0" u="none" strike="noStrike" dirty="0">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200" u="none" strike="noStrike" dirty="0" smtClean="0">
                          <a:effectLst/>
                        </a:rPr>
                        <a:t>2250</a:t>
                      </a:r>
                      <a:endParaRPr lang="en-US" sz="1200" b="0" i="0" u="none" strike="noStrike" dirty="0">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200" u="none" strike="noStrike" dirty="0" smtClean="0">
                          <a:effectLst/>
                        </a:rPr>
                        <a:t>1159</a:t>
                      </a:r>
                      <a:endParaRPr lang="en-US" sz="1200" b="0" i="0" u="none" strike="noStrike" dirty="0">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200" b="0" i="0" u="none" strike="noStrike" dirty="0" smtClean="0">
                          <a:solidFill>
                            <a:srgbClr val="000000"/>
                          </a:solidFill>
                          <a:effectLst/>
                          <a:latin typeface="+mn-lt"/>
                        </a:rPr>
                        <a:t>Normalized</a:t>
                      </a:r>
                      <a:endParaRPr lang="en-US" sz="1200" b="0" i="0" u="none" strike="noStrike" dirty="0">
                        <a:solidFill>
                          <a:srgbClr val="000000"/>
                        </a:solidFill>
                        <a:effectLst/>
                        <a:latin typeface="+mn-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70800">
                <a:tc>
                  <a:txBody>
                    <a:bodyPr/>
                    <a:lstStyle/>
                    <a:p>
                      <a:pPr algn="ctr" fontAlgn="ctr"/>
                      <a:r>
                        <a:rPr lang="en-US" sz="1200" b="1" u="none" strike="noStrike" dirty="0" smtClean="0">
                          <a:effectLst/>
                        </a:rPr>
                        <a:t>VP42_2_H300_V100_C45_MF_285</a:t>
                      </a:r>
                      <a:endParaRPr lang="en-US" sz="1200" b="1" i="0" u="none" strike="noStrike" dirty="0">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200" u="none" strike="noStrike" dirty="0" smtClean="0">
                          <a:effectLst/>
                        </a:rPr>
                        <a:t>100</a:t>
                      </a:r>
                      <a:endParaRPr lang="en-US" sz="1200" b="0" i="0" u="none" strike="noStrike" dirty="0">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200" u="none" strike="noStrike" dirty="0" smtClean="0">
                          <a:effectLst/>
                        </a:rPr>
                        <a:t>300</a:t>
                      </a:r>
                      <a:endParaRPr lang="en-US" sz="1200" b="0" i="0" u="none" strike="noStrike" dirty="0">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200" u="none" strike="noStrike" dirty="0" smtClean="0">
                          <a:effectLst/>
                        </a:rPr>
                        <a:t>285</a:t>
                      </a:r>
                      <a:endParaRPr lang="en-US" sz="1200" b="0" i="0" u="none" strike="noStrike" dirty="0">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200" u="none" strike="noStrike" dirty="0" smtClean="0">
                          <a:effectLst/>
                        </a:rPr>
                        <a:t>2136</a:t>
                      </a:r>
                      <a:endParaRPr lang="en-US" sz="1200" b="0" i="0" u="none" strike="noStrike" dirty="0">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200" u="none" strike="noStrike" dirty="0" smtClean="0">
                          <a:effectLst/>
                        </a:rPr>
                        <a:t>1079</a:t>
                      </a:r>
                      <a:endParaRPr lang="en-US" sz="1200" b="0" i="0" u="none" strike="noStrike" dirty="0">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200" b="0" i="0" u="none" strike="noStrike" dirty="0" smtClean="0">
                          <a:solidFill>
                            <a:srgbClr val="000000"/>
                          </a:solidFill>
                          <a:effectLst/>
                          <a:latin typeface="+mn-lt"/>
                        </a:rPr>
                        <a:t>Normalized</a:t>
                      </a:r>
                      <a:endParaRPr lang="en-US" sz="1200" b="0" i="0" u="none" strike="noStrike" dirty="0">
                        <a:solidFill>
                          <a:srgbClr val="000000"/>
                        </a:solidFill>
                        <a:effectLst/>
                        <a:latin typeface="+mn-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70800">
                <a:tc>
                  <a:txBody>
                    <a:bodyPr/>
                    <a:lstStyle/>
                    <a:p>
                      <a:pPr algn="ctr" fontAlgn="ctr"/>
                      <a:r>
                        <a:rPr lang="en-US" sz="1200" b="1" u="none" strike="noStrike" dirty="0" smtClean="0">
                          <a:effectLst/>
                        </a:rPr>
                        <a:t>VP43_1_H400_V100_C45_MF_285</a:t>
                      </a:r>
                      <a:endParaRPr lang="en-US" sz="1200" b="1" i="0" u="none" strike="noStrike" dirty="0">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200" u="none" strike="noStrike" dirty="0" smtClean="0">
                          <a:effectLst/>
                        </a:rPr>
                        <a:t>100</a:t>
                      </a:r>
                      <a:endParaRPr lang="en-US" sz="1200" b="0" i="0" u="none" strike="noStrike" dirty="0">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200" u="none" strike="noStrike" dirty="0" smtClean="0">
                          <a:effectLst/>
                        </a:rPr>
                        <a:t>400</a:t>
                      </a:r>
                      <a:endParaRPr lang="en-US" sz="1200" b="0" i="0" u="none" strike="noStrike" dirty="0">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200" u="none" strike="noStrike" dirty="0" smtClean="0">
                          <a:effectLst/>
                        </a:rPr>
                        <a:t>285</a:t>
                      </a:r>
                      <a:endParaRPr lang="en-US" sz="1200" b="0" i="0" u="none" strike="noStrike" dirty="0">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200" u="none" strike="noStrike" dirty="0" smtClean="0">
                          <a:effectLst/>
                        </a:rPr>
                        <a:t>2716</a:t>
                      </a:r>
                      <a:endParaRPr lang="en-US" sz="1200" b="0" i="0" u="none" strike="noStrike" dirty="0">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200" u="none" strike="noStrike" dirty="0" smtClean="0">
                          <a:effectLst/>
                        </a:rPr>
                        <a:t>1118</a:t>
                      </a:r>
                      <a:endParaRPr lang="en-US" sz="1200" b="0" i="0" u="none" strike="noStrike" dirty="0">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200" b="0" i="0" u="none" strike="noStrike" dirty="0" smtClean="0">
                          <a:solidFill>
                            <a:srgbClr val="000000"/>
                          </a:solidFill>
                          <a:effectLst/>
                          <a:latin typeface="+mn-lt"/>
                        </a:rPr>
                        <a:t>Normalized</a:t>
                      </a:r>
                      <a:endParaRPr lang="en-US" sz="1200" b="0" i="0" u="none" strike="noStrike" dirty="0">
                        <a:solidFill>
                          <a:srgbClr val="000000"/>
                        </a:solidFill>
                        <a:effectLst/>
                        <a:latin typeface="+mn-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70800">
                <a:tc>
                  <a:txBody>
                    <a:bodyPr/>
                    <a:lstStyle/>
                    <a:p>
                      <a:pPr algn="ctr" fontAlgn="ctr"/>
                      <a:r>
                        <a:rPr lang="en-US" sz="1200" b="1" u="none" strike="noStrike" dirty="0" smtClean="0">
                          <a:effectLst/>
                        </a:rPr>
                        <a:t>VP45_2_H200_V150_C45_MF_425</a:t>
                      </a:r>
                      <a:endParaRPr lang="en-US" sz="1200" b="1" i="0" u="none" strike="noStrike" dirty="0">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200" u="none" strike="noStrike" dirty="0" smtClean="0">
                          <a:effectLst/>
                        </a:rPr>
                        <a:t>150</a:t>
                      </a:r>
                      <a:endParaRPr lang="en-US" sz="1200" b="0" i="0" u="none" strike="noStrike" dirty="0">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200" u="none" strike="noStrike" dirty="0" smtClean="0">
                          <a:effectLst/>
                        </a:rPr>
                        <a:t>200</a:t>
                      </a:r>
                      <a:endParaRPr lang="en-US" sz="1200" b="0" i="0" u="none" strike="noStrike" dirty="0">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200" u="none" strike="noStrike" dirty="0" smtClean="0">
                          <a:effectLst/>
                        </a:rPr>
                        <a:t>425</a:t>
                      </a:r>
                      <a:endParaRPr lang="en-US" sz="1200" b="0" i="0" u="none" strike="noStrike" dirty="0">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200" u="none" strike="noStrike" dirty="0" smtClean="0">
                          <a:effectLst/>
                        </a:rPr>
                        <a:t>1448</a:t>
                      </a:r>
                      <a:endParaRPr lang="en-US" sz="1200" b="0" i="0" u="none" strike="noStrike" dirty="0">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200" u="none" strike="noStrike" dirty="0" smtClean="0">
                          <a:effectLst/>
                        </a:rPr>
                        <a:t>688</a:t>
                      </a:r>
                      <a:endParaRPr lang="en-US" sz="1200" b="0" i="0" u="none" strike="noStrike" dirty="0">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200" b="0" i="0" u="none" strike="noStrike" dirty="0" smtClean="0">
                          <a:solidFill>
                            <a:srgbClr val="000000"/>
                          </a:solidFill>
                          <a:effectLst/>
                          <a:latin typeface="+mn-lt"/>
                        </a:rPr>
                        <a:t>Normalized</a:t>
                      </a:r>
                      <a:endParaRPr lang="en-US" sz="1200" b="0" i="0" u="none" strike="noStrike" dirty="0">
                        <a:solidFill>
                          <a:srgbClr val="000000"/>
                        </a:solidFill>
                        <a:effectLst/>
                        <a:latin typeface="+mn-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70800">
                <a:tc>
                  <a:txBody>
                    <a:bodyPr/>
                    <a:lstStyle/>
                    <a:p>
                      <a:pPr algn="ctr" fontAlgn="ctr"/>
                      <a:r>
                        <a:rPr lang="en-US" sz="1200" b="1" u="none" strike="noStrike" dirty="0" smtClean="0">
                          <a:effectLst/>
                        </a:rPr>
                        <a:t>VP46_1_H300_V150_C45_MF_285</a:t>
                      </a:r>
                      <a:endParaRPr lang="en-US" sz="1200" b="1" i="0" u="none" strike="noStrike" dirty="0">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200" u="none" strike="noStrike" dirty="0" smtClean="0">
                          <a:effectLst/>
                        </a:rPr>
                        <a:t>150</a:t>
                      </a:r>
                      <a:endParaRPr lang="en-US" sz="1200" b="0" i="0" u="none" strike="noStrike" dirty="0">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200" u="none" strike="noStrike" dirty="0" smtClean="0">
                          <a:effectLst/>
                        </a:rPr>
                        <a:t>300</a:t>
                      </a:r>
                      <a:endParaRPr lang="en-US" sz="1200" b="0" i="0" u="none" strike="noStrike" dirty="0">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200" u="none" strike="noStrike" dirty="0" smtClean="0">
                          <a:effectLst/>
                        </a:rPr>
                        <a:t>285</a:t>
                      </a:r>
                      <a:endParaRPr lang="en-US" sz="1200" b="0" i="0" u="none" strike="noStrike" dirty="0">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200" u="none" strike="noStrike" dirty="0" smtClean="0">
                          <a:effectLst/>
                        </a:rPr>
                        <a:t>2006</a:t>
                      </a:r>
                      <a:endParaRPr lang="en-US" sz="1200" b="0" i="0" u="none" strike="noStrike" dirty="0">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200" u="none" strike="noStrike" dirty="0" smtClean="0">
                          <a:effectLst/>
                        </a:rPr>
                        <a:t>801</a:t>
                      </a:r>
                      <a:endParaRPr lang="en-US" sz="1200" b="0" i="0" u="none" strike="noStrike" dirty="0">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200" b="0" i="0" u="none" strike="noStrike" dirty="0" smtClean="0">
                          <a:solidFill>
                            <a:srgbClr val="000000"/>
                          </a:solidFill>
                          <a:effectLst/>
                          <a:latin typeface="+mn-lt"/>
                        </a:rPr>
                        <a:t>Normalized</a:t>
                      </a:r>
                      <a:endParaRPr lang="en-US" sz="1200" b="0" i="0" u="none" strike="noStrike" dirty="0">
                        <a:solidFill>
                          <a:srgbClr val="000000"/>
                        </a:solidFill>
                        <a:effectLst/>
                        <a:latin typeface="+mn-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70800">
                <a:tc>
                  <a:txBody>
                    <a:bodyPr/>
                    <a:lstStyle/>
                    <a:p>
                      <a:pPr algn="ctr" fontAlgn="ctr"/>
                      <a:r>
                        <a:rPr lang="en-US" sz="1200" b="1" u="none" strike="noStrike" dirty="0" smtClean="0">
                          <a:effectLst/>
                        </a:rPr>
                        <a:t>VP46_2_H300_V150_C45_MF_285</a:t>
                      </a:r>
                      <a:endParaRPr lang="en-US" sz="1200" b="1" i="0" u="none" strike="noStrike" dirty="0">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200" u="none" strike="noStrike" dirty="0" smtClean="0">
                          <a:effectLst/>
                        </a:rPr>
                        <a:t>150</a:t>
                      </a:r>
                      <a:endParaRPr lang="en-US" sz="1200" b="0" i="0" u="none" strike="noStrike" dirty="0">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200" u="none" strike="noStrike" dirty="0" smtClean="0">
                          <a:effectLst/>
                        </a:rPr>
                        <a:t>300</a:t>
                      </a:r>
                      <a:endParaRPr lang="en-US" sz="1200" b="0" i="0" u="none" strike="noStrike" dirty="0">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200" u="none" strike="noStrike" dirty="0" smtClean="0">
                          <a:effectLst/>
                        </a:rPr>
                        <a:t>285</a:t>
                      </a:r>
                      <a:endParaRPr lang="en-US" sz="1200" b="0" i="0" u="none" strike="noStrike" dirty="0">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200" u="none" strike="noStrike" dirty="0" smtClean="0">
                          <a:effectLst/>
                        </a:rPr>
                        <a:t>2004</a:t>
                      </a:r>
                      <a:endParaRPr lang="en-US" sz="1200" b="0" i="0" u="none" strike="noStrike" dirty="0">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200" u="none" strike="noStrike" dirty="0" smtClean="0">
                          <a:effectLst/>
                        </a:rPr>
                        <a:t>875</a:t>
                      </a:r>
                      <a:endParaRPr lang="en-US" sz="1200" b="0" i="0" u="none" strike="noStrike" dirty="0">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200" b="0" i="0" u="none" strike="noStrike" dirty="0" smtClean="0">
                          <a:solidFill>
                            <a:srgbClr val="000000"/>
                          </a:solidFill>
                          <a:effectLst/>
                          <a:latin typeface="+mn-lt"/>
                        </a:rPr>
                        <a:t>Normalized</a:t>
                      </a:r>
                      <a:endParaRPr lang="en-US" sz="1200" b="0" i="0" u="none" strike="noStrike" dirty="0">
                        <a:solidFill>
                          <a:srgbClr val="000000"/>
                        </a:solidFill>
                        <a:effectLst/>
                        <a:latin typeface="+mn-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70800">
                <a:tc>
                  <a:txBody>
                    <a:bodyPr/>
                    <a:lstStyle/>
                    <a:p>
                      <a:pPr algn="ctr" fontAlgn="ctr"/>
                      <a:r>
                        <a:rPr lang="en-US" sz="1200" b="1" u="none" strike="noStrike" dirty="0" smtClean="0">
                          <a:effectLst/>
                        </a:rPr>
                        <a:t>VP49_1_H400_V150_C45_MF_285</a:t>
                      </a:r>
                      <a:endParaRPr lang="en-US" sz="1200" b="1" i="0" u="none" strike="noStrike" dirty="0">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200" u="none" strike="noStrike" dirty="0" smtClean="0">
                          <a:effectLst/>
                        </a:rPr>
                        <a:t>150</a:t>
                      </a:r>
                      <a:endParaRPr lang="en-US" sz="1200" b="0" i="0" u="none" strike="noStrike" dirty="0">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200" u="none" strike="noStrike" dirty="0" smtClean="0">
                          <a:effectLst/>
                        </a:rPr>
                        <a:t>400</a:t>
                      </a:r>
                      <a:endParaRPr lang="en-US" sz="1200" b="0" i="0" u="none" strike="noStrike" dirty="0">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200" u="none" strike="noStrike" dirty="0" smtClean="0">
                          <a:effectLst/>
                        </a:rPr>
                        <a:t>285</a:t>
                      </a:r>
                      <a:endParaRPr lang="en-US" sz="1200" b="0" i="0" u="none" strike="noStrike" dirty="0">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200" u="none" strike="noStrike" dirty="0" smtClean="0">
                          <a:effectLst/>
                        </a:rPr>
                        <a:t>2675</a:t>
                      </a:r>
                      <a:endParaRPr lang="en-US" sz="1200" b="0" i="0" u="none" strike="noStrike" dirty="0">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200" u="none" strike="noStrike" dirty="0" smtClean="0">
                          <a:effectLst/>
                        </a:rPr>
                        <a:t>1046</a:t>
                      </a:r>
                      <a:endParaRPr lang="en-US" sz="1200" b="0" i="0" u="none" strike="noStrike" dirty="0">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200" b="0" i="0" u="none" strike="noStrike" smtClean="0">
                          <a:solidFill>
                            <a:srgbClr val="000000"/>
                          </a:solidFill>
                          <a:effectLst/>
                          <a:latin typeface="+mn-lt"/>
                        </a:rPr>
                        <a:t>Normalized</a:t>
                      </a:r>
                      <a:endParaRPr lang="en-US" sz="1200" b="0" i="0" u="none" strike="noStrike" dirty="0">
                        <a:solidFill>
                          <a:srgbClr val="000000"/>
                        </a:solidFill>
                        <a:effectLst/>
                        <a:latin typeface="+mn-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70800">
                <a:tc>
                  <a:txBody>
                    <a:bodyPr/>
                    <a:lstStyle/>
                    <a:p>
                      <a:pPr algn="ctr" fontAlgn="ctr"/>
                      <a:r>
                        <a:rPr lang="en-US" sz="1200" b="1" u="none" strike="noStrike" dirty="0" smtClean="0">
                          <a:effectLst/>
                        </a:rPr>
                        <a:t>VP49_2_H400_V150_C45_MF_285</a:t>
                      </a:r>
                      <a:endParaRPr lang="en-US" sz="1200" b="1" i="0" u="none" strike="noStrike" dirty="0">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200" u="none" strike="noStrike" dirty="0" smtClean="0">
                          <a:effectLst/>
                        </a:rPr>
                        <a:t>150</a:t>
                      </a:r>
                      <a:endParaRPr lang="en-US" sz="1200" b="0" i="0" u="none" strike="noStrike" dirty="0">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200" u="none" strike="noStrike" dirty="0" smtClean="0">
                          <a:effectLst/>
                        </a:rPr>
                        <a:t>400</a:t>
                      </a:r>
                      <a:endParaRPr lang="en-US" sz="1200" b="0" i="0" u="none" strike="noStrike" dirty="0">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200" u="none" strike="noStrike" dirty="0" smtClean="0">
                          <a:effectLst/>
                        </a:rPr>
                        <a:t>285</a:t>
                      </a:r>
                      <a:endParaRPr lang="en-US" sz="1200" b="0" i="0" u="none" strike="noStrike" dirty="0">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200" u="none" strike="noStrike" dirty="0" smtClean="0">
                          <a:effectLst/>
                        </a:rPr>
                        <a:t>2590</a:t>
                      </a:r>
                      <a:endParaRPr lang="en-US" sz="1200" b="0" i="0" u="none" strike="noStrike" dirty="0">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200" u="none" strike="noStrike" dirty="0" smtClean="0">
                          <a:effectLst/>
                        </a:rPr>
                        <a:t>1000</a:t>
                      </a:r>
                      <a:endParaRPr lang="en-US" sz="1200" b="0" i="0" u="none" strike="noStrike" dirty="0">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200" b="0" i="0" u="none" strike="noStrike" smtClean="0">
                          <a:solidFill>
                            <a:srgbClr val="000000"/>
                          </a:solidFill>
                          <a:effectLst/>
                          <a:latin typeface="+mn-lt"/>
                        </a:rPr>
                        <a:t>Normalized</a:t>
                      </a:r>
                      <a:endParaRPr lang="en-US" sz="1200" b="0" i="0" u="none" strike="noStrike" dirty="0">
                        <a:solidFill>
                          <a:srgbClr val="000000"/>
                        </a:solidFill>
                        <a:effectLst/>
                        <a:latin typeface="+mn-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70800">
                <a:tc>
                  <a:txBody>
                    <a:bodyPr/>
                    <a:lstStyle/>
                    <a:p>
                      <a:pPr algn="ctr" fontAlgn="ctr"/>
                      <a:r>
                        <a:rPr lang="en-US" sz="1200" b="1" u="none" strike="noStrike" dirty="0" smtClean="0">
                          <a:effectLst/>
                        </a:rPr>
                        <a:t>VP50_1_H500_V150_C45_MF_285</a:t>
                      </a:r>
                      <a:endParaRPr lang="en-US" sz="1200" b="1" i="0" u="none" strike="noStrike" dirty="0">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200" u="none" strike="noStrike" dirty="0" smtClean="0">
                          <a:effectLst/>
                        </a:rPr>
                        <a:t>150</a:t>
                      </a:r>
                      <a:endParaRPr lang="en-US" sz="1200" b="0" i="0" u="none" strike="noStrike" dirty="0">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200" u="none" strike="noStrike" dirty="0" smtClean="0">
                          <a:effectLst/>
                        </a:rPr>
                        <a:t>500</a:t>
                      </a:r>
                      <a:endParaRPr lang="en-US" sz="1200" b="0" i="0" u="none" strike="noStrike" dirty="0">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200" u="none" strike="noStrike" dirty="0" smtClean="0">
                          <a:effectLst/>
                        </a:rPr>
                        <a:t>285</a:t>
                      </a:r>
                      <a:endParaRPr lang="en-US" sz="1200" b="0" i="0" u="none" strike="noStrike" dirty="0">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200" u="none" strike="noStrike" dirty="0" smtClean="0">
                          <a:effectLst/>
                        </a:rPr>
                        <a:t>3220</a:t>
                      </a:r>
                      <a:endParaRPr lang="en-US" sz="1200" b="0" i="0" u="none" strike="noStrike" dirty="0">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200" u="none" strike="noStrike" dirty="0" smtClean="0">
                          <a:effectLst/>
                        </a:rPr>
                        <a:t>1120</a:t>
                      </a:r>
                      <a:endParaRPr lang="en-US" sz="1200" b="0" i="0" u="none" strike="noStrike" dirty="0">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200" b="0" i="0" u="none" strike="noStrike" smtClean="0">
                          <a:solidFill>
                            <a:srgbClr val="000000"/>
                          </a:solidFill>
                          <a:effectLst/>
                          <a:latin typeface="+mn-lt"/>
                        </a:rPr>
                        <a:t>Normalized</a:t>
                      </a:r>
                      <a:endParaRPr lang="en-US" sz="1200" b="0" i="0" u="none" strike="noStrike" dirty="0">
                        <a:solidFill>
                          <a:srgbClr val="000000"/>
                        </a:solidFill>
                        <a:effectLst/>
                        <a:latin typeface="+mn-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70800">
                <a:tc>
                  <a:txBody>
                    <a:bodyPr/>
                    <a:lstStyle/>
                    <a:p>
                      <a:pPr algn="ctr" fontAlgn="ctr"/>
                      <a:r>
                        <a:rPr lang="en-US" sz="1200" b="1" u="none" strike="noStrike" dirty="0" smtClean="0">
                          <a:effectLst/>
                        </a:rPr>
                        <a:t>VP50_2_H500_V150_C45_MF_285</a:t>
                      </a:r>
                      <a:endParaRPr lang="en-US" sz="1200" b="1" i="0" u="none" strike="noStrike" dirty="0">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200" u="none" strike="noStrike" dirty="0" smtClean="0">
                          <a:effectLst/>
                        </a:rPr>
                        <a:t>150</a:t>
                      </a:r>
                      <a:endParaRPr lang="en-US" sz="1200" b="0" i="0" u="none" strike="noStrike" dirty="0">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200" u="none" strike="noStrike" dirty="0" smtClean="0">
                          <a:effectLst/>
                        </a:rPr>
                        <a:t>500</a:t>
                      </a:r>
                      <a:endParaRPr lang="en-US" sz="1200" b="0" i="0" u="none" strike="noStrike" dirty="0">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200" u="none" strike="noStrike" dirty="0" smtClean="0">
                          <a:effectLst/>
                        </a:rPr>
                        <a:t>285</a:t>
                      </a:r>
                      <a:endParaRPr lang="en-US" sz="1200" b="0" i="0" u="none" strike="noStrike" dirty="0">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200" u="none" strike="noStrike" dirty="0" smtClean="0">
                          <a:effectLst/>
                        </a:rPr>
                        <a:t>3178</a:t>
                      </a:r>
                      <a:endParaRPr lang="en-US" sz="1200" b="0" i="0" u="none" strike="noStrike" dirty="0">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200" u="none" strike="noStrike" dirty="0" smtClean="0">
                          <a:effectLst/>
                        </a:rPr>
                        <a:t>1162</a:t>
                      </a:r>
                      <a:endParaRPr lang="en-US" sz="1200" b="0" i="0" u="none" strike="noStrike" dirty="0">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200" b="0" i="0" u="none" strike="noStrike" dirty="0" smtClean="0">
                          <a:solidFill>
                            <a:srgbClr val="000000"/>
                          </a:solidFill>
                          <a:effectLst/>
                          <a:latin typeface="+mn-lt"/>
                        </a:rPr>
                        <a:t>Normalized</a:t>
                      </a:r>
                      <a:endParaRPr lang="en-US" sz="1200" b="0" i="0" u="none" strike="noStrike" dirty="0">
                        <a:solidFill>
                          <a:srgbClr val="000000"/>
                        </a:solidFill>
                        <a:effectLst/>
                        <a:latin typeface="+mn-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Tree>
    <p:extLst>
      <p:ext uri="{BB962C8B-B14F-4D97-AF65-F5344CB8AC3E}">
        <p14:creationId xmlns:p14="http://schemas.microsoft.com/office/powerpoint/2010/main" val="3154887098"/>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kt 2" hidden="1"/>
          <p:cNvGraphicFramePr>
            <a:graphicFrameLocks noChangeAspect="1"/>
          </p:cNvGraphicFramePr>
          <p:nvPr>
            <p:custDataLst>
              <p:tags r:id="rId2"/>
            </p:custDataLst>
            <p:extLst>
              <p:ext uri="{D42A27DB-BD31-4B8C-83A1-F6EECF244321}">
                <p14:modId xmlns:p14="http://schemas.microsoft.com/office/powerpoint/2010/main" val="3511351966"/>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88149" name="think-cell Folie" r:id="rId5" imgW="270" imgH="270" progId="TCLayout.ActiveDocument.1">
                  <p:embed/>
                </p:oleObj>
              </mc:Choice>
              <mc:Fallback>
                <p:oleObj name="think-cell Folie" r:id="rId5" imgW="270" imgH="270"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p:graphicFrame>
        <p:nvGraphicFramePr>
          <p:cNvPr id="8" name="Diagramm 7"/>
          <p:cNvGraphicFramePr>
            <a:graphicFrameLocks/>
          </p:cNvGraphicFramePr>
          <p:nvPr>
            <p:extLst>
              <p:ext uri="{D42A27DB-BD31-4B8C-83A1-F6EECF244321}">
                <p14:modId xmlns:p14="http://schemas.microsoft.com/office/powerpoint/2010/main" val="3855962209"/>
              </p:ext>
            </p:extLst>
          </p:nvPr>
        </p:nvGraphicFramePr>
        <p:xfrm>
          <a:off x="245204" y="874275"/>
          <a:ext cx="9414000" cy="5090400"/>
        </p:xfrm>
        <a:graphic>
          <a:graphicData uri="http://schemas.openxmlformats.org/drawingml/2006/chart">
            <c:chart xmlns:c="http://schemas.openxmlformats.org/drawingml/2006/chart" xmlns:r="http://schemas.openxmlformats.org/officeDocument/2006/relationships" r:id="rId7"/>
          </a:graphicData>
        </a:graphic>
      </p:graphicFrame>
      <p:sp>
        <p:nvSpPr>
          <p:cNvPr id="6" name="Titel 1"/>
          <p:cNvSpPr>
            <a:spLocks noGrp="1"/>
          </p:cNvSpPr>
          <p:nvPr>
            <p:ph type="title"/>
            <p:custDataLst>
              <p:tags r:id="rId3"/>
            </p:custDataLst>
          </p:nvPr>
        </p:nvSpPr>
        <p:spPr>
          <a:xfrm>
            <a:off x="217488" y="0"/>
            <a:ext cx="9467850" cy="719138"/>
          </a:xfrm>
        </p:spPr>
        <p:txBody>
          <a:bodyPr/>
          <a:lstStyle/>
          <a:p>
            <a:r>
              <a:rPr lang="en-US" dirty="0"/>
              <a:t>Time and spatial varying thermal properties</a:t>
            </a:r>
            <a:r>
              <a:rPr lang="en-US" dirty="0" smtClean="0"/>
              <a:t/>
            </a:r>
            <a:br>
              <a:rPr lang="en-US" dirty="0" smtClean="0"/>
            </a:br>
            <a:r>
              <a:rPr lang="en-US" dirty="0" smtClean="0">
                <a:solidFill>
                  <a:schemeClr val="accent4"/>
                </a:solidFill>
              </a:rPr>
              <a:t>Internal energy in tool [Joule] for different </a:t>
            </a:r>
            <a:r>
              <a:rPr lang="en-US" dirty="0" err="1" smtClean="0">
                <a:solidFill>
                  <a:schemeClr val="accent4"/>
                </a:solidFill>
              </a:rPr>
              <a:t>v</a:t>
            </a:r>
            <a:r>
              <a:rPr lang="en-US" baseline="-25000" dirty="0" err="1" smtClean="0">
                <a:solidFill>
                  <a:schemeClr val="accent4"/>
                </a:solidFill>
              </a:rPr>
              <a:t>c</a:t>
            </a:r>
            <a:r>
              <a:rPr lang="en-US" dirty="0" smtClean="0">
                <a:solidFill>
                  <a:schemeClr val="accent4"/>
                </a:solidFill>
              </a:rPr>
              <a:t> and h</a:t>
            </a:r>
            <a:r>
              <a:rPr lang="en-US" baseline="-25000" dirty="0" smtClean="0">
                <a:solidFill>
                  <a:schemeClr val="accent4"/>
                </a:solidFill>
              </a:rPr>
              <a:t>sp</a:t>
            </a:r>
            <a:endParaRPr lang="en-US" dirty="0">
              <a:solidFill>
                <a:schemeClr val="accent4"/>
              </a:solidFill>
            </a:endParaRPr>
          </a:p>
        </p:txBody>
      </p:sp>
      <p:sp>
        <p:nvSpPr>
          <p:cNvPr id="7" name="Freeform 62"/>
          <p:cNvSpPr>
            <a:spLocks noEditPoints="1"/>
          </p:cNvSpPr>
          <p:nvPr/>
        </p:nvSpPr>
        <p:spPr bwMode="auto">
          <a:xfrm>
            <a:off x="9057456" y="188640"/>
            <a:ext cx="450674" cy="450674"/>
          </a:xfrm>
          <a:custGeom>
            <a:avLst/>
            <a:gdLst>
              <a:gd name="T0" fmla="*/ 32 w 484"/>
              <a:gd name="T1" fmla="*/ 364 h 484"/>
              <a:gd name="T2" fmla="*/ 0 w 484"/>
              <a:gd name="T3" fmla="*/ 242 h 484"/>
              <a:gd name="T4" fmla="*/ 32 w 484"/>
              <a:gd name="T5" fmla="*/ 121 h 484"/>
              <a:gd name="T6" fmla="*/ 120 w 484"/>
              <a:gd name="T7" fmla="*/ 33 h 484"/>
              <a:gd name="T8" fmla="*/ 242 w 484"/>
              <a:gd name="T9" fmla="*/ 0 h 484"/>
              <a:gd name="T10" fmla="*/ 363 w 484"/>
              <a:gd name="T11" fmla="*/ 33 h 484"/>
              <a:gd name="T12" fmla="*/ 451 w 484"/>
              <a:gd name="T13" fmla="*/ 121 h 484"/>
              <a:gd name="T14" fmla="*/ 484 w 484"/>
              <a:gd name="T15" fmla="*/ 242 h 484"/>
              <a:gd name="T16" fmla="*/ 451 w 484"/>
              <a:gd name="T17" fmla="*/ 364 h 484"/>
              <a:gd name="T18" fmla="*/ 363 w 484"/>
              <a:gd name="T19" fmla="*/ 452 h 484"/>
              <a:gd name="T20" fmla="*/ 242 w 484"/>
              <a:gd name="T21" fmla="*/ 484 h 484"/>
              <a:gd name="T22" fmla="*/ 120 w 484"/>
              <a:gd name="T23" fmla="*/ 452 h 484"/>
              <a:gd name="T24" fmla="*/ 32 w 484"/>
              <a:gd name="T25" fmla="*/ 364 h 484"/>
              <a:gd name="T26" fmla="*/ 93 w 484"/>
              <a:gd name="T27" fmla="*/ 156 h 484"/>
              <a:gd name="T28" fmla="*/ 70 w 484"/>
              <a:gd name="T29" fmla="*/ 242 h 484"/>
              <a:gd name="T30" fmla="*/ 93 w 484"/>
              <a:gd name="T31" fmla="*/ 328 h 484"/>
              <a:gd name="T32" fmla="*/ 156 w 484"/>
              <a:gd name="T33" fmla="*/ 391 h 484"/>
              <a:gd name="T34" fmla="*/ 242 w 484"/>
              <a:gd name="T35" fmla="*/ 414 h 484"/>
              <a:gd name="T36" fmla="*/ 328 w 484"/>
              <a:gd name="T37" fmla="*/ 391 h 484"/>
              <a:gd name="T38" fmla="*/ 390 w 484"/>
              <a:gd name="T39" fmla="*/ 328 h 484"/>
              <a:gd name="T40" fmla="*/ 413 w 484"/>
              <a:gd name="T41" fmla="*/ 242 h 484"/>
              <a:gd name="T42" fmla="*/ 390 w 484"/>
              <a:gd name="T43" fmla="*/ 156 h 484"/>
              <a:gd name="T44" fmla="*/ 328 w 484"/>
              <a:gd name="T45" fmla="*/ 94 h 484"/>
              <a:gd name="T46" fmla="*/ 242 w 484"/>
              <a:gd name="T47" fmla="*/ 71 h 484"/>
              <a:gd name="T48" fmla="*/ 156 w 484"/>
              <a:gd name="T49" fmla="*/ 94 h 484"/>
              <a:gd name="T50" fmla="*/ 93 w 484"/>
              <a:gd name="T51" fmla="*/ 156 h 484"/>
              <a:gd name="T52" fmla="*/ 161 w 484"/>
              <a:gd name="T53" fmla="*/ 273 h 484"/>
              <a:gd name="T54" fmla="*/ 161 w 484"/>
              <a:gd name="T55" fmla="*/ 252 h 484"/>
              <a:gd name="T56" fmla="*/ 164 w 484"/>
              <a:gd name="T57" fmla="*/ 245 h 484"/>
              <a:gd name="T58" fmla="*/ 171 w 484"/>
              <a:gd name="T59" fmla="*/ 242 h 484"/>
              <a:gd name="T60" fmla="*/ 242 w 484"/>
              <a:gd name="T61" fmla="*/ 242 h 484"/>
              <a:gd name="T62" fmla="*/ 242 w 484"/>
              <a:gd name="T63" fmla="*/ 131 h 484"/>
              <a:gd name="T64" fmla="*/ 245 w 484"/>
              <a:gd name="T65" fmla="*/ 124 h 484"/>
              <a:gd name="T66" fmla="*/ 252 w 484"/>
              <a:gd name="T67" fmla="*/ 121 h 484"/>
              <a:gd name="T68" fmla="*/ 272 w 484"/>
              <a:gd name="T69" fmla="*/ 121 h 484"/>
              <a:gd name="T70" fmla="*/ 279 w 484"/>
              <a:gd name="T71" fmla="*/ 124 h 484"/>
              <a:gd name="T72" fmla="*/ 282 w 484"/>
              <a:gd name="T73" fmla="*/ 131 h 484"/>
              <a:gd name="T74" fmla="*/ 282 w 484"/>
              <a:gd name="T75" fmla="*/ 273 h 484"/>
              <a:gd name="T76" fmla="*/ 279 w 484"/>
              <a:gd name="T77" fmla="*/ 280 h 484"/>
              <a:gd name="T78" fmla="*/ 272 w 484"/>
              <a:gd name="T79" fmla="*/ 283 h 484"/>
              <a:gd name="T80" fmla="*/ 171 w 484"/>
              <a:gd name="T81" fmla="*/ 283 h 484"/>
              <a:gd name="T82" fmla="*/ 164 w 484"/>
              <a:gd name="T83" fmla="*/ 280 h 484"/>
              <a:gd name="T84" fmla="*/ 161 w 484"/>
              <a:gd name="T85" fmla="*/ 27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84" h="484">
                <a:moveTo>
                  <a:pt x="32" y="364"/>
                </a:moveTo>
                <a:cubicBezTo>
                  <a:pt x="11" y="327"/>
                  <a:pt x="0" y="286"/>
                  <a:pt x="0" y="242"/>
                </a:cubicBezTo>
                <a:cubicBezTo>
                  <a:pt x="0" y="198"/>
                  <a:pt x="11" y="158"/>
                  <a:pt x="32" y="121"/>
                </a:cubicBezTo>
                <a:cubicBezTo>
                  <a:pt x="54" y="84"/>
                  <a:pt x="83" y="54"/>
                  <a:pt x="120" y="33"/>
                </a:cubicBezTo>
                <a:cubicBezTo>
                  <a:pt x="157" y="11"/>
                  <a:pt x="198" y="0"/>
                  <a:pt x="242" y="0"/>
                </a:cubicBezTo>
                <a:cubicBezTo>
                  <a:pt x="286" y="0"/>
                  <a:pt x="326" y="11"/>
                  <a:pt x="363" y="33"/>
                </a:cubicBezTo>
                <a:cubicBezTo>
                  <a:pt x="400" y="54"/>
                  <a:pt x="430" y="84"/>
                  <a:pt x="451" y="121"/>
                </a:cubicBezTo>
                <a:cubicBezTo>
                  <a:pt x="473" y="158"/>
                  <a:pt x="484" y="198"/>
                  <a:pt x="484" y="242"/>
                </a:cubicBezTo>
                <a:cubicBezTo>
                  <a:pt x="484" y="286"/>
                  <a:pt x="473" y="327"/>
                  <a:pt x="451" y="364"/>
                </a:cubicBezTo>
                <a:cubicBezTo>
                  <a:pt x="430" y="401"/>
                  <a:pt x="400" y="430"/>
                  <a:pt x="363" y="452"/>
                </a:cubicBezTo>
                <a:cubicBezTo>
                  <a:pt x="326" y="473"/>
                  <a:pt x="286" y="484"/>
                  <a:pt x="242" y="484"/>
                </a:cubicBezTo>
                <a:cubicBezTo>
                  <a:pt x="198" y="484"/>
                  <a:pt x="157" y="473"/>
                  <a:pt x="120" y="452"/>
                </a:cubicBezTo>
                <a:cubicBezTo>
                  <a:pt x="83" y="430"/>
                  <a:pt x="54" y="401"/>
                  <a:pt x="32" y="364"/>
                </a:cubicBezTo>
                <a:close/>
                <a:moveTo>
                  <a:pt x="93" y="156"/>
                </a:moveTo>
                <a:cubicBezTo>
                  <a:pt x="78" y="183"/>
                  <a:pt x="70" y="211"/>
                  <a:pt x="70" y="242"/>
                </a:cubicBezTo>
                <a:cubicBezTo>
                  <a:pt x="70" y="273"/>
                  <a:pt x="78" y="302"/>
                  <a:pt x="93" y="328"/>
                </a:cubicBezTo>
                <a:cubicBezTo>
                  <a:pt x="109" y="355"/>
                  <a:pt x="130" y="375"/>
                  <a:pt x="156" y="391"/>
                </a:cubicBezTo>
                <a:cubicBezTo>
                  <a:pt x="182" y="406"/>
                  <a:pt x="211" y="414"/>
                  <a:pt x="242" y="414"/>
                </a:cubicBezTo>
                <a:cubicBezTo>
                  <a:pt x="273" y="414"/>
                  <a:pt x="302" y="406"/>
                  <a:pt x="328" y="391"/>
                </a:cubicBezTo>
                <a:cubicBezTo>
                  <a:pt x="354" y="375"/>
                  <a:pt x="375" y="355"/>
                  <a:pt x="390" y="328"/>
                </a:cubicBezTo>
                <a:cubicBezTo>
                  <a:pt x="405" y="302"/>
                  <a:pt x="413" y="273"/>
                  <a:pt x="413" y="242"/>
                </a:cubicBezTo>
                <a:cubicBezTo>
                  <a:pt x="413" y="211"/>
                  <a:pt x="405" y="183"/>
                  <a:pt x="390" y="156"/>
                </a:cubicBezTo>
                <a:cubicBezTo>
                  <a:pt x="375" y="130"/>
                  <a:pt x="354" y="109"/>
                  <a:pt x="328" y="94"/>
                </a:cubicBezTo>
                <a:cubicBezTo>
                  <a:pt x="302" y="79"/>
                  <a:pt x="273" y="71"/>
                  <a:pt x="242" y="71"/>
                </a:cubicBezTo>
                <a:cubicBezTo>
                  <a:pt x="211" y="71"/>
                  <a:pt x="182" y="79"/>
                  <a:pt x="156" y="94"/>
                </a:cubicBezTo>
                <a:cubicBezTo>
                  <a:pt x="130" y="109"/>
                  <a:pt x="109" y="130"/>
                  <a:pt x="93" y="156"/>
                </a:cubicBezTo>
                <a:close/>
                <a:moveTo>
                  <a:pt x="161" y="273"/>
                </a:moveTo>
                <a:lnTo>
                  <a:pt x="161" y="252"/>
                </a:lnTo>
                <a:cubicBezTo>
                  <a:pt x="161" y="249"/>
                  <a:pt x="162" y="247"/>
                  <a:pt x="164" y="245"/>
                </a:cubicBezTo>
                <a:cubicBezTo>
                  <a:pt x="166" y="243"/>
                  <a:pt x="168" y="242"/>
                  <a:pt x="171" y="242"/>
                </a:cubicBezTo>
                <a:lnTo>
                  <a:pt x="242" y="242"/>
                </a:lnTo>
                <a:lnTo>
                  <a:pt x="242" y="131"/>
                </a:lnTo>
                <a:cubicBezTo>
                  <a:pt x="242" y="129"/>
                  <a:pt x="243" y="126"/>
                  <a:pt x="245" y="124"/>
                </a:cubicBezTo>
                <a:cubicBezTo>
                  <a:pt x="246" y="122"/>
                  <a:pt x="249" y="121"/>
                  <a:pt x="252" y="121"/>
                </a:cubicBezTo>
                <a:lnTo>
                  <a:pt x="272" y="121"/>
                </a:lnTo>
                <a:cubicBezTo>
                  <a:pt x="275" y="121"/>
                  <a:pt x="277" y="122"/>
                  <a:pt x="279" y="124"/>
                </a:cubicBezTo>
                <a:cubicBezTo>
                  <a:pt x="281" y="126"/>
                  <a:pt x="282" y="129"/>
                  <a:pt x="282" y="131"/>
                </a:cubicBezTo>
                <a:lnTo>
                  <a:pt x="282" y="273"/>
                </a:lnTo>
                <a:cubicBezTo>
                  <a:pt x="282" y="276"/>
                  <a:pt x="281" y="278"/>
                  <a:pt x="279" y="280"/>
                </a:cubicBezTo>
                <a:cubicBezTo>
                  <a:pt x="277" y="282"/>
                  <a:pt x="275" y="283"/>
                  <a:pt x="272" y="283"/>
                </a:cubicBezTo>
                <a:lnTo>
                  <a:pt x="171" y="283"/>
                </a:lnTo>
                <a:cubicBezTo>
                  <a:pt x="168" y="283"/>
                  <a:pt x="166" y="282"/>
                  <a:pt x="164" y="280"/>
                </a:cubicBezTo>
                <a:cubicBezTo>
                  <a:pt x="162" y="278"/>
                  <a:pt x="161" y="276"/>
                  <a:pt x="161" y="273"/>
                </a:cubicBez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700698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kt 2" hidden="1"/>
          <p:cNvGraphicFramePr>
            <a:graphicFrameLocks noChangeAspect="1"/>
          </p:cNvGraphicFramePr>
          <p:nvPr>
            <p:custDataLst>
              <p:tags r:id="rId2"/>
            </p:custDataLst>
            <p:extLst>
              <p:ext uri="{D42A27DB-BD31-4B8C-83A1-F6EECF244321}">
                <p14:modId xmlns:p14="http://schemas.microsoft.com/office/powerpoint/2010/main" val="2334966919"/>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89173" name="think-cell Folie" r:id="rId5" imgW="270" imgH="270" progId="TCLayout.ActiveDocument.1">
                  <p:embed/>
                </p:oleObj>
              </mc:Choice>
              <mc:Fallback>
                <p:oleObj name="think-cell Folie" r:id="rId5" imgW="270" imgH="270"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p:graphicFrame>
        <p:nvGraphicFramePr>
          <p:cNvPr id="8" name="Diagramm 7"/>
          <p:cNvGraphicFramePr>
            <a:graphicFrameLocks/>
          </p:cNvGraphicFramePr>
          <p:nvPr>
            <p:extLst>
              <p:ext uri="{D42A27DB-BD31-4B8C-83A1-F6EECF244321}">
                <p14:modId xmlns:p14="http://schemas.microsoft.com/office/powerpoint/2010/main" val="3796377156"/>
              </p:ext>
            </p:extLst>
          </p:nvPr>
        </p:nvGraphicFramePr>
        <p:xfrm>
          <a:off x="245204" y="874275"/>
          <a:ext cx="9414000" cy="5090400"/>
        </p:xfrm>
        <a:graphic>
          <a:graphicData uri="http://schemas.openxmlformats.org/drawingml/2006/chart">
            <c:chart xmlns:c="http://schemas.openxmlformats.org/drawingml/2006/chart" xmlns:r="http://schemas.openxmlformats.org/officeDocument/2006/relationships" r:id="rId7"/>
          </a:graphicData>
        </a:graphic>
      </p:graphicFrame>
      <p:sp>
        <p:nvSpPr>
          <p:cNvPr id="6" name="Titel 1"/>
          <p:cNvSpPr>
            <a:spLocks noGrp="1"/>
          </p:cNvSpPr>
          <p:nvPr>
            <p:ph type="title"/>
            <p:custDataLst>
              <p:tags r:id="rId3"/>
            </p:custDataLst>
          </p:nvPr>
        </p:nvSpPr>
        <p:spPr>
          <a:xfrm>
            <a:off x="217488" y="0"/>
            <a:ext cx="9467850" cy="719138"/>
          </a:xfrm>
        </p:spPr>
        <p:txBody>
          <a:bodyPr/>
          <a:lstStyle/>
          <a:p>
            <a:r>
              <a:rPr lang="en-US" dirty="0" smtClean="0"/>
              <a:t>Time and spatial varying thermal properties </a:t>
            </a:r>
            <a:br>
              <a:rPr lang="en-US" dirty="0" smtClean="0"/>
            </a:br>
            <a:r>
              <a:rPr lang="en-US" dirty="0" smtClean="0">
                <a:solidFill>
                  <a:schemeClr val="accent4"/>
                </a:solidFill>
              </a:rPr>
              <a:t>Internal energy rate of the tool [W] for different </a:t>
            </a:r>
            <a:r>
              <a:rPr lang="en-US" dirty="0" err="1" smtClean="0">
                <a:solidFill>
                  <a:schemeClr val="accent4"/>
                </a:solidFill>
              </a:rPr>
              <a:t>v</a:t>
            </a:r>
            <a:r>
              <a:rPr lang="en-US" baseline="-25000" dirty="0" err="1" smtClean="0">
                <a:solidFill>
                  <a:schemeClr val="accent4"/>
                </a:solidFill>
              </a:rPr>
              <a:t>c</a:t>
            </a:r>
            <a:r>
              <a:rPr lang="en-US" dirty="0" smtClean="0">
                <a:solidFill>
                  <a:schemeClr val="accent4"/>
                </a:solidFill>
              </a:rPr>
              <a:t> and h</a:t>
            </a:r>
            <a:r>
              <a:rPr lang="en-US" baseline="-25000" dirty="0" smtClean="0">
                <a:solidFill>
                  <a:schemeClr val="accent4"/>
                </a:solidFill>
              </a:rPr>
              <a:t>sp</a:t>
            </a:r>
            <a:endParaRPr lang="en-US" dirty="0">
              <a:solidFill>
                <a:schemeClr val="accent4"/>
              </a:solidFill>
            </a:endParaRPr>
          </a:p>
        </p:txBody>
      </p:sp>
      <p:sp>
        <p:nvSpPr>
          <p:cNvPr id="7" name="Freeform 62"/>
          <p:cNvSpPr>
            <a:spLocks noEditPoints="1"/>
          </p:cNvSpPr>
          <p:nvPr/>
        </p:nvSpPr>
        <p:spPr bwMode="auto">
          <a:xfrm>
            <a:off x="9057456" y="188640"/>
            <a:ext cx="450674" cy="450674"/>
          </a:xfrm>
          <a:custGeom>
            <a:avLst/>
            <a:gdLst>
              <a:gd name="T0" fmla="*/ 32 w 484"/>
              <a:gd name="T1" fmla="*/ 364 h 484"/>
              <a:gd name="T2" fmla="*/ 0 w 484"/>
              <a:gd name="T3" fmla="*/ 242 h 484"/>
              <a:gd name="T4" fmla="*/ 32 w 484"/>
              <a:gd name="T5" fmla="*/ 121 h 484"/>
              <a:gd name="T6" fmla="*/ 120 w 484"/>
              <a:gd name="T7" fmla="*/ 33 h 484"/>
              <a:gd name="T8" fmla="*/ 242 w 484"/>
              <a:gd name="T9" fmla="*/ 0 h 484"/>
              <a:gd name="T10" fmla="*/ 363 w 484"/>
              <a:gd name="T11" fmla="*/ 33 h 484"/>
              <a:gd name="T12" fmla="*/ 451 w 484"/>
              <a:gd name="T13" fmla="*/ 121 h 484"/>
              <a:gd name="T14" fmla="*/ 484 w 484"/>
              <a:gd name="T15" fmla="*/ 242 h 484"/>
              <a:gd name="T16" fmla="*/ 451 w 484"/>
              <a:gd name="T17" fmla="*/ 364 h 484"/>
              <a:gd name="T18" fmla="*/ 363 w 484"/>
              <a:gd name="T19" fmla="*/ 452 h 484"/>
              <a:gd name="T20" fmla="*/ 242 w 484"/>
              <a:gd name="T21" fmla="*/ 484 h 484"/>
              <a:gd name="T22" fmla="*/ 120 w 484"/>
              <a:gd name="T23" fmla="*/ 452 h 484"/>
              <a:gd name="T24" fmla="*/ 32 w 484"/>
              <a:gd name="T25" fmla="*/ 364 h 484"/>
              <a:gd name="T26" fmla="*/ 93 w 484"/>
              <a:gd name="T27" fmla="*/ 156 h 484"/>
              <a:gd name="T28" fmla="*/ 70 w 484"/>
              <a:gd name="T29" fmla="*/ 242 h 484"/>
              <a:gd name="T30" fmla="*/ 93 w 484"/>
              <a:gd name="T31" fmla="*/ 328 h 484"/>
              <a:gd name="T32" fmla="*/ 156 w 484"/>
              <a:gd name="T33" fmla="*/ 391 h 484"/>
              <a:gd name="T34" fmla="*/ 242 w 484"/>
              <a:gd name="T35" fmla="*/ 414 h 484"/>
              <a:gd name="T36" fmla="*/ 328 w 484"/>
              <a:gd name="T37" fmla="*/ 391 h 484"/>
              <a:gd name="T38" fmla="*/ 390 w 484"/>
              <a:gd name="T39" fmla="*/ 328 h 484"/>
              <a:gd name="T40" fmla="*/ 413 w 484"/>
              <a:gd name="T41" fmla="*/ 242 h 484"/>
              <a:gd name="T42" fmla="*/ 390 w 484"/>
              <a:gd name="T43" fmla="*/ 156 h 484"/>
              <a:gd name="T44" fmla="*/ 328 w 484"/>
              <a:gd name="T45" fmla="*/ 94 h 484"/>
              <a:gd name="T46" fmla="*/ 242 w 484"/>
              <a:gd name="T47" fmla="*/ 71 h 484"/>
              <a:gd name="T48" fmla="*/ 156 w 484"/>
              <a:gd name="T49" fmla="*/ 94 h 484"/>
              <a:gd name="T50" fmla="*/ 93 w 484"/>
              <a:gd name="T51" fmla="*/ 156 h 484"/>
              <a:gd name="T52" fmla="*/ 161 w 484"/>
              <a:gd name="T53" fmla="*/ 273 h 484"/>
              <a:gd name="T54" fmla="*/ 161 w 484"/>
              <a:gd name="T55" fmla="*/ 252 h 484"/>
              <a:gd name="T56" fmla="*/ 164 w 484"/>
              <a:gd name="T57" fmla="*/ 245 h 484"/>
              <a:gd name="T58" fmla="*/ 171 w 484"/>
              <a:gd name="T59" fmla="*/ 242 h 484"/>
              <a:gd name="T60" fmla="*/ 242 w 484"/>
              <a:gd name="T61" fmla="*/ 242 h 484"/>
              <a:gd name="T62" fmla="*/ 242 w 484"/>
              <a:gd name="T63" fmla="*/ 131 h 484"/>
              <a:gd name="T64" fmla="*/ 245 w 484"/>
              <a:gd name="T65" fmla="*/ 124 h 484"/>
              <a:gd name="T66" fmla="*/ 252 w 484"/>
              <a:gd name="T67" fmla="*/ 121 h 484"/>
              <a:gd name="T68" fmla="*/ 272 w 484"/>
              <a:gd name="T69" fmla="*/ 121 h 484"/>
              <a:gd name="T70" fmla="*/ 279 w 484"/>
              <a:gd name="T71" fmla="*/ 124 h 484"/>
              <a:gd name="T72" fmla="*/ 282 w 484"/>
              <a:gd name="T73" fmla="*/ 131 h 484"/>
              <a:gd name="T74" fmla="*/ 282 w 484"/>
              <a:gd name="T75" fmla="*/ 273 h 484"/>
              <a:gd name="T76" fmla="*/ 279 w 484"/>
              <a:gd name="T77" fmla="*/ 280 h 484"/>
              <a:gd name="T78" fmla="*/ 272 w 484"/>
              <a:gd name="T79" fmla="*/ 283 h 484"/>
              <a:gd name="T80" fmla="*/ 171 w 484"/>
              <a:gd name="T81" fmla="*/ 283 h 484"/>
              <a:gd name="T82" fmla="*/ 164 w 484"/>
              <a:gd name="T83" fmla="*/ 280 h 484"/>
              <a:gd name="T84" fmla="*/ 161 w 484"/>
              <a:gd name="T85" fmla="*/ 27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84" h="484">
                <a:moveTo>
                  <a:pt x="32" y="364"/>
                </a:moveTo>
                <a:cubicBezTo>
                  <a:pt x="11" y="327"/>
                  <a:pt x="0" y="286"/>
                  <a:pt x="0" y="242"/>
                </a:cubicBezTo>
                <a:cubicBezTo>
                  <a:pt x="0" y="198"/>
                  <a:pt x="11" y="158"/>
                  <a:pt x="32" y="121"/>
                </a:cubicBezTo>
                <a:cubicBezTo>
                  <a:pt x="54" y="84"/>
                  <a:pt x="83" y="54"/>
                  <a:pt x="120" y="33"/>
                </a:cubicBezTo>
                <a:cubicBezTo>
                  <a:pt x="157" y="11"/>
                  <a:pt x="198" y="0"/>
                  <a:pt x="242" y="0"/>
                </a:cubicBezTo>
                <a:cubicBezTo>
                  <a:pt x="286" y="0"/>
                  <a:pt x="326" y="11"/>
                  <a:pt x="363" y="33"/>
                </a:cubicBezTo>
                <a:cubicBezTo>
                  <a:pt x="400" y="54"/>
                  <a:pt x="430" y="84"/>
                  <a:pt x="451" y="121"/>
                </a:cubicBezTo>
                <a:cubicBezTo>
                  <a:pt x="473" y="158"/>
                  <a:pt x="484" y="198"/>
                  <a:pt x="484" y="242"/>
                </a:cubicBezTo>
                <a:cubicBezTo>
                  <a:pt x="484" y="286"/>
                  <a:pt x="473" y="327"/>
                  <a:pt x="451" y="364"/>
                </a:cubicBezTo>
                <a:cubicBezTo>
                  <a:pt x="430" y="401"/>
                  <a:pt x="400" y="430"/>
                  <a:pt x="363" y="452"/>
                </a:cubicBezTo>
                <a:cubicBezTo>
                  <a:pt x="326" y="473"/>
                  <a:pt x="286" y="484"/>
                  <a:pt x="242" y="484"/>
                </a:cubicBezTo>
                <a:cubicBezTo>
                  <a:pt x="198" y="484"/>
                  <a:pt x="157" y="473"/>
                  <a:pt x="120" y="452"/>
                </a:cubicBezTo>
                <a:cubicBezTo>
                  <a:pt x="83" y="430"/>
                  <a:pt x="54" y="401"/>
                  <a:pt x="32" y="364"/>
                </a:cubicBezTo>
                <a:close/>
                <a:moveTo>
                  <a:pt x="93" y="156"/>
                </a:moveTo>
                <a:cubicBezTo>
                  <a:pt x="78" y="183"/>
                  <a:pt x="70" y="211"/>
                  <a:pt x="70" y="242"/>
                </a:cubicBezTo>
                <a:cubicBezTo>
                  <a:pt x="70" y="273"/>
                  <a:pt x="78" y="302"/>
                  <a:pt x="93" y="328"/>
                </a:cubicBezTo>
                <a:cubicBezTo>
                  <a:pt x="109" y="355"/>
                  <a:pt x="130" y="375"/>
                  <a:pt x="156" y="391"/>
                </a:cubicBezTo>
                <a:cubicBezTo>
                  <a:pt x="182" y="406"/>
                  <a:pt x="211" y="414"/>
                  <a:pt x="242" y="414"/>
                </a:cubicBezTo>
                <a:cubicBezTo>
                  <a:pt x="273" y="414"/>
                  <a:pt x="302" y="406"/>
                  <a:pt x="328" y="391"/>
                </a:cubicBezTo>
                <a:cubicBezTo>
                  <a:pt x="354" y="375"/>
                  <a:pt x="375" y="355"/>
                  <a:pt x="390" y="328"/>
                </a:cubicBezTo>
                <a:cubicBezTo>
                  <a:pt x="405" y="302"/>
                  <a:pt x="413" y="273"/>
                  <a:pt x="413" y="242"/>
                </a:cubicBezTo>
                <a:cubicBezTo>
                  <a:pt x="413" y="211"/>
                  <a:pt x="405" y="183"/>
                  <a:pt x="390" y="156"/>
                </a:cubicBezTo>
                <a:cubicBezTo>
                  <a:pt x="375" y="130"/>
                  <a:pt x="354" y="109"/>
                  <a:pt x="328" y="94"/>
                </a:cubicBezTo>
                <a:cubicBezTo>
                  <a:pt x="302" y="79"/>
                  <a:pt x="273" y="71"/>
                  <a:pt x="242" y="71"/>
                </a:cubicBezTo>
                <a:cubicBezTo>
                  <a:pt x="211" y="71"/>
                  <a:pt x="182" y="79"/>
                  <a:pt x="156" y="94"/>
                </a:cubicBezTo>
                <a:cubicBezTo>
                  <a:pt x="130" y="109"/>
                  <a:pt x="109" y="130"/>
                  <a:pt x="93" y="156"/>
                </a:cubicBezTo>
                <a:close/>
                <a:moveTo>
                  <a:pt x="161" y="273"/>
                </a:moveTo>
                <a:lnTo>
                  <a:pt x="161" y="252"/>
                </a:lnTo>
                <a:cubicBezTo>
                  <a:pt x="161" y="249"/>
                  <a:pt x="162" y="247"/>
                  <a:pt x="164" y="245"/>
                </a:cubicBezTo>
                <a:cubicBezTo>
                  <a:pt x="166" y="243"/>
                  <a:pt x="168" y="242"/>
                  <a:pt x="171" y="242"/>
                </a:cubicBezTo>
                <a:lnTo>
                  <a:pt x="242" y="242"/>
                </a:lnTo>
                <a:lnTo>
                  <a:pt x="242" y="131"/>
                </a:lnTo>
                <a:cubicBezTo>
                  <a:pt x="242" y="129"/>
                  <a:pt x="243" y="126"/>
                  <a:pt x="245" y="124"/>
                </a:cubicBezTo>
                <a:cubicBezTo>
                  <a:pt x="246" y="122"/>
                  <a:pt x="249" y="121"/>
                  <a:pt x="252" y="121"/>
                </a:cubicBezTo>
                <a:lnTo>
                  <a:pt x="272" y="121"/>
                </a:lnTo>
                <a:cubicBezTo>
                  <a:pt x="275" y="121"/>
                  <a:pt x="277" y="122"/>
                  <a:pt x="279" y="124"/>
                </a:cubicBezTo>
                <a:cubicBezTo>
                  <a:pt x="281" y="126"/>
                  <a:pt x="282" y="129"/>
                  <a:pt x="282" y="131"/>
                </a:cubicBezTo>
                <a:lnTo>
                  <a:pt x="282" y="273"/>
                </a:lnTo>
                <a:cubicBezTo>
                  <a:pt x="282" y="276"/>
                  <a:pt x="281" y="278"/>
                  <a:pt x="279" y="280"/>
                </a:cubicBezTo>
                <a:cubicBezTo>
                  <a:pt x="277" y="282"/>
                  <a:pt x="275" y="283"/>
                  <a:pt x="272" y="283"/>
                </a:cubicBezTo>
                <a:lnTo>
                  <a:pt x="171" y="283"/>
                </a:lnTo>
                <a:cubicBezTo>
                  <a:pt x="168" y="283"/>
                  <a:pt x="166" y="282"/>
                  <a:pt x="164" y="280"/>
                </a:cubicBezTo>
                <a:cubicBezTo>
                  <a:pt x="162" y="278"/>
                  <a:pt x="161" y="276"/>
                  <a:pt x="161" y="273"/>
                </a:cubicBez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46346137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kt 2" hidden="1"/>
          <p:cNvGraphicFramePr>
            <a:graphicFrameLocks noChangeAspect="1"/>
          </p:cNvGraphicFramePr>
          <p:nvPr>
            <p:custDataLst>
              <p:tags r:id="rId2"/>
            </p:custDataLst>
            <p:extLst>
              <p:ext uri="{D42A27DB-BD31-4B8C-83A1-F6EECF244321}">
                <p14:modId xmlns:p14="http://schemas.microsoft.com/office/powerpoint/2010/main" val="2115795087"/>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90197" name="think-cell Folie" r:id="rId5" imgW="270" imgH="270" progId="TCLayout.ActiveDocument.1">
                  <p:embed/>
                </p:oleObj>
              </mc:Choice>
              <mc:Fallback>
                <p:oleObj name="think-cell Folie" r:id="rId5" imgW="270" imgH="270"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p:graphicFrame>
        <p:nvGraphicFramePr>
          <p:cNvPr id="8" name="Diagramm 7"/>
          <p:cNvGraphicFramePr>
            <a:graphicFrameLocks/>
          </p:cNvGraphicFramePr>
          <p:nvPr>
            <p:extLst>
              <p:ext uri="{D42A27DB-BD31-4B8C-83A1-F6EECF244321}">
                <p14:modId xmlns:p14="http://schemas.microsoft.com/office/powerpoint/2010/main" val="87660079"/>
              </p:ext>
            </p:extLst>
          </p:nvPr>
        </p:nvGraphicFramePr>
        <p:xfrm>
          <a:off x="245204" y="874275"/>
          <a:ext cx="9414000" cy="5090400"/>
        </p:xfrm>
        <a:graphic>
          <a:graphicData uri="http://schemas.openxmlformats.org/drawingml/2006/chart">
            <c:chart xmlns:c="http://schemas.openxmlformats.org/drawingml/2006/chart" xmlns:r="http://schemas.openxmlformats.org/officeDocument/2006/relationships" r:id="rId7"/>
          </a:graphicData>
        </a:graphic>
      </p:graphicFrame>
      <p:sp>
        <p:nvSpPr>
          <p:cNvPr id="6" name="Titel 1"/>
          <p:cNvSpPr>
            <a:spLocks noGrp="1"/>
          </p:cNvSpPr>
          <p:nvPr>
            <p:ph type="title"/>
            <p:custDataLst>
              <p:tags r:id="rId3"/>
            </p:custDataLst>
          </p:nvPr>
        </p:nvSpPr>
        <p:spPr>
          <a:xfrm>
            <a:off x="217488" y="0"/>
            <a:ext cx="9467850" cy="719138"/>
          </a:xfrm>
        </p:spPr>
        <p:txBody>
          <a:bodyPr/>
          <a:lstStyle/>
          <a:p>
            <a:r>
              <a:rPr lang="en-US" dirty="0" smtClean="0"/>
              <a:t>Time and spatial varying thermal properties </a:t>
            </a:r>
            <a:br>
              <a:rPr lang="en-US" dirty="0" smtClean="0"/>
            </a:br>
            <a:r>
              <a:rPr lang="en-US" dirty="0" smtClean="0">
                <a:solidFill>
                  <a:schemeClr val="accent4"/>
                </a:solidFill>
              </a:rPr>
              <a:t>Internal energy carried away by chip [W] for different </a:t>
            </a:r>
            <a:r>
              <a:rPr lang="en-US" dirty="0" err="1" smtClean="0">
                <a:solidFill>
                  <a:schemeClr val="accent4"/>
                </a:solidFill>
              </a:rPr>
              <a:t>v</a:t>
            </a:r>
            <a:r>
              <a:rPr lang="en-US" baseline="-25000" dirty="0" err="1" smtClean="0">
                <a:solidFill>
                  <a:schemeClr val="accent4"/>
                </a:solidFill>
              </a:rPr>
              <a:t>c</a:t>
            </a:r>
            <a:r>
              <a:rPr lang="en-US" dirty="0" smtClean="0">
                <a:solidFill>
                  <a:schemeClr val="accent4"/>
                </a:solidFill>
              </a:rPr>
              <a:t> and h</a:t>
            </a:r>
            <a:r>
              <a:rPr lang="en-US" baseline="-25000" dirty="0" smtClean="0">
                <a:solidFill>
                  <a:schemeClr val="accent4"/>
                </a:solidFill>
              </a:rPr>
              <a:t>sp</a:t>
            </a:r>
            <a:endParaRPr lang="en-US" dirty="0">
              <a:solidFill>
                <a:schemeClr val="accent4"/>
              </a:solidFill>
            </a:endParaRPr>
          </a:p>
        </p:txBody>
      </p:sp>
      <p:sp>
        <p:nvSpPr>
          <p:cNvPr id="7" name="Freeform 62"/>
          <p:cNvSpPr>
            <a:spLocks noEditPoints="1"/>
          </p:cNvSpPr>
          <p:nvPr/>
        </p:nvSpPr>
        <p:spPr bwMode="auto">
          <a:xfrm>
            <a:off x="9057456" y="188640"/>
            <a:ext cx="450674" cy="450674"/>
          </a:xfrm>
          <a:custGeom>
            <a:avLst/>
            <a:gdLst>
              <a:gd name="T0" fmla="*/ 32 w 484"/>
              <a:gd name="T1" fmla="*/ 364 h 484"/>
              <a:gd name="T2" fmla="*/ 0 w 484"/>
              <a:gd name="T3" fmla="*/ 242 h 484"/>
              <a:gd name="T4" fmla="*/ 32 w 484"/>
              <a:gd name="T5" fmla="*/ 121 h 484"/>
              <a:gd name="T6" fmla="*/ 120 w 484"/>
              <a:gd name="T7" fmla="*/ 33 h 484"/>
              <a:gd name="T8" fmla="*/ 242 w 484"/>
              <a:gd name="T9" fmla="*/ 0 h 484"/>
              <a:gd name="T10" fmla="*/ 363 w 484"/>
              <a:gd name="T11" fmla="*/ 33 h 484"/>
              <a:gd name="T12" fmla="*/ 451 w 484"/>
              <a:gd name="T13" fmla="*/ 121 h 484"/>
              <a:gd name="T14" fmla="*/ 484 w 484"/>
              <a:gd name="T15" fmla="*/ 242 h 484"/>
              <a:gd name="T16" fmla="*/ 451 w 484"/>
              <a:gd name="T17" fmla="*/ 364 h 484"/>
              <a:gd name="T18" fmla="*/ 363 w 484"/>
              <a:gd name="T19" fmla="*/ 452 h 484"/>
              <a:gd name="T20" fmla="*/ 242 w 484"/>
              <a:gd name="T21" fmla="*/ 484 h 484"/>
              <a:gd name="T22" fmla="*/ 120 w 484"/>
              <a:gd name="T23" fmla="*/ 452 h 484"/>
              <a:gd name="T24" fmla="*/ 32 w 484"/>
              <a:gd name="T25" fmla="*/ 364 h 484"/>
              <a:gd name="T26" fmla="*/ 93 w 484"/>
              <a:gd name="T27" fmla="*/ 156 h 484"/>
              <a:gd name="T28" fmla="*/ 70 w 484"/>
              <a:gd name="T29" fmla="*/ 242 h 484"/>
              <a:gd name="T30" fmla="*/ 93 w 484"/>
              <a:gd name="T31" fmla="*/ 328 h 484"/>
              <a:gd name="T32" fmla="*/ 156 w 484"/>
              <a:gd name="T33" fmla="*/ 391 h 484"/>
              <a:gd name="T34" fmla="*/ 242 w 484"/>
              <a:gd name="T35" fmla="*/ 414 h 484"/>
              <a:gd name="T36" fmla="*/ 328 w 484"/>
              <a:gd name="T37" fmla="*/ 391 h 484"/>
              <a:gd name="T38" fmla="*/ 390 w 484"/>
              <a:gd name="T39" fmla="*/ 328 h 484"/>
              <a:gd name="T40" fmla="*/ 413 w 484"/>
              <a:gd name="T41" fmla="*/ 242 h 484"/>
              <a:gd name="T42" fmla="*/ 390 w 484"/>
              <a:gd name="T43" fmla="*/ 156 h 484"/>
              <a:gd name="T44" fmla="*/ 328 w 484"/>
              <a:gd name="T45" fmla="*/ 94 h 484"/>
              <a:gd name="T46" fmla="*/ 242 w 484"/>
              <a:gd name="T47" fmla="*/ 71 h 484"/>
              <a:gd name="T48" fmla="*/ 156 w 484"/>
              <a:gd name="T49" fmla="*/ 94 h 484"/>
              <a:gd name="T50" fmla="*/ 93 w 484"/>
              <a:gd name="T51" fmla="*/ 156 h 484"/>
              <a:gd name="T52" fmla="*/ 161 w 484"/>
              <a:gd name="T53" fmla="*/ 273 h 484"/>
              <a:gd name="T54" fmla="*/ 161 w 484"/>
              <a:gd name="T55" fmla="*/ 252 h 484"/>
              <a:gd name="T56" fmla="*/ 164 w 484"/>
              <a:gd name="T57" fmla="*/ 245 h 484"/>
              <a:gd name="T58" fmla="*/ 171 w 484"/>
              <a:gd name="T59" fmla="*/ 242 h 484"/>
              <a:gd name="T60" fmla="*/ 242 w 484"/>
              <a:gd name="T61" fmla="*/ 242 h 484"/>
              <a:gd name="T62" fmla="*/ 242 w 484"/>
              <a:gd name="T63" fmla="*/ 131 h 484"/>
              <a:gd name="T64" fmla="*/ 245 w 484"/>
              <a:gd name="T65" fmla="*/ 124 h 484"/>
              <a:gd name="T66" fmla="*/ 252 w 484"/>
              <a:gd name="T67" fmla="*/ 121 h 484"/>
              <a:gd name="T68" fmla="*/ 272 w 484"/>
              <a:gd name="T69" fmla="*/ 121 h 484"/>
              <a:gd name="T70" fmla="*/ 279 w 484"/>
              <a:gd name="T71" fmla="*/ 124 h 484"/>
              <a:gd name="T72" fmla="*/ 282 w 484"/>
              <a:gd name="T73" fmla="*/ 131 h 484"/>
              <a:gd name="T74" fmla="*/ 282 w 484"/>
              <a:gd name="T75" fmla="*/ 273 h 484"/>
              <a:gd name="T76" fmla="*/ 279 w 484"/>
              <a:gd name="T77" fmla="*/ 280 h 484"/>
              <a:gd name="T78" fmla="*/ 272 w 484"/>
              <a:gd name="T79" fmla="*/ 283 h 484"/>
              <a:gd name="T80" fmla="*/ 171 w 484"/>
              <a:gd name="T81" fmla="*/ 283 h 484"/>
              <a:gd name="T82" fmla="*/ 164 w 484"/>
              <a:gd name="T83" fmla="*/ 280 h 484"/>
              <a:gd name="T84" fmla="*/ 161 w 484"/>
              <a:gd name="T85" fmla="*/ 27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84" h="484">
                <a:moveTo>
                  <a:pt x="32" y="364"/>
                </a:moveTo>
                <a:cubicBezTo>
                  <a:pt x="11" y="327"/>
                  <a:pt x="0" y="286"/>
                  <a:pt x="0" y="242"/>
                </a:cubicBezTo>
                <a:cubicBezTo>
                  <a:pt x="0" y="198"/>
                  <a:pt x="11" y="158"/>
                  <a:pt x="32" y="121"/>
                </a:cubicBezTo>
                <a:cubicBezTo>
                  <a:pt x="54" y="84"/>
                  <a:pt x="83" y="54"/>
                  <a:pt x="120" y="33"/>
                </a:cubicBezTo>
                <a:cubicBezTo>
                  <a:pt x="157" y="11"/>
                  <a:pt x="198" y="0"/>
                  <a:pt x="242" y="0"/>
                </a:cubicBezTo>
                <a:cubicBezTo>
                  <a:pt x="286" y="0"/>
                  <a:pt x="326" y="11"/>
                  <a:pt x="363" y="33"/>
                </a:cubicBezTo>
                <a:cubicBezTo>
                  <a:pt x="400" y="54"/>
                  <a:pt x="430" y="84"/>
                  <a:pt x="451" y="121"/>
                </a:cubicBezTo>
                <a:cubicBezTo>
                  <a:pt x="473" y="158"/>
                  <a:pt x="484" y="198"/>
                  <a:pt x="484" y="242"/>
                </a:cubicBezTo>
                <a:cubicBezTo>
                  <a:pt x="484" y="286"/>
                  <a:pt x="473" y="327"/>
                  <a:pt x="451" y="364"/>
                </a:cubicBezTo>
                <a:cubicBezTo>
                  <a:pt x="430" y="401"/>
                  <a:pt x="400" y="430"/>
                  <a:pt x="363" y="452"/>
                </a:cubicBezTo>
                <a:cubicBezTo>
                  <a:pt x="326" y="473"/>
                  <a:pt x="286" y="484"/>
                  <a:pt x="242" y="484"/>
                </a:cubicBezTo>
                <a:cubicBezTo>
                  <a:pt x="198" y="484"/>
                  <a:pt x="157" y="473"/>
                  <a:pt x="120" y="452"/>
                </a:cubicBezTo>
                <a:cubicBezTo>
                  <a:pt x="83" y="430"/>
                  <a:pt x="54" y="401"/>
                  <a:pt x="32" y="364"/>
                </a:cubicBezTo>
                <a:close/>
                <a:moveTo>
                  <a:pt x="93" y="156"/>
                </a:moveTo>
                <a:cubicBezTo>
                  <a:pt x="78" y="183"/>
                  <a:pt x="70" y="211"/>
                  <a:pt x="70" y="242"/>
                </a:cubicBezTo>
                <a:cubicBezTo>
                  <a:pt x="70" y="273"/>
                  <a:pt x="78" y="302"/>
                  <a:pt x="93" y="328"/>
                </a:cubicBezTo>
                <a:cubicBezTo>
                  <a:pt x="109" y="355"/>
                  <a:pt x="130" y="375"/>
                  <a:pt x="156" y="391"/>
                </a:cubicBezTo>
                <a:cubicBezTo>
                  <a:pt x="182" y="406"/>
                  <a:pt x="211" y="414"/>
                  <a:pt x="242" y="414"/>
                </a:cubicBezTo>
                <a:cubicBezTo>
                  <a:pt x="273" y="414"/>
                  <a:pt x="302" y="406"/>
                  <a:pt x="328" y="391"/>
                </a:cubicBezTo>
                <a:cubicBezTo>
                  <a:pt x="354" y="375"/>
                  <a:pt x="375" y="355"/>
                  <a:pt x="390" y="328"/>
                </a:cubicBezTo>
                <a:cubicBezTo>
                  <a:pt x="405" y="302"/>
                  <a:pt x="413" y="273"/>
                  <a:pt x="413" y="242"/>
                </a:cubicBezTo>
                <a:cubicBezTo>
                  <a:pt x="413" y="211"/>
                  <a:pt x="405" y="183"/>
                  <a:pt x="390" y="156"/>
                </a:cubicBezTo>
                <a:cubicBezTo>
                  <a:pt x="375" y="130"/>
                  <a:pt x="354" y="109"/>
                  <a:pt x="328" y="94"/>
                </a:cubicBezTo>
                <a:cubicBezTo>
                  <a:pt x="302" y="79"/>
                  <a:pt x="273" y="71"/>
                  <a:pt x="242" y="71"/>
                </a:cubicBezTo>
                <a:cubicBezTo>
                  <a:pt x="211" y="71"/>
                  <a:pt x="182" y="79"/>
                  <a:pt x="156" y="94"/>
                </a:cubicBezTo>
                <a:cubicBezTo>
                  <a:pt x="130" y="109"/>
                  <a:pt x="109" y="130"/>
                  <a:pt x="93" y="156"/>
                </a:cubicBezTo>
                <a:close/>
                <a:moveTo>
                  <a:pt x="161" y="273"/>
                </a:moveTo>
                <a:lnTo>
                  <a:pt x="161" y="252"/>
                </a:lnTo>
                <a:cubicBezTo>
                  <a:pt x="161" y="249"/>
                  <a:pt x="162" y="247"/>
                  <a:pt x="164" y="245"/>
                </a:cubicBezTo>
                <a:cubicBezTo>
                  <a:pt x="166" y="243"/>
                  <a:pt x="168" y="242"/>
                  <a:pt x="171" y="242"/>
                </a:cubicBezTo>
                <a:lnTo>
                  <a:pt x="242" y="242"/>
                </a:lnTo>
                <a:lnTo>
                  <a:pt x="242" y="131"/>
                </a:lnTo>
                <a:cubicBezTo>
                  <a:pt x="242" y="129"/>
                  <a:pt x="243" y="126"/>
                  <a:pt x="245" y="124"/>
                </a:cubicBezTo>
                <a:cubicBezTo>
                  <a:pt x="246" y="122"/>
                  <a:pt x="249" y="121"/>
                  <a:pt x="252" y="121"/>
                </a:cubicBezTo>
                <a:lnTo>
                  <a:pt x="272" y="121"/>
                </a:lnTo>
                <a:cubicBezTo>
                  <a:pt x="275" y="121"/>
                  <a:pt x="277" y="122"/>
                  <a:pt x="279" y="124"/>
                </a:cubicBezTo>
                <a:cubicBezTo>
                  <a:pt x="281" y="126"/>
                  <a:pt x="282" y="129"/>
                  <a:pt x="282" y="131"/>
                </a:cubicBezTo>
                <a:lnTo>
                  <a:pt x="282" y="273"/>
                </a:lnTo>
                <a:cubicBezTo>
                  <a:pt x="282" y="276"/>
                  <a:pt x="281" y="278"/>
                  <a:pt x="279" y="280"/>
                </a:cubicBezTo>
                <a:cubicBezTo>
                  <a:pt x="277" y="282"/>
                  <a:pt x="275" y="283"/>
                  <a:pt x="272" y="283"/>
                </a:cubicBezTo>
                <a:lnTo>
                  <a:pt x="171" y="283"/>
                </a:lnTo>
                <a:cubicBezTo>
                  <a:pt x="168" y="283"/>
                  <a:pt x="166" y="282"/>
                  <a:pt x="164" y="280"/>
                </a:cubicBezTo>
                <a:cubicBezTo>
                  <a:pt x="162" y="278"/>
                  <a:pt x="161" y="276"/>
                  <a:pt x="161" y="273"/>
                </a:cubicBez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09518536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kt 2" hidden="1"/>
          <p:cNvGraphicFramePr>
            <a:graphicFrameLocks noChangeAspect="1"/>
          </p:cNvGraphicFramePr>
          <p:nvPr>
            <p:custDataLst>
              <p:tags r:id="rId2"/>
            </p:custDataLst>
            <p:extLst>
              <p:ext uri="{D42A27DB-BD31-4B8C-83A1-F6EECF244321}">
                <p14:modId xmlns:p14="http://schemas.microsoft.com/office/powerpoint/2010/main" val="1517394653"/>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91221" name="think-cell Folie" r:id="rId5" imgW="270" imgH="270" progId="TCLayout.ActiveDocument.1">
                  <p:embed/>
                </p:oleObj>
              </mc:Choice>
              <mc:Fallback>
                <p:oleObj name="think-cell Folie" r:id="rId5" imgW="270" imgH="270"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p:graphicFrame>
        <p:nvGraphicFramePr>
          <p:cNvPr id="6" name="Diagramm 5"/>
          <p:cNvGraphicFramePr>
            <a:graphicFrameLocks/>
          </p:cNvGraphicFramePr>
          <p:nvPr>
            <p:extLst>
              <p:ext uri="{D42A27DB-BD31-4B8C-83A1-F6EECF244321}">
                <p14:modId xmlns:p14="http://schemas.microsoft.com/office/powerpoint/2010/main" val="692054912"/>
              </p:ext>
            </p:extLst>
          </p:nvPr>
        </p:nvGraphicFramePr>
        <p:xfrm>
          <a:off x="245204" y="874275"/>
          <a:ext cx="9414000" cy="5090400"/>
        </p:xfrm>
        <a:graphic>
          <a:graphicData uri="http://schemas.openxmlformats.org/drawingml/2006/chart">
            <c:chart xmlns:c="http://schemas.openxmlformats.org/drawingml/2006/chart" xmlns:r="http://schemas.openxmlformats.org/officeDocument/2006/relationships" r:id="rId7"/>
          </a:graphicData>
        </a:graphic>
      </p:graphicFrame>
      <p:sp>
        <p:nvSpPr>
          <p:cNvPr id="7" name="Titel 1"/>
          <p:cNvSpPr>
            <a:spLocks noGrp="1"/>
          </p:cNvSpPr>
          <p:nvPr>
            <p:ph type="title"/>
            <p:custDataLst>
              <p:tags r:id="rId3"/>
            </p:custDataLst>
          </p:nvPr>
        </p:nvSpPr>
        <p:spPr>
          <a:xfrm>
            <a:off x="217488" y="0"/>
            <a:ext cx="9467850" cy="719138"/>
          </a:xfrm>
        </p:spPr>
        <p:txBody>
          <a:bodyPr/>
          <a:lstStyle/>
          <a:p>
            <a:r>
              <a:rPr lang="en-US" dirty="0" smtClean="0"/>
              <a:t>Time and spatial varying thermal properties </a:t>
            </a:r>
            <a:br>
              <a:rPr lang="en-US" dirty="0" smtClean="0"/>
            </a:br>
            <a:r>
              <a:rPr lang="en-US" dirty="0" smtClean="0">
                <a:solidFill>
                  <a:schemeClr val="accent4"/>
                </a:solidFill>
              </a:rPr>
              <a:t>Heat partition to the chip for different </a:t>
            </a:r>
            <a:r>
              <a:rPr lang="en-US" dirty="0" err="1" smtClean="0">
                <a:solidFill>
                  <a:schemeClr val="accent4"/>
                </a:solidFill>
              </a:rPr>
              <a:t>v</a:t>
            </a:r>
            <a:r>
              <a:rPr lang="en-US" baseline="-25000" dirty="0" err="1" smtClean="0">
                <a:solidFill>
                  <a:schemeClr val="accent4"/>
                </a:solidFill>
              </a:rPr>
              <a:t>c</a:t>
            </a:r>
            <a:r>
              <a:rPr lang="en-US" dirty="0" smtClean="0">
                <a:solidFill>
                  <a:schemeClr val="accent4"/>
                </a:solidFill>
              </a:rPr>
              <a:t> and h</a:t>
            </a:r>
            <a:r>
              <a:rPr lang="en-US" baseline="-25000" dirty="0" smtClean="0">
                <a:solidFill>
                  <a:schemeClr val="accent4"/>
                </a:solidFill>
              </a:rPr>
              <a:t>sp</a:t>
            </a:r>
            <a:endParaRPr lang="en-US" dirty="0">
              <a:solidFill>
                <a:schemeClr val="accent4"/>
              </a:solidFill>
            </a:endParaRPr>
          </a:p>
        </p:txBody>
      </p:sp>
      <p:sp>
        <p:nvSpPr>
          <p:cNvPr id="8" name="Freeform 62"/>
          <p:cNvSpPr>
            <a:spLocks noEditPoints="1"/>
          </p:cNvSpPr>
          <p:nvPr/>
        </p:nvSpPr>
        <p:spPr bwMode="auto">
          <a:xfrm>
            <a:off x="9057456" y="188640"/>
            <a:ext cx="450674" cy="450674"/>
          </a:xfrm>
          <a:custGeom>
            <a:avLst/>
            <a:gdLst>
              <a:gd name="T0" fmla="*/ 32 w 484"/>
              <a:gd name="T1" fmla="*/ 364 h 484"/>
              <a:gd name="T2" fmla="*/ 0 w 484"/>
              <a:gd name="T3" fmla="*/ 242 h 484"/>
              <a:gd name="T4" fmla="*/ 32 w 484"/>
              <a:gd name="T5" fmla="*/ 121 h 484"/>
              <a:gd name="T6" fmla="*/ 120 w 484"/>
              <a:gd name="T7" fmla="*/ 33 h 484"/>
              <a:gd name="T8" fmla="*/ 242 w 484"/>
              <a:gd name="T9" fmla="*/ 0 h 484"/>
              <a:gd name="T10" fmla="*/ 363 w 484"/>
              <a:gd name="T11" fmla="*/ 33 h 484"/>
              <a:gd name="T12" fmla="*/ 451 w 484"/>
              <a:gd name="T13" fmla="*/ 121 h 484"/>
              <a:gd name="T14" fmla="*/ 484 w 484"/>
              <a:gd name="T15" fmla="*/ 242 h 484"/>
              <a:gd name="T16" fmla="*/ 451 w 484"/>
              <a:gd name="T17" fmla="*/ 364 h 484"/>
              <a:gd name="T18" fmla="*/ 363 w 484"/>
              <a:gd name="T19" fmla="*/ 452 h 484"/>
              <a:gd name="T20" fmla="*/ 242 w 484"/>
              <a:gd name="T21" fmla="*/ 484 h 484"/>
              <a:gd name="T22" fmla="*/ 120 w 484"/>
              <a:gd name="T23" fmla="*/ 452 h 484"/>
              <a:gd name="T24" fmla="*/ 32 w 484"/>
              <a:gd name="T25" fmla="*/ 364 h 484"/>
              <a:gd name="T26" fmla="*/ 93 w 484"/>
              <a:gd name="T27" fmla="*/ 156 h 484"/>
              <a:gd name="T28" fmla="*/ 70 w 484"/>
              <a:gd name="T29" fmla="*/ 242 h 484"/>
              <a:gd name="T30" fmla="*/ 93 w 484"/>
              <a:gd name="T31" fmla="*/ 328 h 484"/>
              <a:gd name="T32" fmla="*/ 156 w 484"/>
              <a:gd name="T33" fmla="*/ 391 h 484"/>
              <a:gd name="T34" fmla="*/ 242 w 484"/>
              <a:gd name="T35" fmla="*/ 414 h 484"/>
              <a:gd name="T36" fmla="*/ 328 w 484"/>
              <a:gd name="T37" fmla="*/ 391 h 484"/>
              <a:gd name="T38" fmla="*/ 390 w 484"/>
              <a:gd name="T39" fmla="*/ 328 h 484"/>
              <a:gd name="T40" fmla="*/ 413 w 484"/>
              <a:gd name="T41" fmla="*/ 242 h 484"/>
              <a:gd name="T42" fmla="*/ 390 w 484"/>
              <a:gd name="T43" fmla="*/ 156 h 484"/>
              <a:gd name="T44" fmla="*/ 328 w 484"/>
              <a:gd name="T45" fmla="*/ 94 h 484"/>
              <a:gd name="T46" fmla="*/ 242 w 484"/>
              <a:gd name="T47" fmla="*/ 71 h 484"/>
              <a:gd name="T48" fmla="*/ 156 w 484"/>
              <a:gd name="T49" fmla="*/ 94 h 484"/>
              <a:gd name="T50" fmla="*/ 93 w 484"/>
              <a:gd name="T51" fmla="*/ 156 h 484"/>
              <a:gd name="T52" fmla="*/ 161 w 484"/>
              <a:gd name="T53" fmla="*/ 273 h 484"/>
              <a:gd name="T54" fmla="*/ 161 w 484"/>
              <a:gd name="T55" fmla="*/ 252 h 484"/>
              <a:gd name="T56" fmla="*/ 164 w 484"/>
              <a:gd name="T57" fmla="*/ 245 h 484"/>
              <a:gd name="T58" fmla="*/ 171 w 484"/>
              <a:gd name="T59" fmla="*/ 242 h 484"/>
              <a:gd name="T60" fmla="*/ 242 w 484"/>
              <a:gd name="T61" fmla="*/ 242 h 484"/>
              <a:gd name="T62" fmla="*/ 242 w 484"/>
              <a:gd name="T63" fmla="*/ 131 h 484"/>
              <a:gd name="T64" fmla="*/ 245 w 484"/>
              <a:gd name="T65" fmla="*/ 124 h 484"/>
              <a:gd name="T66" fmla="*/ 252 w 484"/>
              <a:gd name="T67" fmla="*/ 121 h 484"/>
              <a:gd name="T68" fmla="*/ 272 w 484"/>
              <a:gd name="T69" fmla="*/ 121 h 484"/>
              <a:gd name="T70" fmla="*/ 279 w 484"/>
              <a:gd name="T71" fmla="*/ 124 h 484"/>
              <a:gd name="T72" fmla="*/ 282 w 484"/>
              <a:gd name="T73" fmla="*/ 131 h 484"/>
              <a:gd name="T74" fmla="*/ 282 w 484"/>
              <a:gd name="T75" fmla="*/ 273 h 484"/>
              <a:gd name="T76" fmla="*/ 279 w 484"/>
              <a:gd name="T77" fmla="*/ 280 h 484"/>
              <a:gd name="T78" fmla="*/ 272 w 484"/>
              <a:gd name="T79" fmla="*/ 283 h 484"/>
              <a:gd name="T80" fmla="*/ 171 w 484"/>
              <a:gd name="T81" fmla="*/ 283 h 484"/>
              <a:gd name="T82" fmla="*/ 164 w 484"/>
              <a:gd name="T83" fmla="*/ 280 h 484"/>
              <a:gd name="T84" fmla="*/ 161 w 484"/>
              <a:gd name="T85" fmla="*/ 27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84" h="484">
                <a:moveTo>
                  <a:pt x="32" y="364"/>
                </a:moveTo>
                <a:cubicBezTo>
                  <a:pt x="11" y="327"/>
                  <a:pt x="0" y="286"/>
                  <a:pt x="0" y="242"/>
                </a:cubicBezTo>
                <a:cubicBezTo>
                  <a:pt x="0" y="198"/>
                  <a:pt x="11" y="158"/>
                  <a:pt x="32" y="121"/>
                </a:cubicBezTo>
                <a:cubicBezTo>
                  <a:pt x="54" y="84"/>
                  <a:pt x="83" y="54"/>
                  <a:pt x="120" y="33"/>
                </a:cubicBezTo>
                <a:cubicBezTo>
                  <a:pt x="157" y="11"/>
                  <a:pt x="198" y="0"/>
                  <a:pt x="242" y="0"/>
                </a:cubicBezTo>
                <a:cubicBezTo>
                  <a:pt x="286" y="0"/>
                  <a:pt x="326" y="11"/>
                  <a:pt x="363" y="33"/>
                </a:cubicBezTo>
                <a:cubicBezTo>
                  <a:pt x="400" y="54"/>
                  <a:pt x="430" y="84"/>
                  <a:pt x="451" y="121"/>
                </a:cubicBezTo>
                <a:cubicBezTo>
                  <a:pt x="473" y="158"/>
                  <a:pt x="484" y="198"/>
                  <a:pt x="484" y="242"/>
                </a:cubicBezTo>
                <a:cubicBezTo>
                  <a:pt x="484" y="286"/>
                  <a:pt x="473" y="327"/>
                  <a:pt x="451" y="364"/>
                </a:cubicBezTo>
                <a:cubicBezTo>
                  <a:pt x="430" y="401"/>
                  <a:pt x="400" y="430"/>
                  <a:pt x="363" y="452"/>
                </a:cubicBezTo>
                <a:cubicBezTo>
                  <a:pt x="326" y="473"/>
                  <a:pt x="286" y="484"/>
                  <a:pt x="242" y="484"/>
                </a:cubicBezTo>
                <a:cubicBezTo>
                  <a:pt x="198" y="484"/>
                  <a:pt x="157" y="473"/>
                  <a:pt x="120" y="452"/>
                </a:cubicBezTo>
                <a:cubicBezTo>
                  <a:pt x="83" y="430"/>
                  <a:pt x="54" y="401"/>
                  <a:pt x="32" y="364"/>
                </a:cubicBezTo>
                <a:close/>
                <a:moveTo>
                  <a:pt x="93" y="156"/>
                </a:moveTo>
                <a:cubicBezTo>
                  <a:pt x="78" y="183"/>
                  <a:pt x="70" y="211"/>
                  <a:pt x="70" y="242"/>
                </a:cubicBezTo>
                <a:cubicBezTo>
                  <a:pt x="70" y="273"/>
                  <a:pt x="78" y="302"/>
                  <a:pt x="93" y="328"/>
                </a:cubicBezTo>
                <a:cubicBezTo>
                  <a:pt x="109" y="355"/>
                  <a:pt x="130" y="375"/>
                  <a:pt x="156" y="391"/>
                </a:cubicBezTo>
                <a:cubicBezTo>
                  <a:pt x="182" y="406"/>
                  <a:pt x="211" y="414"/>
                  <a:pt x="242" y="414"/>
                </a:cubicBezTo>
                <a:cubicBezTo>
                  <a:pt x="273" y="414"/>
                  <a:pt x="302" y="406"/>
                  <a:pt x="328" y="391"/>
                </a:cubicBezTo>
                <a:cubicBezTo>
                  <a:pt x="354" y="375"/>
                  <a:pt x="375" y="355"/>
                  <a:pt x="390" y="328"/>
                </a:cubicBezTo>
                <a:cubicBezTo>
                  <a:pt x="405" y="302"/>
                  <a:pt x="413" y="273"/>
                  <a:pt x="413" y="242"/>
                </a:cubicBezTo>
                <a:cubicBezTo>
                  <a:pt x="413" y="211"/>
                  <a:pt x="405" y="183"/>
                  <a:pt x="390" y="156"/>
                </a:cubicBezTo>
                <a:cubicBezTo>
                  <a:pt x="375" y="130"/>
                  <a:pt x="354" y="109"/>
                  <a:pt x="328" y="94"/>
                </a:cubicBezTo>
                <a:cubicBezTo>
                  <a:pt x="302" y="79"/>
                  <a:pt x="273" y="71"/>
                  <a:pt x="242" y="71"/>
                </a:cubicBezTo>
                <a:cubicBezTo>
                  <a:pt x="211" y="71"/>
                  <a:pt x="182" y="79"/>
                  <a:pt x="156" y="94"/>
                </a:cubicBezTo>
                <a:cubicBezTo>
                  <a:pt x="130" y="109"/>
                  <a:pt x="109" y="130"/>
                  <a:pt x="93" y="156"/>
                </a:cubicBezTo>
                <a:close/>
                <a:moveTo>
                  <a:pt x="161" y="273"/>
                </a:moveTo>
                <a:lnTo>
                  <a:pt x="161" y="252"/>
                </a:lnTo>
                <a:cubicBezTo>
                  <a:pt x="161" y="249"/>
                  <a:pt x="162" y="247"/>
                  <a:pt x="164" y="245"/>
                </a:cubicBezTo>
                <a:cubicBezTo>
                  <a:pt x="166" y="243"/>
                  <a:pt x="168" y="242"/>
                  <a:pt x="171" y="242"/>
                </a:cubicBezTo>
                <a:lnTo>
                  <a:pt x="242" y="242"/>
                </a:lnTo>
                <a:lnTo>
                  <a:pt x="242" y="131"/>
                </a:lnTo>
                <a:cubicBezTo>
                  <a:pt x="242" y="129"/>
                  <a:pt x="243" y="126"/>
                  <a:pt x="245" y="124"/>
                </a:cubicBezTo>
                <a:cubicBezTo>
                  <a:pt x="246" y="122"/>
                  <a:pt x="249" y="121"/>
                  <a:pt x="252" y="121"/>
                </a:cubicBezTo>
                <a:lnTo>
                  <a:pt x="272" y="121"/>
                </a:lnTo>
                <a:cubicBezTo>
                  <a:pt x="275" y="121"/>
                  <a:pt x="277" y="122"/>
                  <a:pt x="279" y="124"/>
                </a:cubicBezTo>
                <a:cubicBezTo>
                  <a:pt x="281" y="126"/>
                  <a:pt x="282" y="129"/>
                  <a:pt x="282" y="131"/>
                </a:cubicBezTo>
                <a:lnTo>
                  <a:pt x="282" y="273"/>
                </a:lnTo>
                <a:cubicBezTo>
                  <a:pt x="282" y="276"/>
                  <a:pt x="281" y="278"/>
                  <a:pt x="279" y="280"/>
                </a:cubicBezTo>
                <a:cubicBezTo>
                  <a:pt x="277" y="282"/>
                  <a:pt x="275" y="283"/>
                  <a:pt x="272" y="283"/>
                </a:cubicBezTo>
                <a:lnTo>
                  <a:pt x="171" y="283"/>
                </a:lnTo>
                <a:cubicBezTo>
                  <a:pt x="168" y="283"/>
                  <a:pt x="166" y="282"/>
                  <a:pt x="164" y="280"/>
                </a:cubicBezTo>
                <a:cubicBezTo>
                  <a:pt x="162" y="278"/>
                  <a:pt x="161" y="276"/>
                  <a:pt x="161" y="273"/>
                </a:cubicBez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88124977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1"/>
          <p:cNvSpPr>
            <a:spLocks noGrp="1"/>
          </p:cNvSpPr>
          <p:nvPr>
            <p:ph type="title"/>
            <p:custDataLst>
              <p:tags r:id="rId1"/>
            </p:custDataLst>
          </p:nvPr>
        </p:nvSpPr>
        <p:spPr>
          <a:xfrm>
            <a:off x="217488" y="0"/>
            <a:ext cx="9467850" cy="719138"/>
          </a:xfrm>
        </p:spPr>
        <p:txBody>
          <a:bodyPr/>
          <a:lstStyle/>
          <a:p>
            <a:r>
              <a:rPr lang="en-US" dirty="0" smtClean="0"/>
              <a:t>Time and spatial varying thermal properties </a:t>
            </a:r>
            <a:br>
              <a:rPr lang="en-US" dirty="0" smtClean="0"/>
            </a:br>
            <a:r>
              <a:rPr lang="en-US" dirty="0" smtClean="0">
                <a:solidFill>
                  <a:schemeClr val="accent4"/>
                </a:solidFill>
              </a:rPr>
              <a:t>Heat flow into the tool [W] for different </a:t>
            </a:r>
            <a:r>
              <a:rPr lang="en-US" dirty="0" err="1" smtClean="0">
                <a:solidFill>
                  <a:schemeClr val="accent4"/>
                </a:solidFill>
              </a:rPr>
              <a:t>v</a:t>
            </a:r>
            <a:r>
              <a:rPr lang="en-US" baseline="-25000" dirty="0" err="1" smtClean="0">
                <a:solidFill>
                  <a:schemeClr val="accent4"/>
                </a:solidFill>
              </a:rPr>
              <a:t>c</a:t>
            </a:r>
            <a:r>
              <a:rPr lang="en-US" dirty="0" smtClean="0">
                <a:solidFill>
                  <a:schemeClr val="accent4"/>
                </a:solidFill>
              </a:rPr>
              <a:t> and h</a:t>
            </a:r>
            <a:r>
              <a:rPr lang="en-US" baseline="-25000" dirty="0" smtClean="0">
                <a:solidFill>
                  <a:schemeClr val="accent4"/>
                </a:solidFill>
              </a:rPr>
              <a:t>sp</a:t>
            </a:r>
            <a:endParaRPr lang="en-US" dirty="0">
              <a:solidFill>
                <a:schemeClr val="accent4"/>
              </a:solidFill>
            </a:endParaRPr>
          </a:p>
        </p:txBody>
      </p:sp>
      <p:sp>
        <p:nvSpPr>
          <p:cNvPr id="4" name="Freeform 62"/>
          <p:cNvSpPr>
            <a:spLocks noEditPoints="1"/>
          </p:cNvSpPr>
          <p:nvPr/>
        </p:nvSpPr>
        <p:spPr bwMode="auto">
          <a:xfrm>
            <a:off x="9057456" y="188640"/>
            <a:ext cx="450674" cy="450674"/>
          </a:xfrm>
          <a:custGeom>
            <a:avLst/>
            <a:gdLst>
              <a:gd name="T0" fmla="*/ 32 w 484"/>
              <a:gd name="T1" fmla="*/ 364 h 484"/>
              <a:gd name="T2" fmla="*/ 0 w 484"/>
              <a:gd name="T3" fmla="*/ 242 h 484"/>
              <a:gd name="T4" fmla="*/ 32 w 484"/>
              <a:gd name="T5" fmla="*/ 121 h 484"/>
              <a:gd name="T6" fmla="*/ 120 w 484"/>
              <a:gd name="T7" fmla="*/ 33 h 484"/>
              <a:gd name="T8" fmla="*/ 242 w 484"/>
              <a:gd name="T9" fmla="*/ 0 h 484"/>
              <a:gd name="T10" fmla="*/ 363 w 484"/>
              <a:gd name="T11" fmla="*/ 33 h 484"/>
              <a:gd name="T12" fmla="*/ 451 w 484"/>
              <a:gd name="T13" fmla="*/ 121 h 484"/>
              <a:gd name="T14" fmla="*/ 484 w 484"/>
              <a:gd name="T15" fmla="*/ 242 h 484"/>
              <a:gd name="T16" fmla="*/ 451 w 484"/>
              <a:gd name="T17" fmla="*/ 364 h 484"/>
              <a:gd name="T18" fmla="*/ 363 w 484"/>
              <a:gd name="T19" fmla="*/ 452 h 484"/>
              <a:gd name="T20" fmla="*/ 242 w 484"/>
              <a:gd name="T21" fmla="*/ 484 h 484"/>
              <a:gd name="T22" fmla="*/ 120 w 484"/>
              <a:gd name="T23" fmla="*/ 452 h 484"/>
              <a:gd name="T24" fmla="*/ 32 w 484"/>
              <a:gd name="T25" fmla="*/ 364 h 484"/>
              <a:gd name="T26" fmla="*/ 93 w 484"/>
              <a:gd name="T27" fmla="*/ 156 h 484"/>
              <a:gd name="T28" fmla="*/ 70 w 484"/>
              <a:gd name="T29" fmla="*/ 242 h 484"/>
              <a:gd name="T30" fmla="*/ 93 w 484"/>
              <a:gd name="T31" fmla="*/ 328 h 484"/>
              <a:gd name="T32" fmla="*/ 156 w 484"/>
              <a:gd name="T33" fmla="*/ 391 h 484"/>
              <a:gd name="T34" fmla="*/ 242 w 484"/>
              <a:gd name="T35" fmla="*/ 414 h 484"/>
              <a:gd name="T36" fmla="*/ 328 w 484"/>
              <a:gd name="T37" fmla="*/ 391 h 484"/>
              <a:gd name="T38" fmla="*/ 390 w 484"/>
              <a:gd name="T39" fmla="*/ 328 h 484"/>
              <a:gd name="T40" fmla="*/ 413 w 484"/>
              <a:gd name="T41" fmla="*/ 242 h 484"/>
              <a:gd name="T42" fmla="*/ 390 w 484"/>
              <a:gd name="T43" fmla="*/ 156 h 484"/>
              <a:gd name="T44" fmla="*/ 328 w 484"/>
              <a:gd name="T45" fmla="*/ 94 h 484"/>
              <a:gd name="T46" fmla="*/ 242 w 484"/>
              <a:gd name="T47" fmla="*/ 71 h 484"/>
              <a:gd name="T48" fmla="*/ 156 w 484"/>
              <a:gd name="T49" fmla="*/ 94 h 484"/>
              <a:gd name="T50" fmla="*/ 93 w 484"/>
              <a:gd name="T51" fmla="*/ 156 h 484"/>
              <a:gd name="T52" fmla="*/ 161 w 484"/>
              <a:gd name="T53" fmla="*/ 273 h 484"/>
              <a:gd name="T54" fmla="*/ 161 w 484"/>
              <a:gd name="T55" fmla="*/ 252 h 484"/>
              <a:gd name="T56" fmla="*/ 164 w 484"/>
              <a:gd name="T57" fmla="*/ 245 h 484"/>
              <a:gd name="T58" fmla="*/ 171 w 484"/>
              <a:gd name="T59" fmla="*/ 242 h 484"/>
              <a:gd name="T60" fmla="*/ 242 w 484"/>
              <a:gd name="T61" fmla="*/ 242 h 484"/>
              <a:gd name="T62" fmla="*/ 242 w 484"/>
              <a:gd name="T63" fmla="*/ 131 h 484"/>
              <a:gd name="T64" fmla="*/ 245 w 484"/>
              <a:gd name="T65" fmla="*/ 124 h 484"/>
              <a:gd name="T66" fmla="*/ 252 w 484"/>
              <a:gd name="T67" fmla="*/ 121 h 484"/>
              <a:gd name="T68" fmla="*/ 272 w 484"/>
              <a:gd name="T69" fmla="*/ 121 h 484"/>
              <a:gd name="T70" fmla="*/ 279 w 484"/>
              <a:gd name="T71" fmla="*/ 124 h 484"/>
              <a:gd name="T72" fmla="*/ 282 w 484"/>
              <a:gd name="T73" fmla="*/ 131 h 484"/>
              <a:gd name="T74" fmla="*/ 282 w 484"/>
              <a:gd name="T75" fmla="*/ 273 h 484"/>
              <a:gd name="T76" fmla="*/ 279 w 484"/>
              <a:gd name="T77" fmla="*/ 280 h 484"/>
              <a:gd name="T78" fmla="*/ 272 w 484"/>
              <a:gd name="T79" fmla="*/ 283 h 484"/>
              <a:gd name="T80" fmla="*/ 171 w 484"/>
              <a:gd name="T81" fmla="*/ 283 h 484"/>
              <a:gd name="T82" fmla="*/ 164 w 484"/>
              <a:gd name="T83" fmla="*/ 280 h 484"/>
              <a:gd name="T84" fmla="*/ 161 w 484"/>
              <a:gd name="T85" fmla="*/ 27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84" h="484">
                <a:moveTo>
                  <a:pt x="32" y="364"/>
                </a:moveTo>
                <a:cubicBezTo>
                  <a:pt x="11" y="327"/>
                  <a:pt x="0" y="286"/>
                  <a:pt x="0" y="242"/>
                </a:cubicBezTo>
                <a:cubicBezTo>
                  <a:pt x="0" y="198"/>
                  <a:pt x="11" y="158"/>
                  <a:pt x="32" y="121"/>
                </a:cubicBezTo>
                <a:cubicBezTo>
                  <a:pt x="54" y="84"/>
                  <a:pt x="83" y="54"/>
                  <a:pt x="120" y="33"/>
                </a:cubicBezTo>
                <a:cubicBezTo>
                  <a:pt x="157" y="11"/>
                  <a:pt x="198" y="0"/>
                  <a:pt x="242" y="0"/>
                </a:cubicBezTo>
                <a:cubicBezTo>
                  <a:pt x="286" y="0"/>
                  <a:pt x="326" y="11"/>
                  <a:pt x="363" y="33"/>
                </a:cubicBezTo>
                <a:cubicBezTo>
                  <a:pt x="400" y="54"/>
                  <a:pt x="430" y="84"/>
                  <a:pt x="451" y="121"/>
                </a:cubicBezTo>
                <a:cubicBezTo>
                  <a:pt x="473" y="158"/>
                  <a:pt x="484" y="198"/>
                  <a:pt x="484" y="242"/>
                </a:cubicBezTo>
                <a:cubicBezTo>
                  <a:pt x="484" y="286"/>
                  <a:pt x="473" y="327"/>
                  <a:pt x="451" y="364"/>
                </a:cubicBezTo>
                <a:cubicBezTo>
                  <a:pt x="430" y="401"/>
                  <a:pt x="400" y="430"/>
                  <a:pt x="363" y="452"/>
                </a:cubicBezTo>
                <a:cubicBezTo>
                  <a:pt x="326" y="473"/>
                  <a:pt x="286" y="484"/>
                  <a:pt x="242" y="484"/>
                </a:cubicBezTo>
                <a:cubicBezTo>
                  <a:pt x="198" y="484"/>
                  <a:pt x="157" y="473"/>
                  <a:pt x="120" y="452"/>
                </a:cubicBezTo>
                <a:cubicBezTo>
                  <a:pt x="83" y="430"/>
                  <a:pt x="54" y="401"/>
                  <a:pt x="32" y="364"/>
                </a:cubicBezTo>
                <a:close/>
                <a:moveTo>
                  <a:pt x="93" y="156"/>
                </a:moveTo>
                <a:cubicBezTo>
                  <a:pt x="78" y="183"/>
                  <a:pt x="70" y="211"/>
                  <a:pt x="70" y="242"/>
                </a:cubicBezTo>
                <a:cubicBezTo>
                  <a:pt x="70" y="273"/>
                  <a:pt x="78" y="302"/>
                  <a:pt x="93" y="328"/>
                </a:cubicBezTo>
                <a:cubicBezTo>
                  <a:pt x="109" y="355"/>
                  <a:pt x="130" y="375"/>
                  <a:pt x="156" y="391"/>
                </a:cubicBezTo>
                <a:cubicBezTo>
                  <a:pt x="182" y="406"/>
                  <a:pt x="211" y="414"/>
                  <a:pt x="242" y="414"/>
                </a:cubicBezTo>
                <a:cubicBezTo>
                  <a:pt x="273" y="414"/>
                  <a:pt x="302" y="406"/>
                  <a:pt x="328" y="391"/>
                </a:cubicBezTo>
                <a:cubicBezTo>
                  <a:pt x="354" y="375"/>
                  <a:pt x="375" y="355"/>
                  <a:pt x="390" y="328"/>
                </a:cubicBezTo>
                <a:cubicBezTo>
                  <a:pt x="405" y="302"/>
                  <a:pt x="413" y="273"/>
                  <a:pt x="413" y="242"/>
                </a:cubicBezTo>
                <a:cubicBezTo>
                  <a:pt x="413" y="211"/>
                  <a:pt x="405" y="183"/>
                  <a:pt x="390" y="156"/>
                </a:cubicBezTo>
                <a:cubicBezTo>
                  <a:pt x="375" y="130"/>
                  <a:pt x="354" y="109"/>
                  <a:pt x="328" y="94"/>
                </a:cubicBezTo>
                <a:cubicBezTo>
                  <a:pt x="302" y="79"/>
                  <a:pt x="273" y="71"/>
                  <a:pt x="242" y="71"/>
                </a:cubicBezTo>
                <a:cubicBezTo>
                  <a:pt x="211" y="71"/>
                  <a:pt x="182" y="79"/>
                  <a:pt x="156" y="94"/>
                </a:cubicBezTo>
                <a:cubicBezTo>
                  <a:pt x="130" y="109"/>
                  <a:pt x="109" y="130"/>
                  <a:pt x="93" y="156"/>
                </a:cubicBezTo>
                <a:close/>
                <a:moveTo>
                  <a:pt x="161" y="273"/>
                </a:moveTo>
                <a:lnTo>
                  <a:pt x="161" y="252"/>
                </a:lnTo>
                <a:cubicBezTo>
                  <a:pt x="161" y="249"/>
                  <a:pt x="162" y="247"/>
                  <a:pt x="164" y="245"/>
                </a:cubicBezTo>
                <a:cubicBezTo>
                  <a:pt x="166" y="243"/>
                  <a:pt x="168" y="242"/>
                  <a:pt x="171" y="242"/>
                </a:cubicBezTo>
                <a:lnTo>
                  <a:pt x="242" y="242"/>
                </a:lnTo>
                <a:lnTo>
                  <a:pt x="242" y="131"/>
                </a:lnTo>
                <a:cubicBezTo>
                  <a:pt x="242" y="129"/>
                  <a:pt x="243" y="126"/>
                  <a:pt x="245" y="124"/>
                </a:cubicBezTo>
                <a:cubicBezTo>
                  <a:pt x="246" y="122"/>
                  <a:pt x="249" y="121"/>
                  <a:pt x="252" y="121"/>
                </a:cubicBezTo>
                <a:lnTo>
                  <a:pt x="272" y="121"/>
                </a:lnTo>
                <a:cubicBezTo>
                  <a:pt x="275" y="121"/>
                  <a:pt x="277" y="122"/>
                  <a:pt x="279" y="124"/>
                </a:cubicBezTo>
                <a:cubicBezTo>
                  <a:pt x="281" y="126"/>
                  <a:pt x="282" y="129"/>
                  <a:pt x="282" y="131"/>
                </a:cubicBezTo>
                <a:lnTo>
                  <a:pt x="282" y="273"/>
                </a:lnTo>
                <a:cubicBezTo>
                  <a:pt x="282" y="276"/>
                  <a:pt x="281" y="278"/>
                  <a:pt x="279" y="280"/>
                </a:cubicBezTo>
                <a:cubicBezTo>
                  <a:pt x="277" y="282"/>
                  <a:pt x="275" y="283"/>
                  <a:pt x="272" y="283"/>
                </a:cubicBezTo>
                <a:lnTo>
                  <a:pt x="171" y="283"/>
                </a:lnTo>
                <a:cubicBezTo>
                  <a:pt x="168" y="283"/>
                  <a:pt x="166" y="282"/>
                  <a:pt x="164" y="280"/>
                </a:cubicBezTo>
                <a:cubicBezTo>
                  <a:pt x="162" y="278"/>
                  <a:pt x="161" y="276"/>
                  <a:pt x="161" y="273"/>
                </a:cubicBez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aphicFrame>
        <p:nvGraphicFramePr>
          <p:cNvPr id="6" name="Diagramm 5"/>
          <p:cNvGraphicFramePr>
            <a:graphicFrameLocks/>
          </p:cNvGraphicFramePr>
          <p:nvPr>
            <p:extLst>
              <p:ext uri="{D42A27DB-BD31-4B8C-83A1-F6EECF244321}">
                <p14:modId xmlns:p14="http://schemas.microsoft.com/office/powerpoint/2010/main" val="2064478297"/>
              </p:ext>
            </p:extLst>
          </p:nvPr>
        </p:nvGraphicFramePr>
        <p:xfrm>
          <a:off x="245204" y="874275"/>
          <a:ext cx="9414000" cy="50904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1827492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1"/>
          <p:cNvSpPr>
            <a:spLocks noGrp="1"/>
          </p:cNvSpPr>
          <p:nvPr>
            <p:ph type="title"/>
            <p:custDataLst>
              <p:tags r:id="rId1"/>
            </p:custDataLst>
          </p:nvPr>
        </p:nvSpPr>
        <p:spPr>
          <a:xfrm>
            <a:off x="217488" y="0"/>
            <a:ext cx="9467850" cy="719138"/>
          </a:xfrm>
        </p:spPr>
        <p:txBody>
          <a:bodyPr/>
          <a:lstStyle/>
          <a:p>
            <a:r>
              <a:rPr lang="en-US" dirty="0" smtClean="0"/>
              <a:t>Time and spatial varying thermal properties </a:t>
            </a:r>
            <a:br>
              <a:rPr lang="en-US" dirty="0" smtClean="0"/>
            </a:br>
            <a:r>
              <a:rPr lang="en-US" dirty="0" smtClean="0">
                <a:solidFill>
                  <a:schemeClr val="accent4"/>
                </a:solidFill>
              </a:rPr>
              <a:t>Heat partition into the tool for different </a:t>
            </a:r>
            <a:r>
              <a:rPr lang="en-US" dirty="0" err="1" smtClean="0">
                <a:solidFill>
                  <a:schemeClr val="accent4"/>
                </a:solidFill>
              </a:rPr>
              <a:t>v</a:t>
            </a:r>
            <a:r>
              <a:rPr lang="en-US" baseline="-25000" dirty="0" err="1" smtClean="0">
                <a:solidFill>
                  <a:schemeClr val="accent4"/>
                </a:solidFill>
              </a:rPr>
              <a:t>c</a:t>
            </a:r>
            <a:r>
              <a:rPr lang="en-US" dirty="0" smtClean="0">
                <a:solidFill>
                  <a:schemeClr val="accent4"/>
                </a:solidFill>
              </a:rPr>
              <a:t> and h</a:t>
            </a:r>
            <a:r>
              <a:rPr lang="en-US" baseline="-25000" dirty="0" smtClean="0">
                <a:solidFill>
                  <a:schemeClr val="accent4"/>
                </a:solidFill>
              </a:rPr>
              <a:t>sp</a:t>
            </a:r>
            <a:endParaRPr lang="en-US" dirty="0">
              <a:solidFill>
                <a:schemeClr val="accent4"/>
              </a:solidFill>
            </a:endParaRPr>
          </a:p>
        </p:txBody>
      </p:sp>
      <p:sp>
        <p:nvSpPr>
          <p:cNvPr id="4" name="Freeform 62"/>
          <p:cNvSpPr>
            <a:spLocks noEditPoints="1"/>
          </p:cNvSpPr>
          <p:nvPr/>
        </p:nvSpPr>
        <p:spPr bwMode="auto">
          <a:xfrm>
            <a:off x="9057456" y="188640"/>
            <a:ext cx="450674" cy="450674"/>
          </a:xfrm>
          <a:custGeom>
            <a:avLst/>
            <a:gdLst>
              <a:gd name="T0" fmla="*/ 32 w 484"/>
              <a:gd name="T1" fmla="*/ 364 h 484"/>
              <a:gd name="T2" fmla="*/ 0 w 484"/>
              <a:gd name="T3" fmla="*/ 242 h 484"/>
              <a:gd name="T4" fmla="*/ 32 w 484"/>
              <a:gd name="T5" fmla="*/ 121 h 484"/>
              <a:gd name="T6" fmla="*/ 120 w 484"/>
              <a:gd name="T7" fmla="*/ 33 h 484"/>
              <a:gd name="T8" fmla="*/ 242 w 484"/>
              <a:gd name="T9" fmla="*/ 0 h 484"/>
              <a:gd name="T10" fmla="*/ 363 w 484"/>
              <a:gd name="T11" fmla="*/ 33 h 484"/>
              <a:gd name="T12" fmla="*/ 451 w 484"/>
              <a:gd name="T13" fmla="*/ 121 h 484"/>
              <a:gd name="T14" fmla="*/ 484 w 484"/>
              <a:gd name="T15" fmla="*/ 242 h 484"/>
              <a:gd name="T16" fmla="*/ 451 w 484"/>
              <a:gd name="T17" fmla="*/ 364 h 484"/>
              <a:gd name="T18" fmla="*/ 363 w 484"/>
              <a:gd name="T19" fmla="*/ 452 h 484"/>
              <a:gd name="T20" fmla="*/ 242 w 484"/>
              <a:gd name="T21" fmla="*/ 484 h 484"/>
              <a:gd name="T22" fmla="*/ 120 w 484"/>
              <a:gd name="T23" fmla="*/ 452 h 484"/>
              <a:gd name="T24" fmla="*/ 32 w 484"/>
              <a:gd name="T25" fmla="*/ 364 h 484"/>
              <a:gd name="T26" fmla="*/ 93 w 484"/>
              <a:gd name="T27" fmla="*/ 156 h 484"/>
              <a:gd name="T28" fmla="*/ 70 w 484"/>
              <a:gd name="T29" fmla="*/ 242 h 484"/>
              <a:gd name="T30" fmla="*/ 93 w 484"/>
              <a:gd name="T31" fmla="*/ 328 h 484"/>
              <a:gd name="T32" fmla="*/ 156 w 484"/>
              <a:gd name="T33" fmla="*/ 391 h 484"/>
              <a:gd name="T34" fmla="*/ 242 w 484"/>
              <a:gd name="T35" fmla="*/ 414 h 484"/>
              <a:gd name="T36" fmla="*/ 328 w 484"/>
              <a:gd name="T37" fmla="*/ 391 h 484"/>
              <a:gd name="T38" fmla="*/ 390 w 484"/>
              <a:gd name="T39" fmla="*/ 328 h 484"/>
              <a:gd name="T40" fmla="*/ 413 w 484"/>
              <a:gd name="T41" fmla="*/ 242 h 484"/>
              <a:gd name="T42" fmla="*/ 390 w 484"/>
              <a:gd name="T43" fmla="*/ 156 h 484"/>
              <a:gd name="T44" fmla="*/ 328 w 484"/>
              <a:gd name="T45" fmla="*/ 94 h 484"/>
              <a:gd name="T46" fmla="*/ 242 w 484"/>
              <a:gd name="T47" fmla="*/ 71 h 484"/>
              <a:gd name="T48" fmla="*/ 156 w 484"/>
              <a:gd name="T49" fmla="*/ 94 h 484"/>
              <a:gd name="T50" fmla="*/ 93 w 484"/>
              <a:gd name="T51" fmla="*/ 156 h 484"/>
              <a:gd name="T52" fmla="*/ 161 w 484"/>
              <a:gd name="T53" fmla="*/ 273 h 484"/>
              <a:gd name="T54" fmla="*/ 161 w 484"/>
              <a:gd name="T55" fmla="*/ 252 h 484"/>
              <a:gd name="T56" fmla="*/ 164 w 484"/>
              <a:gd name="T57" fmla="*/ 245 h 484"/>
              <a:gd name="T58" fmla="*/ 171 w 484"/>
              <a:gd name="T59" fmla="*/ 242 h 484"/>
              <a:gd name="T60" fmla="*/ 242 w 484"/>
              <a:gd name="T61" fmla="*/ 242 h 484"/>
              <a:gd name="T62" fmla="*/ 242 w 484"/>
              <a:gd name="T63" fmla="*/ 131 h 484"/>
              <a:gd name="T64" fmla="*/ 245 w 484"/>
              <a:gd name="T65" fmla="*/ 124 h 484"/>
              <a:gd name="T66" fmla="*/ 252 w 484"/>
              <a:gd name="T67" fmla="*/ 121 h 484"/>
              <a:gd name="T68" fmla="*/ 272 w 484"/>
              <a:gd name="T69" fmla="*/ 121 h 484"/>
              <a:gd name="T70" fmla="*/ 279 w 484"/>
              <a:gd name="T71" fmla="*/ 124 h 484"/>
              <a:gd name="T72" fmla="*/ 282 w 484"/>
              <a:gd name="T73" fmla="*/ 131 h 484"/>
              <a:gd name="T74" fmla="*/ 282 w 484"/>
              <a:gd name="T75" fmla="*/ 273 h 484"/>
              <a:gd name="T76" fmla="*/ 279 w 484"/>
              <a:gd name="T77" fmla="*/ 280 h 484"/>
              <a:gd name="T78" fmla="*/ 272 w 484"/>
              <a:gd name="T79" fmla="*/ 283 h 484"/>
              <a:gd name="T80" fmla="*/ 171 w 484"/>
              <a:gd name="T81" fmla="*/ 283 h 484"/>
              <a:gd name="T82" fmla="*/ 164 w 484"/>
              <a:gd name="T83" fmla="*/ 280 h 484"/>
              <a:gd name="T84" fmla="*/ 161 w 484"/>
              <a:gd name="T85" fmla="*/ 27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84" h="484">
                <a:moveTo>
                  <a:pt x="32" y="364"/>
                </a:moveTo>
                <a:cubicBezTo>
                  <a:pt x="11" y="327"/>
                  <a:pt x="0" y="286"/>
                  <a:pt x="0" y="242"/>
                </a:cubicBezTo>
                <a:cubicBezTo>
                  <a:pt x="0" y="198"/>
                  <a:pt x="11" y="158"/>
                  <a:pt x="32" y="121"/>
                </a:cubicBezTo>
                <a:cubicBezTo>
                  <a:pt x="54" y="84"/>
                  <a:pt x="83" y="54"/>
                  <a:pt x="120" y="33"/>
                </a:cubicBezTo>
                <a:cubicBezTo>
                  <a:pt x="157" y="11"/>
                  <a:pt x="198" y="0"/>
                  <a:pt x="242" y="0"/>
                </a:cubicBezTo>
                <a:cubicBezTo>
                  <a:pt x="286" y="0"/>
                  <a:pt x="326" y="11"/>
                  <a:pt x="363" y="33"/>
                </a:cubicBezTo>
                <a:cubicBezTo>
                  <a:pt x="400" y="54"/>
                  <a:pt x="430" y="84"/>
                  <a:pt x="451" y="121"/>
                </a:cubicBezTo>
                <a:cubicBezTo>
                  <a:pt x="473" y="158"/>
                  <a:pt x="484" y="198"/>
                  <a:pt x="484" y="242"/>
                </a:cubicBezTo>
                <a:cubicBezTo>
                  <a:pt x="484" y="286"/>
                  <a:pt x="473" y="327"/>
                  <a:pt x="451" y="364"/>
                </a:cubicBezTo>
                <a:cubicBezTo>
                  <a:pt x="430" y="401"/>
                  <a:pt x="400" y="430"/>
                  <a:pt x="363" y="452"/>
                </a:cubicBezTo>
                <a:cubicBezTo>
                  <a:pt x="326" y="473"/>
                  <a:pt x="286" y="484"/>
                  <a:pt x="242" y="484"/>
                </a:cubicBezTo>
                <a:cubicBezTo>
                  <a:pt x="198" y="484"/>
                  <a:pt x="157" y="473"/>
                  <a:pt x="120" y="452"/>
                </a:cubicBezTo>
                <a:cubicBezTo>
                  <a:pt x="83" y="430"/>
                  <a:pt x="54" y="401"/>
                  <a:pt x="32" y="364"/>
                </a:cubicBezTo>
                <a:close/>
                <a:moveTo>
                  <a:pt x="93" y="156"/>
                </a:moveTo>
                <a:cubicBezTo>
                  <a:pt x="78" y="183"/>
                  <a:pt x="70" y="211"/>
                  <a:pt x="70" y="242"/>
                </a:cubicBezTo>
                <a:cubicBezTo>
                  <a:pt x="70" y="273"/>
                  <a:pt x="78" y="302"/>
                  <a:pt x="93" y="328"/>
                </a:cubicBezTo>
                <a:cubicBezTo>
                  <a:pt x="109" y="355"/>
                  <a:pt x="130" y="375"/>
                  <a:pt x="156" y="391"/>
                </a:cubicBezTo>
                <a:cubicBezTo>
                  <a:pt x="182" y="406"/>
                  <a:pt x="211" y="414"/>
                  <a:pt x="242" y="414"/>
                </a:cubicBezTo>
                <a:cubicBezTo>
                  <a:pt x="273" y="414"/>
                  <a:pt x="302" y="406"/>
                  <a:pt x="328" y="391"/>
                </a:cubicBezTo>
                <a:cubicBezTo>
                  <a:pt x="354" y="375"/>
                  <a:pt x="375" y="355"/>
                  <a:pt x="390" y="328"/>
                </a:cubicBezTo>
                <a:cubicBezTo>
                  <a:pt x="405" y="302"/>
                  <a:pt x="413" y="273"/>
                  <a:pt x="413" y="242"/>
                </a:cubicBezTo>
                <a:cubicBezTo>
                  <a:pt x="413" y="211"/>
                  <a:pt x="405" y="183"/>
                  <a:pt x="390" y="156"/>
                </a:cubicBezTo>
                <a:cubicBezTo>
                  <a:pt x="375" y="130"/>
                  <a:pt x="354" y="109"/>
                  <a:pt x="328" y="94"/>
                </a:cubicBezTo>
                <a:cubicBezTo>
                  <a:pt x="302" y="79"/>
                  <a:pt x="273" y="71"/>
                  <a:pt x="242" y="71"/>
                </a:cubicBezTo>
                <a:cubicBezTo>
                  <a:pt x="211" y="71"/>
                  <a:pt x="182" y="79"/>
                  <a:pt x="156" y="94"/>
                </a:cubicBezTo>
                <a:cubicBezTo>
                  <a:pt x="130" y="109"/>
                  <a:pt x="109" y="130"/>
                  <a:pt x="93" y="156"/>
                </a:cubicBezTo>
                <a:close/>
                <a:moveTo>
                  <a:pt x="161" y="273"/>
                </a:moveTo>
                <a:lnTo>
                  <a:pt x="161" y="252"/>
                </a:lnTo>
                <a:cubicBezTo>
                  <a:pt x="161" y="249"/>
                  <a:pt x="162" y="247"/>
                  <a:pt x="164" y="245"/>
                </a:cubicBezTo>
                <a:cubicBezTo>
                  <a:pt x="166" y="243"/>
                  <a:pt x="168" y="242"/>
                  <a:pt x="171" y="242"/>
                </a:cubicBezTo>
                <a:lnTo>
                  <a:pt x="242" y="242"/>
                </a:lnTo>
                <a:lnTo>
                  <a:pt x="242" y="131"/>
                </a:lnTo>
                <a:cubicBezTo>
                  <a:pt x="242" y="129"/>
                  <a:pt x="243" y="126"/>
                  <a:pt x="245" y="124"/>
                </a:cubicBezTo>
                <a:cubicBezTo>
                  <a:pt x="246" y="122"/>
                  <a:pt x="249" y="121"/>
                  <a:pt x="252" y="121"/>
                </a:cubicBezTo>
                <a:lnTo>
                  <a:pt x="272" y="121"/>
                </a:lnTo>
                <a:cubicBezTo>
                  <a:pt x="275" y="121"/>
                  <a:pt x="277" y="122"/>
                  <a:pt x="279" y="124"/>
                </a:cubicBezTo>
                <a:cubicBezTo>
                  <a:pt x="281" y="126"/>
                  <a:pt x="282" y="129"/>
                  <a:pt x="282" y="131"/>
                </a:cubicBezTo>
                <a:lnTo>
                  <a:pt x="282" y="273"/>
                </a:lnTo>
                <a:cubicBezTo>
                  <a:pt x="282" y="276"/>
                  <a:pt x="281" y="278"/>
                  <a:pt x="279" y="280"/>
                </a:cubicBezTo>
                <a:cubicBezTo>
                  <a:pt x="277" y="282"/>
                  <a:pt x="275" y="283"/>
                  <a:pt x="272" y="283"/>
                </a:cubicBezTo>
                <a:lnTo>
                  <a:pt x="171" y="283"/>
                </a:lnTo>
                <a:cubicBezTo>
                  <a:pt x="168" y="283"/>
                  <a:pt x="166" y="282"/>
                  <a:pt x="164" y="280"/>
                </a:cubicBezTo>
                <a:cubicBezTo>
                  <a:pt x="162" y="278"/>
                  <a:pt x="161" y="276"/>
                  <a:pt x="161" y="273"/>
                </a:cubicBez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aphicFrame>
        <p:nvGraphicFramePr>
          <p:cNvPr id="6" name="Diagramm 5"/>
          <p:cNvGraphicFramePr>
            <a:graphicFrameLocks/>
          </p:cNvGraphicFramePr>
          <p:nvPr>
            <p:extLst>
              <p:ext uri="{D42A27DB-BD31-4B8C-83A1-F6EECF244321}">
                <p14:modId xmlns:p14="http://schemas.microsoft.com/office/powerpoint/2010/main" val="1360584979"/>
              </p:ext>
            </p:extLst>
          </p:nvPr>
        </p:nvGraphicFramePr>
        <p:xfrm>
          <a:off x="245204" y="874275"/>
          <a:ext cx="9414000" cy="50904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19654791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1"/>
          <p:cNvSpPr>
            <a:spLocks noGrp="1"/>
          </p:cNvSpPr>
          <p:nvPr>
            <p:ph type="title"/>
            <p:custDataLst>
              <p:tags r:id="rId1"/>
            </p:custDataLst>
          </p:nvPr>
        </p:nvSpPr>
        <p:spPr>
          <a:xfrm>
            <a:off x="217488" y="0"/>
            <a:ext cx="9467850" cy="719138"/>
          </a:xfrm>
        </p:spPr>
        <p:txBody>
          <a:bodyPr/>
          <a:lstStyle/>
          <a:p>
            <a:r>
              <a:rPr lang="en-US" dirty="0" smtClean="0"/>
              <a:t>Time and spatial varying thermal properties </a:t>
            </a:r>
            <a:br>
              <a:rPr lang="en-US" dirty="0" smtClean="0"/>
            </a:br>
            <a:r>
              <a:rPr lang="en-US" dirty="0" smtClean="0">
                <a:solidFill>
                  <a:schemeClr val="accent4"/>
                </a:solidFill>
              </a:rPr>
              <a:t>Heat flow into the workpiece [W] for different </a:t>
            </a:r>
            <a:r>
              <a:rPr lang="en-US" dirty="0" err="1" smtClean="0">
                <a:solidFill>
                  <a:schemeClr val="accent4"/>
                </a:solidFill>
              </a:rPr>
              <a:t>v</a:t>
            </a:r>
            <a:r>
              <a:rPr lang="en-US" baseline="-25000" dirty="0" err="1" smtClean="0">
                <a:solidFill>
                  <a:schemeClr val="accent4"/>
                </a:solidFill>
              </a:rPr>
              <a:t>c</a:t>
            </a:r>
            <a:r>
              <a:rPr lang="en-US" dirty="0" smtClean="0">
                <a:solidFill>
                  <a:schemeClr val="accent4"/>
                </a:solidFill>
              </a:rPr>
              <a:t> and h</a:t>
            </a:r>
            <a:r>
              <a:rPr lang="en-US" baseline="-25000" dirty="0" smtClean="0">
                <a:solidFill>
                  <a:schemeClr val="accent4"/>
                </a:solidFill>
              </a:rPr>
              <a:t>sp</a:t>
            </a:r>
            <a:endParaRPr lang="en-US" dirty="0">
              <a:solidFill>
                <a:schemeClr val="accent4"/>
              </a:solidFill>
            </a:endParaRPr>
          </a:p>
        </p:txBody>
      </p:sp>
      <p:sp>
        <p:nvSpPr>
          <p:cNvPr id="4" name="Freeform 62"/>
          <p:cNvSpPr>
            <a:spLocks noEditPoints="1"/>
          </p:cNvSpPr>
          <p:nvPr/>
        </p:nvSpPr>
        <p:spPr bwMode="auto">
          <a:xfrm>
            <a:off x="9057456" y="188640"/>
            <a:ext cx="450674" cy="450674"/>
          </a:xfrm>
          <a:custGeom>
            <a:avLst/>
            <a:gdLst>
              <a:gd name="T0" fmla="*/ 32 w 484"/>
              <a:gd name="T1" fmla="*/ 364 h 484"/>
              <a:gd name="T2" fmla="*/ 0 w 484"/>
              <a:gd name="T3" fmla="*/ 242 h 484"/>
              <a:gd name="T4" fmla="*/ 32 w 484"/>
              <a:gd name="T5" fmla="*/ 121 h 484"/>
              <a:gd name="T6" fmla="*/ 120 w 484"/>
              <a:gd name="T7" fmla="*/ 33 h 484"/>
              <a:gd name="T8" fmla="*/ 242 w 484"/>
              <a:gd name="T9" fmla="*/ 0 h 484"/>
              <a:gd name="T10" fmla="*/ 363 w 484"/>
              <a:gd name="T11" fmla="*/ 33 h 484"/>
              <a:gd name="T12" fmla="*/ 451 w 484"/>
              <a:gd name="T13" fmla="*/ 121 h 484"/>
              <a:gd name="T14" fmla="*/ 484 w 484"/>
              <a:gd name="T15" fmla="*/ 242 h 484"/>
              <a:gd name="T16" fmla="*/ 451 w 484"/>
              <a:gd name="T17" fmla="*/ 364 h 484"/>
              <a:gd name="T18" fmla="*/ 363 w 484"/>
              <a:gd name="T19" fmla="*/ 452 h 484"/>
              <a:gd name="T20" fmla="*/ 242 w 484"/>
              <a:gd name="T21" fmla="*/ 484 h 484"/>
              <a:gd name="T22" fmla="*/ 120 w 484"/>
              <a:gd name="T23" fmla="*/ 452 h 484"/>
              <a:gd name="T24" fmla="*/ 32 w 484"/>
              <a:gd name="T25" fmla="*/ 364 h 484"/>
              <a:gd name="T26" fmla="*/ 93 w 484"/>
              <a:gd name="T27" fmla="*/ 156 h 484"/>
              <a:gd name="T28" fmla="*/ 70 w 484"/>
              <a:gd name="T29" fmla="*/ 242 h 484"/>
              <a:gd name="T30" fmla="*/ 93 w 484"/>
              <a:gd name="T31" fmla="*/ 328 h 484"/>
              <a:gd name="T32" fmla="*/ 156 w 484"/>
              <a:gd name="T33" fmla="*/ 391 h 484"/>
              <a:gd name="T34" fmla="*/ 242 w 484"/>
              <a:gd name="T35" fmla="*/ 414 h 484"/>
              <a:gd name="T36" fmla="*/ 328 w 484"/>
              <a:gd name="T37" fmla="*/ 391 h 484"/>
              <a:gd name="T38" fmla="*/ 390 w 484"/>
              <a:gd name="T39" fmla="*/ 328 h 484"/>
              <a:gd name="T40" fmla="*/ 413 w 484"/>
              <a:gd name="T41" fmla="*/ 242 h 484"/>
              <a:gd name="T42" fmla="*/ 390 w 484"/>
              <a:gd name="T43" fmla="*/ 156 h 484"/>
              <a:gd name="T44" fmla="*/ 328 w 484"/>
              <a:gd name="T45" fmla="*/ 94 h 484"/>
              <a:gd name="T46" fmla="*/ 242 w 484"/>
              <a:gd name="T47" fmla="*/ 71 h 484"/>
              <a:gd name="T48" fmla="*/ 156 w 484"/>
              <a:gd name="T49" fmla="*/ 94 h 484"/>
              <a:gd name="T50" fmla="*/ 93 w 484"/>
              <a:gd name="T51" fmla="*/ 156 h 484"/>
              <a:gd name="T52" fmla="*/ 161 w 484"/>
              <a:gd name="T53" fmla="*/ 273 h 484"/>
              <a:gd name="T54" fmla="*/ 161 w 484"/>
              <a:gd name="T55" fmla="*/ 252 h 484"/>
              <a:gd name="T56" fmla="*/ 164 w 484"/>
              <a:gd name="T57" fmla="*/ 245 h 484"/>
              <a:gd name="T58" fmla="*/ 171 w 484"/>
              <a:gd name="T59" fmla="*/ 242 h 484"/>
              <a:gd name="T60" fmla="*/ 242 w 484"/>
              <a:gd name="T61" fmla="*/ 242 h 484"/>
              <a:gd name="T62" fmla="*/ 242 w 484"/>
              <a:gd name="T63" fmla="*/ 131 h 484"/>
              <a:gd name="T64" fmla="*/ 245 w 484"/>
              <a:gd name="T65" fmla="*/ 124 h 484"/>
              <a:gd name="T66" fmla="*/ 252 w 484"/>
              <a:gd name="T67" fmla="*/ 121 h 484"/>
              <a:gd name="T68" fmla="*/ 272 w 484"/>
              <a:gd name="T69" fmla="*/ 121 h 484"/>
              <a:gd name="T70" fmla="*/ 279 w 484"/>
              <a:gd name="T71" fmla="*/ 124 h 484"/>
              <a:gd name="T72" fmla="*/ 282 w 484"/>
              <a:gd name="T73" fmla="*/ 131 h 484"/>
              <a:gd name="T74" fmla="*/ 282 w 484"/>
              <a:gd name="T75" fmla="*/ 273 h 484"/>
              <a:gd name="T76" fmla="*/ 279 w 484"/>
              <a:gd name="T77" fmla="*/ 280 h 484"/>
              <a:gd name="T78" fmla="*/ 272 w 484"/>
              <a:gd name="T79" fmla="*/ 283 h 484"/>
              <a:gd name="T80" fmla="*/ 171 w 484"/>
              <a:gd name="T81" fmla="*/ 283 h 484"/>
              <a:gd name="T82" fmla="*/ 164 w 484"/>
              <a:gd name="T83" fmla="*/ 280 h 484"/>
              <a:gd name="T84" fmla="*/ 161 w 484"/>
              <a:gd name="T85" fmla="*/ 27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84" h="484">
                <a:moveTo>
                  <a:pt x="32" y="364"/>
                </a:moveTo>
                <a:cubicBezTo>
                  <a:pt x="11" y="327"/>
                  <a:pt x="0" y="286"/>
                  <a:pt x="0" y="242"/>
                </a:cubicBezTo>
                <a:cubicBezTo>
                  <a:pt x="0" y="198"/>
                  <a:pt x="11" y="158"/>
                  <a:pt x="32" y="121"/>
                </a:cubicBezTo>
                <a:cubicBezTo>
                  <a:pt x="54" y="84"/>
                  <a:pt x="83" y="54"/>
                  <a:pt x="120" y="33"/>
                </a:cubicBezTo>
                <a:cubicBezTo>
                  <a:pt x="157" y="11"/>
                  <a:pt x="198" y="0"/>
                  <a:pt x="242" y="0"/>
                </a:cubicBezTo>
                <a:cubicBezTo>
                  <a:pt x="286" y="0"/>
                  <a:pt x="326" y="11"/>
                  <a:pt x="363" y="33"/>
                </a:cubicBezTo>
                <a:cubicBezTo>
                  <a:pt x="400" y="54"/>
                  <a:pt x="430" y="84"/>
                  <a:pt x="451" y="121"/>
                </a:cubicBezTo>
                <a:cubicBezTo>
                  <a:pt x="473" y="158"/>
                  <a:pt x="484" y="198"/>
                  <a:pt x="484" y="242"/>
                </a:cubicBezTo>
                <a:cubicBezTo>
                  <a:pt x="484" y="286"/>
                  <a:pt x="473" y="327"/>
                  <a:pt x="451" y="364"/>
                </a:cubicBezTo>
                <a:cubicBezTo>
                  <a:pt x="430" y="401"/>
                  <a:pt x="400" y="430"/>
                  <a:pt x="363" y="452"/>
                </a:cubicBezTo>
                <a:cubicBezTo>
                  <a:pt x="326" y="473"/>
                  <a:pt x="286" y="484"/>
                  <a:pt x="242" y="484"/>
                </a:cubicBezTo>
                <a:cubicBezTo>
                  <a:pt x="198" y="484"/>
                  <a:pt x="157" y="473"/>
                  <a:pt x="120" y="452"/>
                </a:cubicBezTo>
                <a:cubicBezTo>
                  <a:pt x="83" y="430"/>
                  <a:pt x="54" y="401"/>
                  <a:pt x="32" y="364"/>
                </a:cubicBezTo>
                <a:close/>
                <a:moveTo>
                  <a:pt x="93" y="156"/>
                </a:moveTo>
                <a:cubicBezTo>
                  <a:pt x="78" y="183"/>
                  <a:pt x="70" y="211"/>
                  <a:pt x="70" y="242"/>
                </a:cubicBezTo>
                <a:cubicBezTo>
                  <a:pt x="70" y="273"/>
                  <a:pt x="78" y="302"/>
                  <a:pt x="93" y="328"/>
                </a:cubicBezTo>
                <a:cubicBezTo>
                  <a:pt x="109" y="355"/>
                  <a:pt x="130" y="375"/>
                  <a:pt x="156" y="391"/>
                </a:cubicBezTo>
                <a:cubicBezTo>
                  <a:pt x="182" y="406"/>
                  <a:pt x="211" y="414"/>
                  <a:pt x="242" y="414"/>
                </a:cubicBezTo>
                <a:cubicBezTo>
                  <a:pt x="273" y="414"/>
                  <a:pt x="302" y="406"/>
                  <a:pt x="328" y="391"/>
                </a:cubicBezTo>
                <a:cubicBezTo>
                  <a:pt x="354" y="375"/>
                  <a:pt x="375" y="355"/>
                  <a:pt x="390" y="328"/>
                </a:cubicBezTo>
                <a:cubicBezTo>
                  <a:pt x="405" y="302"/>
                  <a:pt x="413" y="273"/>
                  <a:pt x="413" y="242"/>
                </a:cubicBezTo>
                <a:cubicBezTo>
                  <a:pt x="413" y="211"/>
                  <a:pt x="405" y="183"/>
                  <a:pt x="390" y="156"/>
                </a:cubicBezTo>
                <a:cubicBezTo>
                  <a:pt x="375" y="130"/>
                  <a:pt x="354" y="109"/>
                  <a:pt x="328" y="94"/>
                </a:cubicBezTo>
                <a:cubicBezTo>
                  <a:pt x="302" y="79"/>
                  <a:pt x="273" y="71"/>
                  <a:pt x="242" y="71"/>
                </a:cubicBezTo>
                <a:cubicBezTo>
                  <a:pt x="211" y="71"/>
                  <a:pt x="182" y="79"/>
                  <a:pt x="156" y="94"/>
                </a:cubicBezTo>
                <a:cubicBezTo>
                  <a:pt x="130" y="109"/>
                  <a:pt x="109" y="130"/>
                  <a:pt x="93" y="156"/>
                </a:cubicBezTo>
                <a:close/>
                <a:moveTo>
                  <a:pt x="161" y="273"/>
                </a:moveTo>
                <a:lnTo>
                  <a:pt x="161" y="252"/>
                </a:lnTo>
                <a:cubicBezTo>
                  <a:pt x="161" y="249"/>
                  <a:pt x="162" y="247"/>
                  <a:pt x="164" y="245"/>
                </a:cubicBezTo>
                <a:cubicBezTo>
                  <a:pt x="166" y="243"/>
                  <a:pt x="168" y="242"/>
                  <a:pt x="171" y="242"/>
                </a:cubicBezTo>
                <a:lnTo>
                  <a:pt x="242" y="242"/>
                </a:lnTo>
                <a:lnTo>
                  <a:pt x="242" y="131"/>
                </a:lnTo>
                <a:cubicBezTo>
                  <a:pt x="242" y="129"/>
                  <a:pt x="243" y="126"/>
                  <a:pt x="245" y="124"/>
                </a:cubicBezTo>
                <a:cubicBezTo>
                  <a:pt x="246" y="122"/>
                  <a:pt x="249" y="121"/>
                  <a:pt x="252" y="121"/>
                </a:cubicBezTo>
                <a:lnTo>
                  <a:pt x="272" y="121"/>
                </a:lnTo>
                <a:cubicBezTo>
                  <a:pt x="275" y="121"/>
                  <a:pt x="277" y="122"/>
                  <a:pt x="279" y="124"/>
                </a:cubicBezTo>
                <a:cubicBezTo>
                  <a:pt x="281" y="126"/>
                  <a:pt x="282" y="129"/>
                  <a:pt x="282" y="131"/>
                </a:cubicBezTo>
                <a:lnTo>
                  <a:pt x="282" y="273"/>
                </a:lnTo>
                <a:cubicBezTo>
                  <a:pt x="282" y="276"/>
                  <a:pt x="281" y="278"/>
                  <a:pt x="279" y="280"/>
                </a:cubicBezTo>
                <a:cubicBezTo>
                  <a:pt x="277" y="282"/>
                  <a:pt x="275" y="283"/>
                  <a:pt x="272" y="283"/>
                </a:cubicBezTo>
                <a:lnTo>
                  <a:pt x="171" y="283"/>
                </a:lnTo>
                <a:cubicBezTo>
                  <a:pt x="168" y="283"/>
                  <a:pt x="166" y="282"/>
                  <a:pt x="164" y="280"/>
                </a:cubicBezTo>
                <a:cubicBezTo>
                  <a:pt x="162" y="278"/>
                  <a:pt x="161" y="276"/>
                  <a:pt x="161" y="273"/>
                </a:cubicBez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aphicFrame>
        <p:nvGraphicFramePr>
          <p:cNvPr id="5" name="Diagramm 4"/>
          <p:cNvGraphicFramePr>
            <a:graphicFrameLocks/>
          </p:cNvGraphicFramePr>
          <p:nvPr>
            <p:extLst>
              <p:ext uri="{D42A27DB-BD31-4B8C-83A1-F6EECF244321}">
                <p14:modId xmlns:p14="http://schemas.microsoft.com/office/powerpoint/2010/main" val="3647071937"/>
              </p:ext>
            </p:extLst>
          </p:nvPr>
        </p:nvGraphicFramePr>
        <p:xfrm>
          <a:off x="245204" y="874275"/>
          <a:ext cx="9414000" cy="50904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04088005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1"/>
          <p:cNvSpPr>
            <a:spLocks noGrp="1"/>
          </p:cNvSpPr>
          <p:nvPr>
            <p:ph type="title"/>
            <p:custDataLst>
              <p:tags r:id="rId1"/>
            </p:custDataLst>
          </p:nvPr>
        </p:nvSpPr>
        <p:spPr>
          <a:xfrm>
            <a:off x="217488" y="0"/>
            <a:ext cx="9467850" cy="719138"/>
          </a:xfrm>
        </p:spPr>
        <p:txBody>
          <a:bodyPr/>
          <a:lstStyle/>
          <a:p>
            <a:r>
              <a:rPr lang="en-US" dirty="0" smtClean="0"/>
              <a:t>Time and spatial varying thermal properties </a:t>
            </a:r>
            <a:br>
              <a:rPr lang="en-US" dirty="0" smtClean="0"/>
            </a:br>
            <a:r>
              <a:rPr lang="en-US" dirty="0" smtClean="0">
                <a:solidFill>
                  <a:schemeClr val="accent4"/>
                </a:solidFill>
              </a:rPr>
              <a:t>Heat partition into the workpiece for different </a:t>
            </a:r>
            <a:r>
              <a:rPr lang="en-US" dirty="0" err="1" smtClean="0">
                <a:solidFill>
                  <a:schemeClr val="accent4"/>
                </a:solidFill>
              </a:rPr>
              <a:t>v</a:t>
            </a:r>
            <a:r>
              <a:rPr lang="en-US" baseline="-25000" dirty="0" err="1" smtClean="0">
                <a:solidFill>
                  <a:schemeClr val="accent4"/>
                </a:solidFill>
              </a:rPr>
              <a:t>c</a:t>
            </a:r>
            <a:r>
              <a:rPr lang="en-US" dirty="0" smtClean="0">
                <a:solidFill>
                  <a:schemeClr val="accent4"/>
                </a:solidFill>
              </a:rPr>
              <a:t> and h</a:t>
            </a:r>
            <a:r>
              <a:rPr lang="en-US" baseline="-25000" dirty="0" smtClean="0">
                <a:solidFill>
                  <a:schemeClr val="accent4"/>
                </a:solidFill>
              </a:rPr>
              <a:t>sp</a:t>
            </a:r>
            <a:endParaRPr lang="en-US" dirty="0">
              <a:solidFill>
                <a:schemeClr val="accent4"/>
              </a:solidFill>
            </a:endParaRPr>
          </a:p>
        </p:txBody>
      </p:sp>
      <p:sp>
        <p:nvSpPr>
          <p:cNvPr id="4" name="Freeform 62"/>
          <p:cNvSpPr>
            <a:spLocks noEditPoints="1"/>
          </p:cNvSpPr>
          <p:nvPr/>
        </p:nvSpPr>
        <p:spPr bwMode="auto">
          <a:xfrm>
            <a:off x="9057456" y="188640"/>
            <a:ext cx="450674" cy="450674"/>
          </a:xfrm>
          <a:custGeom>
            <a:avLst/>
            <a:gdLst>
              <a:gd name="T0" fmla="*/ 32 w 484"/>
              <a:gd name="T1" fmla="*/ 364 h 484"/>
              <a:gd name="T2" fmla="*/ 0 w 484"/>
              <a:gd name="T3" fmla="*/ 242 h 484"/>
              <a:gd name="T4" fmla="*/ 32 w 484"/>
              <a:gd name="T5" fmla="*/ 121 h 484"/>
              <a:gd name="T6" fmla="*/ 120 w 484"/>
              <a:gd name="T7" fmla="*/ 33 h 484"/>
              <a:gd name="T8" fmla="*/ 242 w 484"/>
              <a:gd name="T9" fmla="*/ 0 h 484"/>
              <a:gd name="T10" fmla="*/ 363 w 484"/>
              <a:gd name="T11" fmla="*/ 33 h 484"/>
              <a:gd name="T12" fmla="*/ 451 w 484"/>
              <a:gd name="T13" fmla="*/ 121 h 484"/>
              <a:gd name="T14" fmla="*/ 484 w 484"/>
              <a:gd name="T15" fmla="*/ 242 h 484"/>
              <a:gd name="T16" fmla="*/ 451 w 484"/>
              <a:gd name="T17" fmla="*/ 364 h 484"/>
              <a:gd name="T18" fmla="*/ 363 w 484"/>
              <a:gd name="T19" fmla="*/ 452 h 484"/>
              <a:gd name="T20" fmla="*/ 242 w 484"/>
              <a:gd name="T21" fmla="*/ 484 h 484"/>
              <a:gd name="T22" fmla="*/ 120 w 484"/>
              <a:gd name="T23" fmla="*/ 452 h 484"/>
              <a:gd name="T24" fmla="*/ 32 w 484"/>
              <a:gd name="T25" fmla="*/ 364 h 484"/>
              <a:gd name="T26" fmla="*/ 93 w 484"/>
              <a:gd name="T27" fmla="*/ 156 h 484"/>
              <a:gd name="T28" fmla="*/ 70 w 484"/>
              <a:gd name="T29" fmla="*/ 242 h 484"/>
              <a:gd name="T30" fmla="*/ 93 w 484"/>
              <a:gd name="T31" fmla="*/ 328 h 484"/>
              <a:gd name="T32" fmla="*/ 156 w 484"/>
              <a:gd name="T33" fmla="*/ 391 h 484"/>
              <a:gd name="T34" fmla="*/ 242 w 484"/>
              <a:gd name="T35" fmla="*/ 414 h 484"/>
              <a:gd name="T36" fmla="*/ 328 w 484"/>
              <a:gd name="T37" fmla="*/ 391 h 484"/>
              <a:gd name="T38" fmla="*/ 390 w 484"/>
              <a:gd name="T39" fmla="*/ 328 h 484"/>
              <a:gd name="T40" fmla="*/ 413 w 484"/>
              <a:gd name="T41" fmla="*/ 242 h 484"/>
              <a:gd name="T42" fmla="*/ 390 w 484"/>
              <a:gd name="T43" fmla="*/ 156 h 484"/>
              <a:gd name="T44" fmla="*/ 328 w 484"/>
              <a:gd name="T45" fmla="*/ 94 h 484"/>
              <a:gd name="T46" fmla="*/ 242 w 484"/>
              <a:gd name="T47" fmla="*/ 71 h 484"/>
              <a:gd name="T48" fmla="*/ 156 w 484"/>
              <a:gd name="T49" fmla="*/ 94 h 484"/>
              <a:gd name="T50" fmla="*/ 93 w 484"/>
              <a:gd name="T51" fmla="*/ 156 h 484"/>
              <a:gd name="T52" fmla="*/ 161 w 484"/>
              <a:gd name="T53" fmla="*/ 273 h 484"/>
              <a:gd name="T54" fmla="*/ 161 w 484"/>
              <a:gd name="T55" fmla="*/ 252 h 484"/>
              <a:gd name="T56" fmla="*/ 164 w 484"/>
              <a:gd name="T57" fmla="*/ 245 h 484"/>
              <a:gd name="T58" fmla="*/ 171 w 484"/>
              <a:gd name="T59" fmla="*/ 242 h 484"/>
              <a:gd name="T60" fmla="*/ 242 w 484"/>
              <a:gd name="T61" fmla="*/ 242 h 484"/>
              <a:gd name="T62" fmla="*/ 242 w 484"/>
              <a:gd name="T63" fmla="*/ 131 h 484"/>
              <a:gd name="T64" fmla="*/ 245 w 484"/>
              <a:gd name="T65" fmla="*/ 124 h 484"/>
              <a:gd name="T66" fmla="*/ 252 w 484"/>
              <a:gd name="T67" fmla="*/ 121 h 484"/>
              <a:gd name="T68" fmla="*/ 272 w 484"/>
              <a:gd name="T69" fmla="*/ 121 h 484"/>
              <a:gd name="T70" fmla="*/ 279 w 484"/>
              <a:gd name="T71" fmla="*/ 124 h 484"/>
              <a:gd name="T72" fmla="*/ 282 w 484"/>
              <a:gd name="T73" fmla="*/ 131 h 484"/>
              <a:gd name="T74" fmla="*/ 282 w 484"/>
              <a:gd name="T75" fmla="*/ 273 h 484"/>
              <a:gd name="T76" fmla="*/ 279 w 484"/>
              <a:gd name="T77" fmla="*/ 280 h 484"/>
              <a:gd name="T78" fmla="*/ 272 w 484"/>
              <a:gd name="T79" fmla="*/ 283 h 484"/>
              <a:gd name="T80" fmla="*/ 171 w 484"/>
              <a:gd name="T81" fmla="*/ 283 h 484"/>
              <a:gd name="T82" fmla="*/ 164 w 484"/>
              <a:gd name="T83" fmla="*/ 280 h 484"/>
              <a:gd name="T84" fmla="*/ 161 w 484"/>
              <a:gd name="T85" fmla="*/ 27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84" h="484">
                <a:moveTo>
                  <a:pt x="32" y="364"/>
                </a:moveTo>
                <a:cubicBezTo>
                  <a:pt x="11" y="327"/>
                  <a:pt x="0" y="286"/>
                  <a:pt x="0" y="242"/>
                </a:cubicBezTo>
                <a:cubicBezTo>
                  <a:pt x="0" y="198"/>
                  <a:pt x="11" y="158"/>
                  <a:pt x="32" y="121"/>
                </a:cubicBezTo>
                <a:cubicBezTo>
                  <a:pt x="54" y="84"/>
                  <a:pt x="83" y="54"/>
                  <a:pt x="120" y="33"/>
                </a:cubicBezTo>
                <a:cubicBezTo>
                  <a:pt x="157" y="11"/>
                  <a:pt x="198" y="0"/>
                  <a:pt x="242" y="0"/>
                </a:cubicBezTo>
                <a:cubicBezTo>
                  <a:pt x="286" y="0"/>
                  <a:pt x="326" y="11"/>
                  <a:pt x="363" y="33"/>
                </a:cubicBezTo>
                <a:cubicBezTo>
                  <a:pt x="400" y="54"/>
                  <a:pt x="430" y="84"/>
                  <a:pt x="451" y="121"/>
                </a:cubicBezTo>
                <a:cubicBezTo>
                  <a:pt x="473" y="158"/>
                  <a:pt x="484" y="198"/>
                  <a:pt x="484" y="242"/>
                </a:cubicBezTo>
                <a:cubicBezTo>
                  <a:pt x="484" y="286"/>
                  <a:pt x="473" y="327"/>
                  <a:pt x="451" y="364"/>
                </a:cubicBezTo>
                <a:cubicBezTo>
                  <a:pt x="430" y="401"/>
                  <a:pt x="400" y="430"/>
                  <a:pt x="363" y="452"/>
                </a:cubicBezTo>
                <a:cubicBezTo>
                  <a:pt x="326" y="473"/>
                  <a:pt x="286" y="484"/>
                  <a:pt x="242" y="484"/>
                </a:cubicBezTo>
                <a:cubicBezTo>
                  <a:pt x="198" y="484"/>
                  <a:pt x="157" y="473"/>
                  <a:pt x="120" y="452"/>
                </a:cubicBezTo>
                <a:cubicBezTo>
                  <a:pt x="83" y="430"/>
                  <a:pt x="54" y="401"/>
                  <a:pt x="32" y="364"/>
                </a:cubicBezTo>
                <a:close/>
                <a:moveTo>
                  <a:pt x="93" y="156"/>
                </a:moveTo>
                <a:cubicBezTo>
                  <a:pt x="78" y="183"/>
                  <a:pt x="70" y="211"/>
                  <a:pt x="70" y="242"/>
                </a:cubicBezTo>
                <a:cubicBezTo>
                  <a:pt x="70" y="273"/>
                  <a:pt x="78" y="302"/>
                  <a:pt x="93" y="328"/>
                </a:cubicBezTo>
                <a:cubicBezTo>
                  <a:pt x="109" y="355"/>
                  <a:pt x="130" y="375"/>
                  <a:pt x="156" y="391"/>
                </a:cubicBezTo>
                <a:cubicBezTo>
                  <a:pt x="182" y="406"/>
                  <a:pt x="211" y="414"/>
                  <a:pt x="242" y="414"/>
                </a:cubicBezTo>
                <a:cubicBezTo>
                  <a:pt x="273" y="414"/>
                  <a:pt x="302" y="406"/>
                  <a:pt x="328" y="391"/>
                </a:cubicBezTo>
                <a:cubicBezTo>
                  <a:pt x="354" y="375"/>
                  <a:pt x="375" y="355"/>
                  <a:pt x="390" y="328"/>
                </a:cubicBezTo>
                <a:cubicBezTo>
                  <a:pt x="405" y="302"/>
                  <a:pt x="413" y="273"/>
                  <a:pt x="413" y="242"/>
                </a:cubicBezTo>
                <a:cubicBezTo>
                  <a:pt x="413" y="211"/>
                  <a:pt x="405" y="183"/>
                  <a:pt x="390" y="156"/>
                </a:cubicBezTo>
                <a:cubicBezTo>
                  <a:pt x="375" y="130"/>
                  <a:pt x="354" y="109"/>
                  <a:pt x="328" y="94"/>
                </a:cubicBezTo>
                <a:cubicBezTo>
                  <a:pt x="302" y="79"/>
                  <a:pt x="273" y="71"/>
                  <a:pt x="242" y="71"/>
                </a:cubicBezTo>
                <a:cubicBezTo>
                  <a:pt x="211" y="71"/>
                  <a:pt x="182" y="79"/>
                  <a:pt x="156" y="94"/>
                </a:cubicBezTo>
                <a:cubicBezTo>
                  <a:pt x="130" y="109"/>
                  <a:pt x="109" y="130"/>
                  <a:pt x="93" y="156"/>
                </a:cubicBezTo>
                <a:close/>
                <a:moveTo>
                  <a:pt x="161" y="273"/>
                </a:moveTo>
                <a:lnTo>
                  <a:pt x="161" y="252"/>
                </a:lnTo>
                <a:cubicBezTo>
                  <a:pt x="161" y="249"/>
                  <a:pt x="162" y="247"/>
                  <a:pt x="164" y="245"/>
                </a:cubicBezTo>
                <a:cubicBezTo>
                  <a:pt x="166" y="243"/>
                  <a:pt x="168" y="242"/>
                  <a:pt x="171" y="242"/>
                </a:cubicBezTo>
                <a:lnTo>
                  <a:pt x="242" y="242"/>
                </a:lnTo>
                <a:lnTo>
                  <a:pt x="242" y="131"/>
                </a:lnTo>
                <a:cubicBezTo>
                  <a:pt x="242" y="129"/>
                  <a:pt x="243" y="126"/>
                  <a:pt x="245" y="124"/>
                </a:cubicBezTo>
                <a:cubicBezTo>
                  <a:pt x="246" y="122"/>
                  <a:pt x="249" y="121"/>
                  <a:pt x="252" y="121"/>
                </a:cubicBezTo>
                <a:lnTo>
                  <a:pt x="272" y="121"/>
                </a:lnTo>
                <a:cubicBezTo>
                  <a:pt x="275" y="121"/>
                  <a:pt x="277" y="122"/>
                  <a:pt x="279" y="124"/>
                </a:cubicBezTo>
                <a:cubicBezTo>
                  <a:pt x="281" y="126"/>
                  <a:pt x="282" y="129"/>
                  <a:pt x="282" y="131"/>
                </a:cubicBezTo>
                <a:lnTo>
                  <a:pt x="282" y="273"/>
                </a:lnTo>
                <a:cubicBezTo>
                  <a:pt x="282" y="276"/>
                  <a:pt x="281" y="278"/>
                  <a:pt x="279" y="280"/>
                </a:cubicBezTo>
                <a:cubicBezTo>
                  <a:pt x="277" y="282"/>
                  <a:pt x="275" y="283"/>
                  <a:pt x="272" y="283"/>
                </a:cubicBezTo>
                <a:lnTo>
                  <a:pt x="171" y="283"/>
                </a:lnTo>
                <a:cubicBezTo>
                  <a:pt x="168" y="283"/>
                  <a:pt x="166" y="282"/>
                  <a:pt x="164" y="280"/>
                </a:cubicBezTo>
                <a:cubicBezTo>
                  <a:pt x="162" y="278"/>
                  <a:pt x="161" y="276"/>
                  <a:pt x="161" y="273"/>
                </a:cubicBez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aphicFrame>
        <p:nvGraphicFramePr>
          <p:cNvPr id="5" name="Diagramm 4"/>
          <p:cNvGraphicFramePr>
            <a:graphicFrameLocks/>
          </p:cNvGraphicFramePr>
          <p:nvPr>
            <p:extLst>
              <p:ext uri="{D42A27DB-BD31-4B8C-83A1-F6EECF244321}">
                <p14:modId xmlns:p14="http://schemas.microsoft.com/office/powerpoint/2010/main" val="735578941"/>
              </p:ext>
            </p:extLst>
          </p:nvPr>
        </p:nvGraphicFramePr>
        <p:xfrm>
          <a:off x="245204" y="874275"/>
          <a:ext cx="9414000" cy="50904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424771365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1"/>
          <p:cNvSpPr>
            <a:spLocks noGrp="1"/>
          </p:cNvSpPr>
          <p:nvPr>
            <p:ph type="title"/>
            <p:custDataLst>
              <p:tags r:id="rId1"/>
            </p:custDataLst>
          </p:nvPr>
        </p:nvSpPr>
        <p:spPr>
          <a:xfrm>
            <a:off x="217488" y="0"/>
            <a:ext cx="9467850" cy="719138"/>
          </a:xfrm>
        </p:spPr>
        <p:txBody>
          <a:bodyPr/>
          <a:lstStyle/>
          <a:p>
            <a:r>
              <a:rPr lang="en-US" dirty="0" smtClean="0"/>
              <a:t>Time and spatial varying thermal properties </a:t>
            </a:r>
            <a:br>
              <a:rPr lang="en-US" dirty="0" smtClean="0"/>
            </a:br>
            <a:r>
              <a:rPr lang="en-US" dirty="0" smtClean="0">
                <a:solidFill>
                  <a:schemeClr val="accent4"/>
                </a:solidFill>
              </a:rPr>
              <a:t>Friction coefficient µ for </a:t>
            </a:r>
            <a:r>
              <a:rPr lang="en-US" dirty="0">
                <a:solidFill>
                  <a:schemeClr val="accent4"/>
                </a:solidFill>
              </a:rPr>
              <a:t>different </a:t>
            </a:r>
            <a:r>
              <a:rPr lang="en-US" dirty="0" err="1">
                <a:solidFill>
                  <a:schemeClr val="accent4"/>
                </a:solidFill>
              </a:rPr>
              <a:t>v</a:t>
            </a:r>
            <a:r>
              <a:rPr lang="en-US" baseline="-25000" dirty="0" err="1">
                <a:solidFill>
                  <a:schemeClr val="accent4"/>
                </a:solidFill>
              </a:rPr>
              <a:t>c</a:t>
            </a:r>
            <a:r>
              <a:rPr lang="en-US" dirty="0">
                <a:solidFill>
                  <a:schemeClr val="accent4"/>
                </a:solidFill>
              </a:rPr>
              <a:t> and h</a:t>
            </a:r>
            <a:r>
              <a:rPr lang="en-US" baseline="-25000" dirty="0">
                <a:solidFill>
                  <a:schemeClr val="accent4"/>
                </a:solidFill>
              </a:rPr>
              <a:t>sp</a:t>
            </a:r>
            <a:endParaRPr lang="en-US" dirty="0">
              <a:solidFill>
                <a:schemeClr val="accent4"/>
              </a:solidFill>
            </a:endParaRPr>
          </a:p>
        </p:txBody>
      </p:sp>
      <p:sp>
        <p:nvSpPr>
          <p:cNvPr id="5" name="Freeform 62"/>
          <p:cNvSpPr>
            <a:spLocks noEditPoints="1"/>
          </p:cNvSpPr>
          <p:nvPr/>
        </p:nvSpPr>
        <p:spPr bwMode="auto">
          <a:xfrm>
            <a:off x="9057456" y="188640"/>
            <a:ext cx="450674" cy="450674"/>
          </a:xfrm>
          <a:custGeom>
            <a:avLst/>
            <a:gdLst>
              <a:gd name="T0" fmla="*/ 32 w 484"/>
              <a:gd name="T1" fmla="*/ 364 h 484"/>
              <a:gd name="T2" fmla="*/ 0 w 484"/>
              <a:gd name="T3" fmla="*/ 242 h 484"/>
              <a:gd name="T4" fmla="*/ 32 w 484"/>
              <a:gd name="T5" fmla="*/ 121 h 484"/>
              <a:gd name="T6" fmla="*/ 120 w 484"/>
              <a:gd name="T7" fmla="*/ 33 h 484"/>
              <a:gd name="T8" fmla="*/ 242 w 484"/>
              <a:gd name="T9" fmla="*/ 0 h 484"/>
              <a:gd name="T10" fmla="*/ 363 w 484"/>
              <a:gd name="T11" fmla="*/ 33 h 484"/>
              <a:gd name="T12" fmla="*/ 451 w 484"/>
              <a:gd name="T13" fmla="*/ 121 h 484"/>
              <a:gd name="T14" fmla="*/ 484 w 484"/>
              <a:gd name="T15" fmla="*/ 242 h 484"/>
              <a:gd name="T16" fmla="*/ 451 w 484"/>
              <a:gd name="T17" fmla="*/ 364 h 484"/>
              <a:gd name="T18" fmla="*/ 363 w 484"/>
              <a:gd name="T19" fmla="*/ 452 h 484"/>
              <a:gd name="T20" fmla="*/ 242 w 484"/>
              <a:gd name="T21" fmla="*/ 484 h 484"/>
              <a:gd name="T22" fmla="*/ 120 w 484"/>
              <a:gd name="T23" fmla="*/ 452 h 484"/>
              <a:gd name="T24" fmla="*/ 32 w 484"/>
              <a:gd name="T25" fmla="*/ 364 h 484"/>
              <a:gd name="T26" fmla="*/ 93 w 484"/>
              <a:gd name="T27" fmla="*/ 156 h 484"/>
              <a:gd name="T28" fmla="*/ 70 w 484"/>
              <a:gd name="T29" fmla="*/ 242 h 484"/>
              <a:gd name="T30" fmla="*/ 93 w 484"/>
              <a:gd name="T31" fmla="*/ 328 h 484"/>
              <a:gd name="T32" fmla="*/ 156 w 484"/>
              <a:gd name="T33" fmla="*/ 391 h 484"/>
              <a:gd name="T34" fmla="*/ 242 w 484"/>
              <a:gd name="T35" fmla="*/ 414 h 484"/>
              <a:gd name="T36" fmla="*/ 328 w 484"/>
              <a:gd name="T37" fmla="*/ 391 h 484"/>
              <a:gd name="T38" fmla="*/ 390 w 484"/>
              <a:gd name="T39" fmla="*/ 328 h 484"/>
              <a:gd name="T40" fmla="*/ 413 w 484"/>
              <a:gd name="T41" fmla="*/ 242 h 484"/>
              <a:gd name="T42" fmla="*/ 390 w 484"/>
              <a:gd name="T43" fmla="*/ 156 h 484"/>
              <a:gd name="T44" fmla="*/ 328 w 484"/>
              <a:gd name="T45" fmla="*/ 94 h 484"/>
              <a:gd name="T46" fmla="*/ 242 w 484"/>
              <a:gd name="T47" fmla="*/ 71 h 484"/>
              <a:gd name="T48" fmla="*/ 156 w 484"/>
              <a:gd name="T49" fmla="*/ 94 h 484"/>
              <a:gd name="T50" fmla="*/ 93 w 484"/>
              <a:gd name="T51" fmla="*/ 156 h 484"/>
              <a:gd name="T52" fmla="*/ 161 w 484"/>
              <a:gd name="T53" fmla="*/ 273 h 484"/>
              <a:gd name="T54" fmla="*/ 161 w 484"/>
              <a:gd name="T55" fmla="*/ 252 h 484"/>
              <a:gd name="T56" fmla="*/ 164 w 484"/>
              <a:gd name="T57" fmla="*/ 245 h 484"/>
              <a:gd name="T58" fmla="*/ 171 w 484"/>
              <a:gd name="T59" fmla="*/ 242 h 484"/>
              <a:gd name="T60" fmla="*/ 242 w 484"/>
              <a:gd name="T61" fmla="*/ 242 h 484"/>
              <a:gd name="T62" fmla="*/ 242 w 484"/>
              <a:gd name="T63" fmla="*/ 131 h 484"/>
              <a:gd name="T64" fmla="*/ 245 w 484"/>
              <a:gd name="T65" fmla="*/ 124 h 484"/>
              <a:gd name="T66" fmla="*/ 252 w 484"/>
              <a:gd name="T67" fmla="*/ 121 h 484"/>
              <a:gd name="T68" fmla="*/ 272 w 484"/>
              <a:gd name="T69" fmla="*/ 121 h 484"/>
              <a:gd name="T70" fmla="*/ 279 w 484"/>
              <a:gd name="T71" fmla="*/ 124 h 484"/>
              <a:gd name="T72" fmla="*/ 282 w 484"/>
              <a:gd name="T73" fmla="*/ 131 h 484"/>
              <a:gd name="T74" fmla="*/ 282 w 484"/>
              <a:gd name="T75" fmla="*/ 273 h 484"/>
              <a:gd name="T76" fmla="*/ 279 w 484"/>
              <a:gd name="T77" fmla="*/ 280 h 484"/>
              <a:gd name="T78" fmla="*/ 272 w 484"/>
              <a:gd name="T79" fmla="*/ 283 h 484"/>
              <a:gd name="T80" fmla="*/ 171 w 484"/>
              <a:gd name="T81" fmla="*/ 283 h 484"/>
              <a:gd name="T82" fmla="*/ 164 w 484"/>
              <a:gd name="T83" fmla="*/ 280 h 484"/>
              <a:gd name="T84" fmla="*/ 161 w 484"/>
              <a:gd name="T85" fmla="*/ 27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84" h="484">
                <a:moveTo>
                  <a:pt x="32" y="364"/>
                </a:moveTo>
                <a:cubicBezTo>
                  <a:pt x="11" y="327"/>
                  <a:pt x="0" y="286"/>
                  <a:pt x="0" y="242"/>
                </a:cubicBezTo>
                <a:cubicBezTo>
                  <a:pt x="0" y="198"/>
                  <a:pt x="11" y="158"/>
                  <a:pt x="32" y="121"/>
                </a:cubicBezTo>
                <a:cubicBezTo>
                  <a:pt x="54" y="84"/>
                  <a:pt x="83" y="54"/>
                  <a:pt x="120" y="33"/>
                </a:cubicBezTo>
                <a:cubicBezTo>
                  <a:pt x="157" y="11"/>
                  <a:pt x="198" y="0"/>
                  <a:pt x="242" y="0"/>
                </a:cubicBezTo>
                <a:cubicBezTo>
                  <a:pt x="286" y="0"/>
                  <a:pt x="326" y="11"/>
                  <a:pt x="363" y="33"/>
                </a:cubicBezTo>
                <a:cubicBezTo>
                  <a:pt x="400" y="54"/>
                  <a:pt x="430" y="84"/>
                  <a:pt x="451" y="121"/>
                </a:cubicBezTo>
                <a:cubicBezTo>
                  <a:pt x="473" y="158"/>
                  <a:pt x="484" y="198"/>
                  <a:pt x="484" y="242"/>
                </a:cubicBezTo>
                <a:cubicBezTo>
                  <a:pt x="484" y="286"/>
                  <a:pt x="473" y="327"/>
                  <a:pt x="451" y="364"/>
                </a:cubicBezTo>
                <a:cubicBezTo>
                  <a:pt x="430" y="401"/>
                  <a:pt x="400" y="430"/>
                  <a:pt x="363" y="452"/>
                </a:cubicBezTo>
                <a:cubicBezTo>
                  <a:pt x="326" y="473"/>
                  <a:pt x="286" y="484"/>
                  <a:pt x="242" y="484"/>
                </a:cubicBezTo>
                <a:cubicBezTo>
                  <a:pt x="198" y="484"/>
                  <a:pt x="157" y="473"/>
                  <a:pt x="120" y="452"/>
                </a:cubicBezTo>
                <a:cubicBezTo>
                  <a:pt x="83" y="430"/>
                  <a:pt x="54" y="401"/>
                  <a:pt x="32" y="364"/>
                </a:cubicBezTo>
                <a:close/>
                <a:moveTo>
                  <a:pt x="93" y="156"/>
                </a:moveTo>
                <a:cubicBezTo>
                  <a:pt x="78" y="183"/>
                  <a:pt x="70" y="211"/>
                  <a:pt x="70" y="242"/>
                </a:cubicBezTo>
                <a:cubicBezTo>
                  <a:pt x="70" y="273"/>
                  <a:pt x="78" y="302"/>
                  <a:pt x="93" y="328"/>
                </a:cubicBezTo>
                <a:cubicBezTo>
                  <a:pt x="109" y="355"/>
                  <a:pt x="130" y="375"/>
                  <a:pt x="156" y="391"/>
                </a:cubicBezTo>
                <a:cubicBezTo>
                  <a:pt x="182" y="406"/>
                  <a:pt x="211" y="414"/>
                  <a:pt x="242" y="414"/>
                </a:cubicBezTo>
                <a:cubicBezTo>
                  <a:pt x="273" y="414"/>
                  <a:pt x="302" y="406"/>
                  <a:pt x="328" y="391"/>
                </a:cubicBezTo>
                <a:cubicBezTo>
                  <a:pt x="354" y="375"/>
                  <a:pt x="375" y="355"/>
                  <a:pt x="390" y="328"/>
                </a:cubicBezTo>
                <a:cubicBezTo>
                  <a:pt x="405" y="302"/>
                  <a:pt x="413" y="273"/>
                  <a:pt x="413" y="242"/>
                </a:cubicBezTo>
                <a:cubicBezTo>
                  <a:pt x="413" y="211"/>
                  <a:pt x="405" y="183"/>
                  <a:pt x="390" y="156"/>
                </a:cubicBezTo>
                <a:cubicBezTo>
                  <a:pt x="375" y="130"/>
                  <a:pt x="354" y="109"/>
                  <a:pt x="328" y="94"/>
                </a:cubicBezTo>
                <a:cubicBezTo>
                  <a:pt x="302" y="79"/>
                  <a:pt x="273" y="71"/>
                  <a:pt x="242" y="71"/>
                </a:cubicBezTo>
                <a:cubicBezTo>
                  <a:pt x="211" y="71"/>
                  <a:pt x="182" y="79"/>
                  <a:pt x="156" y="94"/>
                </a:cubicBezTo>
                <a:cubicBezTo>
                  <a:pt x="130" y="109"/>
                  <a:pt x="109" y="130"/>
                  <a:pt x="93" y="156"/>
                </a:cubicBezTo>
                <a:close/>
                <a:moveTo>
                  <a:pt x="161" y="273"/>
                </a:moveTo>
                <a:lnTo>
                  <a:pt x="161" y="252"/>
                </a:lnTo>
                <a:cubicBezTo>
                  <a:pt x="161" y="249"/>
                  <a:pt x="162" y="247"/>
                  <a:pt x="164" y="245"/>
                </a:cubicBezTo>
                <a:cubicBezTo>
                  <a:pt x="166" y="243"/>
                  <a:pt x="168" y="242"/>
                  <a:pt x="171" y="242"/>
                </a:cubicBezTo>
                <a:lnTo>
                  <a:pt x="242" y="242"/>
                </a:lnTo>
                <a:lnTo>
                  <a:pt x="242" y="131"/>
                </a:lnTo>
                <a:cubicBezTo>
                  <a:pt x="242" y="129"/>
                  <a:pt x="243" y="126"/>
                  <a:pt x="245" y="124"/>
                </a:cubicBezTo>
                <a:cubicBezTo>
                  <a:pt x="246" y="122"/>
                  <a:pt x="249" y="121"/>
                  <a:pt x="252" y="121"/>
                </a:cubicBezTo>
                <a:lnTo>
                  <a:pt x="272" y="121"/>
                </a:lnTo>
                <a:cubicBezTo>
                  <a:pt x="275" y="121"/>
                  <a:pt x="277" y="122"/>
                  <a:pt x="279" y="124"/>
                </a:cubicBezTo>
                <a:cubicBezTo>
                  <a:pt x="281" y="126"/>
                  <a:pt x="282" y="129"/>
                  <a:pt x="282" y="131"/>
                </a:cubicBezTo>
                <a:lnTo>
                  <a:pt x="282" y="273"/>
                </a:lnTo>
                <a:cubicBezTo>
                  <a:pt x="282" y="276"/>
                  <a:pt x="281" y="278"/>
                  <a:pt x="279" y="280"/>
                </a:cubicBezTo>
                <a:cubicBezTo>
                  <a:pt x="277" y="282"/>
                  <a:pt x="275" y="283"/>
                  <a:pt x="272" y="283"/>
                </a:cubicBezTo>
                <a:lnTo>
                  <a:pt x="171" y="283"/>
                </a:lnTo>
                <a:cubicBezTo>
                  <a:pt x="168" y="283"/>
                  <a:pt x="166" y="282"/>
                  <a:pt x="164" y="280"/>
                </a:cubicBezTo>
                <a:cubicBezTo>
                  <a:pt x="162" y="278"/>
                  <a:pt x="161" y="276"/>
                  <a:pt x="161" y="273"/>
                </a:cubicBez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aphicFrame>
        <p:nvGraphicFramePr>
          <p:cNvPr id="6" name="Diagramm 5"/>
          <p:cNvGraphicFramePr>
            <a:graphicFrameLocks/>
          </p:cNvGraphicFramePr>
          <p:nvPr>
            <p:extLst>
              <p:ext uri="{D42A27DB-BD31-4B8C-83A1-F6EECF244321}">
                <p14:modId xmlns:p14="http://schemas.microsoft.com/office/powerpoint/2010/main" val="3895614051"/>
              </p:ext>
            </p:extLst>
          </p:nvPr>
        </p:nvGraphicFramePr>
        <p:xfrm>
          <a:off x="245204" y="874275"/>
          <a:ext cx="9414000" cy="50904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26513061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kt 1" hidden="1"/>
          <p:cNvGraphicFramePr>
            <a:graphicFrameLocks noChangeAspect="1"/>
          </p:cNvGraphicFramePr>
          <p:nvPr>
            <p:custDataLst>
              <p:tags r:id="rId2"/>
            </p:custDataLst>
            <p:extLst>
              <p:ext uri="{D42A27DB-BD31-4B8C-83A1-F6EECF244321}">
                <p14:modId xmlns:p14="http://schemas.microsoft.com/office/powerpoint/2010/main" val="1022922184"/>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05521" name="think-cell Folie" r:id="rId5" imgW="270" imgH="270" progId="TCLayout.ActiveDocument.1">
                  <p:embed/>
                </p:oleObj>
              </mc:Choice>
              <mc:Fallback>
                <p:oleObj name="think-cell Folie" r:id="rId5" imgW="270" imgH="270"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p:graphicFrame>
        <p:nvGraphicFramePr>
          <p:cNvPr id="17" name="Diagramm 16"/>
          <p:cNvGraphicFramePr>
            <a:graphicFrameLocks/>
          </p:cNvGraphicFramePr>
          <p:nvPr>
            <p:extLst>
              <p:ext uri="{D42A27DB-BD31-4B8C-83A1-F6EECF244321}">
                <p14:modId xmlns:p14="http://schemas.microsoft.com/office/powerpoint/2010/main" val="2514810842"/>
              </p:ext>
            </p:extLst>
          </p:nvPr>
        </p:nvGraphicFramePr>
        <p:xfrm>
          <a:off x="245204" y="874275"/>
          <a:ext cx="9414000" cy="5090400"/>
        </p:xfrm>
        <a:graphic>
          <a:graphicData uri="http://schemas.openxmlformats.org/drawingml/2006/chart">
            <c:chart xmlns:c="http://schemas.openxmlformats.org/drawingml/2006/chart" xmlns:r="http://schemas.openxmlformats.org/officeDocument/2006/relationships" r:id="rId7"/>
          </a:graphicData>
        </a:graphic>
      </p:graphicFrame>
      <p:cxnSp>
        <p:nvCxnSpPr>
          <p:cNvPr id="16" name="Gerade Verbindung 15"/>
          <p:cNvCxnSpPr/>
          <p:nvPr/>
        </p:nvCxnSpPr>
        <p:spPr bwMode="auto">
          <a:xfrm flipV="1">
            <a:off x="8661412" y="2609868"/>
            <a:ext cx="0" cy="286750"/>
          </a:xfrm>
          <a:prstGeom prst="line">
            <a:avLst/>
          </a:prstGeom>
          <a:solidFill>
            <a:srgbClr val="DDDDDD"/>
          </a:solidFill>
          <a:ln w="10795"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3" name="Titel 1"/>
          <p:cNvSpPr>
            <a:spLocks noGrp="1"/>
          </p:cNvSpPr>
          <p:nvPr>
            <p:ph type="title"/>
            <p:custDataLst>
              <p:tags r:id="rId3"/>
            </p:custDataLst>
          </p:nvPr>
        </p:nvSpPr>
        <p:spPr>
          <a:xfrm>
            <a:off x="217488" y="0"/>
            <a:ext cx="9467850" cy="719138"/>
          </a:xfrm>
        </p:spPr>
        <p:txBody>
          <a:bodyPr/>
          <a:lstStyle/>
          <a:p>
            <a:r>
              <a:rPr lang="en-US" dirty="0" smtClean="0"/>
              <a:t>Time and spatial varying thermal properties </a:t>
            </a:r>
            <a:br>
              <a:rPr lang="en-US" dirty="0" smtClean="0"/>
            </a:br>
            <a:r>
              <a:rPr lang="en-US" dirty="0" smtClean="0">
                <a:solidFill>
                  <a:schemeClr val="accent4"/>
                </a:solidFill>
              </a:rPr>
              <a:t>Heat partition ratios for h</a:t>
            </a:r>
            <a:r>
              <a:rPr lang="en-US" baseline="-25000" dirty="0" smtClean="0">
                <a:solidFill>
                  <a:schemeClr val="accent4"/>
                </a:solidFill>
              </a:rPr>
              <a:t>sp</a:t>
            </a:r>
            <a:r>
              <a:rPr lang="en-US" dirty="0" smtClean="0">
                <a:solidFill>
                  <a:schemeClr val="accent4"/>
                </a:solidFill>
              </a:rPr>
              <a:t> = 100 µm, </a:t>
            </a:r>
            <a:r>
              <a:rPr lang="en-US" dirty="0" err="1" smtClean="0">
                <a:solidFill>
                  <a:schemeClr val="accent4"/>
                </a:solidFill>
              </a:rPr>
              <a:t>v</a:t>
            </a:r>
            <a:r>
              <a:rPr lang="en-US" baseline="-25000" dirty="0" err="1" smtClean="0">
                <a:solidFill>
                  <a:schemeClr val="accent4"/>
                </a:solidFill>
              </a:rPr>
              <a:t>c</a:t>
            </a:r>
            <a:r>
              <a:rPr lang="en-US" dirty="0" smtClean="0">
                <a:solidFill>
                  <a:schemeClr val="accent4"/>
                </a:solidFill>
              </a:rPr>
              <a:t> = 100 </a:t>
            </a:r>
            <a:r>
              <a:rPr lang="en-US" dirty="0">
                <a:solidFill>
                  <a:schemeClr val="accent4"/>
                </a:solidFill>
              </a:rPr>
              <a:t>m/min (ACF)</a:t>
            </a:r>
          </a:p>
        </p:txBody>
      </p:sp>
      <p:sp>
        <p:nvSpPr>
          <p:cNvPr id="4" name="Freeform 62"/>
          <p:cNvSpPr>
            <a:spLocks noEditPoints="1"/>
          </p:cNvSpPr>
          <p:nvPr/>
        </p:nvSpPr>
        <p:spPr bwMode="auto">
          <a:xfrm>
            <a:off x="9057456" y="188640"/>
            <a:ext cx="450674" cy="450674"/>
          </a:xfrm>
          <a:custGeom>
            <a:avLst/>
            <a:gdLst>
              <a:gd name="T0" fmla="*/ 32 w 484"/>
              <a:gd name="T1" fmla="*/ 364 h 484"/>
              <a:gd name="T2" fmla="*/ 0 w 484"/>
              <a:gd name="T3" fmla="*/ 242 h 484"/>
              <a:gd name="T4" fmla="*/ 32 w 484"/>
              <a:gd name="T5" fmla="*/ 121 h 484"/>
              <a:gd name="T6" fmla="*/ 120 w 484"/>
              <a:gd name="T7" fmla="*/ 33 h 484"/>
              <a:gd name="T8" fmla="*/ 242 w 484"/>
              <a:gd name="T9" fmla="*/ 0 h 484"/>
              <a:gd name="T10" fmla="*/ 363 w 484"/>
              <a:gd name="T11" fmla="*/ 33 h 484"/>
              <a:gd name="T12" fmla="*/ 451 w 484"/>
              <a:gd name="T13" fmla="*/ 121 h 484"/>
              <a:gd name="T14" fmla="*/ 484 w 484"/>
              <a:gd name="T15" fmla="*/ 242 h 484"/>
              <a:gd name="T16" fmla="*/ 451 w 484"/>
              <a:gd name="T17" fmla="*/ 364 h 484"/>
              <a:gd name="T18" fmla="*/ 363 w 484"/>
              <a:gd name="T19" fmla="*/ 452 h 484"/>
              <a:gd name="T20" fmla="*/ 242 w 484"/>
              <a:gd name="T21" fmla="*/ 484 h 484"/>
              <a:gd name="T22" fmla="*/ 120 w 484"/>
              <a:gd name="T23" fmla="*/ 452 h 484"/>
              <a:gd name="T24" fmla="*/ 32 w 484"/>
              <a:gd name="T25" fmla="*/ 364 h 484"/>
              <a:gd name="T26" fmla="*/ 93 w 484"/>
              <a:gd name="T27" fmla="*/ 156 h 484"/>
              <a:gd name="T28" fmla="*/ 70 w 484"/>
              <a:gd name="T29" fmla="*/ 242 h 484"/>
              <a:gd name="T30" fmla="*/ 93 w 484"/>
              <a:gd name="T31" fmla="*/ 328 h 484"/>
              <a:gd name="T32" fmla="*/ 156 w 484"/>
              <a:gd name="T33" fmla="*/ 391 h 484"/>
              <a:gd name="T34" fmla="*/ 242 w 484"/>
              <a:gd name="T35" fmla="*/ 414 h 484"/>
              <a:gd name="T36" fmla="*/ 328 w 484"/>
              <a:gd name="T37" fmla="*/ 391 h 484"/>
              <a:gd name="T38" fmla="*/ 390 w 484"/>
              <a:gd name="T39" fmla="*/ 328 h 484"/>
              <a:gd name="T40" fmla="*/ 413 w 484"/>
              <a:gd name="T41" fmla="*/ 242 h 484"/>
              <a:gd name="T42" fmla="*/ 390 w 484"/>
              <a:gd name="T43" fmla="*/ 156 h 484"/>
              <a:gd name="T44" fmla="*/ 328 w 484"/>
              <a:gd name="T45" fmla="*/ 94 h 484"/>
              <a:gd name="T46" fmla="*/ 242 w 484"/>
              <a:gd name="T47" fmla="*/ 71 h 484"/>
              <a:gd name="T48" fmla="*/ 156 w 484"/>
              <a:gd name="T49" fmla="*/ 94 h 484"/>
              <a:gd name="T50" fmla="*/ 93 w 484"/>
              <a:gd name="T51" fmla="*/ 156 h 484"/>
              <a:gd name="T52" fmla="*/ 161 w 484"/>
              <a:gd name="T53" fmla="*/ 273 h 484"/>
              <a:gd name="T54" fmla="*/ 161 w 484"/>
              <a:gd name="T55" fmla="*/ 252 h 484"/>
              <a:gd name="T56" fmla="*/ 164 w 484"/>
              <a:gd name="T57" fmla="*/ 245 h 484"/>
              <a:gd name="T58" fmla="*/ 171 w 484"/>
              <a:gd name="T59" fmla="*/ 242 h 484"/>
              <a:gd name="T60" fmla="*/ 242 w 484"/>
              <a:gd name="T61" fmla="*/ 242 h 484"/>
              <a:gd name="T62" fmla="*/ 242 w 484"/>
              <a:gd name="T63" fmla="*/ 131 h 484"/>
              <a:gd name="T64" fmla="*/ 245 w 484"/>
              <a:gd name="T65" fmla="*/ 124 h 484"/>
              <a:gd name="T66" fmla="*/ 252 w 484"/>
              <a:gd name="T67" fmla="*/ 121 h 484"/>
              <a:gd name="T68" fmla="*/ 272 w 484"/>
              <a:gd name="T69" fmla="*/ 121 h 484"/>
              <a:gd name="T70" fmla="*/ 279 w 484"/>
              <a:gd name="T71" fmla="*/ 124 h 484"/>
              <a:gd name="T72" fmla="*/ 282 w 484"/>
              <a:gd name="T73" fmla="*/ 131 h 484"/>
              <a:gd name="T74" fmla="*/ 282 w 484"/>
              <a:gd name="T75" fmla="*/ 273 h 484"/>
              <a:gd name="T76" fmla="*/ 279 w 484"/>
              <a:gd name="T77" fmla="*/ 280 h 484"/>
              <a:gd name="T78" fmla="*/ 272 w 484"/>
              <a:gd name="T79" fmla="*/ 283 h 484"/>
              <a:gd name="T80" fmla="*/ 171 w 484"/>
              <a:gd name="T81" fmla="*/ 283 h 484"/>
              <a:gd name="T82" fmla="*/ 164 w 484"/>
              <a:gd name="T83" fmla="*/ 280 h 484"/>
              <a:gd name="T84" fmla="*/ 161 w 484"/>
              <a:gd name="T85" fmla="*/ 27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84" h="484">
                <a:moveTo>
                  <a:pt x="32" y="364"/>
                </a:moveTo>
                <a:cubicBezTo>
                  <a:pt x="11" y="327"/>
                  <a:pt x="0" y="286"/>
                  <a:pt x="0" y="242"/>
                </a:cubicBezTo>
                <a:cubicBezTo>
                  <a:pt x="0" y="198"/>
                  <a:pt x="11" y="158"/>
                  <a:pt x="32" y="121"/>
                </a:cubicBezTo>
                <a:cubicBezTo>
                  <a:pt x="54" y="84"/>
                  <a:pt x="83" y="54"/>
                  <a:pt x="120" y="33"/>
                </a:cubicBezTo>
                <a:cubicBezTo>
                  <a:pt x="157" y="11"/>
                  <a:pt x="198" y="0"/>
                  <a:pt x="242" y="0"/>
                </a:cubicBezTo>
                <a:cubicBezTo>
                  <a:pt x="286" y="0"/>
                  <a:pt x="326" y="11"/>
                  <a:pt x="363" y="33"/>
                </a:cubicBezTo>
                <a:cubicBezTo>
                  <a:pt x="400" y="54"/>
                  <a:pt x="430" y="84"/>
                  <a:pt x="451" y="121"/>
                </a:cubicBezTo>
                <a:cubicBezTo>
                  <a:pt x="473" y="158"/>
                  <a:pt x="484" y="198"/>
                  <a:pt x="484" y="242"/>
                </a:cubicBezTo>
                <a:cubicBezTo>
                  <a:pt x="484" y="286"/>
                  <a:pt x="473" y="327"/>
                  <a:pt x="451" y="364"/>
                </a:cubicBezTo>
                <a:cubicBezTo>
                  <a:pt x="430" y="401"/>
                  <a:pt x="400" y="430"/>
                  <a:pt x="363" y="452"/>
                </a:cubicBezTo>
                <a:cubicBezTo>
                  <a:pt x="326" y="473"/>
                  <a:pt x="286" y="484"/>
                  <a:pt x="242" y="484"/>
                </a:cubicBezTo>
                <a:cubicBezTo>
                  <a:pt x="198" y="484"/>
                  <a:pt x="157" y="473"/>
                  <a:pt x="120" y="452"/>
                </a:cubicBezTo>
                <a:cubicBezTo>
                  <a:pt x="83" y="430"/>
                  <a:pt x="54" y="401"/>
                  <a:pt x="32" y="364"/>
                </a:cubicBezTo>
                <a:close/>
                <a:moveTo>
                  <a:pt x="93" y="156"/>
                </a:moveTo>
                <a:cubicBezTo>
                  <a:pt x="78" y="183"/>
                  <a:pt x="70" y="211"/>
                  <a:pt x="70" y="242"/>
                </a:cubicBezTo>
                <a:cubicBezTo>
                  <a:pt x="70" y="273"/>
                  <a:pt x="78" y="302"/>
                  <a:pt x="93" y="328"/>
                </a:cubicBezTo>
                <a:cubicBezTo>
                  <a:pt x="109" y="355"/>
                  <a:pt x="130" y="375"/>
                  <a:pt x="156" y="391"/>
                </a:cubicBezTo>
                <a:cubicBezTo>
                  <a:pt x="182" y="406"/>
                  <a:pt x="211" y="414"/>
                  <a:pt x="242" y="414"/>
                </a:cubicBezTo>
                <a:cubicBezTo>
                  <a:pt x="273" y="414"/>
                  <a:pt x="302" y="406"/>
                  <a:pt x="328" y="391"/>
                </a:cubicBezTo>
                <a:cubicBezTo>
                  <a:pt x="354" y="375"/>
                  <a:pt x="375" y="355"/>
                  <a:pt x="390" y="328"/>
                </a:cubicBezTo>
                <a:cubicBezTo>
                  <a:pt x="405" y="302"/>
                  <a:pt x="413" y="273"/>
                  <a:pt x="413" y="242"/>
                </a:cubicBezTo>
                <a:cubicBezTo>
                  <a:pt x="413" y="211"/>
                  <a:pt x="405" y="183"/>
                  <a:pt x="390" y="156"/>
                </a:cubicBezTo>
                <a:cubicBezTo>
                  <a:pt x="375" y="130"/>
                  <a:pt x="354" y="109"/>
                  <a:pt x="328" y="94"/>
                </a:cubicBezTo>
                <a:cubicBezTo>
                  <a:pt x="302" y="79"/>
                  <a:pt x="273" y="71"/>
                  <a:pt x="242" y="71"/>
                </a:cubicBezTo>
                <a:cubicBezTo>
                  <a:pt x="211" y="71"/>
                  <a:pt x="182" y="79"/>
                  <a:pt x="156" y="94"/>
                </a:cubicBezTo>
                <a:cubicBezTo>
                  <a:pt x="130" y="109"/>
                  <a:pt x="109" y="130"/>
                  <a:pt x="93" y="156"/>
                </a:cubicBezTo>
                <a:close/>
                <a:moveTo>
                  <a:pt x="161" y="273"/>
                </a:moveTo>
                <a:lnTo>
                  <a:pt x="161" y="252"/>
                </a:lnTo>
                <a:cubicBezTo>
                  <a:pt x="161" y="249"/>
                  <a:pt x="162" y="247"/>
                  <a:pt x="164" y="245"/>
                </a:cubicBezTo>
                <a:cubicBezTo>
                  <a:pt x="166" y="243"/>
                  <a:pt x="168" y="242"/>
                  <a:pt x="171" y="242"/>
                </a:cubicBezTo>
                <a:lnTo>
                  <a:pt x="242" y="242"/>
                </a:lnTo>
                <a:lnTo>
                  <a:pt x="242" y="131"/>
                </a:lnTo>
                <a:cubicBezTo>
                  <a:pt x="242" y="129"/>
                  <a:pt x="243" y="126"/>
                  <a:pt x="245" y="124"/>
                </a:cubicBezTo>
                <a:cubicBezTo>
                  <a:pt x="246" y="122"/>
                  <a:pt x="249" y="121"/>
                  <a:pt x="252" y="121"/>
                </a:cubicBezTo>
                <a:lnTo>
                  <a:pt x="272" y="121"/>
                </a:lnTo>
                <a:cubicBezTo>
                  <a:pt x="275" y="121"/>
                  <a:pt x="277" y="122"/>
                  <a:pt x="279" y="124"/>
                </a:cubicBezTo>
                <a:cubicBezTo>
                  <a:pt x="281" y="126"/>
                  <a:pt x="282" y="129"/>
                  <a:pt x="282" y="131"/>
                </a:cubicBezTo>
                <a:lnTo>
                  <a:pt x="282" y="273"/>
                </a:lnTo>
                <a:cubicBezTo>
                  <a:pt x="282" y="276"/>
                  <a:pt x="281" y="278"/>
                  <a:pt x="279" y="280"/>
                </a:cubicBezTo>
                <a:cubicBezTo>
                  <a:pt x="277" y="282"/>
                  <a:pt x="275" y="283"/>
                  <a:pt x="272" y="283"/>
                </a:cubicBezTo>
                <a:lnTo>
                  <a:pt x="171" y="283"/>
                </a:lnTo>
                <a:cubicBezTo>
                  <a:pt x="168" y="283"/>
                  <a:pt x="166" y="282"/>
                  <a:pt x="164" y="280"/>
                </a:cubicBezTo>
                <a:cubicBezTo>
                  <a:pt x="162" y="278"/>
                  <a:pt x="161" y="276"/>
                  <a:pt x="161" y="273"/>
                </a:cubicBez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 name="Textfeld 6"/>
          <p:cNvSpPr txBox="1"/>
          <p:nvPr/>
        </p:nvSpPr>
        <p:spPr>
          <a:xfrm>
            <a:off x="5739041" y="4635218"/>
            <a:ext cx="936104" cy="369332"/>
          </a:xfrm>
          <a:prstGeom prst="rect">
            <a:avLst/>
          </a:prstGeom>
          <a:noFill/>
        </p:spPr>
        <p:txBody>
          <a:bodyPr wrap="square" rtlCol="0">
            <a:spAutoFit/>
          </a:bodyPr>
          <a:lstStyle/>
          <a:p>
            <a:pPr algn="ctr"/>
            <a:r>
              <a:rPr lang="en-US" dirty="0" smtClean="0"/>
              <a:t>Tool</a:t>
            </a:r>
            <a:endParaRPr lang="en-US" dirty="0"/>
          </a:p>
        </p:txBody>
      </p:sp>
      <p:sp>
        <p:nvSpPr>
          <p:cNvPr id="8" name="Textfeld 7"/>
          <p:cNvSpPr txBox="1"/>
          <p:nvPr/>
        </p:nvSpPr>
        <p:spPr>
          <a:xfrm>
            <a:off x="5455201" y="3671736"/>
            <a:ext cx="1503784" cy="369332"/>
          </a:xfrm>
          <a:prstGeom prst="rect">
            <a:avLst/>
          </a:prstGeom>
          <a:noFill/>
        </p:spPr>
        <p:txBody>
          <a:bodyPr wrap="square" rtlCol="0">
            <a:spAutoFit/>
          </a:bodyPr>
          <a:lstStyle/>
          <a:p>
            <a:pPr algn="ctr"/>
            <a:r>
              <a:rPr lang="en-US" dirty="0" smtClean="0"/>
              <a:t>Workpiece</a:t>
            </a:r>
            <a:endParaRPr lang="en-US" dirty="0"/>
          </a:p>
        </p:txBody>
      </p:sp>
      <p:sp>
        <p:nvSpPr>
          <p:cNvPr id="9" name="Textfeld 8"/>
          <p:cNvSpPr txBox="1"/>
          <p:nvPr/>
        </p:nvSpPr>
        <p:spPr>
          <a:xfrm>
            <a:off x="5745088" y="2425202"/>
            <a:ext cx="936104" cy="369332"/>
          </a:xfrm>
          <a:prstGeom prst="rect">
            <a:avLst/>
          </a:prstGeom>
          <a:noFill/>
        </p:spPr>
        <p:txBody>
          <a:bodyPr wrap="square" rtlCol="0">
            <a:spAutoFit/>
          </a:bodyPr>
          <a:lstStyle/>
          <a:p>
            <a:pPr algn="ctr"/>
            <a:r>
              <a:rPr lang="en-US" dirty="0" smtClean="0">
                <a:solidFill>
                  <a:schemeClr val="tx2"/>
                </a:solidFill>
              </a:rPr>
              <a:t>Chip</a:t>
            </a:r>
            <a:endParaRPr lang="en-US" dirty="0">
              <a:solidFill>
                <a:schemeClr val="tx2"/>
              </a:solidFill>
            </a:endParaRPr>
          </a:p>
        </p:txBody>
      </p:sp>
      <p:pic>
        <p:nvPicPr>
          <p:cNvPr id="11" name="Picture 26"/>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388604" y="1448780"/>
            <a:ext cx="1510355" cy="11320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27"/>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927780" y="1628800"/>
            <a:ext cx="1453712" cy="10896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Rechteck 12"/>
          <p:cNvSpPr/>
          <p:nvPr/>
        </p:nvSpPr>
        <p:spPr bwMode="auto">
          <a:xfrm>
            <a:off x="1571750" y="1507852"/>
            <a:ext cx="1188132" cy="972846"/>
          </a:xfrm>
          <a:prstGeom prst="rect">
            <a:avLst/>
          </a:prstGeom>
          <a:noFill/>
          <a:ln w="10795" cap="flat" cmpd="sng" algn="ctr">
            <a:solidFill>
              <a:schemeClr val="tx1"/>
            </a:solidFill>
            <a:prstDash val="dash"/>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de-DE" sz="1800" b="0" i="0" u="none" strike="noStrike" cap="none" normalizeH="0" baseline="0" dirty="0" err="1" smtClean="0">
              <a:ln>
                <a:noFill/>
              </a:ln>
              <a:solidFill>
                <a:schemeClr val="bg1"/>
              </a:solidFill>
              <a:effectLst/>
              <a:latin typeface="Arial" charset="0"/>
            </a:endParaRPr>
          </a:p>
        </p:txBody>
      </p:sp>
      <p:cxnSp>
        <p:nvCxnSpPr>
          <p:cNvPr id="14" name="Gerade Verbindung 13"/>
          <p:cNvCxnSpPr/>
          <p:nvPr/>
        </p:nvCxnSpPr>
        <p:spPr bwMode="auto">
          <a:xfrm flipV="1">
            <a:off x="2165816" y="2480698"/>
            <a:ext cx="0" cy="286750"/>
          </a:xfrm>
          <a:prstGeom prst="line">
            <a:avLst/>
          </a:prstGeom>
          <a:solidFill>
            <a:srgbClr val="DDDDDD"/>
          </a:solidFill>
          <a:ln w="10795"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15" name="Rechteck 14"/>
          <p:cNvSpPr/>
          <p:nvPr/>
        </p:nvSpPr>
        <p:spPr bwMode="auto">
          <a:xfrm>
            <a:off x="8060570" y="1654143"/>
            <a:ext cx="1188132" cy="972846"/>
          </a:xfrm>
          <a:prstGeom prst="rect">
            <a:avLst/>
          </a:prstGeom>
          <a:noFill/>
          <a:ln w="10795" cap="flat" cmpd="sng" algn="ctr">
            <a:solidFill>
              <a:schemeClr val="tx1"/>
            </a:solidFill>
            <a:prstDash val="dash"/>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de-DE" sz="1800" b="0" i="0" u="none" strike="noStrike" cap="none" normalizeH="0" baseline="0" dirty="0" err="1" smtClean="0">
              <a:ln>
                <a:noFill/>
              </a:ln>
              <a:solidFill>
                <a:schemeClr val="bg1"/>
              </a:solidFill>
              <a:effectLst/>
              <a:latin typeface="Arial" charset="0"/>
            </a:endParaRPr>
          </a:p>
        </p:txBody>
      </p:sp>
    </p:spTree>
    <p:extLst>
      <p:ext uri="{BB962C8B-B14F-4D97-AF65-F5344CB8AC3E}">
        <p14:creationId xmlns:p14="http://schemas.microsoft.com/office/powerpoint/2010/main" val="36967284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1"/>
          <p:cNvSpPr>
            <a:spLocks noGrp="1"/>
          </p:cNvSpPr>
          <p:nvPr>
            <p:ph type="title"/>
          </p:nvPr>
        </p:nvSpPr>
        <p:spPr>
          <a:xfrm>
            <a:off x="217488" y="0"/>
            <a:ext cx="9467850" cy="719138"/>
          </a:xfrm>
        </p:spPr>
        <p:txBody>
          <a:bodyPr/>
          <a:lstStyle/>
          <a:p>
            <a:r>
              <a:rPr lang="en-US" dirty="0" smtClean="0"/>
              <a:t>Experimental Setup</a:t>
            </a:r>
            <a:br>
              <a:rPr lang="en-US" dirty="0" smtClean="0"/>
            </a:br>
            <a:r>
              <a:rPr lang="en-US" dirty="0" smtClean="0">
                <a:solidFill>
                  <a:srgbClr val="407FB7"/>
                </a:solidFill>
              </a:rPr>
              <a:t>Design of Experiment for AISI 4140 [1/2]</a:t>
            </a:r>
            <a:endParaRPr lang="en-US" dirty="0">
              <a:solidFill>
                <a:srgbClr val="407FB7"/>
              </a:solidFill>
            </a:endParaRPr>
          </a:p>
        </p:txBody>
      </p:sp>
      <p:graphicFrame>
        <p:nvGraphicFramePr>
          <p:cNvPr id="6" name="Tabelle 5"/>
          <p:cNvGraphicFramePr>
            <a:graphicFrameLocks noGrp="1"/>
          </p:cNvGraphicFramePr>
          <p:nvPr>
            <p:extLst>
              <p:ext uri="{D42A27DB-BD31-4B8C-83A1-F6EECF244321}">
                <p14:modId xmlns:p14="http://schemas.microsoft.com/office/powerpoint/2010/main" val="1828817931"/>
              </p:ext>
            </p:extLst>
          </p:nvPr>
        </p:nvGraphicFramePr>
        <p:xfrm>
          <a:off x="217486" y="872722"/>
          <a:ext cx="9451282" cy="4998240"/>
        </p:xfrm>
        <a:graphic>
          <a:graphicData uri="http://schemas.openxmlformats.org/drawingml/2006/table">
            <a:tbl>
              <a:tblPr firstRow="1">
                <a:tableStyleId>{5C22544A-7EE6-4342-B048-85BDC9FD1C3A}</a:tableStyleId>
              </a:tblPr>
              <a:tblGrid>
                <a:gridCol w="2647282"/>
                <a:gridCol w="1134000"/>
                <a:gridCol w="1134000"/>
                <a:gridCol w="1134000"/>
                <a:gridCol w="1134000"/>
                <a:gridCol w="1134000"/>
                <a:gridCol w="1134000"/>
              </a:tblGrid>
              <a:tr h="385676">
                <a:tc>
                  <a:txBody>
                    <a:bodyPr/>
                    <a:lstStyle/>
                    <a:p>
                      <a:pPr algn="ctr" fontAlgn="ctr"/>
                      <a:r>
                        <a:rPr lang="en-US" sz="1200" b="1" u="none" strike="noStrike" dirty="0" smtClean="0">
                          <a:effectLst/>
                          <a:latin typeface="+mn-lt"/>
                        </a:rPr>
                        <a:t>Experiments</a:t>
                      </a:r>
                      <a:endParaRPr lang="en-US" sz="1200" b="1" i="0" u="none" strike="noStrike" dirty="0">
                        <a:solidFill>
                          <a:srgbClr val="FFFFFF"/>
                        </a:solidFill>
                        <a:effectLst/>
                        <a:latin typeface="+mn-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549F"/>
                    </a:solidFill>
                  </a:tcPr>
                </a:tc>
                <a:tc>
                  <a:txBody>
                    <a:bodyPr/>
                    <a:lstStyle/>
                    <a:p>
                      <a:pPr algn="ctr" rtl="0" fontAlgn="ctr"/>
                      <a:r>
                        <a:rPr lang="en-US" sz="1200" u="none" strike="noStrike" dirty="0" smtClean="0">
                          <a:effectLst/>
                          <a:latin typeface="+mn-lt"/>
                        </a:rPr>
                        <a:t>Cutting Velocity [m/min]</a:t>
                      </a:r>
                      <a:endParaRPr lang="en-US" sz="1200" b="1" i="0" u="none" strike="noStrike" dirty="0">
                        <a:solidFill>
                          <a:srgbClr val="FFFFFF"/>
                        </a:solidFill>
                        <a:effectLst/>
                        <a:latin typeface="+mn-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549F"/>
                    </a:solidFill>
                  </a:tcPr>
                </a:tc>
                <a:tc>
                  <a:txBody>
                    <a:bodyPr/>
                    <a:lstStyle/>
                    <a:p>
                      <a:pPr algn="ctr" rtl="0" fontAlgn="ctr"/>
                      <a:r>
                        <a:rPr lang="en-US" sz="1200" u="none" strike="noStrike" dirty="0" smtClean="0">
                          <a:effectLst/>
                          <a:latin typeface="+mn-lt"/>
                        </a:rPr>
                        <a:t>Uncut chip thickness [µm]</a:t>
                      </a:r>
                      <a:endParaRPr lang="en-US" sz="1200" b="1" i="0" u="none" strike="noStrike" dirty="0">
                        <a:solidFill>
                          <a:srgbClr val="FFFFFF"/>
                        </a:solidFill>
                        <a:effectLst/>
                        <a:latin typeface="+mn-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549F"/>
                    </a:solidFill>
                  </a:tcPr>
                </a:tc>
                <a:tc>
                  <a:txBody>
                    <a:bodyPr/>
                    <a:lstStyle/>
                    <a:p>
                      <a:pPr algn="ctr" rtl="0" fontAlgn="ctr"/>
                      <a:r>
                        <a:rPr lang="en-US" sz="1200" u="none" strike="noStrike" dirty="0" smtClean="0">
                          <a:effectLst/>
                          <a:latin typeface="+mn-lt"/>
                        </a:rPr>
                        <a:t>Integration time [µs]</a:t>
                      </a:r>
                      <a:endParaRPr lang="en-US" sz="1200" b="1" i="0" u="none" strike="noStrike" dirty="0">
                        <a:solidFill>
                          <a:srgbClr val="FFFFFF"/>
                        </a:solidFill>
                        <a:effectLst/>
                        <a:latin typeface="+mn-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549F"/>
                    </a:solidFill>
                  </a:tcPr>
                </a:tc>
                <a:tc>
                  <a:txBody>
                    <a:bodyPr/>
                    <a:lstStyle/>
                    <a:p>
                      <a:pPr algn="ctr" rtl="0" fontAlgn="ctr"/>
                      <a:r>
                        <a:rPr lang="en-US" sz="1200" u="none" strike="noStrike" dirty="0" smtClean="0">
                          <a:effectLst/>
                          <a:latin typeface="+mn-lt"/>
                        </a:rPr>
                        <a:t>Cutting Force [N]</a:t>
                      </a:r>
                      <a:endParaRPr lang="en-US" sz="1200" b="1" i="0" u="none" strike="noStrike" dirty="0">
                        <a:solidFill>
                          <a:srgbClr val="FFFFFF"/>
                        </a:solidFill>
                        <a:effectLst/>
                        <a:latin typeface="+mn-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549F"/>
                    </a:solidFill>
                  </a:tcPr>
                </a:tc>
                <a:tc>
                  <a:txBody>
                    <a:bodyPr/>
                    <a:lstStyle/>
                    <a:p>
                      <a:pPr algn="ctr" rtl="0" fontAlgn="ctr"/>
                      <a:r>
                        <a:rPr lang="en-US" sz="1200" u="none" strike="noStrike" dirty="0" smtClean="0">
                          <a:effectLst/>
                          <a:latin typeface="+mn-lt"/>
                        </a:rPr>
                        <a:t>Passive Force [N]</a:t>
                      </a:r>
                      <a:endParaRPr lang="en-US" sz="1200" b="1" i="0" u="none" strike="noStrike" dirty="0">
                        <a:solidFill>
                          <a:srgbClr val="FFFFFF"/>
                        </a:solidFill>
                        <a:effectLst/>
                        <a:latin typeface="+mn-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549F"/>
                    </a:solidFill>
                  </a:tcPr>
                </a:tc>
                <a:tc>
                  <a:txBody>
                    <a:bodyPr/>
                    <a:lstStyle/>
                    <a:p>
                      <a:pPr algn="ctr" rtl="0" fontAlgn="ctr"/>
                      <a:r>
                        <a:rPr lang="en-US" sz="1200" b="1" i="0" u="none" strike="noStrike" dirty="0" smtClean="0">
                          <a:solidFill>
                            <a:srgbClr val="FFFFFF"/>
                          </a:solidFill>
                          <a:effectLst/>
                          <a:latin typeface="+mn-lt"/>
                        </a:rPr>
                        <a:t>Heat treatment</a:t>
                      </a:r>
                      <a:endParaRPr lang="en-US" sz="1200" b="1" i="0" u="none" strike="noStrike" dirty="0">
                        <a:solidFill>
                          <a:srgbClr val="FFFFFF"/>
                        </a:solidFill>
                        <a:effectLst/>
                        <a:latin typeface="+mn-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549F"/>
                    </a:solidFill>
                  </a:tcPr>
                </a:tc>
              </a:tr>
              <a:tr h="370800">
                <a:tc>
                  <a:txBody>
                    <a:bodyPr/>
                    <a:lstStyle/>
                    <a:p>
                      <a:pPr algn="ctr" fontAlgn="ctr"/>
                      <a:r>
                        <a:rPr lang="en-US" sz="1200" b="1" i="0" u="none" strike="noStrike" dirty="0" smtClean="0">
                          <a:solidFill>
                            <a:srgbClr val="000000"/>
                          </a:solidFill>
                          <a:effectLst/>
                          <a:latin typeface="+mn-lt"/>
                        </a:rPr>
                        <a:t>VP4_1_H300_V100_ACF_MF_285</a:t>
                      </a:r>
                      <a:endParaRPr lang="en-US" sz="1200" b="1" i="0" u="none" strike="noStrike" dirty="0">
                        <a:solidFill>
                          <a:srgbClr val="000000"/>
                        </a:solidFill>
                        <a:effectLst/>
                        <a:latin typeface="+mn-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200" b="0" i="0" u="none" strike="noStrike" dirty="0" smtClean="0">
                          <a:solidFill>
                            <a:srgbClr val="000000"/>
                          </a:solidFill>
                          <a:effectLst/>
                          <a:latin typeface="+mn-lt"/>
                        </a:rPr>
                        <a:t>100</a:t>
                      </a:r>
                      <a:endParaRPr lang="en-US" sz="1200" b="0" i="0" u="none" strike="noStrike" dirty="0">
                        <a:solidFill>
                          <a:srgbClr val="000000"/>
                        </a:solidFill>
                        <a:effectLst/>
                        <a:latin typeface="+mn-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200" b="0" i="0" u="none" strike="noStrike" dirty="0" smtClean="0">
                          <a:solidFill>
                            <a:srgbClr val="000000"/>
                          </a:solidFill>
                          <a:effectLst/>
                          <a:latin typeface="+mn-lt"/>
                        </a:rPr>
                        <a:t>300</a:t>
                      </a:r>
                      <a:endParaRPr lang="en-US" sz="1200" b="0" i="0" u="none" strike="noStrike" dirty="0">
                        <a:solidFill>
                          <a:srgbClr val="000000"/>
                        </a:solidFill>
                        <a:effectLst/>
                        <a:latin typeface="+mn-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200" b="0" i="0" u="none" strike="noStrike" dirty="0" smtClean="0">
                          <a:solidFill>
                            <a:srgbClr val="000000"/>
                          </a:solidFill>
                          <a:effectLst/>
                          <a:latin typeface="+mn-lt"/>
                        </a:rPr>
                        <a:t>285</a:t>
                      </a:r>
                      <a:endParaRPr lang="en-US" sz="1200" b="0" i="0" u="none" strike="noStrike" dirty="0">
                        <a:solidFill>
                          <a:srgbClr val="000000"/>
                        </a:solidFill>
                        <a:effectLst/>
                        <a:latin typeface="+mn-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200" b="0" i="0" u="none" strike="noStrike" dirty="0" smtClean="0">
                          <a:solidFill>
                            <a:srgbClr val="000000"/>
                          </a:solidFill>
                          <a:effectLst/>
                          <a:latin typeface="+mn-lt"/>
                        </a:rPr>
                        <a:t>1520</a:t>
                      </a:r>
                      <a:endParaRPr lang="en-US" sz="1200" b="0" i="0" u="none" strike="noStrike" dirty="0">
                        <a:solidFill>
                          <a:srgbClr val="000000"/>
                        </a:solidFill>
                        <a:effectLst/>
                        <a:latin typeface="+mn-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200" b="0" i="0" u="none" strike="noStrike" dirty="0" smtClean="0">
                          <a:solidFill>
                            <a:srgbClr val="000000"/>
                          </a:solidFill>
                          <a:effectLst/>
                          <a:latin typeface="+mn-lt"/>
                        </a:rPr>
                        <a:t>691</a:t>
                      </a:r>
                      <a:endParaRPr lang="en-US" sz="1200" b="0" i="0" u="none" strike="noStrike" dirty="0">
                        <a:solidFill>
                          <a:srgbClr val="000000"/>
                        </a:solidFill>
                        <a:effectLst/>
                        <a:latin typeface="+mn-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200" b="0" i="0" u="none" strike="noStrike" dirty="0" smtClean="0">
                          <a:solidFill>
                            <a:srgbClr val="000000"/>
                          </a:solidFill>
                          <a:effectLst/>
                          <a:latin typeface="+mn-lt"/>
                        </a:rPr>
                        <a:t>Normalized</a:t>
                      </a:r>
                      <a:endParaRPr lang="en-US" sz="1200" b="0" i="0" u="none" strike="noStrike" dirty="0">
                        <a:solidFill>
                          <a:srgbClr val="000000"/>
                        </a:solidFill>
                        <a:effectLst/>
                        <a:latin typeface="+mn-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70800">
                <a:tc>
                  <a:txBody>
                    <a:bodyPr/>
                    <a:lstStyle/>
                    <a:p>
                      <a:pPr algn="ctr" fontAlgn="ctr"/>
                      <a:r>
                        <a:rPr lang="en-US" sz="1200" b="1" i="0" u="none" strike="noStrike" dirty="0" smtClean="0">
                          <a:solidFill>
                            <a:srgbClr val="000000"/>
                          </a:solidFill>
                          <a:effectLst/>
                          <a:latin typeface="+mn-lt"/>
                        </a:rPr>
                        <a:t>VP4_2_H300_V100_ACF_MF_285</a:t>
                      </a:r>
                      <a:endParaRPr lang="en-US" sz="1200" b="1" i="0" u="none" strike="noStrike" dirty="0">
                        <a:solidFill>
                          <a:srgbClr val="000000"/>
                        </a:solidFill>
                        <a:effectLst/>
                        <a:latin typeface="+mn-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200" b="0" i="0" u="none" strike="noStrike" dirty="0" smtClean="0">
                          <a:solidFill>
                            <a:srgbClr val="000000"/>
                          </a:solidFill>
                          <a:effectLst/>
                          <a:latin typeface="+mn-lt"/>
                        </a:rPr>
                        <a:t>100</a:t>
                      </a:r>
                      <a:endParaRPr lang="en-US" sz="1200" b="0" i="0" u="none" strike="noStrike" dirty="0">
                        <a:solidFill>
                          <a:srgbClr val="000000"/>
                        </a:solidFill>
                        <a:effectLst/>
                        <a:latin typeface="+mn-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200" b="0" i="0" u="none" strike="noStrike" dirty="0" smtClean="0">
                          <a:solidFill>
                            <a:srgbClr val="000000"/>
                          </a:solidFill>
                          <a:effectLst/>
                          <a:latin typeface="+mn-lt"/>
                        </a:rPr>
                        <a:t>300</a:t>
                      </a:r>
                      <a:endParaRPr lang="en-US" sz="1200" b="0" i="0" u="none" strike="noStrike" dirty="0">
                        <a:solidFill>
                          <a:srgbClr val="000000"/>
                        </a:solidFill>
                        <a:effectLst/>
                        <a:latin typeface="+mn-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200" b="0" i="0" u="none" strike="noStrike" dirty="0" smtClean="0">
                          <a:solidFill>
                            <a:srgbClr val="000000"/>
                          </a:solidFill>
                          <a:effectLst/>
                          <a:latin typeface="+mn-lt"/>
                        </a:rPr>
                        <a:t>285</a:t>
                      </a:r>
                      <a:endParaRPr lang="en-US" sz="1200" b="0" i="0" u="none" strike="noStrike" dirty="0">
                        <a:solidFill>
                          <a:srgbClr val="000000"/>
                        </a:solidFill>
                        <a:effectLst/>
                        <a:latin typeface="+mn-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200" b="0" i="0" u="none" strike="noStrike" dirty="0" smtClean="0">
                          <a:solidFill>
                            <a:srgbClr val="000000"/>
                          </a:solidFill>
                          <a:effectLst/>
                          <a:latin typeface="+mn-lt"/>
                        </a:rPr>
                        <a:t>1560</a:t>
                      </a:r>
                      <a:endParaRPr lang="en-US" sz="1200" b="0" i="0" u="none" strike="noStrike" dirty="0">
                        <a:solidFill>
                          <a:srgbClr val="000000"/>
                        </a:solidFill>
                        <a:effectLst/>
                        <a:latin typeface="+mn-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200" b="0" i="0" u="none" strike="noStrike" dirty="0" smtClean="0">
                          <a:solidFill>
                            <a:srgbClr val="000000"/>
                          </a:solidFill>
                          <a:effectLst/>
                          <a:latin typeface="+mn-lt"/>
                        </a:rPr>
                        <a:t>734</a:t>
                      </a:r>
                      <a:endParaRPr lang="en-US" sz="1200" b="0" i="0" u="none" strike="noStrike" dirty="0">
                        <a:solidFill>
                          <a:srgbClr val="000000"/>
                        </a:solidFill>
                        <a:effectLst/>
                        <a:latin typeface="+mn-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200" b="0" i="0" u="none" strike="noStrike" dirty="0" smtClean="0">
                          <a:solidFill>
                            <a:srgbClr val="000000"/>
                          </a:solidFill>
                          <a:effectLst/>
                          <a:latin typeface="+mn-lt"/>
                        </a:rPr>
                        <a:t>Normalized</a:t>
                      </a:r>
                      <a:endParaRPr lang="en-US" sz="1200" b="0" i="0" u="none" strike="noStrike" dirty="0">
                        <a:solidFill>
                          <a:srgbClr val="000000"/>
                        </a:solidFill>
                        <a:effectLst/>
                        <a:latin typeface="+mn-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70800">
                <a:tc>
                  <a:txBody>
                    <a:bodyPr/>
                    <a:lstStyle/>
                    <a:p>
                      <a:pPr algn="ctr" fontAlgn="ctr"/>
                      <a:r>
                        <a:rPr lang="en-US" sz="1200" b="1" i="0" u="none" strike="noStrike" dirty="0" smtClean="0">
                          <a:solidFill>
                            <a:srgbClr val="000000"/>
                          </a:solidFill>
                          <a:effectLst/>
                          <a:latin typeface="+mn-lt"/>
                        </a:rPr>
                        <a:t>VP5_1_H200_V100_ACF_MF_285</a:t>
                      </a:r>
                      <a:endParaRPr lang="en-US" sz="1200" b="1" i="0" u="none" strike="noStrike" dirty="0">
                        <a:solidFill>
                          <a:srgbClr val="000000"/>
                        </a:solidFill>
                        <a:effectLst/>
                        <a:latin typeface="+mn-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200" b="0" i="0" u="none" strike="noStrike" dirty="0" smtClean="0">
                          <a:solidFill>
                            <a:srgbClr val="000000"/>
                          </a:solidFill>
                          <a:effectLst/>
                          <a:latin typeface="+mn-lt"/>
                        </a:rPr>
                        <a:t>100</a:t>
                      </a:r>
                      <a:endParaRPr lang="en-US" sz="1200" b="0" i="0" u="none" strike="noStrike" dirty="0">
                        <a:solidFill>
                          <a:srgbClr val="000000"/>
                        </a:solidFill>
                        <a:effectLst/>
                        <a:latin typeface="+mn-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200" b="0" i="0" u="none" strike="noStrike" dirty="0" smtClean="0">
                          <a:solidFill>
                            <a:srgbClr val="000000"/>
                          </a:solidFill>
                          <a:effectLst/>
                          <a:latin typeface="+mn-lt"/>
                        </a:rPr>
                        <a:t>200</a:t>
                      </a:r>
                      <a:endParaRPr lang="en-US" sz="1200" b="0" i="0" u="none" strike="noStrike" dirty="0">
                        <a:solidFill>
                          <a:srgbClr val="000000"/>
                        </a:solidFill>
                        <a:effectLst/>
                        <a:latin typeface="+mn-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200" b="0" i="0" u="none" strike="noStrike" dirty="0" smtClean="0">
                          <a:solidFill>
                            <a:srgbClr val="000000"/>
                          </a:solidFill>
                          <a:effectLst/>
                          <a:latin typeface="+mn-lt"/>
                        </a:rPr>
                        <a:t>285</a:t>
                      </a:r>
                      <a:endParaRPr lang="en-US" sz="1200" b="0" i="0" u="none" strike="noStrike" dirty="0">
                        <a:solidFill>
                          <a:srgbClr val="000000"/>
                        </a:solidFill>
                        <a:effectLst/>
                        <a:latin typeface="+mn-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200" b="0" i="0" u="none" strike="noStrike" dirty="0" smtClean="0">
                          <a:solidFill>
                            <a:srgbClr val="000000"/>
                          </a:solidFill>
                          <a:effectLst/>
                          <a:latin typeface="+mn-lt"/>
                        </a:rPr>
                        <a:t>1105</a:t>
                      </a:r>
                      <a:endParaRPr lang="en-US" sz="1200" b="0" i="0" u="none" strike="noStrike" dirty="0">
                        <a:solidFill>
                          <a:srgbClr val="000000"/>
                        </a:solidFill>
                        <a:effectLst/>
                        <a:latin typeface="+mn-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200" b="0" i="0" u="none" strike="noStrike" dirty="0" smtClean="0">
                          <a:solidFill>
                            <a:srgbClr val="000000"/>
                          </a:solidFill>
                          <a:effectLst/>
                          <a:latin typeface="+mn-lt"/>
                        </a:rPr>
                        <a:t>556</a:t>
                      </a:r>
                      <a:endParaRPr lang="en-US" sz="1200" b="0" i="0" u="none" strike="noStrike" dirty="0">
                        <a:solidFill>
                          <a:srgbClr val="000000"/>
                        </a:solidFill>
                        <a:effectLst/>
                        <a:latin typeface="+mn-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200" b="0" i="0" u="none" strike="noStrike" dirty="0" smtClean="0">
                          <a:solidFill>
                            <a:srgbClr val="000000"/>
                          </a:solidFill>
                          <a:effectLst/>
                          <a:latin typeface="+mn-lt"/>
                        </a:rPr>
                        <a:t>Normalized</a:t>
                      </a:r>
                      <a:endParaRPr lang="en-US" sz="1200" b="0" i="0" u="none" strike="noStrike" dirty="0">
                        <a:solidFill>
                          <a:srgbClr val="000000"/>
                        </a:solidFill>
                        <a:effectLst/>
                        <a:latin typeface="+mn-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70800">
                <a:tc>
                  <a:txBody>
                    <a:bodyPr/>
                    <a:lstStyle/>
                    <a:p>
                      <a:pPr algn="ctr" fontAlgn="ctr"/>
                      <a:r>
                        <a:rPr lang="en-US" sz="1200" b="1" i="0" u="none" strike="noStrike" dirty="0" smtClean="0">
                          <a:solidFill>
                            <a:srgbClr val="000000"/>
                          </a:solidFill>
                          <a:effectLst/>
                          <a:latin typeface="+mn-lt"/>
                        </a:rPr>
                        <a:t>VP5_2_H200_V100_ACF_MF_285</a:t>
                      </a:r>
                      <a:endParaRPr lang="en-US" sz="1200" b="1" i="0" u="none" strike="noStrike" dirty="0">
                        <a:solidFill>
                          <a:srgbClr val="000000"/>
                        </a:solidFill>
                        <a:effectLst/>
                        <a:latin typeface="+mn-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200" b="0" i="0" u="none" strike="noStrike" dirty="0" smtClean="0">
                          <a:solidFill>
                            <a:srgbClr val="000000"/>
                          </a:solidFill>
                          <a:effectLst/>
                          <a:latin typeface="+mn-lt"/>
                        </a:rPr>
                        <a:t>100</a:t>
                      </a:r>
                      <a:endParaRPr lang="en-US" sz="1200" b="0" i="0" u="none" strike="noStrike" dirty="0">
                        <a:solidFill>
                          <a:srgbClr val="000000"/>
                        </a:solidFill>
                        <a:effectLst/>
                        <a:latin typeface="+mn-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200" b="0" i="0" u="none" strike="noStrike" dirty="0" smtClean="0">
                          <a:solidFill>
                            <a:srgbClr val="000000"/>
                          </a:solidFill>
                          <a:effectLst/>
                          <a:latin typeface="+mn-lt"/>
                        </a:rPr>
                        <a:t>200</a:t>
                      </a:r>
                      <a:endParaRPr lang="en-US" sz="1200" b="0" i="0" u="none" strike="noStrike" dirty="0">
                        <a:solidFill>
                          <a:srgbClr val="000000"/>
                        </a:solidFill>
                        <a:effectLst/>
                        <a:latin typeface="+mn-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200" b="0" i="0" u="none" strike="noStrike" dirty="0" smtClean="0">
                          <a:solidFill>
                            <a:srgbClr val="000000"/>
                          </a:solidFill>
                          <a:effectLst/>
                          <a:latin typeface="+mn-lt"/>
                        </a:rPr>
                        <a:t>285</a:t>
                      </a:r>
                      <a:endParaRPr lang="en-US" sz="1200" b="0" i="0" u="none" strike="noStrike" dirty="0">
                        <a:solidFill>
                          <a:srgbClr val="000000"/>
                        </a:solidFill>
                        <a:effectLst/>
                        <a:latin typeface="+mn-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200" b="0" i="0" u="none" strike="noStrike" dirty="0" smtClean="0">
                          <a:solidFill>
                            <a:srgbClr val="000000"/>
                          </a:solidFill>
                          <a:effectLst/>
                          <a:latin typeface="+mn-lt"/>
                        </a:rPr>
                        <a:t>1113</a:t>
                      </a:r>
                      <a:endParaRPr lang="en-US" sz="1200" b="0" i="0" u="none" strike="noStrike" dirty="0">
                        <a:solidFill>
                          <a:srgbClr val="000000"/>
                        </a:solidFill>
                        <a:effectLst/>
                        <a:latin typeface="+mn-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200" b="0" i="0" u="none" strike="noStrike" dirty="0" smtClean="0">
                          <a:solidFill>
                            <a:srgbClr val="000000"/>
                          </a:solidFill>
                          <a:effectLst/>
                          <a:latin typeface="+mn-lt"/>
                        </a:rPr>
                        <a:t>546</a:t>
                      </a:r>
                      <a:endParaRPr lang="en-US" sz="1200" b="0" i="0" u="none" strike="noStrike" dirty="0">
                        <a:solidFill>
                          <a:srgbClr val="000000"/>
                        </a:solidFill>
                        <a:effectLst/>
                        <a:latin typeface="+mn-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200" b="0" i="0" u="none" strike="noStrike" dirty="0" smtClean="0">
                          <a:solidFill>
                            <a:srgbClr val="000000"/>
                          </a:solidFill>
                          <a:effectLst/>
                          <a:latin typeface="+mn-lt"/>
                        </a:rPr>
                        <a:t>Normalized</a:t>
                      </a:r>
                      <a:endParaRPr lang="en-US" sz="1200" b="0" i="0" u="none" strike="noStrike" dirty="0">
                        <a:solidFill>
                          <a:srgbClr val="000000"/>
                        </a:solidFill>
                        <a:effectLst/>
                        <a:latin typeface="+mn-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70800">
                <a:tc>
                  <a:txBody>
                    <a:bodyPr/>
                    <a:lstStyle/>
                    <a:p>
                      <a:pPr algn="ctr" fontAlgn="ctr"/>
                      <a:r>
                        <a:rPr lang="en-US" sz="1200" b="1" i="0" u="none" strike="noStrike" dirty="0" smtClean="0">
                          <a:solidFill>
                            <a:srgbClr val="000000"/>
                          </a:solidFill>
                          <a:effectLst/>
                          <a:latin typeface="+mn-lt"/>
                        </a:rPr>
                        <a:t>VP6_1_H100_V100_ACF_MF_285</a:t>
                      </a:r>
                      <a:endParaRPr lang="en-US" sz="1200" b="1" i="0" u="none" strike="noStrike" dirty="0">
                        <a:solidFill>
                          <a:srgbClr val="000000"/>
                        </a:solidFill>
                        <a:effectLst/>
                        <a:latin typeface="+mn-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200" b="0" i="0" u="none" strike="noStrike" dirty="0" smtClean="0">
                          <a:solidFill>
                            <a:srgbClr val="000000"/>
                          </a:solidFill>
                          <a:effectLst/>
                          <a:latin typeface="+mn-lt"/>
                        </a:rPr>
                        <a:t>100</a:t>
                      </a:r>
                      <a:endParaRPr lang="en-US" sz="1200" b="0" i="0" u="none" strike="noStrike" dirty="0">
                        <a:solidFill>
                          <a:srgbClr val="000000"/>
                        </a:solidFill>
                        <a:effectLst/>
                        <a:latin typeface="+mn-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200" b="0" i="0" u="none" strike="noStrike" dirty="0" smtClean="0">
                          <a:solidFill>
                            <a:srgbClr val="000000"/>
                          </a:solidFill>
                          <a:effectLst/>
                          <a:latin typeface="+mn-lt"/>
                        </a:rPr>
                        <a:t>100</a:t>
                      </a:r>
                      <a:endParaRPr lang="en-US" sz="1200" b="0" i="0" u="none" strike="noStrike" dirty="0">
                        <a:solidFill>
                          <a:srgbClr val="000000"/>
                        </a:solidFill>
                        <a:effectLst/>
                        <a:latin typeface="+mn-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200" b="0" i="0" u="none" strike="noStrike" dirty="0" smtClean="0">
                          <a:solidFill>
                            <a:srgbClr val="000000"/>
                          </a:solidFill>
                          <a:effectLst/>
                          <a:latin typeface="+mn-lt"/>
                        </a:rPr>
                        <a:t>285</a:t>
                      </a:r>
                      <a:endParaRPr lang="en-US" sz="1200" b="0" i="0" u="none" strike="noStrike" dirty="0">
                        <a:solidFill>
                          <a:srgbClr val="000000"/>
                        </a:solidFill>
                        <a:effectLst/>
                        <a:latin typeface="+mn-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200" b="0" i="0" u="none" strike="noStrike" dirty="0" smtClean="0">
                          <a:solidFill>
                            <a:srgbClr val="000000"/>
                          </a:solidFill>
                          <a:effectLst/>
                          <a:latin typeface="+mn-lt"/>
                        </a:rPr>
                        <a:t>619</a:t>
                      </a:r>
                      <a:endParaRPr lang="en-US" sz="1200" b="0" i="0" u="none" strike="noStrike" dirty="0">
                        <a:solidFill>
                          <a:srgbClr val="000000"/>
                        </a:solidFill>
                        <a:effectLst/>
                        <a:latin typeface="+mn-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200" b="0" i="0" u="none" strike="noStrike" dirty="0" smtClean="0">
                          <a:solidFill>
                            <a:srgbClr val="000000"/>
                          </a:solidFill>
                          <a:effectLst/>
                          <a:latin typeface="+mn-lt"/>
                        </a:rPr>
                        <a:t>361</a:t>
                      </a:r>
                      <a:endParaRPr lang="en-US" sz="1200" b="0" i="0" u="none" strike="noStrike" dirty="0">
                        <a:solidFill>
                          <a:srgbClr val="000000"/>
                        </a:solidFill>
                        <a:effectLst/>
                        <a:latin typeface="+mn-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200" b="0" i="0" u="none" strike="noStrike" dirty="0" smtClean="0">
                          <a:solidFill>
                            <a:srgbClr val="000000"/>
                          </a:solidFill>
                          <a:effectLst/>
                          <a:latin typeface="+mn-lt"/>
                        </a:rPr>
                        <a:t>Normalized</a:t>
                      </a:r>
                      <a:endParaRPr lang="en-US" sz="1200" b="0" i="0" u="none" strike="noStrike" dirty="0">
                        <a:solidFill>
                          <a:srgbClr val="000000"/>
                        </a:solidFill>
                        <a:effectLst/>
                        <a:latin typeface="+mn-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70800">
                <a:tc>
                  <a:txBody>
                    <a:bodyPr/>
                    <a:lstStyle/>
                    <a:p>
                      <a:pPr algn="ctr" fontAlgn="ctr"/>
                      <a:r>
                        <a:rPr lang="en-US" sz="1200" b="1" i="0" u="none" strike="noStrike" dirty="0" smtClean="0">
                          <a:solidFill>
                            <a:srgbClr val="000000"/>
                          </a:solidFill>
                          <a:effectLst/>
                          <a:latin typeface="+mn-lt"/>
                        </a:rPr>
                        <a:t>VP32_1_H200_V150_ACF_MF_285</a:t>
                      </a:r>
                      <a:endParaRPr lang="en-US" sz="1200" b="1" i="0" u="none" strike="noStrike" dirty="0">
                        <a:solidFill>
                          <a:srgbClr val="000000"/>
                        </a:solidFill>
                        <a:effectLst/>
                        <a:latin typeface="+mn-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200" b="0" i="0" u="none" strike="noStrike" dirty="0" smtClean="0">
                          <a:solidFill>
                            <a:srgbClr val="000000"/>
                          </a:solidFill>
                          <a:effectLst/>
                          <a:latin typeface="+mn-lt"/>
                        </a:rPr>
                        <a:t>150</a:t>
                      </a:r>
                      <a:endParaRPr lang="en-US" sz="1200" b="0" i="0" u="none" strike="noStrike" dirty="0">
                        <a:solidFill>
                          <a:srgbClr val="000000"/>
                        </a:solidFill>
                        <a:effectLst/>
                        <a:latin typeface="+mn-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200" b="0" i="0" u="none" strike="noStrike" dirty="0" smtClean="0">
                          <a:solidFill>
                            <a:srgbClr val="000000"/>
                          </a:solidFill>
                          <a:effectLst/>
                          <a:latin typeface="+mn-lt"/>
                        </a:rPr>
                        <a:t>200</a:t>
                      </a:r>
                      <a:endParaRPr lang="en-US" sz="1200" b="0" i="0" u="none" strike="noStrike" dirty="0">
                        <a:solidFill>
                          <a:srgbClr val="000000"/>
                        </a:solidFill>
                        <a:effectLst/>
                        <a:latin typeface="+mn-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200" b="0" i="0" u="none" strike="noStrike" dirty="0" smtClean="0">
                          <a:solidFill>
                            <a:srgbClr val="000000"/>
                          </a:solidFill>
                          <a:effectLst/>
                          <a:latin typeface="+mn-lt"/>
                        </a:rPr>
                        <a:t>285</a:t>
                      </a:r>
                      <a:endParaRPr lang="en-US" sz="1200" b="0" i="0" u="none" strike="noStrike" dirty="0">
                        <a:solidFill>
                          <a:srgbClr val="000000"/>
                        </a:solidFill>
                        <a:effectLst/>
                        <a:latin typeface="+mn-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200" b="0" i="0" u="none" strike="noStrike" dirty="0" smtClean="0">
                          <a:solidFill>
                            <a:srgbClr val="000000"/>
                          </a:solidFill>
                          <a:effectLst/>
                          <a:latin typeface="+mn-lt"/>
                        </a:rPr>
                        <a:t>1133</a:t>
                      </a:r>
                      <a:endParaRPr lang="en-US" sz="1200" b="0" i="0" u="none" strike="noStrike" dirty="0">
                        <a:solidFill>
                          <a:srgbClr val="000000"/>
                        </a:solidFill>
                        <a:effectLst/>
                        <a:latin typeface="+mn-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200" b="0" i="0" u="none" strike="noStrike" dirty="0" smtClean="0">
                          <a:solidFill>
                            <a:srgbClr val="000000"/>
                          </a:solidFill>
                          <a:effectLst/>
                          <a:latin typeface="+mn-lt"/>
                        </a:rPr>
                        <a:t>519</a:t>
                      </a:r>
                      <a:endParaRPr lang="en-US" sz="1200" b="0" i="0" u="none" strike="noStrike" dirty="0">
                        <a:solidFill>
                          <a:srgbClr val="000000"/>
                        </a:solidFill>
                        <a:effectLst/>
                        <a:latin typeface="+mn-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200" b="0" i="0" u="none" strike="noStrike" dirty="0" smtClean="0">
                          <a:solidFill>
                            <a:srgbClr val="000000"/>
                          </a:solidFill>
                          <a:effectLst/>
                          <a:latin typeface="+mn-lt"/>
                        </a:rPr>
                        <a:t>Normalized</a:t>
                      </a:r>
                      <a:endParaRPr lang="en-US" sz="1200" b="0" i="0" u="none" strike="noStrike" dirty="0">
                        <a:solidFill>
                          <a:srgbClr val="000000"/>
                        </a:solidFill>
                        <a:effectLst/>
                        <a:latin typeface="+mn-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70800">
                <a:tc>
                  <a:txBody>
                    <a:bodyPr/>
                    <a:lstStyle/>
                    <a:p>
                      <a:pPr algn="ctr" fontAlgn="ctr"/>
                      <a:r>
                        <a:rPr lang="en-US" sz="1200" b="1" i="0" u="none" strike="noStrike" dirty="0" smtClean="0">
                          <a:solidFill>
                            <a:srgbClr val="000000"/>
                          </a:solidFill>
                          <a:effectLst/>
                          <a:latin typeface="+mn-lt"/>
                        </a:rPr>
                        <a:t>VP32_2_H200_V150_ACF_MF_285</a:t>
                      </a:r>
                      <a:endParaRPr lang="en-US" sz="1200" b="1" i="0" u="none" strike="noStrike" dirty="0">
                        <a:solidFill>
                          <a:srgbClr val="000000"/>
                        </a:solidFill>
                        <a:effectLst/>
                        <a:latin typeface="+mn-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200" b="0" i="0" u="none" strike="noStrike" dirty="0" smtClean="0">
                          <a:solidFill>
                            <a:srgbClr val="000000"/>
                          </a:solidFill>
                          <a:effectLst/>
                          <a:latin typeface="+mn-lt"/>
                        </a:rPr>
                        <a:t>150</a:t>
                      </a:r>
                      <a:endParaRPr lang="en-US" sz="1200" b="0" i="0" u="none" strike="noStrike" dirty="0">
                        <a:solidFill>
                          <a:srgbClr val="000000"/>
                        </a:solidFill>
                        <a:effectLst/>
                        <a:latin typeface="+mn-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200" b="0" i="0" u="none" strike="noStrike" dirty="0" smtClean="0">
                          <a:solidFill>
                            <a:srgbClr val="000000"/>
                          </a:solidFill>
                          <a:effectLst/>
                          <a:latin typeface="+mn-lt"/>
                        </a:rPr>
                        <a:t>200</a:t>
                      </a:r>
                      <a:endParaRPr lang="en-US" sz="1200" b="0" i="0" u="none" strike="noStrike" dirty="0">
                        <a:solidFill>
                          <a:srgbClr val="000000"/>
                        </a:solidFill>
                        <a:effectLst/>
                        <a:latin typeface="+mn-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200" b="0" i="0" u="none" strike="noStrike" dirty="0" smtClean="0">
                          <a:solidFill>
                            <a:srgbClr val="000000"/>
                          </a:solidFill>
                          <a:effectLst/>
                          <a:latin typeface="+mn-lt"/>
                        </a:rPr>
                        <a:t>285</a:t>
                      </a:r>
                      <a:endParaRPr lang="en-US" sz="1200" b="0" i="0" u="none" strike="noStrike" dirty="0">
                        <a:solidFill>
                          <a:srgbClr val="000000"/>
                        </a:solidFill>
                        <a:effectLst/>
                        <a:latin typeface="+mn-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200" b="0" i="0" u="none" strike="noStrike" dirty="0" smtClean="0">
                          <a:solidFill>
                            <a:srgbClr val="000000"/>
                          </a:solidFill>
                          <a:effectLst/>
                          <a:latin typeface="+mn-lt"/>
                        </a:rPr>
                        <a:t>1054</a:t>
                      </a:r>
                      <a:endParaRPr lang="en-US" sz="1200" b="0" i="0" u="none" strike="noStrike" dirty="0">
                        <a:solidFill>
                          <a:srgbClr val="000000"/>
                        </a:solidFill>
                        <a:effectLst/>
                        <a:latin typeface="+mn-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200" b="0" i="0" u="none" strike="noStrike" dirty="0" smtClean="0">
                          <a:solidFill>
                            <a:srgbClr val="000000"/>
                          </a:solidFill>
                          <a:effectLst/>
                          <a:latin typeface="+mn-lt"/>
                        </a:rPr>
                        <a:t>496</a:t>
                      </a:r>
                      <a:endParaRPr lang="en-US" sz="1200" b="0" i="0" u="none" strike="noStrike" dirty="0">
                        <a:solidFill>
                          <a:srgbClr val="000000"/>
                        </a:solidFill>
                        <a:effectLst/>
                        <a:latin typeface="+mn-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200" b="0" i="0" u="none" strike="noStrike" dirty="0" smtClean="0">
                          <a:solidFill>
                            <a:srgbClr val="000000"/>
                          </a:solidFill>
                          <a:effectLst/>
                          <a:latin typeface="+mn-lt"/>
                        </a:rPr>
                        <a:t>Normalized</a:t>
                      </a:r>
                      <a:endParaRPr lang="en-US" sz="1200" b="0" i="0" u="none" strike="noStrike" dirty="0">
                        <a:solidFill>
                          <a:srgbClr val="000000"/>
                        </a:solidFill>
                        <a:effectLst/>
                        <a:latin typeface="+mn-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70800">
                <a:tc>
                  <a:txBody>
                    <a:bodyPr/>
                    <a:lstStyle/>
                    <a:p>
                      <a:pPr algn="ctr" fontAlgn="ctr"/>
                      <a:r>
                        <a:rPr lang="en-US" sz="1200" b="1" i="0" u="none" strike="noStrike" dirty="0" smtClean="0">
                          <a:solidFill>
                            <a:srgbClr val="000000"/>
                          </a:solidFill>
                          <a:effectLst/>
                          <a:latin typeface="+mn-lt"/>
                        </a:rPr>
                        <a:t>VP33_1_H300_V150_ACF_MF_285</a:t>
                      </a:r>
                      <a:endParaRPr lang="en-US" sz="1200" b="1" i="0" u="none" strike="noStrike" dirty="0">
                        <a:solidFill>
                          <a:srgbClr val="000000"/>
                        </a:solidFill>
                        <a:effectLst/>
                        <a:latin typeface="+mn-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200" b="0" i="0" u="none" strike="noStrike" dirty="0" smtClean="0">
                          <a:solidFill>
                            <a:srgbClr val="000000"/>
                          </a:solidFill>
                          <a:effectLst/>
                          <a:latin typeface="+mn-lt"/>
                        </a:rPr>
                        <a:t>150</a:t>
                      </a:r>
                      <a:endParaRPr lang="en-US" sz="1200" b="0" i="0" u="none" strike="noStrike" dirty="0">
                        <a:solidFill>
                          <a:srgbClr val="000000"/>
                        </a:solidFill>
                        <a:effectLst/>
                        <a:latin typeface="+mn-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200" b="0" i="0" u="none" strike="noStrike" dirty="0" smtClean="0">
                          <a:solidFill>
                            <a:srgbClr val="000000"/>
                          </a:solidFill>
                          <a:effectLst/>
                          <a:latin typeface="+mn-lt"/>
                        </a:rPr>
                        <a:t>300</a:t>
                      </a:r>
                      <a:endParaRPr lang="en-US" sz="1200" b="0" i="0" u="none" strike="noStrike" dirty="0">
                        <a:solidFill>
                          <a:srgbClr val="000000"/>
                        </a:solidFill>
                        <a:effectLst/>
                        <a:latin typeface="+mn-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200" b="0" i="0" u="none" strike="noStrike" dirty="0" smtClean="0">
                          <a:solidFill>
                            <a:srgbClr val="000000"/>
                          </a:solidFill>
                          <a:effectLst/>
                          <a:latin typeface="+mn-lt"/>
                        </a:rPr>
                        <a:t>285</a:t>
                      </a:r>
                      <a:endParaRPr lang="en-US" sz="1200" b="0" i="0" u="none" strike="noStrike" dirty="0">
                        <a:solidFill>
                          <a:srgbClr val="000000"/>
                        </a:solidFill>
                        <a:effectLst/>
                        <a:latin typeface="+mn-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200" b="0" i="0" u="none" strike="noStrike" dirty="0" smtClean="0">
                          <a:solidFill>
                            <a:srgbClr val="000000"/>
                          </a:solidFill>
                          <a:effectLst/>
                          <a:latin typeface="+mn-lt"/>
                        </a:rPr>
                        <a:t>1495</a:t>
                      </a:r>
                      <a:endParaRPr lang="en-US" sz="1200" b="0" i="0" u="none" strike="noStrike" dirty="0">
                        <a:solidFill>
                          <a:srgbClr val="000000"/>
                        </a:solidFill>
                        <a:effectLst/>
                        <a:latin typeface="+mn-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200" b="0" i="0" u="none" strike="noStrike" dirty="0" smtClean="0">
                          <a:solidFill>
                            <a:srgbClr val="000000"/>
                          </a:solidFill>
                          <a:effectLst/>
                          <a:latin typeface="+mn-lt"/>
                        </a:rPr>
                        <a:t>538</a:t>
                      </a:r>
                      <a:endParaRPr lang="en-US" sz="1200" b="0" i="0" u="none" strike="noStrike" dirty="0">
                        <a:solidFill>
                          <a:srgbClr val="000000"/>
                        </a:solidFill>
                        <a:effectLst/>
                        <a:latin typeface="+mn-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200" b="0" i="0" u="none" strike="noStrike" dirty="0" smtClean="0">
                          <a:solidFill>
                            <a:srgbClr val="000000"/>
                          </a:solidFill>
                          <a:effectLst/>
                          <a:latin typeface="+mn-lt"/>
                        </a:rPr>
                        <a:t>Normalized</a:t>
                      </a:r>
                      <a:endParaRPr lang="en-US" sz="1200" b="0" i="0" u="none" strike="noStrike" dirty="0">
                        <a:solidFill>
                          <a:srgbClr val="000000"/>
                        </a:solidFill>
                        <a:effectLst/>
                        <a:latin typeface="+mn-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70800">
                <a:tc>
                  <a:txBody>
                    <a:bodyPr/>
                    <a:lstStyle/>
                    <a:p>
                      <a:pPr algn="ctr" fontAlgn="ctr"/>
                      <a:r>
                        <a:rPr lang="en-US" sz="1200" b="1" i="0" u="none" strike="noStrike" dirty="0" smtClean="0">
                          <a:solidFill>
                            <a:srgbClr val="000000"/>
                          </a:solidFill>
                          <a:effectLst/>
                          <a:latin typeface="+mn-lt"/>
                        </a:rPr>
                        <a:t>VP36_1_H200_V100_ABA_MF_285</a:t>
                      </a:r>
                      <a:endParaRPr lang="en-US" sz="1200" b="1" i="0" u="none" strike="noStrike" dirty="0">
                        <a:solidFill>
                          <a:srgbClr val="000000"/>
                        </a:solidFill>
                        <a:effectLst/>
                        <a:latin typeface="+mn-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200" b="0" i="0" u="none" strike="noStrike" dirty="0" smtClean="0">
                          <a:solidFill>
                            <a:srgbClr val="000000"/>
                          </a:solidFill>
                          <a:effectLst/>
                          <a:latin typeface="+mn-lt"/>
                        </a:rPr>
                        <a:t>100</a:t>
                      </a:r>
                      <a:endParaRPr lang="en-US" sz="1200" b="0" i="0" u="none" strike="noStrike" dirty="0">
                        <a:solidFill>
                          <a:srgbClr val="000000"/>
                        </a:solidFill>
                        <a:effectLst/>
                        <a:latin typeface="+mn-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200" b="0" i="0" u="none" strike="noStrike" dirty="0" smtClean="0">
                          <a:solidFill>
                            <a:srgbClr val="000000"/>
                          </a:solidFill>
                          <a:effectLst/>
                          <a:latin typeface="+mn-lt"/>
                        </a:rPr>
                        <a:t>200</a:t>
                      </a:r>
                      <a:endParaRPr lang="en-US" sz="1200" b="0" i="0" u="none" strike="noStrike" dirty="0">
                        <a:solidFill>
                          <a:srgbClr val="000000"/>
                        </a:solidFill>
                        <a:effectLst/>
                        <a:latin typeface="+mn-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200" b="0" i="0" u="none" strike="noStrike" dirty="0" smtClean="0">
                          <a:solidFill>
                            <a:srgbClr val="000000"/>
                          </a:solidFill>
                          <a:effectLst/>
                          <a:latin typeface="+mn-lt"/>
                        </a:rPr>
                        <a:t>285</a:t>
                      </a:r>
                      <a:endParaRPr lang="en-US" sz="1200" b="0" i="0" u="none" strike="noStrike" dirty="0">
                        <a:solidFill>
                          <a:srgbClr val="000000"/>
                        </a:solidFill>
                        <a:effectLst/>
                        <a:latin typeface="+mn-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200" b="0" i="0" u="none" strike="noStrike" dirty="0" smtClean="0">
                          <a:solidFill>
                            <a:srgbClr val="000000"/>
                          </a:solidFill>
                          <a:effectLst/>
                          <a:latin typeface="+mn-lt"/>
                        </a:rPr>
                        <a:t>1302</a:t>
                      </a:r>
                      <a:endParaRPr lang="en-US" sz="1200" b="0" i="0" u="none" strike="noStrike" dirty="0">
                        <a:solidFill>
                          <a:srgbClr val="000000"/>
                        </a:solidFill>
                        <a:effectLst/>
                        <a:latin typeface="+mn-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200" b="0" i="0" u="none" strike="noStrike" dirty="0" smtClean="0">
                          <a:solidFill>
                            <a:srgbClr val="000000"/>
                          </a:solidFill>
                          <a:effectLst/>
                          <a:latin typeface="+mn-lt"/>
                        </a:rPr>
                        <a:t>400</a:t>
                      </a:r>
                      <a:endParaRPr lang="en-US" sz="1200" b="0" i="0" u="none" strike="noStrike" dirty="0">
                        <a:solidFill>
                          <a:srgbClr val="000000"/>
                        </a:solidFill>
                        <a:effectLst/>
                        <a:latin typeface="+mn-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200" b="0" i="0" u="none" strike="noStrike" dirty="0" smtClean="0">
                          <a:solidFill>
                            <a:srgbClr val="000000"/>
                          </a:solidFill>
                          <a:effectLst/>
                          <a:latin typeface="+mn-lt"/>
                        </a:rPr>
                        <a:t>Tempered</a:t>
                      </a:r>
                      <a:endParaRPr lang="en-US" sz="1200" b="0" i="0" u="none" strike="noStrike" dirty="0">
                        <a:solidFill>
                          <a:srgbClr val="000000"/>
                        </a:solidFill>
                        <a:effectLst/>
                        <a:latin typeface="+mn-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70800">
                <a:tc>
                  <a:txBody>
                    <a:bodyPr/>
                    <a:lstStyle/>
                    <a:p>
                      <a:pPr algn="ctr" fontAlgn="ctr"/>
                      <a:r>
                        <a:rPr lang="en-US" sz="1200" b="1" i="0" u="none" strike="noStrike" dirty="0" smtClean="0">
                          <a:solidFill>
                            <a:srgbClr val="000000"/>
                          </a:solidFill>
                          <a:effectLst/>
                          <a:latin typeface="+mn-lt"/>
                        </a:rPr>
                        <a:t>VP36_2_H200_V100_ABA_MF_425</a:t>
                      </a:r>
                      <a:endParaRPr lang="en-US" sz="1200" b="1" i="0" u="none" strike="noStrike" dirty="0">
                        <a:solidFill>
                          <a:srgbClr val="000000"/>
                        </a:solidFill>
                        <a:effectLst/>
                        <a:latin typeface="+mn-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200" b="0" i="0" u="none" strike="noStrike" dirty="0" smtClean="0">
                          <a:solidFill>
                            <a:srgbClr val="000000"/>
                          </a:solidFill>
                          <a:effectLst/>
                          <a:latin typeface="+mn-lt"/>
                        </a:rPr>
                        <a:t>100</a:t>
                      </a:r>
                      <a:endParaRPr lang="en-US" sz="1200" b="0" i="0" u="none" strike="noStrike" dirty="0">
                        <a:solidFill>
                          <a:srgbClr val="000000"/>
                        </a:solidFill>
                        <a:effectLst/>
                        <a:latin typeface="+mn-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200" b="0" i="0" u="none" strike="noStrike" dirty="0" smtClean="0">
                          <a:solidFill>
                            <a:srgbClr val="000000"/>
                          </a:solidFill>
                          <a:effectLst/>
                          <a:latin typeface="+mn-lt"/>
                        </a:rPr>
                        <a:t>200</a:t>
                      </a:r>
                      <a:endParaRPr lang="en-US" sz="1200" b="0" i="0" u="none" strike="noStrike" dirty="0">
                        <a:solidFill>
                          <a:srgbClr val="000000"/>
                        </a:solidFill>
                        <a:effectLst/>
                        <a:latin typeface="+mn-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200" b="0" i="0" u="none" strike="noStrike" dirty="0" smtClean="0">
                          <a:solidFill>
                            <a:srgbClr val="000000"/>
                          </a:solidFill>
                          <a:effectLst/>
                          <a:latin typeface="+mn-lt"/>
                        </a:rPr>
                        <a:t>425</a:t>
                      </a:r>
                      <a:endParaRPr lang="en-US" sz="1200" b="0" i="0" u="none" strike="noStrike" dirty="0">
                        <a:solidFill>
                          <a:srgbClr val="000000"/>
                        </a:solidFill>
                        <a:effectLst/>
                        <a:latin typeface="+mn-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200" b="0" i="0" u="none" strike="noStrike" dirty="0" smtClean="0">
                          <a:solidFill>
                            <a:srgbClr val="000000"/>
                          </a:solidFill>
                          <a:effectLst/>
                          <a:latin typeface="+mn-lt"/>
                        </a:rPr>
                        <a:t>1242</a:t>
                      </a:r>
                      <a:endParaRPr lang="en-US" sz="1200" b="0" i="0" u="none" strike="noStrike" dirty="0">
                        <a:solidFill>
                          <a:srgbClr val="000000"/>
                        </a:solidFill>
                        <a:effectLst/>
                        <a:latin typeface="+mn-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200" b="0" i="0" u="none" strike="noStrike" dirty="0" smtClean="0">
                          <a:solidFill>
                            <a:srgbClr val="000000"/>
                          </a:solidFill>
                          <a:effectLst/>
                          <a:latin typeface="+mn-lt"/>
                        </a:rPr>
                        <a:t>436</a:t>
                      </a:r>
                      <a:endParaRPr lang="en-US" sz="1200" b="0" i="0" u="none" strike="noStrike" dirty="0">
                        <a:solidFill>
                          <a:srgbClr val="000000"/>
                        </a:solidFill>
                        <a:effectLst/>
                        <a:latin typeface="+mn-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200" b="0" i="0" u="none" strike="noStrike" dirty="0" smtClean="0">
                          <a:solidFill>
                            <a:srgbClr val="000000"/>
                          </a:solidFill>
                          <a:effectLst/>
                          <a:latin typeface="+mn-lt"/>
                        </a:rPr>
                        <a:t>Tempered</a:t>
                      </a:r>
                      <a:endParaRPr lang="en-US" sz="1200" b="0" i="0" u="none" strike="noStrike" dirty="0">
                        <a:solidFill>
                          <a:srgbClr val="000000"/>
                        </a:solidFill>
                        <a:effectLst/>
                        <a:latin typeface="+mn-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70800">
                <a:tc>
                  <a:txBody>
                    <a:bodyPr/>
                    <a:lstStyle/>
                    <a:p>
                      <a:pPr algn="ctr" fontAlgn="ctr"/>
                      <a:r>
                        <a:rPr lang="en-US" sz="1200" b="1" i="0" u="none" strike="noStrike" dirty="0" smtClean="0">
                          <a:solidFill>
                            <a:srgbClr val="000000"/>
                          </a:solidFill>
                          <a:effectLst/>
                          <a:latin typeface="+mn-lt"/>
                        </a:rPr>
                        <a:t>VP36_3_H200_V100_ABA_MF_425</a:t>
                      </a:r>
                      <a:endParaRPr lang="en-US" sz="1200" b="1" i="0" u="none" strike="noStrike" dirty="0">
                        <a:solidFill>
                          <a:srgbClr val="000000"/>
                        </a:solidFill>
                        <a:effectLst/>
                        <a:latin typeface="+mn-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200" b="0" i="0" u="none" strike="noStrike" dirty="0" smtClean="0">
                          <a:solidFill>
                            <a:srgbClr val="000000"/>
                          </a:solidFill>
                          <a:effectLst/>
                          <a:latin typeface="+mn-lt"/>
                        </a:rPr>
                        <a:t>100</a:t>
                      </a:r>
                      <a:endParaRPr lang="en-US" sz="1200" b="0" i="0" u="none" strike="noStrike" dirty="0">
                        <a:solidFill>
                          <a:srgbClr val="000000"/>
                        </a:solidFill>
                        <a:effectLst/>
                        <a:latin typeface="+mn-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200" b="0" i="0" u="none" strike="noStrike" dirty="0" smtClean="0">
                          <a:solidFill>
                            <a:srgbClr val="000000"/>
                          </a:solidFill>
                          <a:effectLst/>
                          <a:latin typeface="+mn-lt"/>
                        </a:rPr>
                        <a:t>200</a:t>
                      </a:r>
                      <a:endParaRPr lang="en-US" sz="1200" b="0" i="0" u="none" strike="noStrike" dirty="0">
                        <a:solidFill>
                          <a:srgbClr val="000000"/>
                        </a:solidFill>
                        <a:effectLst/>
                        <a:latin typeface="+mn-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200" b="0" i="0" u="none" strike="noStrike" dirty="0" smtClean="0">
                          <a:solidFill>
                            <a:srgbClr val="000000"/>
                          </a:solidFill>
                          <a:effectLst/>
                          <a:latin typeface="+mn-lt"/>
                        </a:rPr>
                        <a:t>425</a:t>
                      </a:r>
                      <a:endParaRPr lang="en-US" sz="1200" b="0" i="0" u="none" strike="noStrike" dirty="0">
                        <a:solidFill>
                          <a:srgbClr val="000000"/>
                        </a:solidFill>
                        <a:effectLst/>
                        <a:latin typeface="+mn-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200" b="0" i="0" u="none" strike="noStrike" dirty="0" smtClean="0">
                          <a:solidFill>
                            <a:srgbClr val="000000"/>
                          </a:solidFill>
                          <a:effectLst/>
                          <a:latin typeface="+mn-lt"/>
                        </a:rPr>
                        <a:t>1295</a:t>
                      </a:r>
                      <a:endParaRPr lang="en-US" sz="1200" b="0" i="0" u="none" strike="noStrike" dirty="0">
                        <a:solidFill>
                          <a:srgbClr val="000000"/>
                        </a:solidFill>
                        <a:effectLst/>
                        <a:latin typeface="+mn-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200" b="0" i="0" u="none" strike="noStrike" dirty="0" smtClean="0">
                          <a:solidFill>
                            <a:srgbClr val="000000"/>
                          </a:solidFill>
                          <a:effectLst/>
                          <a:latin typeface="+mn-lt"/>
                        </a:rPr>
                        <a:t>410</a:t>
                      </a:r>
                      <a:endParaRPr lang="en-US" sz="1200" b="0" i="0" u="none" strike="noStrike" dirty="0">
                        <a:solidFill>
                          <a:srgbClr val="000000"/>
                        </a:solidFill>
                        <a:effectLst/>
                        <a:latin typeface="+mn-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200" b="0" i="0" u="none" strike="noStrike" dirty="0" smtClean="0">
                          <a:solidFill>
                            <a:srgbClr val="000000"/>
                          </a:solidFill>
                          <a:effectLst/>
                          <a:latin typeface="+mn-lt"/>
                        </a:rPr>
                        <a:t>Tempered</a:t>
                      </a:r>
                      <a:endParaRPr lang="en-US" sz="1200" b="0" i="0" u="none" strike="noStrike" dirty="0">
                        <a:solidFill>
                          <a:srgbClr val="000000"/>
                        </a:solidFill>
                        <a:effectLst/>
                        <a:latin typeface="+mn-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70800">
                <a:tc>
                  <a:txBody>
                    <a:bodyPr/>
                    <a:lstStyle/>
                    <a:p>
                      <a:pPr algn="ctr" fontAlgn="ctr"/>
                      <a:r>
                        <a:rPr lang="en-US" sz="1200" b="1" i="0" u="none" strike="noStrike" dirty="0" smtClean="0">
                          <a:solidFill>
                            <a:srgbClr val="000000"/>
                          </a:solidFill>
                          <a:effectLst/>
                          <a:latin typeface="+mn-lt"/>
                        </a:rPr>
                        <a:t>VP37_1_H200_V150_ABA_MF_425</a:t>
                      </a:r>
                      <a:endParaRPr lang="en-US" sz="1200" b="1" i="0" u="none" strike="noStrike" dirty="0">
                        <a:solidFill>
                          <a:srgbClr val="000000"/>
                        </a:solidFill>
                        <a:effectLst/>
                        <a:latin typeface="+mn-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200" b="0" i="0" u="none" strike="noStrike" dirty="0" smtClean="0">
                          <a:solidFill>
                            <a:srgbClr val="000000"/>
                          </a:solidFill>
                          <a:effectLst/>
                          <a:latin typeface="+mn-lt"/>
                        </a:rPr>
                        <a:t>150</a:t>
                      </a:r>
                      <a:endParaRPr lang="en-US" sz="1200" b="0" i="0" u="none" strike="noStrike" dirty="0">
                        <a:solidFill>
                          <a:srgbClr val="000000"/>
                        </a:solidFill>
                        <a:effectLst/>
                        <a:latin typeface="+mn-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200" b="0" i="0" u="none" strike="noStrike" dirty="0" smtClean="0">
                          <a:solidFill>
                            <a:srgbClr val="000000"/>
                          </a:solidFill>
                          <a:effectLst/>
                          <a:latin typeface="+mn-lt"/>
                        </a:rPr>
                        <a:t>200</a:t>
                      </a:r>
                      <a:endParaRPr lang="en-US" sz="1200" b="0" i="0" u="none" strike="noStrike" dirty="0">
                        <a:solidFill>
                          <a:srgbClr val="000000"/>
                        </a:solidFill>
                        <a:effectLst/>
                        <a:latin typeface="+mn-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200" b="0" i="0" u="none" strike="noStrike" dirty="0" smtClean="0">
                          <a:solidFill>
                            <a:srgbClr val="000000"/>
                          </a:solidFill>
                          <a:effectLst/>
                          <a:latin typeface="+mn-lt"/>
                        </a:rPr>
                        <a:t>425</a:t>
                      </a:r>
                      <a:endParaRPr lang="en-US" sz="1200" b="0" i="0" u="none" strike="noStrike" dirty="0">
                        <a:solidFill>
                          <a:srgbClr val="000000"/>
                        </a:solidFill>
                        <a:effectLst/>
                        <a:latin typeface="+mn-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200" b="0" i="0" u="none" strike="noStrike" dirty="0" smtClean="0">
                          <a:solidFill>
                            <a:srgbClr val="000000"/>
                          </a:solidFill>
                          <a:effectLst/>
                          <a:latin typeface="+mn-lt"/>
                        </a:rPr>
                        <a:t>1225</a:t>
                      </a:r>
                      <a:endParaRPr lang="en-US" sz="1200" b="0" i="0" u="none" strike="noStrike" dirty="0">
                        <a:solidFill>
                          <a:srgbClr val="000000"/>
                        </a:solidFill>
                        <a:effectLst/>
                        <a:latin typeface="+mn-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200" b="0" i="0" u="none" strike="noStrike" dirty="0" smtClean="0">
                          <a:solidFill>
                            <a:srgbClr val="000000"/>
                          </a:solidFill>
                          <a:effectLst/>
                          <a:latin typeface="+mn-lt"/>
                        </a:rPr>
                        <a:t>373</a:t>
                      </a:r>
                      <a:endParaRPr lang="en-US" sz="1200" b="0" i="0" u="none" strike="noStrike" dirty="0">
                        <a:solidFill>
                          <a:srgbClr val="000000"/>
                        </a:solidFill>
                        <a:effectLst/>
                        <a:latin typeface="+mn-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200" b="0" i="0" u="none" strike="noStrike" dirty="0" smtClean="0">
                          <a:solidFill>
                            <a:srgbClr val="000000"/>
                          </a:solidFill>
                          <a:effectLst/>
                          <a:latin typeface="+mn-lt"/>
                        </a:rPr>
                        <a:t>Tempered</a:t>
                      </a:r>
                      <a:endParaRPr lang="en-US" sz="1200" b="0" i="0" u="none" strike="noStrike" dirty="0">
                        <a:solidFill>
                          <a:srgbClr val="000000"/>
                        </a:solidFill>
                        <a:effectLst/>
                        <a:latin typeface="+mn-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Tree>
    <p:extLst>
      <p:ext uri="{BB962C8B-B14F-4D97-AF65-F5344CB8AC3E}">
        <p14:creationId xmlns:p14="http://schemas.microsoft.com/office/powerpoint/2010/main" val="304140873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kt 2" hidden="1"/>
          <p:cNvGraphicFramePr>
            <a:graphicFrameLocks noChangeAspect="1"/>
          </p:cNvGraphicFramePr>
          <p:nvPr>
            <p:custDataLst>
              <p:tags r:id="rId2"/>
            </p:custDataLst>
            <p:extLst>
              <p:ext uri="{D42A27DB-BD31-4B8C-83A1-F6EECF244321}">
                <p14:modId xmlns:p14="http://schemas.microsoft.com/office/powerpoint/2010/main" val="2417189330"/>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92245" name="think-cell Folie" r:id="rId4" imgW="270" imgH="270" progId="TCLayout.ActiveDocument.1">
                  <p:embed/>
                </p:oleObj>
              </mc:Choice>
              <mc:Fallback>
                <p:oleObj name="think-cell Folie" r:id="rId4" imgW="270" imgH="270"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pic>
        <p:nvPicPr>
          <p:cNvPr id="92187" name="Picture 2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96628" y="1375266"/>
            <a:ext cx="5528289" cy="41437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186" name="Picture 2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3584" y="1392378"/>
            <a:ext cx="5528289" cy="41437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itel 1"/>
          <p:cNvSpPr txBox="1">
            <a:spLocks/>
          </p:cNvSpPr>
          <p:nvPr/>
        </p:nvSpPr>
        <p:spPr bwMode="auto">
          <a:xfrm>
            <a:off x="217489" y="0"/>
            <a:ext cx="9467850" cy="719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287146" bIns="0" numCol="1" anchor="b" anchorCtr="0" compatLnSpc="1">
            <a:prstTxWarp prst="textNoShape">
              <a:avLst/>
            </a:prstTxWarp>
          </a:bodyPr>
          <a:lstStyle>
            <a:lvl1pPr algn="l" defTabSz="1042236" rtl="0" eaLnBrk="1" fontAlgn="base" hangingPunct="1">
              <a:spcBef>
                <a:spcPct val="0"/>
              </a:spcBef>
              <a:spcAft>
                <a:spcPct val="0"/>
              </a:spcAft>
              <a:defRPr sz="2200" b="1">
                <a:solidFill>
                  <a:schemeClr val="tx2"/>
                </a:solidFill>
                <a:latin typeface="+mj-lt"/>
                <a:ea typeface="+mj-ea"/>
                <a:cs typeface="+mj-cs"/>
              </a:defRPr>
            </a:lvl1pPr>
            <a:lvl2pPr algn="l" defTabSz="1042236" rtl="0" eaLnBrk="1" fontAlgn="base" hangingPunct="1">
              <a:spcBef>
                <a:spcPct val="0"/>
              </a:spcBef>
              <a:spcAft>
                <a:spcPct val="0"/>
              </a:spcAft>
              <a:defRPr sz="2200" b="1">
                <a:solidFill>
                  <a:schemeClr val="tx2"/>
                </a:solidFill>
                <a:latin typeface="Arial" charset="0"/>
              </a:defRPr>
            </a:lvl2pPr>
            <a:lvl3pPr algn="l" defTabSz="1042236" rtl="0" eaLnBrk="1" fontAlgn="base" hangingPunct="1">
              <a:spcBef>
                <a:spcPct val="0"/>
              </a:spcBef>
              <a:spcAft>
                <a:spcPct val="0"/>
              </a:spcAft>
              <a:defRPr sz="2200" b="1">
                <a:solidFill>
                  <a:schemeClr val="tx2"/>
                </a:solidFill>
                <a:latin typeface="Arial" charset="0"/>
              </a:defRPr>
            </a:lvl3pPr>
            <a:lvl4pPr algn="l" defTabSz="1042236" rtl="0" eaLnBrk="1" fontAlgn="base" hangingPunct="1">
              <a:spcBef>
                <a:spcPct val="0"/>
              </a:spcBef>
              <a:spcAft>
                <a:spcPct val="0"/>
              </a:spcAft>
              <a:defRPr sz="2200" b="1">
                <a:solidFill>
                  <a:schemeClr val="tx2"/>
                </a:solidFill>
                <a:latin typeface="Arial" charset="0"/>
              </a:defRPr>
            </a:lvl4pPr>
            <a:lvl5pPr algn="l" defTabSz="1042236" rtl="0" eaLnBrk="1" fontAlgn="base" hangingPunct="1">
              <a:spcBef>
                <a:spcPct val="0"/>
              </a:spcBef>
              <a:spcAft>
                <a:spcPct val="0"/>
              </a:spcAft>
              <a:defRPr sz="2200" b="1">
                <a:solidFill>
                  <a:schemeClr val="tx2"/>
                </a:solidFill>
                <a:latin typeface="Arial" charset="0"/>
              </a:defRPr>
            </a:lvl5pPr>
            <a:lvl6pPr marL="456870" algn="l" defTabSz="1042236" rtl="0" eaLnBrk="1" fontAlgn="base" hangingPunct="1">
              <a:spcBef>
                <a:spcPct val="0"/>
              </a:spcBef>
              <a:spcAft>
                <a:spcPct val="0"/>
              </a:spcAft>
              <a:defRPr sz="2200" b="1">
                <a:solidFill>
                  <a:schemeClr val="tx2"/>
                </a:solidFill>
                <a:latin typeface="Arial" charset="0"/>
              </a:defRPr>
            </a:lvl6pPr>
            <a:lvl7pPr marL="913740" algn="l" defTabSz="1042236" rtl="0" eaLnBrk="1" fontAlgn="base" hangingPunct="1">
              <a:spcBef>
                <a:spcPct val="0"/>
              </a:spcBef>
              <a:spcAft>
                <a:spcPct val="0"/>
              </a:spcAft>
              <a:defRPr sz="2200" b="1">
                <a:solidFill>
                  <a:schemeClr val="tx2"/>
                </a:solidFill>
                <a:latin typeface="Arial" charset="0"/>
              </a:defRPr>
            </a:lvl7pPr>
            <a:lvl8pPr marL="1370612" algn="l" defTabSz="1042236" rtl="0" eaLnBrk="1" fontAlgn="base" hangingPunct="1">
              <a:spcBef>
                <a:spcPct val="0"/>
              </a:spcBef>
              <a:spcAft>
                <a:spcPct val="0"/>
              </a:spcAft>
              <a:defRPr sz="2200" b="1">
                <a:solidFill>
                  <a:schemeClr val="tx2"/>
                </a:solidFill>
                <a:latin typeface="Arial" charset="0"/>
              </a:defRPr>
            </a:lvl8pPr>
            <a:lvl9pPr marL="1827481" algn="l" defTabSz="1042236" rtl="0" eaLnBrk="1" fontAlgn="base" hangingPunct="1">
              <a:spcBef>
                <a:spcPct val="0"/>
              </a:spcBef>
              <a:spcAft>
                <a:spcPct val="0"/>
              </a:spcAft>
              <a:defRPr sz="2200" b="1">
                <a:solidFill>
                  <a:schemeClr val="tx2"/>
                </a:solidFill>
                <a:latin typeface="Arial" charset="0"/>
              </a:defRPr>
            </a:lvl9pPr>
          </a:lstStyle>
          <a:p>
            <a:r>
              <a:rPr lang="en-US" dirty="0"/>
              <a:t>Time and spatial varying thermal properties</a:t>
            </a:r>
            <a:r>
              <a:rPr lang="en-US" kern="0" dirty="0" smtClean="0"/>
              <a:t/>
            </a:r>
            <a:br>
              <a:rPr lang="en-US" kern="0" dirty="0" smtClean="0"/>
            </a:br>
            <a:r>
              <a:rPr lang="en-US" kern="0" dirty="0">
                <a:solidFill>
                  <a:schemeClr val="accent4"/>
                </a:solidFill>
              </a:rPr>
              <a:t>Temperature distribution </a:t>
            </a:r>
            <a:r>
              <a:rPr lang="en-US" kern="0" dirty="0" smtClean="0">
                <a:solidFill>
                  <a:schemeClr val="accent4"/>
                </a:solidFill>
              </a:rPr>
              <a:t>for h</a:t>
            </a:r>
            <a:r>
              <a:rPr lang="en-US" kern="0" baseline="-25000" dirty="0" smtClean="0">
                <a:solidFill>
                  <a:schemeClr val="accent4"/>
                </a:solidFill>
              </a:rPr>
              <a:t>sp</a:t>
            </a:r>
            <a:r>
              <a:rPr lang="en-US" kern="0" dirty="0" smtClean="0">
                <a:solidFill>
                  <a:schemeClr val="accent4"/>
                </a:solidFill>
              </a:rPr>
              <a:t> = 100 µm, </a:t>
            </a:r>
            <a:r>
              <a:rPr lang="en-US" kern="0" dirty="0" err="1" smtClean="0">
                <a:solidFill>
                  <a:schemeClr val="accent4"/>
                </a:solidFill>
              </a:rPr>
              <a:t>v</a:t>
            </a:r>
            <a:r>
              <a:rPr lang="en-US" kern="0" baseline="-25000" dirty="0" err="1" smtClean="0">
                <a:solidFill>
                  <a:schemeClr val="accent4"/>
                </a:solidFill>
              </a:rPr>
              <a:t>c</a:t>
            </a:r>
            <a:r>
              <a:rPr lang="en-US" kern="0" dirty="0" smtClean="0">
                <a:solidFill>
                  <a:schemeClr val="accent4"/>
                </a:solidFill>
              </a:rPr>
              <a:t> = 100 m/min (ACF)</a:t>
            </a:r>
            <a:endParaRPr lang="en-US" kern="0" dirty="0"/>
          </a:p>
        </p:txBody>
      </p:sp>
      <p:sp>
        <p:nvSpPr>
          <p:cNvPr id="6" name="Freeform 101"/>
          <p:cNvSpPr>
            <a:spLocks noEditPoints="1"/>
          </p:cNvSpPr>
          <p:nvPr/>
        </p:nvSpPr>
        <p:spPr bwMode="auto">
          <a:xfrm>
            <a:off x="9156778" y="226102"/>
            <a:ext cx="252028" cy="375751"/>
          </a:xfrm>
          <a:custGeom>
            <a:avLst/>
            <a:gdLst>
              <a:gd name="T0" fmla="*/ 0 w 323"/>
              <a:gd name="T1" fmla="*/ 161 h 484"/>
              <a:gd name="T2" fmla="*/ 47 w 323"/>
              <a:gd name="T3" fmla="*/ 47 h 484"/>
              <a:gd name="T4" fmla="*/ 161 w 323"/>
              <a:gd name="T5" fmla="*/ 0 h 484"/>
              <a:gd name="T6" fmla="*/ 275 w 323"/>
              <a:gd name="T7" fmla="*/ 47 h 484"/>
              <a:gd name="T8" fmla="*/ 323 w 323"/>
              <a:gd name="T9" fmla="*/ 161 h 484"/>
              <a:gd name="T10" fmla="*/ 312 w 323"/>
              <a:gd name="T11" fmla="*/ 218 h 484"/>
              <a:gd name="T12" fmla="*/ 198 w 323"/>
              <a:gd name="T13" fmla="*/ 461 h 484"/>
              <a:gd name="T14" fmla="*/ 183 w 323"/>
              <a:gd name="T15" fmla="*/ 478 h 484"/>
              <a:gd name="T16" fmla="*/ 161 w 323"/>
              <a:gd name="T17" fmla="*/ 484 h 484"/>
              <a:gd name="T18" fmla="*/ 140 w 323"/>
              <a:gd name="T19" fmla="*/ 478 h 484"/>
              <a:gd name="T20" fmla="*/ 126 w 323"/>
              <a:gd name="T21" fmla="*/ 461 h 484"/>
              <a:gd name="T22" fmla="*/ 11 w 323"/>
              <a:gd name="T23" fmla="*/ 218 h 484"/>
              <a:gd name="T24" fmla="*/ 0 w 323"/>
              <a:gd name="T25" fmla="*/ 161 h 484"/>
              <a:gd name="T26" fmla="*/ 104 w 323"/>
              <a:gd name="T27" fmla="*/ 104 h 484"/>
              <a:gd name="T28" fmla="*/ 81 w 323"/>
              <a:gd name="T29" fmla="*/ 161 h 484"/>
              <a:gd name="T30" fmla="*/ 104 w 323"/>
              <a:gd name="T31" fmla="*/ 218 h 484"/>
              <a:gd name="T32" fmla="*/ 161 w 323"/>
              <a:gd name="T33" fmla="*/ 242 h 484"/>
              <a:gd name="T34" fmla="*/ 218 w 323"/>
              <a:gd name="T35" fmla="*/ 218 h 484"/>
              <a:gd name="T36" fmla="*/ 242 w 323"/>
              <a:gd name="T37" fmla="*/ 161 h 484"/>
              <a:gd name="T38" fmla="*/ 218 w 323"/>
              <a:gd name="T39" fmla="*/ 104 h 484"/>
              <a:gd name="T40" fmla="*/ 161 w 323"/>
              <a:gd name="T41" fmla="*/ 81 h 484"/>
              <a:gd name="T42" fmla="*/ 104 w 323"/>
              <a:gd name="T43" fmla="*/ 104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484">
                <a:moveTo>
                  <a:pt x="0" y="161"/>
                </a:moveTo>
                <a:cubicBezTo>
                  <a:pt x="0" y="117"/>
                  <a:pt x="16" y="79"/>
                  <a:pt x="47" y="47"/>
                </a:cubicBezTo>
                <a:cubicBezTo>
                  <a:pt x="79" y="16"/>
                  <a:pt x="117" y="0"/>
                  <a:pt x="161" y="0"/>
                </a:cubicBezTo>
                <a:cubicBezTo>
                  <a:pt x="206" y="0"/>
                  <a:pt x="244" y="16"/>
                  <a:pt x="275" y="47"/>
                </a:cubicBezTo>
                <a:cubicBezTo>
                  <a:pt x="307" y="79"/>
                  <a:pt x="323" y="117"/>
                  <a:pt x="323" y="161"/>
                </a:cubicBezTo>
                <a:cubicBezTo>
                  <a:pt x="323" y="184"/>
                  <a:pt x="319" y="203"/>
                  <a:pt x="312" y="218"/>
                </a:cubicBezTo>
                <a:lnTo>
                  <a:pt x="198" y="461"/>
                </a:lnTo>
                <a:cubicBezTo>
                  <a:pt x="194" y="468"/>
                  <a:pt x="189" y="474"/>
                  <a:pt x="183" y="478"/>
                </a:cubicBezTo>
                <a:cubicBezTo>
                  <a:pt x="176" y="482"/>
                  <a:pt x="169" y="484"/>
                  <a:pt x="161" y="484"/>
                </a:cubicBezTo>
                <a:cubicBezTo>
                  <a:pt x="154" y="484"/>
                  <a:pt x="147" y="482"/>
                  <a:pt x="140" y="478"/>
                </a:cubicBezTo>
                <a:cubicBezTo>
                  <a:pt x="134" y="474"/>
                  <a:pt x="129" y="468"/>
                  <a:pt x="126" y="461"/>
                </a:cubicBezTo>
                <a:lnTo>
                  <a:pt x="11" y="218"/>
                </a:lnTo>
                <a:cubicBezTo>
                  <a:pt x="4" y="203"/>
                  <a:pt x="0" y="184"/>
                  <a:pt x="0" y="161"/>
                </a:cubicBezTo>
                <a:close/>
                <a:moveTo>
                  <a:pt x="104" y="104"/>
                </a:moveTo>
                <a:cubicBezTo>
                  <a:pt x="89" y="120"/>
                  <a:pt x="81" y="139"/>
                  <a:pt x="81" y="161"/>
                </a:cubicBezTo>
                <a:cubicBezTo>
                  <a:pt x="81" y="183"/>
                  <a:pt x="89" y="202"/>
                  <a:pt x="104" y="218"/>
                </a:cubicBezTo>
                <a:cubicBezTo>
                  <a:pt x="120" y="234"/>
                  <a:pt x="139" y="242"/>
                  <a:pt x="161" y="242"/>
                </a:cubicBezTo>
                <a:cubicBezTo>
                  <a:pt x="184" y="242"/>
                  <a:pt x="203" y="234"/>
                  <a:pt x="218" y="218"/>
                </a:cubicBezTo>
                <a:cubicBezTo>
                  <a:pt x="234" y="202"/>
                  <a:pt x="242" y="183"/>
                  <a:pt x="242" y="161"/>
                </a:cubicBezTo>
                <a:cubicBezTo>
                  <a:pt x="242" y="139"/>
                  <a:pt x="234" y="120"/>
                  <a:pt x="218" y="104"/>
                </a:cubicBezTo>
                <a:cubicBezTo>
                  <a:pt x="203" y="88"/>
                  <a:pt x="184" y="81"/>
                  <a:pt x="161" y="81"/>
                </a:cubicBezTo>
                <a:cubicBezTo>
                  <a:pt x="139" y="81"/>
                  <a:pt x="120" y="88"/>
                  <a:pt x="104" y="104"/>
                </a:cubicBez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 name="Textfeld 6"/>
          <p:cNvSpPr txBox="1"/>
          <p:nvPr/>
        </p:nvSpPr>
        <p:spPr>
          <a:xfrm>
            <a:off x="-569314" y="1151456"/>
            <a:ext cx="6059749" cy="369332"/>
          </a:xfrm>
          <a:prstGeom prst="rect">
            <a:avLst/>
          </a:prstGeom>
          <a:noFill/>
        </p:spPr>
        <p:txBody>
          <a:bodyPr wrap="square" rtlCol="0">
            <a:spAutoFit/>
          </a:bodyPr>
          <a:lstStyle/>
          <a:p>
            <a:pPr algn="ctr"/>
            <a:r>
              <a:rPr lang="en-US" dirty="0" smtClean="0"/>
              <a:t>Workpiece position : 49,51 mm</a:t>
            </a:r>
            <a:endParaRPr lang="en-US" dirty="0"/>
          </a:p>
        </p:txBody>
      </p:sp>
      <p:sp>
        <p:nvSpPr>
          <p:cNvPr id="8" name="Textfeld 7"/>
          <p:cNvSpPr txBox="1"/>
          <p:nvPr/>
        </p:nvSpPr>
        <p:spPr>
          <a:xfrm>
            <a:off x="3630898" y="1151456"/>
            <a:ext cx="6059749" cy="369332"/>
          </a:xfrm>
          <a:prstGeom prst="rect">
            <a:avLst/>
          </a:prstGeom>
          <a:noFill/>
        </p:spPr>
        <p:txBody>
          <a:bodyPr wrap="square" rtlCol="0">
            <a:spAutoFit/>
          </a:bodyPr>
          <a:lstStyle/>
          <a:p>
            <a:pPr algn="ctr"/>
            <a:r>
              <a:rPr lang="en-US" dirty="0" smtClean="0"/>
              <a:t>Workpiece position : 80 mm</a:t>
            </a:r>
            <a:endParaRPr lang="en-US" dirty="0"/>
          </a:p>
        </p:txBody>
      </p:sp>
      <p:pic>
        <p:nvPicPr>
          <p:cNvPr id="21" name="Picture 90"/>
          <p:cNvPicPr>
            <a:picLocks noChangeAspect="1" noChangeArrowheads="1"/>
          </p:cNvPicPr>
          <p:nvPr/>
        </p:nvPicPr>
        <p:blipFill rotWithShape="1">
          <a:blip r:embed="rId8">
            <a:extLst>
              <a:ext uri="{28A0092B-C50C-407E-A947-70E740481C1C}">
                <a14:useLocalDpi xmlns:a14="http://schemas.microsoft.com/office/drawing/2010/main" val="0"/>
              </a:ext>
            </a:extLst>
          </a:blip>
          <a:srcRect l="80686" r="7915"/>
          <a:stretch/>
        </p:blipFill>
        <p:spPr bwMode="auto">
          <a:xfrm>
            <a:off x="8877436" y="1375266"/>
            <a:ext cx="630150" cy="41437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feld 1"/>
          <p:cNvSpPr txBox="1"/>
          <p:nvPr/>
        </p:nvSpPr>
        <p:spPr>
          <a:xfrm>
            <a:off x="8865561" y="1440152"/>
            <a:ext cx="547481" cy="276999"/>
          </a:xfrm>
          <a:prstGeom prst="rect">
            <a:avLst/>
          </a:prstGeom>
          <a:noFill/>
        </p:spPr>
        <p:txBody>
          <a:bodyPr wrap="square" rtlCol="0">
            <a:spAutoFit/>
          </a:bodyPr>
          <a:lstStyle/>
          <a:p>
            <a:r>
              <a:rPr lang="de-DE" sz="1200" dirty="0" smtClean="0"/>
              <a:t>[°C]</a:t>
            </a:r>
            <a:endParaRPr lang="de-DE" sz="1200" dirty="0"/>
          </a:p>
        </p:txBody>
      </p:sp>
    </p:spTree>
    <p:extLst>
      <p:ext uri="{BB962C8B-B14F-4D97-AF65-F5344CB8AC3E}">
        <p14:creationId xmlns:p14="http://schemas.microsoft.com/office/powerpoint/2010/main" val="375852098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kt 1" hidden="1"/>
          <p:cNvGraphicFramePr>
            <a:graphicFrameLocks noChangeAspect="1"/>
          </p:cNvGraphicFramePr>
          <p:nvPr>
            <p:custDataLst>
              <p:tags r:id="rId2"/>
            </p:custDataLst>
            <p:extLst>
              <p:ext uri="{D42A27DB-BD31-4B8C-83A1-F6EECF244321}">
                <p14:modId xmlns:p14="http://schemas.microsoft.com/office/powerpoint/2010/main" val="1994291001"/>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06546" name="think-cell Folie" r:id="rId5" imgW="270" imgH="270" progId="TCLayout.ActiveDocument.1">
                  <p:embed/>
                </p:oleObj>
              </mc:Choice>
              <mc:Fallback>
                <p:oleObj name="think-cell Folie" r:id="rId5" imgW="270" imgH="270"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p:graphicFrame>
        <p:nvGraphicFramePr>
          <p:cNvPr id="18" name="Diagramm 17"/>
          <p:cNvGraphicFramePr>
            <a:graphicFrameLocks/>
          </p:cNvGraphicFramePr>
          <p:nvPr>
            <p:extLst>
              <p:ext uri="{D42A27DB-BD31-4B8C-83A1-F6EECF244321}">
                <p14:modId xmlns:p14="http://schemas.microsoft.com/office/powerpoint/2010/main" val="3238694333"/>
              </p:ext>
            </p:extLst>
          </p:nvPr>
        </p:nvGraphicFramePr>
        <p:xfrm>
          <a:off x="245204" y="874275"/>
          <a:ext cx="9414000" cy="5090400"/>
        </p:xfrm>
        <a:graphic>
          <a:graphicData uri="http://schemas.openxmlformats.org/drawingml/2006/chart">
            <c:chart xmlns:c="http://schemas.openxmlformats.org/drawingml/2006/chart" xmlns:r="http://schemas.openxmlformats.org/officeDocument/2006/relationships" r:id="rId7"/>
          </a:graphicData>
        </a:graphic>
      </p:graphicFrame>
      <p:cxnSp>
        <p:nvCxnSpPr>
          <p:cNvPr id="12" name="Gerade Verbindung 11"/>
          <p:cNvCxnSpPr/>
          <p:nvPr/>
        </p:nvCxnSpPr>
        <p:spPr bwMode="auto">
          <a:xfrm flipV="1">
            <a:off x="2432720" y="2485268"/>
            <a:ext cx="0" cy="286750"/>
          </a:xfrm>
          <a:prstGeom prst="line">
            <a:avLst/>
          </a:prstGeom>
          <a:solidFill>
            <a:srgbClr val="DDDDDD"/>
          </a:solidFill>
          <a:ln w="10795"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5" name="Titel 1"/>
          <p:cNvSpPr>
            <a:spLocks noGrp="1"/>
          </p:cNvSpPr>
          <p:nvPr>
            <p:ph type="title"/>
            <p:custDataLst>
              <p:tags r:id="rId3"/>
            </p:custDataLst>
          </p:nvPr>
        </p:nvSpPr>
        <p:spPr>
          <a:xfrm>
            <a:off x="217488" y="0"/>
            <a:ext cx="9467850" cy="719138"/>
          </a:xfrm>
        </p:spPr>
        <p:txBody>
          <a:bodyPr/>
          <a:lstStyle/>
          <a:p>
            <a:r>
              <a:rPr lang="en-US" dirty="0" smtClean="0"/>
              <a:t>Time and spatial varying thermal properties </a:t>
            </a:r>
            <a:br>
              <a:rPr lang="en-US" dirty="0" smtClean="0"/>
            </a:br>
            <a:r>
              <a:rPr lang="en-US" dirty="0" smtClean="0">
                <a:solidFill>
                  <a:schemeClr val="accent4"/>
                </a:solidFill>
              </a:rPr>
              <a:t>Heat partition ratios for h</a:t>
            </a:r>
            <a:r>
              <a:rPr lang="en-US" baseline="-25000" dirty="0" smtClean="0">
                <a:solidFill>
                  <a:schemeClr val="accent4"/>
                </a:solidFill>
              </a:rPr>
              <a:t>sp</a:t>
            </a:r>
            <a:r>
              <a:rPr lang="en-US" dirty="0" smtClean="0">
                <a:solidFill>
                  <a:schemeClr val="accent4"/>
                </a:solidFill>
              </a:rPr>
              <a:t> = 200 µm, </a:t>
            </a:r>
            <a:r>
              <a:rPr lang="en-US" dirty="0" err="1" smtClean="0">
                <a:solidFill>
                  <a:schemeClr val="accent4"/>
                </a:solidFill>
              </a:rPr>
              <a:t>v</a:t>
            </a:r>
            <a:r>
              <a:rPr lang="en-US" baseline="-25000" dirty="0" err="1" smtClean="0">
                <a:solidFill>
                  <a:schemeClr val="accent4"/>
                </a:solidFill>
              </a:rPr>
              <a:t>c</a:t>
            </a:r>
            <a:r>
              <a:rPr lang="en-US" dirty="0" smtClean="0">
                <a:solidFill>
                  <a:schemeClr val="accent4"/>
                </a:solidFill>
              </a:rPr>
              <a:t> = 100 </a:t>
            </a:r>
            <a:r>
              <a:rPr lang="en-US" dirty="0">
                <a:solidFill>
                  <a:schemeClr val="accent4"/>
                </a:solidFill>
              </a:rPr>
              <a:t>m/min (ACF)</a:t>
            </a:r>
          </a:p>
        </p:txBody>
      </p:sp>
      <p:sp>
        <p:nvSpPr>
          <p:cNvPr id="6" name="Freeform 62"/>
          <p:cNvSpPr>
            <a:spLocks noEditPoints="1"/>
          </p:cNvSpPr>
          <p:nvPr/>
        </p:nvSpPr>
        <p:spPr bwMode="auto">
          <a:xfrm>
            <a:off x="9057456" y="188640"/>
            <a:ext cx="450674" cy="450674"/>
          </a:xfrm>
          <a:custGeom>
            <a:avLst/>
            <a:gdLst>
              <a:gd name="T0" fmla="*/ 32 w 484"/>
              <a:gd name="T1" fmla="*/ 364 h 484"/>
              <a:gd name="T2" fmla="*/ 0 w 484"/>
              <a:gd name="T3" fmla="*/ 242 h 484"/>
              <a:gd name="T4" fmla="*/ 32 w 484"/>
              <a:gd name="T5" fmla="*/ 121 h 484"/>
              <a:gd name="T6" fmla="*/ 120 w 484"/>
              <a:gd name="T7" fmla="*/ 33 h 484"/>
              <a:gd name="T8" fmla="*/ 242 w 484"/>
              <a:gd name="T9" fmla="*/ 0 h 484"/>
              <a:gd name="T10" fmla="*/ 363 w 484"/>
              <a:gd name="T11" fmla="*/ 33 h 484"/>
              <a:gd name="T12" fmla="*/ 451 w 484"/>
              <a:gd name="T13" fmla="*/ 121 h 484"/>
              <a:gd name="T14" fmla="*/ 484 w 484"/>
              <a:gd name="T15" fmla="*/ 242 h 484"/>
              <a:gd name="T16" fmla="*/ 451 w 484"/>
              <a:gd name="T17" fmla="*/ 364 h 484"/>
              <a:gd name="T18" fmla="*/ 363 w 484"/>
              <a:gd name="T19" fmla="*/ 452 h 484"/>
              <a:gd name="T20" fmla="*/ 242 w 484"/>
              <a:gd name="T21" fmla="*/ 484 h 484"/>
              <a:gd name="T22" fmla="*/ 120 w 484"/>
              <a:gd name="T23" fmla="*/ 452 h 484"/>
              <a:gd name="T24" fmla="*/ 32 w 484"/>
              <a:gd name="T25" fmla="*/ 364 h 484"/>
              <a:gd name="T26" fmla="*/ 93 w 484"/>
              <a:gd name="T27" fmla="*/ 156 h 484"/>
              <a:gd name="T28" fmla="*/ 70 w 484"/>
              <a:gd name="T29" fmla="*/ 242 h 484"/>
              <a:gd name="T30" fmla="*/ 93 w 484"/>
              <a:gd name="T31" fmla="*/ 328 h 484"/>
              <a:gd name="T32" fmla="*/ 156 w 484"/>
              <a:gd name="T33" fmla="*/ 391 h 484"/>
              <a:gd name="T34" fmla="*/ 242 w 484"/>
              <a:gd name="T35" fmla="*/ 414 h 484"/>
              <a:gd name="T36" fmla="*/ 328 w 484"/>
              <a:gd name="T37" fmla="*/ 391 h 484"/>
              <a:gd name="T38" fmla="*/ 390 w 484"/>
              <a:gd name="T39" fmla="*/ 328 h 484"/>
              <a:gd name="T40" fmla="*/ 413 w 484"/>
              <a:gd name="T41" fmla="*/ 242 h 484"/>
              <a:gd name="T42" fmla="*/ 390 w 484"/>
              <a:gd name="T43" fmla="*/ 156 h 484"/>
              <a:gd name="T44" fmla="*/ 328 w 484"/>
              <a:gd name="T45" fmla="*/ 94 h 484"/>
              <a:gd name="T46" fmla="*/ 242 w 484"/>
              <a:gd name="T47" fmla="*/ 71 h 484"/>
              <a:gd name="T48" fmla="*/ 156 w 484"/>
              <a:gd name="T49" fmla="*/ 94 h 484"/>
              <a:gd name="T50" fmla="*/ 93 w 484"/>
              <a:gd name="T51" fmla="*/ 156 h 484"/>
              <a:gd name="T52" fmla="*/ 161 w 484"/>
              <a:gd name="T53" fmla="*/ 273 h 484"/>
              <a:gd name="T54" fmla="*/ 161 w 484"/>
              <a:gd name="T55" fmla="*/ 252 h 484"/>
              <a:gd name="T56" fmla="*/ 164 w 484"/>
              <a:gd name="T57" fmla="*/ 245 h 484"/>
              <a:gd name="T58" fmla="*/ 171 w 484"/>
              <a:gd name="T59" fmla="*/ 242 h 484"/>
              <a:gd name="T60" fmla="*/ 242 w 484"/>
              <a:gd name="T61" fmla="*/ 242 h 484"/>
              <a:gd name="T62" fmla="*/ 242 w 484"/>
              <a:gd name="T63" fmla="*/ 131 h 484"/>
              <a:gd name="T64" fmla="*/ 245 w 484"/>
              <a:gd name="T65" fmla="*/ 124 h 484"/>
              <a:gd name="T66" fmla="*/ 252 w 484"/>
              <a:gd name="T67" fmla="*/ 121 h 484"/>
              <a:gd name="T68" fmla="*/ 272 w 484"/>
              <a:gd name="T69" fmla="*/ 121 h 484"/>
              <a:gd name="T70" fmla="*/ 279 w 484"/>
              <a:gd name="T71" fmla="*/ 124 h 484"/>
              <a:gd name="T72" fmla="*/ 282 w 484"/>
              <a:gd name="T73" fmla="*/ 131 h 484"/>
              <a:gd name="T74" fmla="*/ 282 w 484"/>
              <a:gd name="T75" fmla="*/ 273 h 484"/>
              <a:gd name="T76" fmla="*/ 279 w 484"/>
              <a:gd name="T77" fmla="*/ 280 h 484"/>
              <a:gd name="T78" fmla="*/ 272 w 484"/>
              <a:gd name="T79" fmla="*/ 283 h 484"/>
              <a:gd name="T80" fmla="*/ 171 w 484"/>
              <a:gd name="T81" fmla="*/ 283 h 484"/>
              <a:gd name="T82" fmla="*/ 164 w 484"/>
              <a:gd name="T83" fmla="*/ 280 h 484"/>
              <a:gd name="T84" fmla="*/ 161 w 484"/>
              <a:gd name="T85" fmla="*/ 27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84" h="484">
                <a:moveTo>
                  <a:pt x="32" y="364"/>
                </a:moveTo>
                <a:cubicBezTo>
                  <a:pt x="11" y="327"/>
                  <a:pt x="0" y="286"/>
                  <a:pt x="0" y="242"/>
                </a:cubicBezTo>
                <a:cubicBezTo>
                  <a:pt x="0" y="198"/>
                  <a:pt x="11" y="158"/>
                  <a:pt x="32" y="121"/>
                </a:cubicBezTo>
                <a:cubicBezTo>
                  <a:pt x="54" y="84"/>
                  <a:pt x="83" y="54"/>
                  <a:pt x="120" y="33"/>
                </a:cubicBezTo>
                <a:cubicBezTo>
                  <a:pt x="157" y="11"/>
                  <a:pt x="198" y="0"/>
                  <a:pt x="242" y="0"/>
                </a:cubicBezTo>
                <a:cubicBezTo>
                  <a:pt x="286" y="0"/>
                  <a:pt x="326" y="11"/>
                  <a:pt x="363" y="33"/>
                </a:cubicBezTo>
                <a:cubicBezTo>
                  <a:pt x="400" y="54"/>
                  <a:pt x="430" y="84"/>
                  <a:pt x="451" y="121"/>
                </a:cubicBezTo>
                <a:cubicBezTo>
                  <a:pt x="473" y="158"/>
                  <a:pt x="484" y="198"/>
                  <a:pt x="484" y="242"/>
                </a:cubicBezTo>
                <a:cubicBezTo>
                  <a:pt x="484" y="286"/>
                  <a:pt x="473" y="327"/>
                  <a:pt x="451" y="364"/>
                </a:cubicBezTo>
                <a:cubicBezTo>
                  <a:pt x="430" y="401"/>
                  <a:pt x="400" y="430"/>
                  <a:pt x="363" y="452"/>
                </a:cubicBezTo>
                <a:cubicBezTo>
                  <a:pt x="326" y="473"/>
                  <a:pt x="286" y="484"/>
                  <a:pt x="242" y="484"/>
                </a:cubicBezTo>
                <a:cubicBezTo>
                  <a:pt x="198" y="484"/>
                  <a:pt x="157" y="473"/>
                  <a:pt x="120" y="452"/>
                </a:cubicBezTo>
                <a:cubicBezTo>
                  <a:pt x="83" y="430"/>
                  <a:pt x="54" y="401"/>
                  <a:pt x="32" y="364"/>
                </a:cubicBezTo>
                <a:close/>
                <a:moveTo>
                  <a:pt x="93" y="156"/>
                </a:moveTo>
                <a:cubicBezTo>
                  <a:pt x="78" y="183"/>
                  <a:pt x="70" y="211"/>
                  <a:pt x="70" y="242"/>
                </a:cubicBezTo>
                <a:cubicBezTo>
                  <a:pt x="70" y="273"/>
                  <a:pt x="78" y="302"/>
                  <a:pt x="93" y="328"/>
                </a:cubicBezTo>
                <a:cubicBezTo>
                  <a:pt x="109" y="355"/>
                  <a:pt x="130" y="375"/>
                  <a:pt x="156" y="391"/>
                </a:cubicBezTo>
                <a:cubicBezTo>
                  <a:pt x="182" y="406"/>
                  <a:pt x="211" y="414"/>
                  <a:pt x="242" y="414"/>
                </a:cubicBezTo>
                <a:cubicBezTo>
                  <a:pt x="273" y="414"/>
                  <a:pt x="302" y="406"/>
                  <a:pt x="328" y="391"/>
                </a:cubicBezTo>
                <a:cubicBezTo>
                  <a:pt x="354" y="375"/>
                  <a:pt x="375" y="355"/>
                  <a:pt x="390" y="328"/>
                </a:cubicBezTo>
                <a:cubicBezTo>
                  <a:pt x="405" y="302"/>
                  <a:pt x="413" y="273"/>
                  <a:pt x="413" y="242"/>
                </a:cubicBezTo>
                <a:cubicBezTo>
                  <a:pt x="413" y="211"/>
                  <a:pt x="405" y="183"/>
                  <a:pt x="390" y="156"/>
                </a:cubicBezTo>
                <a:cubicBezTo>
                  <a:pt x="375" y="130"/>
                  <a:pt x="354" y="109"/>
                  <a:pt x="328" y="94"/>
                </a:cubicBezTo>
                <a:cubicBezTo>
                  <a:pt x="302" y="79"/>
                  <a:pt x="273" y="71"/>
                  <a:pt x="242" y="71"/>
                </a:cubicBezTo>
                <a:cubicBezTo>
                  <a:pt x="211" y="71"/>
                  <a:pt x="182" y="79"/>
                  <a:pt x="156" y="94"/>
                </a:cubicBezTo>
                <a:cubicBezTo>
                  <a:pt x="130" y="109"/>
                  <a:pt x="109" y="130"/>
                  <a:pt x="93" y="156"/>
                </a:cubicBezTo>
                <a:close/>
                <a:moveTo>
                  <a:pt x="161" y="273"/>
                </a:moveTo>
                <a:lnTo>
                  <a:pt x="161" y="252"/>
                </a:lnTo>
                <a:cubicBezTo>
                  <a:pt x="161" y="249"/>
                  <a:pt x="162" y="247"/>
                  <a:pt x="164" y="245"/>
                </a:cubicBezTo>
                <a:cubicBezTo>
                  <a:pt x="166" y="243"/>
                  <a:pt x="168" y="242"/>
                  <a:pt x="171" y="242"/>
                </a:cubicBezTo>
                <a:lnTo>
                  <a:pt x="242" y="242"/>
                </a:lnTo>
                <a:lnTo>
                  <a:pt x="242" y="131"/>
                </a:lnTo>
                <a:cubicBezTo>
                  <a:pt x="242" y="129"/>
                  <a:pt x="243" y="126"/>
                  <a:pt x="245" y="124"/>
                </a:cubicBezTo>
                <a:cubicBezTo>
                  <a:pt x="246" y="122"/>
                  <a:pt x="249" y="121"/>
                  <a:pt x="252" y="121"/>
                </a:cubicBezTo>
                <a:lnTo>
                  <a:pt x="272" y="121"/>
                </a:lnTo>
                <a:cubicBezTo>
                  <a:pt x="275" y="121"/>
                  <a:pt x="277" y="122"/>
                  <a:pt x="279" y="124"/>
                </a:cubicBezTo>
                <a:cubicBezTo>
                  <a:pt x="281" y="126"/>
                  <a:pt x="282" y="129"/>
                  <a:pt x="282" y="131"/>
                </a:cubicBezTo>
                <a:lnTo>
                  <a:pt x="282" y="273"/>
                </a:lnTo>
                <a:cubicBezTo>
                  <a:pt x="282" y="276"/>
                  <a:pt x="281" y="278"/>
                  <a:pt x="279" y="280"/>
                </a:cubicBezTo>
                <a:cubicBezTo>
                  <a:pt x="277" y="282"/>
                  <a:pt x="275" y="283"/>
                  <a:pt x="272" y="283"/>
                </a:cubicBezTo>
                <a:lnTo>
                  <a:pt x="171" y="283"/>
                </a:lnTo>
                <a:cubicBezTo>
                  <a:pt x="168" y="283"/>
                  <a:pt x="166" y="282"/>
                  <a:pt x="164" y="280"/>
                </a:cubicBezTo>
                <a:cubicBezTo>
                  <a:pt x="162" y="278"/>
                  <a:pt x="161" y="276"/>
                  <a:pt x="161" y="273"/>
                </a:cubicBez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 name="Textfeld 9"/>
          <p:cNvSpPr txBox="1"/>
          <p:nvPr/>
        </p:nvSpPr>
        <p:spPr>
          <a:xfrm>
            <a:off x="5739041" y="4819884"/>
            <a:ext cx="936104" cy="369332"/>
          </a:xfrm>
          <a:prstGeom prst="rect">
            <a:avLst/>
          </a:prstGeom>
          <a:noFill/>
        </p:spPr>
        <p:txBody>
          <a:bodyPr wrap="square" rtlCol="0">
            <a:spAutoFit/>
          </a:bodyPr>
          <a:lstStyle/>
          <a:p>
            <a:pPr algn="ctr"/>
            <a:r>
              <a:rPr lang="en-US" dirty="0" smtClean="0"/>
              <a:t>Tool</a:t>
            </a:r>
            <a:endParaRPr lang="en-US" dirty="0"/>
          </a:p>
        </p:txBody>
      </p:sp>
      <p:sp>
        <p:nvSpPr>
          <p:cNvPr id="9" name="Textfeld 8"/>
          <p:cNvSpPr txBox="1"/>
          <p:nvPr/>
        </p:nvSpPr>
        <p:spPr>
          <a:xfrm>
            <a:off x="5455201" y="3671736"/>
            <a:ext cx="1503784" cy="369332"/>
          </a:xfrm>
          <a:prstGeom prst="rect">
            <a:avLst/>
          </a:prstGeom>
          <a:noFill/>
        </p:spPr>
        <p:txBody>
          <a:bodyPr wrap="square" rtlCol="0">
            <a:spAutoFit/>
          </a:bodyPr>
          <a:lstStyle/>
          <a:p>
            <a:pPr algn="ctr"/>
            <a:r>
              <a:rPr lang="en-US" dirty="0" smtClean="0"/>
              <a:t>Workpiece</a:t>
            </a:r>
            <a:endParaRPr lang="en-US" dirty="0"/>
          </a:p>
        </p:txBody>
      </p:sp>
      <p:sp>
        <p:nvSpPr>
          <p:cNvPr id="14" name="Textfeld 13"/>
          <p:cNvSpPr txBox="1"/>
          <p:nvPr/>
        </p:nvSpPr>
        <p:spPr>
          <a:xfrm>
            <a:off x="5739041" y="2240536"/>
            <a:ext cx="936104" cy="369332"/>
          </a:xfrm>
          <a:prstGeom prst="rect">
            <a:avLst/>
          </a:prstGeom>
          <a:noFill/>
        </p:spPr>
        <p:txBody>
          <a:bodyPr wrap="square" rtlCol="0">
            <a:spAutoFit/>
          </a:bodyPr>
          <a:lstStyle/>
          <a:p>
            <a:pPr algn="ctr"/>
            <a:r>
              <a:rPr lang="en-US" dirty="0" smtClean="0">
                <a:solidFill>
                  <a:schemeClr val="tx2"/>
                </a:solidFill>
              </a:rPr>
              <a:t>Chip</a:t>
            </a:r>
            <a:endParaRPr lang="en-US" dirty="0">
              <a:solidFill>
                <a:schemeClr val="tx2"/>
              </a:solidFill>
            </a:endParaRPr>
          </a:p>
        </p:txBody>
      </p:sp>
      <p:sp>
        <p:nvSpPr>
          <p:cNvPr id="11" name="Rechteck 10"/>
          <p:cNvSpPr/>
          <p:nvPr/>
        </p:nvSpPr>
        <p:spPr bwMode="auto">
          <a:xfrm>
            <a:off x="1838654" y="1511088"/>
            <a:ext cx="1188132" cy="972846"/>
          </a:xfrm>
          <a:prstGeom prst="rect">
            <a:avLst/>
          </a:prstGeom>
          <a:noFill/>
          <a:ln w="10795" cap="flat" cmpd="sng" algn="ctr">
            <a:solidFill>
              <a:schemeClr val="tx1"/>
            </a:solidFill>
            <a:prstDash val="dash"/>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de-DE" sz="1800" b="0" i="0" u="none" strike="noStrike" cap="none" normalizeH="0" baseline="0" dirty="0" err="1" smtClean="0">
              <a:ln>
                <a:noFill/>
              </a:ln>
              <a:solidFill>
                <a:schemeClr val="bg1"/>
              </a:solidFill>
              <a:effectLst/>
              <a:latin typeface="Arial" charset="0"/>
            </a:endParaRPr>
          </a:p>
        </p:txBody>
      </p:sp>
      <p:cxnSp>
        <p:nvCxnSpPr>
          <p:cNvPr id="13" name="Gerade Verbindung 12"/>
          <p:cNvCxnSpPr/>
          <p:nvPr/>
        </p:nvCxnSpPr>
        <p:spPr bwMode="auto">
          <a:xfrm flipV="1">
            <a:off x="9101524" y="1998845"/>
            <a:ext cx="0" cy="286750"/>
          </a:xfrm>
          <a:prstGeom prst="line">
            <a:avLst/>
          </a:prstGeom>
          <a:solidFill>
            <a:srgbClr val="DDDDDD"/>
          </a:solidFill>
          <a:ln w="10795"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15" name="Rechteck 14"/>
          <p:cNvSpPr/>
          <p:nvPr/>
        </p:nvSpPr>
        <p:spPr bwMode="auto">
          <a:xfrm>
            <a:off x="8507458" y="1024665"/>
            <a:ext cx="1188132" cy="972846"/>
          </a:xfrm>
          <a:prstGeom prst="rect">
            <a:avLst/>
          </a:prstGeom>
          <a:noFill/>
          <a:ln w="10795" cap="flat" cmpd="sng" algn="ctr">
            <a:solidFill>
              <a:schemeClr val="tx1"/>
            </a:solidFill>
            <a:prstDash val="dash"/>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de-DE" sz="1800" b="0" i="0" u="none" strike="noStrike" cap="none" normalizeH="0" baseline="0" dirty="0" err="1" smtClean="0">
              <a:ln>
                <a:noFill/>
              </a:ln>
              <a:solidFill>
                <a:schemeClr val="bg1"/>
              </a:solidFill>
              <a:effectLst/>
              <a:latin typeface="Arial" charset="0"/>
            </a:endParaRPr>
          </a:p>
        </p:txBody>
      </p:sp>
      <p:pic>
        <p:nvPicPr>
          <p:cNvPr id="16" name="Picture 22"/>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683830" y="1474728"/>
            <a:ext cx="1453712" cy="10896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 name="Picture 23"/>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374668" y="988305"/>
            <a:ext cx="1453712" cy="10896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3417056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Objekt 8" hidden="1"/>
          <p:cNvGraphicFramePr>
            <a:graphicFrameLocks noChangeAspect="1"/>
          </p:cNvGraphicFramePr>
          <p:nvPr>
            <p:custDataLst>
              <p:tags r:id="rId2"/>
            </p:custDataLst>
            <p:extLst>
              <p:ext uri="{D42A27DB-BD31-4B8C-83A1-F6EECF244321}">
                <p14:modId xmlns:p14="http://schemas.microsoft.com/office/powerpoint/2010/main" val="604257989"/>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93264" name="think-cell Folie" r:id="rId4" imgW="270" imgH="270" progId="TCLayout.ActiveDocument.1">
                  <p:embed/>
                </p:oleObj>
              </mc:Choice>
              <mc:Fallback>
                <p:oleObj name="think-cell Folie" r:id="rId4" imgW="270" imgH="270"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4" name="Titel 1"/>
          <p:cNvSpPr txBox="1">
            <a:spLocks/>
          </p:cNvSpPr>
          <p:nvPr/>
        </p:nvSpPr>
        <p:spPr bwMode="auto">
          <a:xfrm>
            <a:off x="217489" y="0"/>
            <a:ext cx="9467850" cy="719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287146" bIns="0" numCol="1" anchor="b" anchorCtr="0" compatLnSpc="1">
            <a:prstTxWarp prst="textNoShape">
              <a:avLst/>
            </a:prstTxWarp>
          </a:bodyPr>
          <a:lstStyle>
            <a:lvl1pPr algn="l" defTabSz="1042236" rtl="0" eaLnBrk="1" fontAlgn="base" hangingPunct="1">
              <a:spcBef>
                <a:spcPct val="0"/>
              </a:spcBef>
              <a:spcAft>
                <a:spcPct val="0"/>
              </a:spcAft>
              <a:defRPr sz="2200" b="1">
                <a:solidFill>
                  <a:schemeClr val="tx2"/>
                </a:solidFill>
                <a:latin typeface="+mj-lt"/>
                <a:ea typeface="+mj-ea"/>
                <a:cs typeface="+mj-cs"/>
              </a:defRPr>
            </a:lvl1pPr>
            <a:lvl2pPr algn="l" defTabSz="1042236" rtl="0" eaLnBrk="1" fontAlgn="base" hangingPunct="1">
              <a:spcBef>
                <a:spcPct val="0"/>
              </a:spcBef>
              <a:spcAft>
                <a:spcPct val="0"/>
              </a:spcAft>
              <a:defRPr sz="2200" b="1">
                <a:solidFill>
                  <a:schemeClr val="tx2"/>
                </a:solidFill>
                <a:latin typeface="Arial" charset="0"/>
              </a:defRPr>
            </a:lvl2pPr>
            <a:lvl3pPr algn="l" defTabSz="1042236" rtl="0" eaLnBrk="1" fontAlgn="base" hangingPunct="1">
              <a:spcBef>
                <a:spcPct val="0"/>
              </a:spcBef>
              <a:spcAft>
                <a:spcPct val="0"/>
              </a:spcAft>
              <a:defRPr sz="2200" b="1">
                <a:solidFill>
                  <a:schemeClr val="tx2"/>
                </a:solidFill>
                <a:latin typeface="Arial" charset="0"/>
              </a:defRPr>
            </a:lvl3pPr>
            <a:lvl4pPr algn="l" defTabSz="1042236" rtl="0" eaLnBrk="1" fontAlgn="base" hangingPunct="1">
              <a:spcBef>
                <a:spcPct val="0"/>
              </a:spcBef>
              <a:spcAft>
                <a:spcPct val="0"/>
              </a:spcAft>
              <a:defRPr sz="2200" b="1">
                <a:solidFill>
                  <a:schemeClr val="tx2"/>
                </a:solidFill>
                <a:latin typeface="Arial" charset="0"/>
              </a:defRPr>
            </a:lvl4pPr>
            <a:lvl5pPr algn="l" defTabSz="1042236" rtl="0" eaLnBrk="1" fontAlgn="base" hangingPunct="1">
              <a:spcBef>
                <a:spcPct val="0"/>
              </a:spcBef>
              <a:spcAft>
                <a:spcPct val="0"/>
              </a:spcAft>
              <a:defRPr sz="2200" b="1">
                <a:solidFill>
                  <a:schemeClr val="tx2"/>
                </a:solidFill>
                <a:latin typeface="Arial" charset="0"/>
              </a:defRPr>
            </a:lvl5pPr>
            <a:lvl6pPr marL="456870" algn="l" defTabSz="1042236" rtl="0" eaLnBrk="1" fontAlgn="base" hangingPunct="1">
              <a:spcBef>
                <a:spcPct val="0"/>
              </a:spcBef>
              <a:spcAft>
                <a:spcPct val="0"/>
              </a:spcAft>
              <a:defRPr sz="2200" b="1">
                <a:solidFill>
                  <a:schemeClr val="tx2"/>
                </a:solidFill>
                <a:latin typeface="Arial" charset="0"/>
              </a:defRPr>
            </a:lvl6pPr>
            <a:lvl7pPr marL="913740" algn="l" defTabSz="1042236" rtl="0" eaLnBrk="1" fontAlgn="base" hangingPunct="1">
              <a:spcBef>
                <a:spcPct val="0"/>
              </a:spcBef>
              <a:spcAft>
                <a:spcPct val="0"/>
              </a:spcAft>
              <a:defRPr sz="2200" b="1">
                <a:solidFill>
                  <a:schemeClr val="tx2"/>
                </a:solidFill>
                <a:latin typeface="Arial" charset="0"/>
              </a:defRPr>
            </a:lvl7pPr>
            <a:lvl8pPr marL="1370612" algn="l" defTabSz="1042236" rtl="0" eaLnBrk="1" fontAlgn="base" hangingPunct="1">
              <a:spcBef>
                <a:spcPct val="0"/>
              </a:spcBef>
              <a:spcAft>
                <a:spcPct val="0"/>
              </a:spcAft>
              <a:defRPr sz="2200" b="1">
                <a:solidFill>
                  <a:schemeClr val="tx2"/>
                </a:solidFill>
                <a:latin typeface="Arial" charset="0"/>
              </a:defRPr>
            </a:lvl8pPr>
            <a:lvl9pPr marL="1827481" algn="l" defTabSz="1042236" rtl="0" eaLnBrk="1" fontAlgn="base" hangingPunct="1">
              <a:spcBef>
                <a:spcPct val="0"/>
              </a:spcBef>
              <a:spcAft>
                <a:spcPct val="0"/>
              </a:spcAft>
              <a:defRPr sz="2200" b="1">
                <a:solidFill>
                  <a:schemeClr val="tx2"/>
                </a:solidFill>
                <a:latin typeface="Arial" charset="0"/>
              </a:defRPr>
            </a:lvl9pPr>
          </a:lstStyle>
          <a:p>
            <a:r>
              <a:rPr lang="en-US" dirty="0"/>
              <a:t>Time and spatial varying thermal properties</a:t>
            </a:r>
            <a:r>
              <a:rPr lang="en-US" kern="0" dirty="0" smtClean="0"/>
              <a:t/>
            </a:r>
            <a:br>
              <a:rPr lang="en-US" kern="0" dirty="0" smtClean="0"/>
            </a:br>
            <a:r>
              <a:rPr lang="en-US" kern="0" dirty="0">
                <a:solidFill>
                  <a:schemeClr val="accent4"/>
                </a:solidFill>
              </a:rPr>
              <a:t>Temperature distribution </a:t>
            </a:r>
            <a:r>
              <a:rPr lang="en-US" kern="0" dirty="0" smtClean="0">
                <a:solidFill>
                  <a:schemeClr val="accent4"/>
                </a:solidFill>
              </a:rPr>
              <a:t>for h</a:t>
            </a:r>
            <a:r>
              <a:rPr lang="en-US" kern="0" baseline="-25000" dirty="0" smtClean="0">
                <a:solidFill>
                  <a:schemeClr val="accent4"/>
                </a:solidFill>
              </a:rPr>
              <a:t>sp</a:t>
            </a:r>
            <a:r>
              <a:rPr lang="en-US" kern="0" dirty="0" smtClean="0">
                <a:solidFill>
                  <a:schemeClr val="accent4"/>
                </a:solidFill>
              </a:rPr>
              <a:t> = 200 µm, </a:t>
            </a:r>
            <a:r>
              <a:rPr lang="en-US" kern="0" dirty="0" err="1" smtClean="0">
                <a:solidFill>
                  <a:schemeClr val="accent4"/>
                </a:solidFill>
              </a:rPr>
              <a:t>v</a:t>
            </a:r>
            <a:r>
              <a:rPr lang="en-US" kern="0" baseline="-25000" dirty="0" err="1" smtClean="0">
                <a:solidFill>
                  <a:schemeClr val="accent4"/>
                </a:solidFill>
              </a:rPr>
              <a:t>c</a:t>
            </a:r>
            <a:r>
              <a:rPr lang="en-US" kern="0" dirty="0" smtClean="0">
                <a:solidFill>
                  <a:schemeClr val="accent4"/>
                </a:solidFill>
              </a:rPr>
              <a:t> = 100 m/min (ACF)</a:t>
            </a:r>
            <a:endParaRPr lang="en-US" kern="0" dirty="0"/>
          </a:p>
        </p:txBody>
      </p:sp>
      <p:sp>
        <p:nvSpPr>
          <p:cNvPr id="5" name="Freeform 101"/>
          <p:cNvSpPr>
            <a:spLocks noEditPoints="1"/>
          </p:cNvSpPr>
          <p:nvPr/>
        </p:nvSpPr>
        <p:spPr bwMode="auto">
          <a:xfrm>
            <a:off x="9156778" y="226102"/>
            <a:ext cx="252028" cy="375751"/>
          </a:xfrm>
          <a:custGeom>
            <a:avLst/>
            <a:gdLst>
              <a:gd name="T0" fmla="*/ 0 w 323"/>
              <a:gd name="T1" fmla="*/ 161 h 484"/>
              <a:gd name="T2" fmla="*/ 47 w 323"/>
              <a:gd name="T3" fmla="*/ 47 h 484"/>
              <a:gd name="T4" fmla="*/ 161 w 323"/>
              <a:gd name="T5" fmla="*/ 0 h 484"/>
              <a:gd name="T6" fmla="*/ 275 w 323"/>
              <a:gd name="T7" fmla="*/ 47 h 484"/>
              <a:gd name="T8" fmla="*/ 323 w 323"/>
              <a:gd name="T9" fmla="*/ 161 h 484"/>
              <a:gd name="T10" fmla="*/ 312 w 323"/>
              <a:gd name="T11" fmla="*/ 218 h 484"/>
              <a:gd name="T12" fmla="*/ 198 w 323"/>
              <a:gd name="T13" fmla="*/ 461 h 484"/>
              <a:gd name="T14" fmla="*/ 183 w 323"/>
              <a:gd name="T15" fmla="*/ 478 h 484"/>
              <a:gd name="T16" fmla="*/ 161 w 323"/>
              <a:gd name="T17" fmla="*/ 484 h 484"/>
              <a:gd name="T18" fmla="*/ 140 w 323"/>
              <a:gd name="T19" fmla="*/ 478 h 484"/>
              <a:gd name="T20" fmla="*/ 126 w 323"/>
              <a:gd name="T21" fmla="*/ 461 h 484"/>
              <a:gd name="T22" fmla="*/ 11 w 323"/>
              <a:gd name="T23" fmla="*/ 218 h 484"/>
              <a:gd name="T24" fmla="*/ 0 w 323"/>
              <a:gd name="T25" fmla="*/ 161 h 484"/>
              <a:gd name="T26" fmla="*/ 104 w 323"/>
              <a:gd name="T27" fmla="*/ 104 h 484"/>
              <a:gd name="T28" fmla="*/ 81 w 323"/>
              <a:gd name="T29" fmla="*/ 161 h 484"/>
              <a:gd name="T30" fmla="*/ 104 w 323"/>
              <a:gd name="T31" fmla="*/ 218 h 484"/>
              <a:gd name="T32" fmla="*/ 161 w 323"/>
              <a:gd name="T33" fmla="*/ 242 h 484"/>
              <a:gd name="T34" fmla="*/ 218 w 323"/>
              <a:gd name="T35" fmla="*/ 218 h 484"/>
              <a:gd name="T36" fmla="*/ 242 w 323"/>
              <a:gd name="T37" fmla="*/ 161 h 484"/>
              <a:gd name="T38" fmla="*/ 218 w 323"/>
              <a:gd name="T39" fmla="*/ 104 h 484"/>
              <a:gd name="T40" fmla="*/ 161 w 323"/>
              <a:gd name="T41" fmla="*/ 81 h 484"/>
              <a:gd name="T42" fmla="*/ 104 w 323"/>
              <a:gd name="T43" fmla="*/ 104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484">
                <a:moveTo>
                  <a:pt x="0" y="161"/>
                </a:moveTo>
                <a:cubicBezTo>
                  <a:pt x="0" y="117"/>
                  <a:pt x="16" y="79"/>
                  <a:pt x="47" y="47"/>
                </a:cubicBezTo>
                <a:cubicBezTo>
                  <a:pt x="79" y="16"/>
                  <a:pt x="117" y="0"/>
                  <a:pt x="161" y="0"/>
                </a:cubicBezTo>
                <a:cubicBezTo>
                  <a:pt x="206" y="0"/>
                  <a:pt x="244" y="16"/>
                  <a:pt x="275" y="47"/>
                </a:cubicBezTo>
                <a:cubicBezTo>
                  <a:pt x="307" y="79"/>
                  <a:pt x="323" y="117"/>
                  <a:pt x="323" y="161"/>
                </a:cubicBezTo>
                <a:cubicBezTo>
                  <a:pt x="323" y="184"/>
                  <a:pt x="319" y="203"/>
                  <a:pt x="312" y="218"/>
                </a:cubicBezTo>
                <a:lnTo>
                  <a:pt x="198" y="461"/>
                </a:lnTo>
                <a:cubicBezTo>
                  <a:pt x="194" y="468"/>
                  <a:pt x="189" y="474"/>
                  <a:pt x="183" y="478"/>
                </a:cubicBezTo>
                <a:cubicBezTo>
                  <a:pt x="176" y="482"/>
                  <a:pt x="169" y="484"/>
                  <a:pt x="161" y="484"/>
                </a:cubicBezTo>
                <a:cubicBezTo>
                  <a:pt x="154" y="484"/>
                  <a:pt x="147" y="482"/>
                  <a:pt x="140" y="478"/>
                </a:cubicBezTo>
                <a:cubicBezTo>
                  <a:pt x="134" y="474"/>
                  <a:pt x="129" y="468"/>
                  <a:pt x="126" y="461"/>
                </a:cubicBezTo>
                <a:lnTo>
                  <a:pt x="11" y="218"/>
                </a:lnTo>
                <a:cubicBezTo>
                  <a:pt x="4" y="203"/>
                  <a:pt x="0" y="184"/>
                  <a:pt x="0" y="161"/>
                </a:cubicBezTo>
                <a:close/>
                <a:moveTo>
                  <a:pt x="104" y="104"/>
                </a:moveTo>
                <a:cubicBezTo>
                  <a:pt x="89" y="120"/>
                  <a:pt x="81" y="139"/>
                  <a:pt x="81" y="161"/>
                </a:cubicBezTo>
                <a:cubicBezTo>
                  <a:pt x="81" y="183"/>
                  <a:pt x="89" y="202"/>
                  <a:pt x="104" y="218"/>
                </a:cubicBezTo>
                <a:cubicBezTo>
                  <a:pt x="120" y="234"/>
                  <a:pt x="139" y="242"/>
                  <a:pt x="161" y="242"/>
                </a:cubicBezTo>
                <a:cubicBezTo>
                  <a:pt x="184" y="242"/>
                  <a:pt x="203" y="234"/>
                  <a:pt x="218" y="218"/>
                </a:cubicBezTo>
                <a:cubicBezTo>
                  <a:pt x="234" y="202"/>
                  <a:pt x="242" y="183"/>
                  <a:pt x="242" y="161"/>
                </a:cubicBezTo>
                <a:cubicBezTo>
                  <a:pt x="242" y="139"/>
                  <a:pt x="234" y="120"/>
                  <a:pt x="218" y="104"/>
                </a:cubicBezTo>
                <a:cubicBezTo>
                  <a:pt x="203" y="88"/>
                  <a:pt x="184" y="81"/>
                  <a:pt x="161" y="81"/>
                </a:cubicBezTo>
                <a:cubicBezTo>
                  <a:pt x="139" y="81"/>
                  <a:pt x="120" y="88"/>
                  <a:pt x="104" y="104"/>
                </a:cubicBez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pic>
        <p:nvPicPr>
          <p:cNvPr id="21" name="Picture 2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3584" y="1392378"/>
            <a:ext cx="5528289" cy="41437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 name="Picture 2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96628" y="1375266"/>
            <a:ext cx="5528289" cy="41437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feld 6"/>
          <p:cNvSpPr txBox="1"/>
          <p:nvPr/>
        </p:nvSpPr>
        <p:spPr>
          <a:xfrm>
            <a:off x="-569314" y="1151456"/>
            <a:ext cx="6059749" cy="369332"/>
          </a:xfrm>
          <a:prstGeom prst="rect">
            <a:avLst/>
          </a:prstGeom>
          <a:noFill/>
        </p:spPr>
        <p:txBody>
          <a:bodyPr wrap="square" rtlCol="0">
            <a:spAutoFit/>
          </a:bodyPr>
          <a:lstStyle/>
          <a:p>
            <a:pPr algn="ctr"/>
            <a:r>
              <a:rPr lang="en-US" dirty="0" smtClean="0"/>
              <a:t>Workpiece position : 34,27 mm</a:t>
            </a:r>
            <a:endParaRPr lang="en-US" dirty="0"/>
          </a:p>
        </p:txBody>
      </p:sp>
      <p:sp>
        <p:nvSpPr>
          <p:cNvPr id="24" name="Textfeld 23"/>
          <p:cNvSpPr txBox="1"/>
          <p:nvPr/>
        </p:nvSpPr>
        <p:spPr>
          <a:xfrm>
            <a:off x="3630898" y="1151456"/>
            <a:ext cx="6059749" cy="369332"/>
          </a:xfrm>
          <a:prstGeom prst="rect">
            <a:avLst/>
          </a:prstGeom>
          <a:noFill/>
        </p:spPr>
        <p:txBody>
          <a:bodyPr wrap="square" rtlCol="0">
            <a:spAutoFit/>
          </a:bodyPr>
          <a:lstStyle/>
          <a:p>
            <a:pPr algn="ctr"/>
            <a:r>
              <a:rPr lang="en-US" dirty="0" smtClean="0"/>
              <a:t>Workpiece position : 80 mm</a:t>
            </a:r>
            <a:endParaRPr lang="en-US" dirty="0"/>
          </a:p>
        </p:txBody>
      </p:sp>
      <p:pic>
        <p:nvPicPr>
          <p:cNvPr id="25" name="Picture 90"/>
          <p:cNvPicPr>
            <a:picLocks noChangeAspect="1" noChangeArrowheads="1"/>
          </p:cNvPicPr>
          <p:nvPr/>
        </p:nvPicPr>
        <p:blipFill rotWithShape="1">
          <a:blip r:embed="rId8">
            <a:extLst>
              <a:ext uri="{28A0092B-C50C-407E-A947-70E740481C1C}">
                <a14:useLocalDpi xmlns:a14="http://schemas.microsoft.com/office/drawing/2010/main" val="0"/>
              </a:ext>
            </a:extLst>
          </a:blip>
          <a:srcRect l="80686" r="7915"/>
          <a:stretch/>
        </p:blipFill>
        <p:spPr bwMode="auto">
          <a:xfrm>
            <a:off x="8877436" y="1375266"/>
            <a:ext cx="630150" cy="41437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Textfeld 9"/>
          <p:cNvSpPr txBox="1"/>
          <p:nvPr/>
        </p:nvSpPr>
        <p:spPr>
          <a:xfrm>
            <a:off x="8865561" y="1440152"/>
            <a:ext cx="547481" cy="276999"/>
          </a:xfrm>
          <a:prstGeom prst="rect">
            <a:avLst/>
          </a:prstGeom>
          <a:noFill/>
        </p:spPr>
        <p:txBody>
          <a:bodyPr wrap="square" rtlCol="0">
            <a:spAutoFit/>
          </a:bodyPr>
          <a:lstStyle/>
          <a:p>
            <a:r>
              <a:rPr lang="de-DE" sz="1200" dirty="0" smtClean="0"/>
              <a:t>[°C]</a:t>
            </a:r>
            <a:endParaRPr lang="de-DE" sz="1200" dirty="0"/>
          </a:p>
        </p:txBody>
      </p:sp>
    </p:spTree>
    <p:extLst>
      <p:ext uri="{BB962C8B-B14F-4D97-AF65-F5344CB8AC3E}">
        <p14:creationId xmlns:p14="http://schemas.microsoft.com/office/powerpoint/2010/main" val="17464629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Diagramm 17"/>
          <p:cNvGraphicFramePr>
            <a:graphicFrameLocks/>
          </p:cNvGraphicFramePr>
          <p:nvPr>
            <p:extLst>
              <p:ext uri="{D42A27DB-BD31-4B8C-83A1-F6EECF244321}">
                <p14:modId xmlns:p14="http://schemas.microsoft.com/office/powerpoint/2010/main" val="4194358854"/>
              </p:ext>
            </p:extLst>
          </p:nvPr>
        </p:nvGraphicFramePr>
        <p:xfrm>
          <a:off x="245204" y="874275"/>
          <a:ext cx="9414000" cy="5090400"/>
        </p:xfrm>
        <a:graphic>
          <a:graphicData uri="http://schemas.openxmlformats.org/drawingml/2006/chart">
            <c:chart xmlns:c="http://schemas.openxmlformats.org/drawingml/2006/chart" xmlns:r="http://schemas.openxmlformats.org/officeDocument/2006/relationships" r:id="rId3"/>
          </a:graphicData>
        </a:graphic>
      </p:graphicFrame>
      <p:sp>
        <p:nvSpPr>
          <p:cNvPr id="5" name="Titel 1"/>
          <p:cNvSpPr>
            <a:spLocks noGrp="1"/>
          </p:cNvSpPr>
          <p:nvPr>
            <p:ph type="title"/>
            <p:custDataLst>
              <p:tags r:id="rId1"/>
            </p:custDataLst>
          </p:nvPr>
        </p:nvSpPr>
        <p:spPr>
          <a:xfrm>
            <a:off x="217488" y="0"/>
            <a:ext cx="9467850" cy="719138"/>
          </a:xfrm>
        </p:spPr>
        <p:txBody>
          <a:bodyPr/>
          <a:lstStyle/>
          <a:p>
            <a:r>
              <a:rPr lang="en-US" dirty="0" smtClean="0"/>
              <a:t>Time and spatial varying thermal properties </a:t>
            </a:r>
            <a:br>
              <a:rPr lang="en-US" dirty="0" smtClean="0"/>
            </a:br>
            <a:r>
              <a:rPr lang="en-US" dirty="0" smtClean="0">
                <a:solidFill>
                  <a:schemeClr val="accent4"/>
                </a:solidFill>
              </a:rPr>
              <a:t>Heat partition ratios for h</a:t>
            </a:r>
            <a:r>
              <a:rPr lang="en-US" baseline="-25000" dirty="0" smtClean="0">
                <a:solidFill>
                  <a:schemeClr val="accent4"/>
                </a:solidFill>
              </a:rPr>
              <a:t>sp</a:t>
            </a:r>
            <a:r>
              <a:rPr lang="en-US" dirty="0" smtClean="0">
                <a:solidFill>
                  <a:schemeClr val="accent4"/>
                </a:solidFill>
              </a:rPr>
              <a:t> = 300 µm, </a:t>
            </a:r>
            <a:r>
              <a:rPr lang="en-US" dirty="0" err="1" smtClean="0">
                <a:solidFill>
                  <a:schemeClr val="accent4"/>
                </a:solidFill>
              </a:rPr>
              <a:t>v</a:t>
            </a:r>
            <a:r>
              <a:rPr lang="en-US" baseline="-25000" dirty="0" err="1" smtClean="0">
                <a:solidFill>
                  <a:schemeClr val="accent4"/>
                </a:solidFill>
              </a:rPr>
              <a:t>c</a:t>
            </a:r>
            <a:r>
              <a:rPr lang="en-US" dirty="0" smtClean="0">
                <a:solidFill>
                  <a:schemeClr val="accent4"/>
                </a:solidFill>
              </a:rPr>
              <a:t> = 100 m/min (ACF)</a:t>
            </a:r>
            <a:endParaRPr lang="en-US" dirty="0">
              <a:solidFill>
                <a:schemeClr val="accent4"/>
              </a:solidFill>
            </a:endParaRPr>
          </a:p>
        </p:txBody>
      </p:sp>
      <p:sp>
        <p:nvSpPr>
          <p:cNvPr id="6" name="Freeform 62"/>
          <p:cNvSpPr>
            <a:spLocks noEditPoints="1"/>
          </p:cNvSpPr>
          <p:nvPr/>
        </p:nvSpPr>
        <p:spPr bwMode="auto">
          <a:xfrm>
            <a:off x="9057456" y="188640"/>
            <a:ext cx="450674" cy="450674"/>
          </a:xfrm>
          <a:custGeom>
            <a:avLst/>
            <a:gdLst>
              <a:gd name="T0" fmla="*/ 32 w 484"/>
              <a:gd name="T1" fmla="*/ 364 h 484"/>
              <a:gd name="T2" fmla="*/ 0 w 484"/>
              <a:gd name="T3" fmla="*/ 242 h 484"/>
              <a:gd name="T4" fmla="*/ 32 w 484"/>
              <a:gd name="T5" fmla="*/ 121 h 484"/>
              <a:gd name="T6" fmla="*/ 120 w 484"/>
              <a:gd name="T7" fmla="*/ 33 h 484"/>
              <a:gd name="T8" fmla="*/ 242 w 484"/>
              <a:gd name="T9" fmla="*/ 0 h 484"/>
              <a:gd name="T10" fmla="*/ 363 w 484"/>
              <a:gd name="T11" fmla="*/ 33 h 484"/>
              <a:gd name="T12" fmla="*/ 451 w 484"/>
              <a:gd name="T13" fmla="*/ 121 h 484"/>
              <a:gd name="T14" fmla="*/ 484 w 484"/>
              <a:gd name="T15" fmla="*/ 242 h 484"/>
              <a:gd name="T16" fmla="*/ 451 w 484"/>
              <a:gd name="T17" fmla="*/ 364 h 484"/>
              <a:gd name="T18" fmla="*/ 363 w 484"/>
              <a:gd name="T19" fmla="*/ 452 h 484"/>
              <a:gd name="T20" fmla="*/ 242 w 484"/>
              <a:gd name="T21" fmla="*/ 484 h 484"/>
              <a:gd name="T22" fmla="*/ 120 w 484"/>
              <a:gd name="T23" fmla="*/ 452 h 484"/>
              <a:gd name="T24" fmla="*/ 32 w 484"/>
              <a:gd name="T25" fmla="*/ 364 h 484"/>
              <a:gd name="T26" fmla="*/ 93 w 484"/>
              <a:gd name="T27" fmla="*/ 156 h 484"/>
              <a:gd name="T28" fmla="*/ 70 w 484"/>
              <a:gd name="T29" fmla="*/ 242 h 484"/>
              <a:gd name="T30" fmla="*/ 93 w 484"/>
              <a:gd name="T31" fmla="*/ 328 h 484"/>
              <a:gd name="T32" fmla="*/ 156 w 484"/>
              <a:gd name="T33" fmla="*/ 391 h 484"/>
              <a:gd name="T34" fmla="*/ 242 w 484"/>
              <a:gd name="T35" fmla="*/ 414 h 484"/>
              <a:gd name="T36" fmla="*/ 328 w 484"/>
              <a:gd name="T37" fmla="*/ 391 h 484"/>
              <a:gd name="T38" fmla="*/ 390 w 484"/>
              <a:gd name="T39" fmla="*/ 328 h 484"/>
              <a:gd name="T40" fmla="*/ 413 w 484"/>
              <a:gd name="T41" fmla="*/ 242 h 484"/>
              <a:gd name="T42" fmla="*/ 390 w 484"/>
              <a:gd name="T43" fmla="*/ 156 h 484"/>
              <a:gd name="T44" fmla="*/ 328 w 484"/>
              <a:gd name="T45" fmla="*/ 94 h 484"/>
              <a:gd name="T46" fmla="*/ 242 w 484"/>
              <a:gd name="T47" fmla="*/ 71 h 484"/>
              <a:gd name="T48" fmla="*/ 156 w 484"/>
              <a:gd name="T49" fmla="*/ 94 h 484"/>
              <a:gd name="T50" fmla="*/ 93 w 484"/>
              <a:gd name="T51" fmla="*/ 156 h 484"/>
              <a:gd name="T52" fmla="*/ 161 w 484"/>
              <a:gd name="T53" fmla="*/ 273 h 484"/>
              <a:gd name="T54" fmla="*/ 161 w 484"/>
              <a:gd name="T55" fmla="*/ 252 h 484"/>
              <a:gd name="T56" fmla="*/ 164 w 484"/>
              <a:gd name="T57" fmla="*/ 245 h 484"/>
              <a:gd name="T58" fmla="*/ 171 w 484"/>
              <a:gd name="T59" fmla="*/ 242 h 484"/>
              <a:gd name="T60" fmla="*/ 242 w 484"/>
              <a:gd name="T61" fmla="*/ 242 h 484"/>
              <a:gd name="T62" fmla="*/ 242 w 484"/>
              <a:gd name="T63" fmla="*/ 131 h 484"/>
              <a:gd name="T64" fmla="*/ 245 w 484"/>
              <a:gd name="T65" fmla="*/ 124 h 484"/>
              <a:gd name="T66" fmla="*/ 252 w 484"/>
              <a:gd name="T67" fmla="*/ 121 h 484"/>
              <a:gd name="T68" fmla="*/ 272 w 484"/>
              <a:gd name="T69" fmla="*/ 121 h 484"/>
              <a:gd name="T70" fmla="*/ 279 w 484"/>
              <a:gd name="T71" fmla="*/ 124 h 484"/>
              <a:gd name="T72" fmla="*/ 282 w 484"/>
              <a:gd name="T73" fmla="*/ 131 h 484"/>
              <a:gd name="T74" fmla="*/ 282 w 484"/>
              <a:gd name="T75" fmla="*/ 273 h 484"/>
              <a:gd name="T76" fmla="*/ 279 w 484"/>
              <a:gd name="T77" fmla="*/ 280 h 484"/>
              <a:gd name="T78" fmla="*/ 272 w 484"/>
              <a:gd name="T79" fmla="*/ 283 h 484"/>
              <a:gd name="T80" fmla="*/ 171 w 484"/>
              <a:gd name="T81" fmla="*/ 283 h 484"/>
              <a:gd name="T82" fmla="*/ 164 w 484"/>
              <a:gd name="T83" fmla="*/ 280 h 484"/>
              <a:gd name="T84" fmla="*/ 161 w 484"/>
              <a:gd name="T85" fmla="*/ 27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84" h="484">
                <a:moveTo>
                  <a:pt x="32" y="364"/>
                </a:moveTo>
                <a:cubicBezTo>
                  <a:pt x="11" y="327"/>
                  <a:pt x="0" y="286"/>
                  <a:pt x="0" y="242"/>
                </a:cubicBezTo>
                <a:cubicBezTo>
                  <a:pt x="0" y="198"/>
                  <a:pt x="11" y="158"/>
                  <a:pt x="32" y="121"/>
                </a:cubicBezTo>
                <a:cubicBezTo>
                  <a:pt x="54" y="84"/>
                  <a:pt x="83" y="54"/>
                  <a:pt x="120" y="33"/>
                </a:cubicBezTo>
                <a:cubicBezTo>
                  <a:pt x="157" y="11"/>
                  <a:pt x="198" y="0"/>
                  <a:pt x="242" y="0"/>
                </a:cubicBezTo>
                <a:cubicBezTo>
                  <a:pt x="286" y="0"/>
                  <a:pt x="326" y="11"/>
                  <a:pt x="363" y="33"/>
                </a:cubicBezTo>
                <a:cubicBezTo>
                  <a:pt x="400" y="54"/>
                  <a:pt x="430" y="84"/>
                  <a:pt x="451" y="121"/>
                </a:cubicBezTo>
                <a:cubicBezTo>
                  <a:pt x="473" y="158"/>
                  <a:pt x="484" y="198"/>
                  <a:pt x="484" y="242"/>
                </a:cubicBezTo>
                <a:cubicBezTo>
                  <a:pt x="484" y="286"/>
                  <a:pt x="473" y="327"/>
                  <a:pt x="451" y="364"/>
                </a:cubicBezTo>
                <a:cubicBezTo>
                  <a:pt x="430" y="401"/>
                  <a:pt x="400" y="430"/>
                  <a:pt x="363" y="452"/>
                </a:cubicBezTo>
                <a:cubicBezTo>
                  <a:pt x="326" y="473"/>
                  <a:pt x="286" y="484"/>
                  <a:pt x="242" y="484"/>
                </a:cubicBezTo>
                <a:cubicBezTo>
                  <a:pt x="198" y="484"/>
                  <a:pt x="157" y="473"/>
                  <a:pt x="120" y="452"/>
                </a:cubicBezTo>
                <a:cubicBezTo>
                  <a:pt x="83" y="430"/>
                  <a:pt x="54" y="401"/>
                  <a:pt x="32" y="364"/>
                </a:cubicBezTo>
                <a:close/>
                <a:moveTo>
                  <a:pt x="93" y="156"/>
                </a:moveTo>
                <a:cubicBezTo>
                  <a:pt x="78" y="183"/>
                  <a:pt x="70" y="211"/>
                  <a:pt x="70" y="242"/>
                </a:cubicBezTo>
                <a:cubicBezTo>
                  <a:pt x="70" y="273"/>
                  <a:pt x="78" y="302"/>
                  <a:pt x="93" y="328"/>
                </a:cubicBezTo>
                <a:cubicBezTo>
                  <a:pt x="109" y="355"/>
                  <a:pt x="130" y="375"/>
                  <a:pt x="156" y="391"/>
                </a:cubicBezTo>
                <a:cubicBezTo>
                  <a:pt x="182" y="406"/>
                  <a:pt x="211" y="414"/>
                  <a:pt x="242" y="414"/>
                </a:cubicBezTo>
                <a:cubicBezTo>
                  <a:pt x="273" y="414"/>
                  <a:pt x="302" y="406"/>
                  <a:pt x="328" y="391"/>
                </a:cubicBezTo>
                <a:cubicBezTo>
                  <a:pt x="354" y="375"/>
                  <a:pt x="375" y="355"/>
                  <a:pt x="390" y="328"/>
                </a:cubicBezTo>
                <a:cubicBezTo>
                  <a:pt x="405" y="302"/>
                  <a:pt x="413" y="273"/>
                  <a:pt x="413" y="242"/>
                </a:cubicBezTo>
                <a:cubicBezTo>
                  <a:pt x="413" y="211"/>
                  <a:pt x="405" y="183"/>
                  <a:pt x="390" y="156"/>
                </a:cubicBezTo>
                <a:cubicBezTo>
                  <a:pt x="375" y="130"/>
                  <a:pt x="354" y="109"/>
                  <a:pt x="328" y="94"/>
                </a:cubicBezTo>
                <a:cubicBezTo>
                  <a:pt x="302" y="79"/>
                  <a:pt x="273" y="71"/>
                  <a:pt x="242" y="71"/>
                </a:cubicBezTo>
                <a:cubicBezTo>
                  <a:pt x="211" y="71"/>
                  <a:pt x="182" y="79"/>
                  <a:pt x="156" y="94"/>
                </a:cubicBezTo>
                <a:cubicBezTo>
                  <a:pt x="130" y="109"/>
                  <a:pt x="109" y="130"/>
                  <a:pt x="93" y="156"/>
                </a:cubicBezTo>
                <a:close/>
                <a:moveTo>
                  <a:pt x="161" y="273"/>
                </a:moveTo>
                <a:lnTo>
                  <a:pt x="161" y="252"/>
                </a:lnTo>
                <a:cubicBezTo>
                  <a:pt x="161" y="249"/>
                  <a:pt x="162" y="247"/>
                  <a:pt x="164" y="245"/>
                </a:cubicBezTo>
                <a:cubicBezTo>
                  <a:pt x="166" y="243"/>
                  <a:pt x="168" y="242"/>
                  <a:pt x="171" y="242"/>
                </a:cubicBezTo>
                <a:lnTo>
                  <a:pt x="242" y="242"/>
                </a:lnTo>
                <a:lnTo>
                  <a:pt x="242" y="131"/>
                </a:lnTo>
                <a:cubicBezTo>
                  <a:pt x="242" y="129"/>
                  <a:pt x="243" y="126"/>
                  <a:pt x="245" y="124"/>
                </a:cubicBezTo>
                <a:cubicBezTo>
                  <a:pt x="246" y="122"/>
                  <a:pt x="249" y="121"/>
                  <a:pt x="252" y="121"/>
                </a:cubicBezTo>
                <a:lnTo>
                  <a:pt x="272" y="121"/>
                </a:lnTo>
                <a:cubicBezTo>
                  <a:pt x="275" y="121"/>
                  <a:pt x="277" y="122"/>
                  <a:pt x="279" y="124"/>
                </a:cubicBezTo>
                <a:cubicBezTo>
                  <a:pt x="281" y="126"/>
                  <a:pt x="282" y="129"/>
                  <a:pt x="282" y="131"/>
                </a:cubicBezTo>
                <a:lnTo>
                  <a:pt x="282" y="273"/>
                </a:lnTo>
                <a:cubicBezTo>
                  <a:pt x="282" y="276"/>
                  <a:pt x="281" y="278"/>
                  <a:pt x="279" y="280"/>
                </a:cubicBezTo>
                <a:cubicBezTo>
                  <a:pt x="277" y="282"/>
                  <a:pt x="275" y="283"/>
                  <a:pt x="272" y="283"/>
                </a:cubicBezTo>
                <a:lnTo>
                  <a:pt x="171" y="283"/>
                </a:lnTo>
                <a:cubicBezTo>
                  <a:pt x="168" y="283"/>
                  <a:pt x="166" y="282"/>
                  <a:pt x="164" y="280"/>
                </a:cubicBezTo>
                <a:cubicBezTo>
                  <a:pt x="162" y="278"/>
                  <a:pt x="161" y="276"/>
                  <a:pt x="161" y="273"/>
                </a:cubicBez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 name="Textfeld 7"/>
          <p:cNvSpPr txBox="1"/>
          <p:nvPr/>
        </p:nvSpPr>
        <p:spPr>
          <a:xfrm>
            <a:off x="6388968" y="4689140"/>
            <a:ext cx="936104" cy="369332"/>
          </a:xfrm>
          <a:prstGeom prst="rect">
            <a:avLst/>
          </a:prstGeom>
          <a:noFill/>
        </p:spPr>
        <p:txBody>
          <a:bodyPr wrap="square" rtlCol="0">
            <a:spAutoFit/>
          </a:bodyPr>
          <a:lstStyle/>
          <a:p>
            <a:pPr algn="ctr"/>
            <a:r>
              <a:rPr lang="en-US" dirty="0" smtClean="0"/>
              <a:t>Tool</a:t>
            </a:r>
            <a:endParaRPr lang="en-US" dirty="0"/>
          </a:p>
        </p:txBody>
      </p:sp>
      <p:sp>
        <p:nvSpPr>
          <p:cNvPr id="9" name="Textfeld 8"/>
          <p:cNvSpPr txBox="1"/>
          <p:nvPr/>
        </p:nvSpPr>
        <p:spPr>
          <a:xfrm>
            <a:off x="6105128" y="3788575"/>
            <a:ext cx="1503784" cy="369332"/>
          </a:xfrm>
          <a:prstGeom prst="rect">
            <a:avLst/>
          </a:prstGeom>
          <a:noFill/>
        </p:spPr>
        <p:txBody>
          <a:bodyPr wrap="square" rtlCol="0">
            <a:spAutoFit/>
          </a:bodyPr>
          <a:lstStyle/>
          <a:p>
            <a:pPr algn="ctr"/>
            <a:r>
              <a:rPr lang="en-US" dirty="0" smtClean="0"/>
              <a:t>Workpiece</a:t>
            </a:r>
            <a:endParaRPr lang="en-US" dirty="0"/>
          </a:p>
        </p:txBody>
      </p:sp>
      <p:sp>
        <p:nvSpPr>
          <p:cNvPr id="10" name="Textfeld 9"/>
          <p:cNvSpPr txBox="1"/>
          <p:nvPr/>
        </p:nvSpPr>
        <p:spPr>
          <a:xfrm>
            <a:off x="6388968" y="2616970"/>
            <a:ext cx="936104" cy="369332"/>
          </a:xfrm>
          <a:prstGeom prst="rect">
            <a:avLst/>
          </a:prstGeom>
          <a:noFill/>
        </p:spPr>
        <p:txBody>
          <a:bodyPr wrap="square" rtlCol="0">
            <a:spAutoFit/>
          </a:bodyPr>
          <a:lstStyle/>
          <a:p>
            <a:pPr algn="ctr"/>
            <a:r>
              <a:rPr lang="en-US" dirty="0" smtClean="0">
                <a:solidFill>
                  <a:schemeClr val="tx2"/>
                </a:solidFill>
              </a:rPr>
              <a:t>Chip</a:t>
            </a:r>
            <a:endParaRPr lang="en-US" dirty="0">
              <a:solidFill>
                <a:schemeClr val="tx2"/>
              </a:solidFill>
            </a:endParaRPr>
          </a:p>
        </p:txBody>
      </p:sp>
      <p:cxnSp>
        <p:nvCxnSpPr>
          <p:cNvPr id="12" name="Gerade Verbindung 11"/>
          <p:cNvCxnSpPr/>
          <p:nvPr/>
        </p:nvCxnSpPr>
        <p:spPr bwMode="auto">
          <a:xfrm flipV="1">
            <a:off x="2443737" y="2463234"/>
            <a:ext cx="0" cy="286750"/>
          </a:xfrm>
          <a:prstGeom prst="line">
            <a:avLst/>
          </a:prstGeom>
          <a:solidFill>
            <a:srgbClr val="DDDDDD"/>
          </a:solidFill>
          <a:ln w="10795"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13" name="Rechteck 12"/>
          <p:cNvSpPr/>
          <p:nvPr/>
        </p:nvSpPr>
        <p:spPr bwMode="auto">
          <a:xfrm>
            <a:off x="1849671" y="1489054"/>
            <a:ext cx="1188132" cy="972846"/>
          </a:xfrm>
          <a:prstGeom prst="rect">
            <a:avLst/>
          </a:prstGeom>
          <a:noFill/>
          <a:ln w="10795" cap="flat" cmpd="sng" algn="ctr">
            <a:solidFill>
              <a:schemeClr val="tx1"/>
            </a:solidFill>
            <a:prstDash val="dash"/>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de-DE" sz="1800" b="0" i="0" u="none" strike="noStrike" cap="none" normalizeH="0" baseline="0" dirty="0" err="1" smtClean="0">
              <a:ln>
                <a:noFill/>
              </a:ln>
              <a:solidFill>
                <a:schemeClr val="bg1"/>
              </a:solidFill>
              <a:effectLst/>
              <a:latin typeface="Arial" charset="0"/>
            </a:endParaRPr>
          </a:p>
        </p:txBody>
      </p:sp>
      <p:cxnSp>
        <p:nvCxnSpPr>
          <p:cNvPr id="14" name="Gerade Verbindung 13"/>
          <p:cNvCxnSpPr/>
          <p:nvPr/>
        </p:nvCxnSpPr>
        <p:spPr bwMode="auto">
          <a:xfrm flipV="1">
            <a:off x="9090507" y="1860866"/>
            <a:ext cx="0" cy="286750"/>
          </a:xfrm>
          <a:prstGeom prst="line">
            <a:avLst/>
          </a:prstGeom>
          <a:solidFill>
            <a:srgbClr val="DDDDDD"/>
          </a:solidFill>
          <a:ln w="10795"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15" name="Rechteck 14"/>
          <p:cNvSpPr/>
          <p:nvPr/>
        </p:nvSpPr>
        <p:spPr bwMode="auto">
          <a:xfrm>
            <a:off x="8496441" y="886686"/>
            <a:ext cx="1188132" cy="972846"/>
          </a:xfrm>
          <a:prstGeom prst="rect">
            <a:avLst/>
          </a:prstGeom>
          <a:noFill/>
          <a:ln w="10795" cap="flat" cmpd="sng" algn="ctr">
            <a:solidFill>
              <a:schemeClr val="tx1"/>
            </a:solidFill>
            <a:prstDash val="dash"/>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de-DE" sz="1800" b="0" i="0" u="none" strike="noStrike" cap="none" normalizeH="0" baseline="0" dirty="0" err="1" smtClean="0">
              <a:ln>
                <a:noFill/>
              </a:ln>
              <a:solidFill>
                <a:schemeClr val="bg1"/>
              </a:solidFill>
              <a:effectLst/>
              <a:latin typeface="Arial" charset="0"/>
            </a:endParaRPr>
          </a:p>
        </p:txBody>
      </p:sp>
      <p:pic>
        <p:nvPicPr>
          <p:cNvPr id="16"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16881" y="1441454"/>
            <a:ext cx="1453712" cy="10896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352634" y="850326"/>
            <a:ext cx="1453712" cy="10896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8300352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1"/>
          <p:cNvSpPr txBox="1">
            <a:spLocks/>
          </p:cNvSpPr>
          <p:nvPr/>
        </p:nvSpPr>
        <p:spPr bwMode="auto">
          <a:xfrm>
            <a:off x="217489" y="0"/>
            <a:ext cx="9467850" cy="719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287146" bIns="0" numCol="1" anchor="b" anchorCtr="0" compatLnSpc="1">
            <a:prstTxWarp prst="textNoShape">
              <a:avLst/>
            </a:prstTxWarp>
          </a:bodyPr>
          <a:lstStyle>
            <a:lvl1pPr algn="l" defTabSz="1042236" rtl="0" eaLnBrk="1" fontAlgn="base" hangingPunct="1">
              <a:spcBef>
                <a:spcPct val="0"/>
              </a:spcBef>
              <a:spcAft>
                <a:spcPct val="0"/>
              </a:spcAft>
              <a:defRPr sz="2200" b="1">
                <a:solidFill>
                  <a:schemeClr val="tx2"/>
                </a:solidFill>
                <a:latin typeface="+mj-lt"/>
                <a:ea typeface="+mj-ea"/>
                <a:cs typeface="+mj-cs"/>
              </a:defRPr>
            </a:lvl1pPr>
            <a:lvl2pPr algn="l" defTabSz="1042236" rtl="0" eaLnBrk="1" fontAlgn="base" hangingPunct="1">
              <a:spcBef>
                <a:spcPct val="0"/>
              </a:spcBef>
              <a:spcAft>
                <a:spcPct val="0"/>
              </a:spcAft>
              <a:defRPr sz="2200" b="1">
                <a:solidFill>
                  <a:schemeClr val="tx2"/>
                </a:solidFill>
                <a:latin typeface="Arial" charset="0"/>
              </a:defRPr>
            </a:lvl2pPr>
            <a:lvl3pPr algn="l" defTabSz="1042236" rtl="0" eaLnBrk="1" fontAlgn="base" hangingPunct="1">
              <a:spcBef>
                <a:spcPct val="0"/>
              </a:spcBef>
              <a:spcAft>
                <a:spcPct val="0"/>
              </a:spcAft>
              <a:defRPr sz="2200" b="1">
                <a:solidFill>
                  <a:schemeClr val="tx2"/>
                </a:solidFill>
                <a:latin typeface="Arial" charset="0"/>
              </a:defRPr>
            </a:lvl3pPr>
            <a:lvl4pPr algn="l" defTabSz="1042236" rtl="0" eaLnBrk="1" fontAlgn="base" hangingPunct="1">
              <a:spcBef>
                <a:spcPct val="0"/>
              </a:spcBef>
              <a:spcAft>
                <a:spcPct val="0"/>
              </a:spcAft>
              <a:defRPr sz="2200" b="1">
                <a:solidFill>
                  <a:schemeClr val="tx2"/>
                </a:solidFill>
                <a:latin typeface="Arial" charset="0"/>
              </a:defRPr>
            </a:lvl4pPr>
            <a:lvl5pPr algn="l" defTabSz="1042236" rtl="0" eaLnBrk="1" fontAlgn="base" hangingPunct="1">
              <a:spcBef>
                <a:spcPct val="0"/>
              </a:spcBef>
              <a:spcAft>
                <a:spcPct val="0"/>
              </a:spcAft>
              <a:defRPr sz="2200" b="1">
                <a:solidFill>
                  <a:schemeClr val="tx2"/>
                </a:solidFill>
                <a:latin typeface="Arial" charset="0"/>
              </a:defRPr>
            </a:lvl5pPr>
            <a:lvl6pPr marL="456870" algn="l" defTabSz="1042236" rtl="0" eaLnBrk="1" fontAlgn="base" hangingPunct="1">
              <a:spcBef>
                <a:spcPct val="0"/>
              </a:spcBef>
              <a:spcAft>
                <a:spcPct val="0"/>
              </a:spcAft>
              <a:defRPr sz="2200" b="1">
                <a:solidFill>
                  <a:schemeClr val="tx2"/>
                </a:solidFill>
                <a:latin typeface="Arial" charset="0"/>
              </a:defRPr>
            </a:lvl6pPr>
            <a:lvl7pPr marL="913740" algn="l" defTabSz="1042236" rtl="0" eaLnBrk="1" fontAlgn="base" hangingPunct="1">
              <a:spcBef>
                <a:spcPct val="0"/>
              </a:spcBef>
              <a:spcAft>
                <a:spcPct val="0"/>
              </a:spcAft>
              <a:defRPr sz="2200" b="1">
                <a:solidFill>
                  <a:schemeClr val="tx2"/>
                </a:solidFill>
                <a:latin typeface="Arial" charset="0"/>
              </a:defRPr>
            </a:lvl7pPr>
            <a:lvl8pPr marL="1370612" algn="l" defTabSz="1042236" rtl="0" eaLnBrk="1" fontAlgn="base" hangingPunct="1">
              <a:spcBef>
                <a:spcPct val="0"/>
              </a:spcBef>
              <a:spcAft>
                <a:spcPct val="0"/>
              </a:spcAft>
              <a:defRPr sz="2200" b="1">
                <a:solidFill>
                  <a:schemeClr val="tx2"/>
                </a:solidFill>
                <a:latin typeface="Arial" charset="0"/>
              </a:defRPr>
            </a:lvl8pPr>
            <a:lvl9pPr marL="1827481" algn="l" defTabSz="1042236" rtl="0" eaLnBrk="1" fontAlgn="base" hangingPunct="1">
              <a:spcBef>
                <a:spcPct val="0"/>
              </a:spcBef>
              <a:spcAft>
                <a:spcPct val="0"/>
              </a:spcAft>
              <a:defRPr sz="2200" b="1">
                <a:solidFill>
                  <a:schemeClr val="tx2"/>
                </a:solidFill>
                <a:latin typeface="Arial" charset="0"/>
              </a:defRPr>
            </a:lvl9pPr>
          </a:lstStyle>
          <a:p>
            <a:r>
              <a:rPr lang="en-US" dirty="0"/>
              <a:t>Time and spatial varying thermal properties</a:t>
            </a:r>
            <a:r>
              <a:rPr lang="en-US" kern="0" dirty="0" smtClean="0"/>
              <a:t/>
            </a:r>
            <a:br>
              <a:rPr lang="en-US" kern="0" dirty="0" smtClean="0"/>
            </a:br>
            <a:r>
              <a:rPr lang="en-US" kern="0" dirty="0">
                <a:solidFill>
                  <a:schemeClr val="accent4"/>
                </a:solidFill>
              </a:rPr>
              <a:t>Temperature distribution </a:t>
            </a:r>
            <a:r>
              <a:rPr lang="en-US" kern="0" dirty="0" smtClean="0">
                <a:solidFill>
                  <a:schemeClr val="accent4"/>
                </a:solidFill>
              </a:rPr>
              <a:t>for h</a:t>
            </a:r>
            <a:r>
              <a:rPr lang="en-US" kern="0" baseline="-25000" dirty="0" smtClean="0">
                <a:solidFill>
                  <a:schemeClr val="accent4"/>
                </a:solidFill>
              </a:rPr>
              <a:t>sp</a:t>
            </a:r>
            <a:r>
              <a:rPr lang="en-US" kern="0" dirty="0" smtClean="0">
                <a:solidFill>
                  <a:schemeClr val="accent4"/>
                </a:solidFill>
              </a:rPr>
              <a:t> = 300 µm, </a:t>
            </a:r>
            <a:r>
              <a:rPr lang="en-US" kern="0" dirty="0" err="1" smtClean="0">
                <a:solidFill>
                  <a:schemeClr val="accent4"/>
                </a:solidFill>
              </a:rPr>
              <a:t>v</a:t>
            </a:r>
            <a:r>
              <a:rPr lang="en-US" kern="0" baseline="-25000" dirty="0" err="1" smtClean="0">
                <a:solidFill>
                  <a:schemeClr val="accent4"/>
                </a:solidFill>
              </a:rPr>
              <a:t>c</a:t>
            </a:r>
            <a:r>
              <a:rPr lang="en-US" kern="0" dirty="0" smtClean="0">
                <a:solidFill>
                  <a:schemeClr val="accent4"/>
                </a:solidFill>
              </a:rPr>
              <a:t> = 100 m/min (ACF)</a:t>
            </a:r>
            <a:endParaRPr lang="en-US" kern="0" dirty="0"/>
          </a:p>
        </p:txBody>
      </p:sp>
      <p:sp>
        <p:nvSpPr>
          <p:cNvPr id="4" name="Freeform 101"/>
          <p:cNvSpPr>
            <a:spLocks noEditPoints="1"/>
          </p:cNvSpPr>
          <p:nvPr/>
        </p:nvSpPr>
        <p:spPr bwMode="auto">
          <a:xfrm>
            <a:off x="9156778" y="226102"/>
            <a:ext cx="252028" cy="375751"/>
          </a:xfrm>
          <a:custGeom>
            <a:avLst/>
            <a:gdLst>
              <a:gd name="T0" fmla="*/ 0 w 323"/>
              <a:gd name="T1" fmla="*/ 161 h 484"/>
              <a:gd name="T2" fmla="*/ 47 w 323"/>
              <a:gd name="T3" fmla="*/ 47 h 484"/>
              <a:gd name="T4" fmla="*/ 161 w 323"/>
              <a:gd name="T5" fmla="*/ 0 h 484"/>
              <a:gd name="T6" fmla="*/ 275 w 323"/>
              <a:gd name="T7" fmla="*/ 47 h 484"/>
              <a:gd name="T8" fmla="*/ 323 w 323"/>
              <a:gd name="T9" fmla="*/ 161 h 484"/>
              <a:gd name="T10" fmla="*/ 312 w 323"/>
              <a:gd name="T11" fmla="*/ 218 h 484"/>
              <a:gd name="T12" fmla="*/ 198 w 323"/>
              <a:gd name="T13" fmla="*/ 461 h 484"/>
              <a:gd name="T14" fmla="*/ 183 w 323"/>
              <a:gd name="T15" fmla="*/ 478 h 484"/>
              <a:gd name="T16" fmla="*/ 161 w 323"/>
              <a:gd name="T17" fmla="*/ 484 h 484"/>
              <a:gd name="T18" fmla="*/ 140 w 323"/>
              <a:gd name="T19" fmla="*/ 478 h 484"/>
              <a:gd name="T20" fmla="*/ 126 w 323"/>
              <a:gd name="T21" fmla="*/ 461 h 484"/>
              <a:gd name="T22" fmla="*/ 11 w 323"/>
              <a:gd name="T23" fmla="*/ 218 h 484"/>
              <a:gd name="T24" fmla="*/ 0 w 323"/>
              <a:gd name="T25" fmla="*/ 161 h 484"/>
              <a:gd name="T26" fmla="*/ 104 w 323"/>
              <a:gd name="T27" fmla="*/ 104 h 484"/>
              <a:gd name="T28" fmla="*/ 81 w 323"/>
              <a:gd name="T29" fmla="*/ 161 h 484"/>
              <a:gd name="T30" fmla="*/ 104 w 323"/>
              <a:gd name="T31" fmla="*/ 218 h 484"/>
              <a:gd name="T32" fmla="*/ 161 w 323"/>
              <a:gd name="T33" fmla="*/ 242 h 484"/>
              <a:gd name="T34" fmla="*/ 218 w 323"/>
              <a:gd name="T35" fmla="*/ 218 h 484"/>
              <a:gd name="T36" fmla="*/ 242 w 323"/>
              <a:gd name="T37" fmla="*/ 161 h 484"/>
              <a:gd name="T38" fmla="*/ 218 w 323"/>
              <a:gd name="T39" fmla="*/ 104 h 484"/>
              <a:gd name="T40" fmla="*/ 161 w 323"/>
              <a:gd name="T41" fmla="*/ 81 h 484"/>
              <a:gd name="T42" fmla="*/ 104 w 323"/>
              <a:gd name="T43" fmla="*/ 104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484">
                <a:moveTo>
                  <a:pt x="0" y="161"/>
                </a:moveTo>
                <a:cubicBezTo>
                  <a:pt x="0" y="117"/>
                  <a:pt x="16" y="79"/>
                  <a:pt x="47" y="47"/>
                </a:cubicBezTo>
                <a:cubicBezTo>
                  <a:pt x="79" y="16"/>
                  <a:pt x="117" y="0"/>
                  <a:pt x="161" y="0"/>
                </a:cubicBezTo>
                <a:cubicBezTo>
                  <a:pt x="206" y="0"/>
                  <a:pt x="244" y="16"/>
                  <a:pt x="275" y="47"/>
                </a:cubicBezTo>
                <a:cubicBezTo>
                  <a:pt x="307" y="79"/>
                  <a:pt x="323" y="117"/>
                  <a:pt x="323" y="161"/>
                </a:cubicBezTo>
                <a:cubicBezTo>
                  <a:pt x="323" y="184"/>
                  <a:pt x="319" y="203"/>
                  <a:pt x="312" y="218"/>
                </a:cubicBezTo>
                <a:lnTo>
                  <a:pt x="198" y="461"/>
                </a:lnTo>
                <a:cubicBezTo>
                  <a:pt x="194" y="468"/>
                  <a:pt x="189" y="474"/>
                  <a:pt x="183" y="478"/>
                </a:cubicBezTo>
                <a:cubicBezTo>
                  <a:pt x="176" y="482"/>
                  <a:pt x="169" y="484"/>
                  <a:pt x="161" y="484"/>
                </a:cubicBezTo>
                <a:cubicBezTo>
                  <a:pt x="154" y="484"/>
                  <a:pt x="147" y="482"/>
                  <a:pt x="140" y="478"/>
                </a:cubicBezTo>
                <a:cubicBezTo>
                  <a:pt x="134" y="474"/>
                  <a:pt x="129" y="468"/>
                  <a:pt x="126" y="461"/>
                </a:cubicBezTo>
                <a:lnTo>
                  <a:pt x="11" y="218"/>
                </a:lnTo>
                <a:cubicBezTo>
                  <a:pt x="4" y="203"/>
                  <a:pt x="0" y="184"/>
                  <a:pt x="0" y="161"/>
                </a:cubicBezTo>
                <a:close/>
                <a:moveTo>
                  <a:pt x="104" y="104"/>
                </a:moveTo>
                <a:cubicBezTo>
                  <a:pt x="89" y="120"/>
                  <a:pt x="81" y="139"/>
                  <a:pt x="81" y="161"/>
                </a:cubicBezTo>
                <a:cubicBezTo>
                  <a:pt x="81" y="183"/>
                  <a:pt x="89" y="202"/>
                  <a:pt x="104" y="218"/>
                </a:cubicBezTo>
                <a:cubicBezTo>
                  <a:pt x="120" y="234"/>
                  <a:pt x="139" y="242"/>
                  <a:pt x="161" y="242"/>
                </a:cubicBezTo>
                <a:cubicBezTo>
                  <a:pt x="184" y="242"/>
                  <a:pt x="203" y="234"/>
                  <a:pt x="218" y="218"/>
                </a:cubicBezTo>
                <a:cubicBezTo>
                  <a:pt x="234" y="202"/>
                  <a:pt x="242" y="183"/>
                  <a:pt x="242" y="161"/>
                </a:cubicBezTo>
                <a:cubicBezTo>
                  <a:pt x="242" y="139"/>
                  <a:pt x="234" y="120"/>
                  <a:pt x="218" y="104"/>
                </a:cubicBezTo>
                <a:cubicBezTo>
                  <a:pt x="203" y="88"/>
                  <a:pt x="184" y="81"/>
                  <a:pt x="161" y="81"/>
                </a:cubicBezTo>
                <a:cubicBezTo>
                  <a:pt x="139" y="81"/>
                  <a:pt x="120" y="88"/>
                  <a:pt x="104" y="104"/>
                </a:cubicBez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pic>
        <p:nvPicPr>
          <p:cNvPr id="2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3584" y="1392378"/>
            <a:ext cx="5528289" cy="41437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96628" y="1375266"/>
            <a:ext cx="5528289" cy="41437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2" name="Textfeld 21"/>
          <p:cNvSpPr txBox="1"/>
          <p:nvPr/>
        </p:nvSpPr>
        <p:spPr>
          <a:xfrm>
            <a:off x="-569314" y="1151456"/>
            <a:ext cx="6059749" cy="369332"/>
          </a:xfrm>
          <a:prstGeom prst="rect">
            <a:avLst/>
          </a:prstGeom>
          <a:noFill/>
        </p:spPr>
        <p:txBody>
          <a:bodyPr wrap="square" rtlCol="0">
            <a:spAutoFit/>
          </a:bodyPr>
          <a:lstStyle/>
          <a:p>
            <a:pPr algn="ctr"/>
            <a:r>
              <a:rPr lang="en-US" dirty="0" smtClean="0"/>
              <a:t>Workpiece position : 34,27 mm</a:t>
            </a:r>
            <a:endParaRPr lang="en-US" dirty="0"/>
          </a:p>
        </p:txBody>
      </p:sp>
      <p:sp>
        <p:nvSpPr>
          <p:cNvPr id="23" name="Textfeld 22"/>
          <p:cNvSpPr txBox="1"/>
          <p:nvPr/>
        </p:nvSpPr>
        <p:spPr>
          <a:xfrm>
            <a:off x="3630898" y="1151456"/>
            <a:ext cx="6059749" cy="369332"/>
          </a:xfrm>
          <a:prstGeom prst="rect">
            <a:avLst/>
          </a:prstGeom>
          <a:noFill/>
        </p:spPr>
        <p:txBody>
          <a:bodyPr wrap="square" rtlCol="0">
            <a:spAutoFit/>
          </a:bodyPr>
          <a:lstStyle/>
          <a:p>
            <a:pPr algn="ctr"/>
            <a:r>
              <a:rPr lang="en-US" dirty="0" smtClean="0"/>
              <a:t>Workpiece position : 80 mm</a:t>
            </a:r>
            <a:endParaRPr lang="en-US" dirty="0"/>
          </a:p>
        </p:txBody>
      </p:sp>
      <p:pic>
        <p:nvPicPr>
          <p:cNvPr id="24" name="Picture 90"/>
          <p:cNvPicPr>
            <a:picLocks noChangeAspect="1" noChangeArrowheads="1"/>
          </p:cNvPicPr>
          <p:nvPr/>
        </p:nvPicPr>
        <p:blipFill rotWithShape="1">
          <a:blip r:embed="rId4">
            <a:extLst>
              <a:ext uri="{28A0092B-C50C-407E-A947-70E740481C1C}">
                <a14:useLocalDpi xmlns:a14="http://schemas.microsoft.com/office/drawing/2010/main" val="0"/>
              </a:ext>
            </a:extLst>
          </a:blip>
          <a:srcRect l="80686" r="7915"/>
          <a:stretch/>
        </p:blipFill>
        <p:spPr bwMode="auto">
          <a:xfrm>
            <a:off x="8877436" y="1375266"/>
            <a:ext cx="630150" cy="41437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feld 8"/>
          <p:cNvSpPr txBox="1"/>
          <p:nvPr/>
        </p:nvSpPr>
        <p:spPr>
          <a:xfrm>
            <a:off x="8865561" y="1440152"/>
            <a:ext cx="547481" cy="276999"/>
          </a:xfrm>
          <a:prstGeom prst="rect">
            <a:avLst/>
          </a:prstGeom>
          <a:noFill/>
        </p:spPr>
        <p:txBody>
          <a:bodyPr wrap="square" rtlCol="0">
            <a:spAutoFit/>
          </a:bodyPr>
          <a:lstStyle/>
          <a:p>
            <a:r>
              <a:rPr lang="de-DE" sz="1200" dirty="0" smtClean="0"/>
              <a:t>[°C]</a:t>
            </a:r>
            <a:endParaRPr lang="de-DE" sz="1200" dirty="0"/>
          </a:p>
        </p:txBody>
      </p:sp>
    </p:spTree>
    <p:extLst>
      <p:ext uri="{BB962C8B-B14F-4D97-AF65-F5344CB8AC3E}">
        <p14:creationId xmlns:p14="http://schemas.microsoft.com/office/powerpoint/2010/main" val="80462748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Diagramm 16"/>
          <p:cNvGraphicFramePr>
            <a:graphicFrameLocks/>
          </p:cNvGraphicFramePr>
          <p:nvPr>
            <p:extLst>
              <p:ext uri="{D42A27DB-BD31-4B8C-83A1-F6EECF244321}">
                <p14:modId xmlns:p14="http://schemas.microsoft.com/office/powerpoint/2010/main" val="2703369688"/>
              </p:ext>
            </p:extLst>
          </p:nvPr>
        </p:nvGraphicFramePr>
        <p:xfrm>
          <a:off x="245204" y="874275"/>
          <a:ext cx="9414000" cy="5090400"/>
        </p:xfrm>
        <a:graphic>
          <a:graphicData uri="http://schemas.openxmlformats.org/drawingml/2006/chart">
            <c:chart xmlns:c="http://schemas.openxmlformats.org/drawingml/2006/chart" xmlns:r="http://schemas.openxmlformats.org/officeDocument/2006/relationships" r:id="rId3"/>
          </a:graphicData>
        </a:graphic>
      </p:graphicFrame>
      <p:sp>
        <p:nvSpPr>
          <p:cNvPr id="4" name="Titel 1"/>
          <p:cNvSpPr>
            <a:spLocks noGrp="1"/>
          </p:cNvSpPr>
          <p:nvPr>
            <p:ph type="title"/>
            <p:custDataLst>
              <p:tags r:id="rId1"/>
            </p:custDataLst>
          </p:nvPr>
        </p:nvSpPr>
        <p:spPr>
          <a:xfrm>
            <a:off x="217488" y="0"/>
            <a:ext cx="9467850" cy="719138"/>
          </a:xfrm>
        </p:spPr>
        <p:txBody>
          <a:bodyPr/>
          <a:lstStyle/>
          <a:p>
            <a:r>
              <a:rPr lang="en-US" dirty="0" smtClean="0"/>
              <a:t>Time and spatial varying thermal properties </a:t>
            </a:r>
            <a:br>
              <a:rPr lang="en-US" dirty="0" smtClean="0"/>
            </a:br>
            <a:r>
              <a:rPr lang="en-US" dirty="0" smtClean="0">
                <a:solidFill>
                  <a:schemeClr val="accent4"/>
                </a:solidFill>
              </a:rPr>
              <a:t>Heat partition ratios for h</a:t>
            </a:r>
            <a:r>
              <a:rPr lang="en-US" baseline="-25000" dirty="0" smtClean="0">
                <a:solidFill>
                  <a:schemeClr val="accent4"/>
                </a:solidFill>
              </a:rPr>
              <a:t>sp</a:t>
            </a:r>
            <a:r>
              <a:rPr lang="en-US" dirty="0" smtClean="0">
                <a:solidFill>
                  <a:schemeClr val="accent4"/>
                </a:solidFill>
              </a:rPr>
              <a:t> = 200 µm, </a:t>
            </a:r>
            <a:r>
              <a:rPr lang="en-US" dirty="0" err="1" smtClean="0">
                <a:solidFill>
                  <a:schemeClr val="accent4"/>
                </a:solidFill>
              </a:rPr>
              <a:t>v</a:t>
            </a:r>
            <a:r>
              <a:rPr lang="en-US" baseline="-25000" dirty="0" err="1" smtClean="0">
                <a:solidFill>
                  <a:schemeClr val="accent4"/>
                </a:solidFill>
              </a:rPr>
              <a:t>c</a:t>
            </a:r>
            <a:r>
              <a:rPr lang="en-US" dirty="0" smtClean="0">
                <a:solidFill>
                  <a:schemeClr val="accent4"/>
                </a:solidFill>
              </a:rPr>
              <a:t> = 150 </a:t>
            </a:r>
            <a:r>
              <a:rPr lang="en-US" dirty="0">
                <a:solidFill>
                  <a:schemeClr val="accent4"/>
                </a:solidFill>
              </a:rPr>
              <a:t>m/min (ACF)</a:t>
            </a:r>
          </a:p>
        </p:txBody>
      </p:sp>
      <p:sp>
        <p:nvSpPr>
          <p:cNvPr id="5" name="Freeform 62"/>
          <p:cNvSpPr>
            <a:spLocks noEditPoints="1"/>
          </p:cNvSpPr>
          <p:nvPr/>
        </p:nvSpPr>
        <p:spPr bwMode="auto">
          <a:xfrm>
            <a:off x="9057456" y="188640"/>
            <a:ext cx="450674" cy="450674"/>
          </a:xfrm>
          <a:custGeom>
            <a:avLst/>
            <a:gdLst>
              <a:gd name="T0" fmla="*/ 32 w 484"/>
              <a:gd name="T1" fmla="*/ 364 h 484"/>
              <a:gd name="T2" fmla="*/ 0 w 484"/>
              <a:gd name="T3" fmla="*/ 242 h 484"/>
              <a:gd name="T4" fmla="*/ 32 w 484"/>
              <a:gd name="T5" fmla="*/ 121 h 484"/>
              <a:gd name="T6" fmla="*/ 120 w 484"/>
              <a:gd name="T7" fmla="*/ 33 h 484"/>
              <a:gd name="T8" fmla="*/ 242 w 484"/>
              <a:gd name="T9" fmla="*/ 0 h 484"/>
              <a:gd name="T10" fmla="*/ 363 w 484"/>
              <a:gd name="T11" fmla="*/ 33 h 484"/>
              <a:gd name="T12" fmla="*/ 451 w 484"/>
              <a:gd name="T13" fmla="*/ 121 h 484"/>
              <a:gd name="T14" fmla="*/ 484 w 484"/>
              <a:gd name="T15" fmla="*/ 242 h 484"/>
              <a:gd name="T16" fmla="*/ 451 w 484"/>
              <a:gd name="T17" fmla="*/ 364 h 484"/>
              <a:gd name="T18" fmla="*/ 363 w 484"/>
              <a:gd name="T19" fmla="*/ 452 h 484"/>
              <a:gd name="T20" fmla="*/ 242 w 484"/>
              <a:gd name="T21" fmla="*/ 484 h 484"/>
              <a:gd name="T22" fmla="*/ 120 w 484"/>
              <a:gd name="T23" fmla="*/ 452 h 484"/>
              <a:gd name="T24" fmla="*/ 32 w 484"/>
              <a:gd name="T25" fmla="*/ 364 h 484"/>
              <a:gd name="T26" fmla="*/ 93 w 484"/>
              <a:gd name="T27" fmla="*/ 156 h 484"/>
              <a:gd name="T28" fmla="*/ 70 w 484"/>
              <a:gd name="T29" fmla="*/ 242 h 484"/>
              <a:gd name="T30" fmla="*/ 93 w 484"/>
              <a:gd name="T31" fmla="*/ 328 h 484"/>
              <a:gd name="T32" fmla="*/ 156 w 484"/>
              <a:gd name="T33" fmla="*/ 391 h 484"/>
              <a:gd name="T34" fmla="*/ 242 w 484"/>
              <a:gd name="T35" fmla="*/ 414 h 484"/>
              <a:gd name="T36" fmla="*/ 328 w 484"/>
              <a:gd name="T37" fmla="*/ 391 h 484"/>
              <a:gd name="T38" fmla="*/ 390 w 484"/>
              <a:gd name="T39" fmla="*/ 328 h 484"/>
              <a:gd name="T40" fmla="*/ 413 w 484"/>
              <a:gd name="T41" fmla="*/ 242 h 484"/>
              <a:gd name="T42" fmla="*/ 390 w 484"/>
              <a:gd name="T43" fmla="*/ 156 h 484"/>
              <a:gd name="T44" fmla="*/ 328 w 484"/>
              <a:gd name="T45" fmla="*/ 94 h 484"/>
              <a:gd name="T46" fmla="*/ 242 w 484"/>
              <a:gd name="T47" fmla="*/ 71 h 484"/>
              <a:gd name="T48" fmla="*/ 156 w 484"/>
              <a:gd name="T49" fmla="*/ 94 h 484"/>
              <a:gd name="T50" fmla="*/ 93 w 484"/>
              <a:gd name="T51" fmla="*/ 156 h 484"/>
              <a:gd name="T52" fmla="*/ 161 w 484"/>
              <a:gd name="T53" fmla="*/ 273 h 484"/>
              <a:gd name="T54" fmla="*/ 161 w 484"/>
              <a:gd name="T55" fmla="*/ 252 h 484"/>
              <a:gd name="T56" fmla="*/ 164 w 484"/>
              <a:gd name="T57" fmla="*/ 245 h 484"/>
              <a:gd name="T58" fmla="*/ 171 w 484"/>
              <a:gd name="T59" fmla="*/ 242 h 484"/>
              <a:gd name="T60" fmla="*/ 242 w 484"/>
              <a:gd name="T61" fmla="*/ 242 h 484"/>
              <a:gd name="T62" fmla="*/ 242 w 484"/>
              <a:gd name="T63" fmla="*/ 131 h 484"/>
              <a:gd name="T64" fmla="*/ 245 w 484"/>
              <a:gd name="T65" fmla="*/ 124 h 484"/>
              <a:gd name="T66" fmla="*/ 252 w 484"/>
              <a:gd name="T67" fmla="*/ 121 h 484"/>
              <a:gd name="T68" fmla="*/ 272 w 484"/>
              <a:gd name="T69" fmla="*/ 121 h 484"/>
              <a:gd name="T70" fmla="*/ 279 w 484"/>
              <a:gd name="T71" fmla="*/ 124 h 484"/>
              <a:gd name="T72" fmla="*/ 282 w 484"/>
              <a:gd name="T73" fmla="*/ 131 h 484"/>
              <a:gd name="T74" fmla="*/ 282 w 484"/>
              <a:gd name="T75" fmla="*/ 273 h 484"/>
              <a:gd name="T76" fmla="*/ 279 w 484"/>
              <a:gd name="T77" fmla="*/ 280 h 484"/>
              <a:gd name="T78" fmla="*/ 272 w 484"/>
              <a:gd name="T79" fmla="*/ 283 h 484"/>
              <a:gd name="T80" fmla="*/ 171 w 484"/>
              <a:gd name="T81" fmla="*/ 283 h 484"/>
              <a:gd name="T82" fmla="*/ 164 w 484"/>
              <a:gd name="T83" fmla="*/ 280 h 484"/>
              <a:gd name="T84" fmla="*/ 161 w 484"/>
              <a:gd name="T85" fmla="*/ 27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84" h="484">
                <a:moveTo>
                  <a:pt x="32" y="364"/>
                </a:moveTo>
                <a:cubicBezTo>
                  <a:pt x="11" y="327"/>
                  <a:pt x="0" y="286"/>
                  <a:pt x="0" y="242"/>
                </a:cubicBezTo>
                <a:cubicBezTo>
                  <a:pt x="0" y="198"/>
                  <a:pt x="11" y="158"/>
                  <a:pt x="32" y="121"/>
                </a:cubicBezTo>
                <a:cubicBezTo>
                  <a:pt x="54" y="84"/>
                  <a:pt x="83" y="54"/>
                  <a:pt x="120" y="33"/>
                </a:cubicBezTo>
                <a:cubicBezTo>
                  <a:pt x="157" y="11"/>
                  <a:pt x="198" y="0"/>
                  <a:pt x="242" y="0"/>
                </a:cubicBezTo>
                <a:cubicBezTo>
                  <a:pt x="286" y="0"/>
                  <a:pt x="326" y="11"/>
                  <a:pt x="363" y="33"/>
                </a:cubicBezTo>
                <a:cubicBezTo>
                  <a:pt x="400" y="54"/>
                  <a:pt x="430" y="84"/>
                  <a:pt x="451" y="121"/>
                </a:cubicBezTo>
                <a:cubicBezTo>
                  <a:pt x="473" y="158"/>
                  <a:pt x="484" y="198"/>
                  <a:pt x="484" y="242"/>
                </a:cubicBezTo>
                <a:cubicBezTo>
                  <a:pt x="484" y="286"/>
                  <a:pt x="473" y="327"/>
                  <a:pt x="451" y="364"/>
                </a:cubicBezTo>
                <a:cubicBezTo>
                  <a:pt x="430" y="401"/>
                  <a:pt x="400" y="430"/>
                  <a:pt x="363" y="452"/>
                </a:cubicBezTo>
                <a:cubicBezTo>
                  <a:pt x="326" y="473"/>
                  <a:pt x="286" y="484"/>
                  <a:pt x="242" y="484"/>
                </a:cubicBezTo>
                <a:cubicBezTo>
                  <a:pt x="198" y="484"/>
                  <a:pt x="157" y="473"/>
                  <a:pt x="120" y="452"/>
                </a:cubicBezTo>
                <a:cubicBezTo>
                  <a:pt x="83" y="430"/>
                  <a:pt x="54" y="401"/>
                  <a:pt x="32" y="364"/>
                </a:cubicBezTo>
                <a:close/>
                <a:moveTo>
                  <a:pt x="93" y="156"/>
                </a:moveTo>
                <a:cubicBezTo>
                  <a:pt x="78" y="183"/>
                  <a:pt x="70" y="211"/>
                  <a:pt x="70" y="242"/>
                </a:cubicBezTo>
                <a:cubicBezTo>
                  <a:pt x="70" y="273"/>
                  <a:pt x="78" y="302"/>
                  <a:pt x="93" y="328"/>
                </a:cubicBezTo>
                <a:cubicBezTo>
                  <a:pt x="109" y="355"/>
                  <a:pt x="130" y="375"/>
                  <a:pt x="156" y="391"/>
                </a:cubicBezTo>
                <a:cubicBezTo>
                  <a:pt x="182" y="406"/>
                  <a:pt x="211" y="414"/>
                  <a:pt x="242" y="414"/>
                </a:cubicBezTo>
                <a:cubicBezTo>
                  <a:pt x="273" y="414"/>
                  <a:pt x="302" y="406"/>
                  <a:pt x="328" y="391"/>
                </a:cubicBezTo>
                <a:cubicBezTo>
                  <a:pt x="354" y="375"/>
                  <a:pt x="375" y="355"/>
                  <a:pt x="390" y="328"/>
                </a:cubicBezTo>
                <a:cubicBezTo>
                  <a:pt x="405" y="302"/>
                  <a:pt x="413" y="273"/>
                  <a:pt x="413" y="242"/>
                </a:cubicBezTo>
                <a:cubicBezTo>
                  <a:pt x="413" y="211"/>
                  <a:pt x="405" y="183"/>
                  <a:pt x="390" y="156"/>
                </a:cubicBezTo>
                <a:cubicBezTo>
                  <a:pt x="375" y="130"/>
                  <a:pt x="354" y="109"/>
                  <a:pt x="328" y="94"/>
                </a:cubicBezTo>
                <a:cubicBezTo>
                  <a:pt x="302" y="79"/>
                  <a:pt x="273" y="71"/>
                  <a:pt x="242" y="71"/>
                </a:cubicBezTo>
                <a:cubicBezTo>
                  <a:pt x="211" y="71"/>
                  <a:pt x="182" y="79"/>
                  <a:pt x="156" y="94"/>
                </a:cubicBezTo>
                <a:cubicBezTo>
                  <a:pt x="130" y="109"/>
                  <a:pt x="109" y="130"/>
                  <a:pt x="93" y="156"/>
                </a:cubicBezTo>
                <a:close/>
                <a:moveTo>
                  <a:pt x="161" y="273"/>
                </a:moveTo>
                <a:lnTo>
                  <a:pt x="161" y="252"/>
                </a:lnTo>
                <a:cubicBezTo>
                  <a:pt x="161" y="249"/>
                  <a:pt x="162" y="247"/>
                  <a:pt x="164" y="245"/>
                </a:cubicBezTo>
                <a:cubicBezTo>
                  <a:pt x="166" y="243"/>
                  <a:pt x="168" y="242"/>
                  <a:pt x="171" y="242"/>
                </a:cubicBezTo>
                <a:lnTo>
                  <a:pt x="242" y="242"/>
                </a:lnTo>
                <a:lnTo>
                  <a:pt x="242" y="131"/>
                </a:lnTo>
                <a:cubicBezTo>
                  <a:pt x="242" y="129"/>
                  <a:pt x="243" y="126"/>
                  <a:pt x="245" y="124"/>
                </a:cubicBezTo>
                <a:cubicBezTo>
                  <a:pt x="246" y="122"/>
                  <a:pt x="249" y="121"/>
                  <a:pt x="252" y="121"/>
                </a:cubicBezTo>
                <a:lnTo>
                  <a:pt x="272" y="121"/>
                </a:lnTo>
                <a:cubicBezTo>
                  <a:pt x="275" y="121"/>
                  <a:pt x="277" y="122"/>
                  <a:pt x="279" y="124"/>
                </a:cubicBezTo>
                <a:cubicBezTo>
                  <a:pt x="281" y="126"/>
                  <a:pt x="282" y="129"/>
                  <a:pt x="282" y="131"/>
                </a:cubicBezTo>
                <a:lnTo>
                  <a:pt x="282" y="273"/>
                </a:lnTo>
                <a:cubicBezTo>
                  <a:pt x="282" y="276"/>
                  <a:pt x="281" y="278"/>
                  <a:pt x="279" y="280"/>
                </a:cubicBezTo>
                <a:cubicBezTo>
                  <a:pt x="277" y="282"/>
                  <a:pt x="275" y="283"/>
                  <a:pt x="272" y="283"/>
                </a:cubicBezTo>
                <a:lnTo>
                  <a:pt x="171" y="283"/>
                </a:lnTo>
                <a:cubicBezTo>
                  <a:pt x="168" y="283"/>
                  <a:pt x="166" y="282"/>
                  <a:pt x="164" y="280"/>
                </a:cubicBezTo>
                <a:cubicBezTo>
                  <a:pt x="162" y="278"/>
                  <a:pt x="161" y="276"/>
                  <a:pt x="161" y="273"/>
                </a:cubicBez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 name="Textfeld 7"/>
          <p:cNvSpPr txBox="1"/>
          <p:nvPr/>
        </p:nvSpPr>
        <p:spPr>
          <a:xfrm>
            <a:off x="7174709" y="3779748"/>
            <a:ext cx="1503784" cy="369332"/>
          </a:xfrm>
          <a:prstGeom prst="rect">
            <a:avLst/>
          </a:prstGeom>
          <a:noFill/>
        </p:spPr>
        <p:txBody>
          <a:bodyPr wrap="square" rtlCol="0">
            <a:spAutoFit/>
          </a:bodyPr>
          <a:lstStyle/>
          <a:p>
            <a:pPr algn="ctr"/>
            <a:r>
              <a:rPr lang="en-US" dirty="0" smtClean="0"/>
              <a:t>Workpiece</a:t>
            </a:r>
            <a:endParaRPr lang="en-US" dirty="0"/>
          </a:p>
        </p:txBody>
      </p:sp>
      <p:sp>
        <p:nvSpPr>
          <p:cNvPr id="7" name="Textfeld 6"/>
          <p:cNvSpPr txBox="1"/>
          <p:nvPr/>
        </p:nvSpPr>
        <p:spPr>
          <a:xfrm>
            <a:off x="7325072" y="4661931"/>
            <a:ext cx="936104" cy="369332"/>
          </a:xfrm>
          <a:prstGeom prst="rect">
            <a:avLst/>
          </a:prstGeom>
          <a:noFill/>
        </p:spPr>
        <p:txBody>
          <a:bodyPr wrap="square" rtlCol="0">
            <a:spAutoFit/>
          </a:bodyPr>
          <a:lstStyle/>
          <a:p>
            <a:pPr algn="ctr"/>
            <a:r>
              <a:rPr lang="en-US" dirty="0" smtClean="0"/>
              <a:t>Tool</a:t>
            </a:r>
            <a:endParaRPr lang="en-US" dirty="0"/>
          </a:p>
        </p:txBody>
      </p:sp>
      <p:sp>
        <p:nvSpPr>
          <p:cNvPr id="9" name="Textfeld 8"/>
          <p:cNvSpPr txBox="1"/>
          <p:nvPr/>
        </p:nvSpPr>
        <p:spPr>
          <a:xfrm>
            <a:off x="7325072" y="2211966"/>
            <a:ext cx="936104" cy="369332"/>
          </a:xfrm>
          <a:prstGeom prst="rect">
            <a:avLst/>
          </a:prstGeom>
          <a:noFill/>
        </p:spPr>
        <p:txBody>
          <a:bodyPr wrap="square" rtlCol="0">
            <a:spAutoFit/>
          </a:bodyPr>
          <a:lstStyle/>
          <a:p>
            <a:pPr algn="ctr"/>
            <a:r>
              <a:rPr lang="en-US" dirty="0" smtClean="0">
                <a:solidFill>
                  <a:schemeClr val="tx2"/>
                </a:solidFill>
              </a:rPr>
              <a:t>Chip</a:t>
            </a:r>
            <a:endParaRPr lang="en-US" dirty="0">
              <a:solidFill>
                <a:schemeClr val="tx2"/>
              </a:solidFill>
            </a:endParaRPr>
          </a:p>
        </p:txBody>
      </p:sp>
      <p:cxnSp>
        <p:nvCxnSpPr>
          <p:cNvPr id="11" name="Gerade Verbindung 10"/>
          <p:cNvCxnSpPr/>
          <p:nvPr/>
        </p:nvCxnSpPr>
        <p:spPr bwMode="auto">
          <a:xfrm flipV="1">
            <a:off x="2846766" y="2591225"/>
            <a:ext cx="0" cy="286750"/>
          </a:xfrm>
          <a:prstGeom prst="line">
            <a:avLst/>
          </a:prstGeom>
          <a:solidFill>
            <a:srgbClr val="DDDDDD"/>
          </a:solidFill>
          <a:ln w="10795"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12" name="Rechteck 11"/>
          <p:cNvSpPr/>
          <p:nvPr/>
        </p:nvSpPr>
        <p:spPr bwMode="auto">
          <a:xfrm>
            <a:off x="2252700" y="1617045"/>
            <a:ext cx="1188132" cy="972846"/>
          </a:xfrm>
          <a:prstGeom prst="rect">
            <a:avLst/>
          </a:prstGeom>
          <a:noFill/>
          <a:ln w="10795" cap="flat" cmpd="sng" algn="ctr">
            <a:solidFill>
              <a:schemeClr val="tx1"/>
            </a:solidFill>
            <a:prstDash val="dash"/>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de-DE" sz="1800" b="0" i="0" u="none" strike="noStrike" cap="none" normalizeH="0" baseline="0" dirty="0" err="1" smtClean="0">
              <a:ln>
                <a:noFill/>
              </a:ln>
              <a:solidFill>
                <a:schemeClr val="bg1"/>
              </a:solidFill>
              <a:effectLst/>
              <a:latin typeface="Arial" charset="0"/>
            </a:endParaRPr>
          </a:p>
        </p:txBody>
      </p:sp>
      <p:cxnSp>
        <p:nvCxnSpPr>
          <p:cNvPr id="13" name="Gerade Verbindung 12"/>
          <p:cNvCxnSpPr/>
          <p:nvPr/>
        </p:nvCxnSpPr>
        <p:spPr bwMode="auto">
          <a:xfrm flipV="1">
            <a:off x="8960364" y="2082768"/>
            <a:ext cx="0" cy="286750"/>
          </a:xfrm>
          <a:prstGeom prst="line">
            <a:avLst/>
          </a:prstGeom>
          <a:solidFill>
            <a:srgbClr val="DDDDDD"/>
          </a:solidFill>
          <a:ln w="10795"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14" name="Rechteck 13"/>
          <p:cNvSpPr/>
          <p:nvPr/>
        </p:nvSpPr>
        <p:spPr bwMode="auto">
          <a:xfrm>
            <a:off x="8366298" y="1108588"/>
            <a:ext cx="1188132" cy="972846"/>
          </a:xfrm>
          <a:prstGeom prst="rect">
            <a:avLst/>
          </a:prstGeom>
          <a:noFill/>
          <a:ln w="10795" cap="flat" cmpd="sng" algn="ctr">
            <a:solidFill>
              <a:schemeClr val="tx1"/>
            </a:solidFill>
            <a:prstDash val="dash"/>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de-DE" sz="1800" b="0" i="0" u="none" strike="noStrike" cap="none" normalizeH="0" baseline="0" dirty="0" err="1" smtClean="0">
              <a:ln>
                <a:noFill/>
              </a:ln>
              <a:solidFill>
                <a:schemeClr val="bg1"/>
              </a:solidFill>
              <a:effectLst/>
              <a:latin typeface="Arial" charset="0"/>
            </a:endParaRPr>
          </a:p>
        </p:txBody>
      </p:sp>
      <p:pic>
        <p:nvPicPr>
          <p:cNvPr id="15"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119910" y="1595011"/>
            <a:ext cx="1453712" cy="10896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233508" y="1083245"/>
            <a:ext cx="1453712" cy="10896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8898646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1"/>
          <p:cNvSpPr txBox="1">
            <a:spLocks/>
          </p:cNvSpPr>
          <p:nvPr/>
        </p:nvSpPr>
        <p:spPr bwMode="auto">
          <a:xfrm>
            <a:off x="217489" y="0"/>
            <a:ext cx="9467850" cy="719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287146" bIns="0" numCol="1" anchor="b" anchorCtr="0" compatLnSpc="1">
            <a:prstTxWarp prst="textNoShape">
              <a:avLst/>
            </a:prstTxWarp>
          </a:bodyPr>
          <a:lstStyle>
            <a:lvl1pPr algn="l" defTabSz="1042236" rtl="0" eaLnBrk="1" fontAlgn="base" hangingPunct="1">
              <a:spcBef>
                <a:spcPct val="0"/>
              </a:spcBef>
              <a:spcAft>
                <a:spcPct val="0"/>
              </a:spcAft>
              <a:defRPr sz="2200" b="1">
                <a:solidFill>
                  <a:schemeClr val="tx2"/>
                </a:solidFill>
                <a:latin typeface="+mj-lt"/>
                <a:ea typeface="+mj-ea"/>
                <a:cs typeface="+mj-cs"/>
              </a:defRPr>
            </a:lvl1pPr>
            <a:lvl2pPr algn="l" defTabSz="1042236" rtl="0" eaLnBrk="1" fontAlgn="base" hangingPunct="1">
              <a:spcBef>
                <a:spcPct val="0"/>
              </a:spcBef>
              <a:spcAft>
                <a:spcPct val="0"/>
              </a:spcAft>
              <a:defRPr sz="2200" b="1">
                <a:solidFill>
                  <a:schemeClr val="tx2"/>
                </a:solidFill>
                <a:latin typeface="Arial" charset="0"/>
              </a:defRPr>
            </a:lvl2pPr>
            <a:lvl3pPr algn="l" defTabSz="1042236" rtl="0" eaLnBrk="1" fontAlgn="base" hangingPunct="1">
              <a:spcBef>
                <a:spcPct val="0"/>
              </a:spcBef>
              <a:spcAft>
                <a:spcPct val="0"/>
              </a:spcAft>
              <a:defRPr sz="2200" b="1">
                <a:solidFill>
                  <a:schemeClr val="tx2"/>
                </a:solidFill>
                <a:latin typeface="Arial" charset="0"/>
              </a:defRPr>
            </a:lvl3pPr>
            <a:lvl4pPr algn="l" defTabSz="1042236" rtl="0" eaLnBrk="1" fontAlgn="base" hangingPunct="1">
              <a:spcBef>
                <a:spcPct val="0"/>
              </a:spcBef>
              <a:spcAft>
                <a:spcPct val="0"/>
              </a:spcAft>
              <a:defRPr sz="2200" b="1">
                <a:solidFill>
                  <a:schemeClr val="tx2"/>
                </a:solidFill>
                <a:latin typeface="Arial" charset="0"/>
              </a:defRPr>
            </a:lvl4pPr>
            <a:lvl5pPr algn="l" defTabSz="1042236" rtl="0" eaLnBrk="1" fontAlgn="base" hangingPunct="1">
              <a:spcBef>
                <a:spcPct val="0"/>
              </a:spcBef>
              <a:spcAft>
                <a:spcPct val="0"/>
              </a:spcAft>
              <a:defRPr sz="2200" b="1">
                <a:solidFill>
                  <a:schemeClr val="tx2"/>
                </a:solidFill>
                <a:latin typeface="Arial" charset="0"/>
              </a:defRPr>
            </a:lvl5pPr>
            <a:lvl6pPr marL="456870" algn="l" defTabSz="1042236" rtl="0" eaLnBrk="1" fontAlgn="base" hangingPunct="1">
              <a:spcBef>
                <a:spcPct val="0"/>
              </a:spcBef>
              <a:spcAft>
                <a:spcPct val="0"/>
              </a:spcAft>
              <a:defRPr sz="2200" b="1">
                <a:solidFill>
                  <a:schemeClr val="tx2"/>
                </a:solidFill>
                <a:latin typeface="Arial" charset="0"/>
              </a:defRPr>
            </a:lvl6pPr>
            <a:lvl7pPr marL="913740" algn="l" defTabSz="1042236" rtl="0" eaLnBrk="1" fontAlgn="base" hangingPunct="1">
              <a:spcBef>
                <a:spcPct val="0"/>
              </a:spcBef>
              <a:spcAft>
                <a:spcPct val="0"/>
              </a:spcAft>
              <a:defRPr sz="2200" b="1">
                <a:solidFill>
                  <a:schemeClr val="tx2"/>
                </a:solidFill>
                <a:latin typeface="Arial" charset="0"/>
              </a:defRPr>
            </a:lvl7pPr>
            <a:lvl8pPr marL="1370612" algn="l" defTabSz="1042236" rtl="0" eaLnBrk="1" fontAlgn="base" hangingPunct="1">
              <a:spcBef>
                <a:spcPct val="0"/>
              </a:spcBef>
              <a:spcAft>
                <a:spcPct val="0"/>
              </a:spcAft>
              <a:defRPr sz="2200" b="1">
                <a:solidFill>
                  <a:schemeClr val="tx2"/>
                </a:solidFill>
                <a:latin typeface="Arial" charset="0"/>
              </a:defRPr>
            </a:lvl8pPr>
            <a:lvl9pPr marL="1827481" algn="l" defTabSz="1042236" rtl="0" eaLnBrk="1" fontAlgn="base" hangingPunct="1">
              <a:spcBef>
                <a:spcPct val="0"/>
              </a:spcBef>
              <a:spcAft>
                <a:spcPct val="0"/>
              </a:spcAft>
              <a:defRPr sz="2200" b="1">
                <a:solidFill>
                  <a:schemeClr val="tx2"/>
                </a:solidFill>
                <a:latin typeface="Arial" charset="0"/>
              </a:defRPr>
            </a:lvl9pPr>
          </a:lstStyle>
          <a:p>
            <a:r>
              <a:rPr lang="en-US" dirty="0"/>
              <a:t>Time and spatial varying thermal properties</a:t>
            </a:r>
            <a:r>
              <a:rPr lang="en-US" kern="0" dirty="0" smtClean="0"/>
              <a:t/>
            </a:r>
            <a:br>
              <a:rPr lang="en-US" kern="0" dirty="0" smtClean="0"/>
            </a:br>
            <a:r>
              <a:rPr lang="en-US" kern="0" dirty="0">
                <a:solidFill>
                  <a:schemeClr val="accent4"/>
                </a:solidFill>
              </a:rPr>
              <a:t>Temperature distribution </a:t>
            </a:r>
            <a:r>
              <a:rPr lang="en-US" kern="0" dirty="0" smtClean="0">
                <a:solidFill>
                  <a:schemeClr val="accent4"/>
                </a:solidFill>
              </a:rPr>
              <a:t>for h</a:t>
            </a:r>
            <a:r>
              <a:rPr lang="en-US" kern="0" baseline="-25000" dirty="0" smtClean="0">
                <a:solidFill>
                  <a:schemeClr val="accent4"/>
                </a:solidFill>
              </a:rPr>
              <a:t>sp</a:t>
            </a:r>
            <a:r>
              <a:rPr lang="en-US" kern="0" dirty="0" smtClean="0">
                <a:solidFill>
                  <a:schemeClr val="accent4"/>
                </a:solidFill>
              </a:rPr>
              <a:t> = 200 µm, </a:t>
            </a:r>
            <a:r>
              <a:rPr lang="en-US" kern="0" dirty="0" err="1" smtClean="0">
                <a:solidFill>
                  <a:schemeClr val="accent4"/>
                </a:solidFill>
              </a:rPr>
              <a:t>v</a:t>
            </a:r>
            <a:r>
              <a:rPr lang="en-US" kern="0" baseline="-25000" dirty="0" err="1" smtClean="0">
                <a:solidFill>
                  <a:schemeClr val="accent4"/>
                </a:solidFill>
              </a:rPr>
              <a:t>c</a:t>
            </a:r>
            <a:r>
              <a:rPr lang="en-US" kern="0" dirty="0" smtClean="0">
                <a:solidFill>
                  <a:schemeClr val="accent4"/>
                </a:solidFill>
              </a:rPr>
              <a:t> = 150 m/min (ACF)</a:t>
            </a:r>
            <a:endParaRPr lang="en-US" kern="0" dirty="0"/>
          </a:p>
        </p:txBody>
      </p:sp>
      <p:sp>
        <p:nvSpPr>
          <p:cNvPr id="4" name="Freeform 101"/>
          <p:cNvSpPr>
            <a:spLocks noEditPoints="1"/>
          </p:cNvSpPr>
          <p:nvPr/>
        </p:nvSpPr>
        <p:spPr bwMode="auto">
          <a:xfrm>
            <a:off x="9156778" y="226102"/>
            <a:ext cx="252028" cy="375751"/>
          </a:xfrm>
          <a:custGeom>
            <a:avLst/>
            <a:gdLst>
              <a:gd name="T0" fmla="*/ 0 w 323"/>
              <a:gd name="T1" fmla="*/ 161 h 484"/>
              <a:gd name="T2" fmla="*/ 47 w 323"/>
              <a:gd name="T3" fmla="*/ 47 h 484"/>
              <a:gd name="T4" fmla="*/ 161 w 323"/>
              <a:gd name="T5" fmla="*/ 0 h 484"/>
              <a:gd name="T6" fmla="*/ 275 w 323"/>
              <a:gd name="T7" fmla="*/ 47 h 484"/>
              <a:gd name="T8" fmla="*/ 323 w 323"/>
              <a:gd name="T9" fmla="*/ 161 h 484"/>
              <a:gd name="T10" fmla="*/ 312 w 323"/>
              <a:gd name="T11" fmla="*/ 218 h 484"/>
              <a:gd name="T12" fmla="*/ 198 w 323"/>
              <a:gd name="T13" fmla="*/ 461 h 484"/>
              <a:gd name="T14" fmla="*/ 183 w 323"/>
              <a:gd name="T15" fmla="*/ 478 h 484"/>
              <a:gd name="T16" fmla="*/ 161 w 323"/>
              <a:gd name="T17" fmla="*/ 484 h 484"/>
              <a:gd name="T18" fmla="*/ 140 w 323"/>
              <a:gd name="T19" fmla="*/ 478 h 484"/>
              <a:gd name="T20" fmla="*/ 126 w 323"/>
              <a:gd name="T21" fmla="*/ 461 h 484"/>
              <a:gd name="T22" fmla="*/ 11 w 323"/>
              <a:gd name="T23" fmla="*/ 218 h 484"/>
              <a:gd name="T24" fmla="*/ 0 w 323"/>
              <a:gd name="T25" fmla="*/ 161 h 484"/>
              <a:gd name="T26" fmla="*/ 104 w 323"/>
              <a:gd name="T27" fmla="*/ 104 h 484"/>
              <a:gd name="T28" fmla="*/ 81 w 323"/>
              <a:gd name="T29" fmla="*/ 161 h 484"/>
              <a:gd name="T30" fmla="*/ 104 w 323"/>
              <a:gd name="T31" fmla="*/ 218 h 484"/>
              <a:gd name="T32" fmla="*/ 161 w 323"/>
              <a:gd name="T33" fmla="*/ 242 h 484"/>
              <a:gd name="T34" fmla="*/ 218 w 323"/>
              <a:gd name="T35" fmla="*/ 218 h 484"/>
              <a:gd name="T36" fmla="*/ 242 w 323"/>
              <a:gd name="T37" fmla="*/ 161 h 484"/>
              <a:gd name="T38" fmla="*/ 218 w 323"/>
              <a:gd name="T39" fmla="*/ 104 h 484"/>
              <a:gd name="T40" fmla="*/ 161 w 323"/>
              <a:gd name="T41" fmla="*/ 81 h 484"/>
              <a:gd name="T42" fmla="*/ 104 w 323"/>
              <a:gd name="T43" fmla="*/ 104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484">
                <a:moveTo>
                  <a:pt x="0" y="161"/>
                </a:moveTo>
                <a:cubicBezTo>
                  <a:pt x="0" y="117"/>
                  <a:pt x="16" y="79"/>
                  <a:pt x="47" y="47"/>
                </a:cubicBezTo>
                <a:cubicBezTo>
                  <a:pt x="79" y="16"/>
                  <a:pt x="117" y="0"/>
                  <a:pt x="161" y="0"/>
                </a:cubicBezTo>
                <a:cubicBezTo>
                  <a:pt x="206" y="0"/>
                  <a:pt x="244" y="16"/>
                  <a:pt x="275" y="47"/>
                </a:cubicBezTo>
                <a:cubicBezTo>
                  <a:pt x="307" y="79"/>
                  <a:pt x="323" y="117"/>
                  <a:pt x="323" y="161"/>
                </a:cubicBezTo>
                <a:cubicBezTo>
                  <a:pt x="323" y="184"/>
                  <a:pt x="319" y="203"/>
                  <a:pt x="312" y="218"/>
                </a:cubicBezTo>
                <a:lnTo>
                  <a:pt x="198" y="461"/>
                </a:lnTo>
                <a:cubicBezTo>
                  <a:pt x="194" y="468"/>
                  <a:pt x="189" y="474"/>
                  <a:pt x="183" y="478"/>
                </a:cubicBezTo>
                <a:cubicBezTo>
                  <a:pt x="176" y="482"/>
                  <a:pt x="169" y="484"/>
                  <a:pt x="161" y="484"/>
                </a:cubicBezTo>
                <a:cubicBezTo>
                  <a:pt x="154" y="484"/>
                  <a:pt x="147" y="482"/>
                  <a:pt x="140" y="478"/>
                </a:cubicBezTo>
                <a:cubicBezTo>
                  <a:pt x="134" y="474"/>
                  <a:pt x="129" y="468"/>
                  <a:pt x="126" y="461"/>
                </a:cubicBezTo>
                <a:lnTo>
                  <a:pt x="11" y="218"/>
                </a:lnTo>
                <a:cubicBezTo>
                  <a:pt x="4" y="203"/>
                  <a:pt x="0" y="184"/>
                  <a:pt x="0" y="161"/>
                </a:cubicBezTo>
                <a:close/>
                <a:moveTo>
                  <a:pt x="104" y="104"/>
                </a:moveTo>
                <a:cubicBezTo>
                  <a:pt x="89" y="120"/>
                  <a:pt x="81" y="139"/>
                  <a:pt x="81" y="161"/>
                </a:cubicBezTo>
                <a:cubicBezTo>
                  <a:pt x="81" y="183"/>
                  <a:pt x="89" y="202"/>
                  <a:pt x="104" y="218"/>
                </a:cubicBezTo>
                <a:cubicBezTo>
                  <a:pt x="120" y="234"/>
                  <a:pt x="139" y="242"/>
                  <a:pt x="161" y="242"/>
                </a:cubicBezTo>
                <a:cubicBezTo>
                  <a:pt x="184" y="242"/>
                  <a:pt x="203" y="234"/>
                  <a:pt x="218" y="218"/>
                </a:cubicBezTo>
                <a:cubicBezTo>
                  <a:pt x="234" y="202"/>
                  <a:pt x="242" y="183"/>
                  <a:pt x="242" y="161"/>
                </a:cubicBezTo>
                <a:cubicBezTo>
                  <a:pt x="242" y="139"/>
                  <a:pt x="234" y="120"/>
                  <a:pt x="218" y="104"/>
                </a:cubicBezTo>
                <a:cubicBezTo>
                  <a:pt x="203" y="88"/>
                  <a:pt x="184" y="81"/>
                  <a:pt x="161" y="81"/>
                </a:cubicBezTo>
                <a:cubicBezTo>
                  <a:pt x="139" y="81"/>
                  <a:pt x="120" y="88"/>
                  <a:pt x="104" y="104"/>
                </a:cubicBez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pic>
        <p:nvPicPr>
          <p:cNvPr id="1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3584" y="1392378"/>
            <a:ext cx="5528289" cy="41437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96628" y="1375266"/>
            <a:ext cx="5528289" cy="41437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1" name="Textfeld 20"/>
          <p:cNvSpPr txBox="1"/>
          <p:nvPr/>
        </p:nvSpPr>
        <p:spPr>
          <a:xfrm>
            <a:off x="-569314" y="1151456"/>
            <a:ext cx="6059749" cy="369332"/>
          </a:xfrm>
          <a:prstGeom prst="rect">
            <a:avLst/>
          </a:prstGeom>
          <a:noFill/>
        </p:spPr>
        <p:txBody>
          <a:bodyPr wrap="square" rtlCol="0">
            <a:spAutoFit/>
          </a:bodyPr>
          <a:lstStyle/>
          <a:p>
            <a:pPr algn="ctr"/>
            <a:r>
              <a:rPr lang="en-US" dirty="0" smtClean="0"/>
              <a:t>Workpiece position : 34,27 mm</a:t>
            </a:r>
            <a:endParaRPr lang="en-US" dirty="0"/>
          </a:p>
        </p:txBody>
      </p:sp>
      <p:sp>
        <p:nvSpPr>
          <p:cNvPr id="22" name="Textfeld 21"/>
          <p:cNvSpPr txBox="1"/>
          <p:nvPr/>
        </p:nvSpPr>
        <p:spPr>
          <a:xfrm>
            <a:off x="3630898" y="1151456"/>
            <a:ext cx="6059749" cy="369332"/>
          </a:xfrm>
          <a:prstGeom prst="rect">
            <a:avLst/>
          </a:prstGeom>
          <a:noFill/>
        </p:spPr>
        <p:txBody>
          <a:bodyPr wrap="square" rtlCol="0">
            <a:spAutoFit/>
          </a:bodyPr>
          <a:lstStyle/>
          <a:p>
            <a:pPr algn="ctr"/>
            <a:r>
              <a:rPr lang="en-US" dirty="0" smtClean="0"/>
              <a:t>Workpiece position : 80 mm</a:t>
            </a:r>
            <a:endParaRPr lang="en-US" dirty="0"/>
          </a:p>
        </p:txBody>
      </p:sp>
      <p:pic>
        <p:nvPicPr>
          <p:cNvPr id="23" name="Picture 90"/>
          <p:cNvPicPr>
            <a:picLocks noChangeAspect="1" noChangeArrowheads="1"/>
          </p:cNvPicPr>
          <p:nvPr/>
        </p:nvPicPr>
        <p:blipFill rotWithShape="1">
          <a:blip r:embed="rId4">
            <a:extLst>
              <a:ext uri="{28A0092B-C50C-407E-A947-70E740481C1C}">
                <a14:useLocalDpi xmlns:a14="http://schemas.microsoft.com/office/drawing/2010/main" val="0"/>
              </a:ext>
            </a:extLst>
          </a:blip>
          <a:srcRect l="80686" r="7915"/>
          <a:stretch/>
        </p:blipFill>
        <p:spPr bwMode="auto">
          <a:xfrm>
            <a:off x="8877436" y="1375266"/>
            <a:ext cx="630150" cy="41437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feld 8"/>
          <p:cNvSpPr txBox="1"/>
          <p:nvPr/>
        </p:nvSpPr>
        <p:spPr>
          <a:xfrm>
            <a:off x="8865561" y="1440152"/>
            <a:ext cx="547481" cy="276999"/>
          </a:xfrm>
          <a:prstGeom prst="rect">
            <a:avLst/>
          </a:prstGeom>
          <a:noFill/>
        </p:spPr>
        <p:txBody>
          <a:bodyPr wrap="square" rtlCol="0">
            <a:spAutoFit/>
          </a:bodyPr>
          <a:lstStyle/>
          <a:p>
            <a:r>
              <a:rPr lang="de-DE" sz="1200" dirty="0" smtClean="0"/>
              <a:t>[°C]</a:t>
            </a:r>
            <a:endParaRPr lang="de-DE" sz="1200" dirty="0"/>
          </a:p>
        </p:txBody>
      </p:sp>
    </p:spTree>
    <p:extLst>
      <p:ext uri="{BB962C8B-B14F-4D97-AF65-F5344CB8AC3E}">
        <p14:creationId xmlns:p14="http://schemas.microsoft.com/office/powerpoint/2010/main" val="281383643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Diagramm 16"/>
          <p:cNvGraphicFramePr>
            <a:graphicFrameLocks/>
          </p:cNvGraphicFramePr>
          <p:nvPr>
            <p:extLst>
              <p:ext uri="{D42A27DB-BD31-4B8C-83A1-F6EECF244321}">
                <p14:modId xmlns:p14="http://schemas.microsoft.com/office/powerpoint/2010/main" val="2154748169"/>
              </p:ext>
            </p:extLst>
          </p:nvPr>
        </p:nvGraphicFramePr>
        <p:xfrm>
          <a:off x="245204" y="874275"/>
          <a:ext cx="9414000" cy="5090400"/>
        </p:xfrm>
        <a:graphic>
          <a:graphicData uri="http://schemas.openxmlformats.org/drawingml/2006/chart">
            <c:chart xmlns:c="http://schemas.openxmlformats.org/drawingml/2006/chart" xmlns:r="http://schemas.openxmlformats.org/officeDocument/2006/relationships" r:id="rId3"/>
          </a:graphicData>
        </a:graphic>
      </p:graphicFrame>
      <p:sp>
        <p:nvSpPr>
          <p:cNvPr id="4" name="Titel 1"/>
          <p:cNvSpPr>
            <a:spLocks noGrp="1"/>
          </p:cNvSpPr>
          <p:nvPr>
            <p:ph type="title"/>
            <p:custDataLst>
              <p:tags r:id="rId1"/>
            </p:custDataLst>
          </p:nvPr>
        </p:nvSpPr>
        <p:spPr>
          <a:xfrm>
            <a:off x="217488" y="0"/>
            <a:ext cx="9467850" cy="719138"/>
          </a:xfrm>
        </p:spPr>
        <p:txBody>
          <a:bodyPr/>
          <a:lstStyle/>
          <a:p>
            <a:r>
              <a:rPr lang="en-US" dirty="0" smtClean="0"/>
              <a:t>Time and spatial varying thermal properties </a:t>
            </a:r>
            <a:br>
              <a:rPr lang="en-US" dirty="0" smtClean="0"/>
            </a:br>
            <a:r>
              <a:rPr lang="en-US" dirty="0" smtClean="0">
                <a:solidFill>
                  <a:schemeClr val="accent4"/>
                </a:solidFill>
              </a:rPr>
              <a:t>Heat partition ratios for h</a:t>
            </a:r>
            <a:r>
              <a:rPr lang="en-US" baseline="-25000" dirty="0" smtClean="0">
                <a:solidFill>
                  <a:schemeClr val="accent4"/>
                </a:solidFill>
              </a:rPr>
              <a:t>sp</a:t>
            </a:r>
            <a:r>
              <a:rPr lang="en-US" dirty="0" smtClean="0">
                <a:solidFill>
                  <a:schemeClr val="accent4"/>
                </a:solidFill>
              </a:rPr>
              <a:t> = 300 µm, </a:t>
            </a:r>
            <a:r>
              <a:rPr lang="en-US" dirty="0" err="1" smtClean="0">
                <a:solidFill>
                  <a:schemeClr val="accent4"/>
                </a:solidFill>
              </a:rPr>
              <a:t>v</a:t>
            </a:r>
            <a:r>
              <a:rPr lang="en-US" baseline="-25000" dirty="0" err="1" smtClean="0">
                <a:solidFill>
                  <a:schemeClr val="accent4"/>
                </a:solidFill>
              </a:rPr>
              <a:t>c</a:t>
            </a:r>
            <a:r>
              <a:rPr lang="en-US" dirty="0" smtClean="0">
                <a:solidFill>
                  <a:schemeClr val="accent4"/>
                </a:solidFill>
              </a:rPr>
              <a:t> = 150 </a:t>
            </a:r>
            <a:r>
              <a:rPr lang="en-US" dirty="0">
                <a:solidFill>
                  <a:schemeClr val="accent4"/>
                </a:solidFill>
              </a:rPr>
              <a:t>m/min (ACF)</a:t>
            </a:r>
          </a:p>
        </p:txBody>
      </p:sp>
      <p:sp>
        <p:nvSpPr>
          <p:cNvPr id="5" name="Freeform 62"/>
          <p:cNvSpPr>
            <a:spLocks noEditPoints="1"/>
          </p:cNvSpPr>
          <p:nvPr/>
        </p:nvSpPr>
        <p:spPr bwMode="auto">
          <a:xfrm>
            <a:off x="9057456" y="188640"/>
            <a:ext cx="450674" cy="450674"/>
          </a:xfrm>
          <a:custGeom>
            <a:avLst/>
            <a:gdLst>
              <a:gd name="T0" fmla="*/ 32 w 484"/>
              <a:gd name="T1" fmla="*/ 364 h 484"/>
              <a:gd name="T2" fmla="*/ 0 w 484"/>
              <a:gd name="T3" fmla="*/ 242 h 484"/>
              <a:gd name="T4" fmla="*/ 32 w 484"/>
              <a:gd name="T5" fmla="*/ 121 h 484"/>
              <a:gd name="T6" fmla="*/ 120 w 484"/>
              <a:gd name="T7" fmla="*/ 33 h 484"/>
              <a:gd name="T8" fmla="*/ 242 w 484"/>
              <a:gd name="T9" fmla="*/ 0 h 484"/>
              <a:gd name="T10" fmla="*/ 363 w 484"/>
              <a:gd name="T11" fmla="*/ 33 h 484"/>
              <a:gd name="T12" fmla="*/ 451 w 484"/>
              <a:gd name="T13" fmla="*/ 121 h 484"/>
              <a:gd name="T14" fmla="*/ 484 w 484"/>
              <a:gd name="T15" fmla="*/ 242 h 484"/>
              <a:gd name="T16" fmla="*/ 451 w 484"/>
              <a:gd name="T17" fmla="*/ 364 h 484"/>
              <a:gd name="T18" fmla="*/ 363 w 484"/>
              <a:gd name="T19" fmla="*/ 452 h 484"/>
              <a:gd name="T20" fmla="*/ 242 w 484"/>
              <a:gd name="T21" fmla="*/ 484 h 484"/>
              <a:gd name="T22" fmla="*/ 120 w 484"/>
              <a:gd name="T23" fmla="*/ 452 h 484"/>
              <a:gd name="T24" fmla="*/ 32 w 484"/>
              <a:gd name="T25" fmla="*/ 364 h 484"/>
              <a:gd name="T26" fmla="*/ 93 w 484"/>
              <a:gd name="T27" fmla="*/ 156 h 484"/>
              <a:gd name="T28" fmla="*/ 70 w 484"/>
              <a:gd name="T29" fmla="*/ 242 h 484"/>
              <a:gd name="T30" fmla="*/ 93 w 484"/>
              <a:gd name="T31" fmla="*/ 328 h 484"/>
              <a:gd name="T32" fmla="*/ 156 w 484"/>
              <a:gd name="T33" fmla="*/ 391 h 484"/>
              <a:gd name="T34" fmla="*/ 242 w 484"/>
              <a:gd name="T35" fmla="*/ 414 h 484"/>
              <a:gd name="T36" fmla="*/ 328 w 484"/>
              <a:gd name="T37" fmla="*/ 391 h 484"/>
              <a:gd name="T38" fmla="*/ 390 w 484"/>
              <a:gd name="T39" fmla="*/ 328 h 484"/>
              <a:gd name="T40" fmla="*/ 413 w 484"/>
              <a:gd name="T41" fmla="*/ 242 h 484"/>
              <a:gd name="T42" fmla="*/ 390 w 484"/>
              <a:gd name="T43" fmla="*/ 156 h 484"/>
              <a:gd name="T44" fmla="*/ 328 w 484"/>
              <a:gd name="T45" fmla="*/ 94 h 484"/>
              <a:gd name="T46" fmla="*/ 242 w 484"/>
              <a:gd name="T47" fmla="*/ 71 h 484"/>
              <a:gd name="T48" fmla="*/ 156 w 484"/>
              <a:gd name="T49" fmla="*/ 94 h 484"/>
              <a:gd name="T50" fmla="*/ 93 w 484"/>
              <a:gd name="T51" fmla="*/ 156 h 484"/>
              <a:gd name="T52" fmla="*/ 161 w 484"/>
              <a:gd name="T53" fmla="*/ 273 h 484"/>
              <a:gd name="T54" fmla="*/ 161 w 484"/>
              <a:gd name="T55" fmla="*/ 252 h 484"/>
              <a:gd name="T56" fmla="*/ 164 w 484"/>
              <a:gd name="T57" fmla="*/ 245 h 484"/>
              <a:gd name="T58" fmla="*/ 171 w 484"/>
              <a:gd name="T59" fmla="*/ 242 h 484"/>
              <a:gd name="T60" fmla="*/ 242 w 484"/>
              <a:gd name="T61" fmla="*/ 242 h 484"/>
              <a:gd name="T62" fmla="*/ 242 w 484"/>
              <a:gd name="T63" fmla="*/ 131 h 484"/>
              <a:gd name="T64" fmla="*/ 245 w 484"/>
              <a:gd name="T65" fmla="*/ 124 h 484"/>
              <a:gd name="T66" fmla="*/ 252 w 484"/>
              <a:gd name="T67" fmla="*/ 121 h 484"/>
              <a:gd name="T68" fmla="*/ 272 w 484"/>
              <a:gd name="T69" fmla="*/ 121 h 484"/>
              <a:gd name="T70" fmla="*/ 279 w 484"/>
              <a:gd name="T71" fmla="*/ 124 h 484"/>
              <a:gd name="T72" fmla="*/ 282 w 484"/>
              <a:gd name="T73" fmla="*/ 131 h 484"/>
              <a:gd name="T74" fmla="*/ 282 w 484"/>
              <a:gd name="T75" fmla="*/ 273 h 484"/>
              <a:gd name="T76" fmla="*/ 279 w 484"/>
              <a:gd name="T77" fmla="*/ 280 h 484"/>
              <a:gd name="T78" fmla="*/ 272 w 484"/>
              <a:gd name="T79" fmla="*/ 283 h 484"/>
              <a:gd name="T80" fmla="*/ 171 w 484"/>
              <a:gd name="T81" fmla="*/ 283 h 484"/>
              <a:gd name="T82" fmla="*/ 164 w 484"/>
              <a:gd name="T83" fmla="*/ 280 h 484"/>
              <a:gd name="T84" fmla="*/ 161 w 484"/>
              <a:gd name="T85" fmla="*/ 27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84" h="484">
                <a:moveTo>
                  <a:pt x="32" y="364"/>
                </a:moveTo>
                <a:cubicBezTo>
                  <a:pt x="11" y="327"/>
                  <a:pt x="0" y="286"/>
                  <a:pt x="0" y="242"/>
                </a:cubicBezTo>
                <a:cubicBezTo>
                  <a:pt x="0" y="198"/>
                  <a:pt x="11" y="158"/>
                  <a:pt x="32" y="121"/>
                </a:cubicBezTo>
                <a:cubicBezTo>
                  <a:pt x="54" y="84"/>
                  <a:pt x="83" y="54"/>
                  <a:pt x="120" y="33"/>
                </a:cubicBezTo>
                <a:cubicBezTo>
                  <a:pt x="157" y="11"/>
                  <a:pt x="198" y="0"/>
                  <a:pt x="242" y="0"/>
                </a:cubicBezTo>
                <a:cubicBezTo>
                  <a:pt x="286" y="0"/>
                  <a:pt x="326" y="11"/>
                  <a:pt x="363" y="33"/>
                </a:cubicBezTo>
                <a:cubicBezTo>
                  <a:pt x="400" y="54"/>
                  <a:pt x="430" y="84"/>
                  <a:pt x="451" y="121"/>
                </a:cubicBezTo>
                <a:cubicBezTo>
                  <a:pt x="473" y="158"/>
                  <a:pt x="484" y="198"/>
                  <a:pt x="484" y="242"/>
                </a:cubicBezTo>
                <a:cubicBezTo>
                  <a:pt x="484" y="286"/>
                  <a:pt x="473" y="327"/>
                  <a:pt x="451" y="364"/>
                </a:cubicBezTo>
                <a:cubicBezTo>
                  <a:pt x="430" y="401"/>
                  <a:pt x="400" y="430"/>
                  <a:pt x="363" y="452"/>
                </a:cubicBezTo>
                <a:cubicBezTo>
                  <a:pt x="326" y="473"/>
                  <a:pt x="286" y="484"/>
                  <a:pt x="242" y="484"/>
                </a:cubicBezTo>
                <a:cubicBezTo>
                  <a:pt x="198" y="484"/>
                  <a:pt x="157" y="473"/>
                  <a:pt x="120" y="452"/>
                </a:cubicBezTo>
                <a:cubicBezTo>
                  <a:pt x="83" y="430"/>
                  <a:pt x="54" y="401"/>
                  <a:pt x="32" y="364"/>
                </a:cubicBezTo>
                <a:close/>
                <a:moveTo>
                  <a:pt x="93" y="156"/>
                </a:moveTo>
                <a:cubicBezTo>
                  <a:pt x="78" y="183"/>
                  <a:pt x="70" y="211"/>
                  <a:pt x="70" y="242"/>
                </a:cubicBezTo>
                <a:cubicBezTo>
                  <a:pt x="70" y="273"/>
                  <a:pt x="78" y="302"/>
                  <a:pt x="93" y="328"/>
                </a:cubicBezTo>
                <a:cubicBezTo>
                  <a:pt x="109" y="355"/>
                  <a:pt x="130" y="375"/>
                  <a:pt x="156" y="391"/>
                </a:cubicBezTo>
                <a:cubicBezTo>
                  <a:pt x="182" y="406"/>
                  <a:pt x="211" y="414"/>
                  <a:pt x="242" y="414"/>
                </a:cubicBezTo>
                <a:cubicBezTo>
                  <a:pt x="273" y="414"/>
                  <a:pt x="302" y="406"/>
                  <a:pt x="328" y="391"/>
                </a:cubicBezTo>
                <a:cubicBezTo>
                  <a:pt x="354" y="375"/>
                  <a:pt x="375" y="355"/>
                  <a:pt x="390" y="328"/>
                </a:cubicBezTo>
                <a:cubicBezTo>
                  <a:pt x="405" y="302"/>
                  <a:pt x="413" y="273"/>
                  <a:pt x="413" y="242"/>
                </a:cubicBezTo>
                <a:cubicBezTo>
                  <a:pt x="413" y="211"/>
                  <a:pt x="405" y="183"/>
                  <a:pt x="390" y="156"/>
                </a:cubicBezTo>
                <a:cubicBezTo>
                  <a:pt x="375" y="130"/>
                  <a:pt x="354" y="109"/>
                  <a:pt x="328" y="94"/>
                </a:cubicBezTo>
                <a:cubicBezTo>
                  <a:pt x="302" y="79"/>
                  <a:pt x="273" y="71"/>
                  <a:pt x="242" y="71"/>
                </a:cubicBezTo>
                <a:cubicBezTo>
                  <a:pt x="211" y="71"/>
                  <a:pt x="182" y="79"/>
                  <a:pt x="156" y="94"/>
                </a:cubicBezTo>
                <a:cubicBezTo>
                  <a:pt x="130" y="109"/>
                  <a:pt x="109" y="130"/>
                  <a:pt x="93" y="156"/>
                </a:cubicBezTo>
                <a:close/>
                <a:moveTo>
                  <a:pt x="161" y="273"/>
                </a:moveTo>
                <a:lnTo>
                  <a:pt x="161" y="252"/>
                </a:lnTo>
                <a:cubicBezTo>
                  <a:pt x="161" y="249"/>
                  <a:pt x="162" y="247"/>
                  <a:pt x="164" y="245"/>
                </a:cubicBezTo>
                <a:cubicBezTo>
                  <a:pt x="166" y="243"/>
                  <a:pt x="168" y="242"/>
                  <a:pt x="171" y="242"/>
                </a:cubicBezTo>
                <a:lnTo>
                  <a:pt x="242" y="242"/>
                </a:lnTo>
                <a:lnTo>
                  <a:pt x="242" y="131"/>
                </a:lnTo>
                <a:cubicBezTo>
                  <a:pt x="242" y="129"/>
                  <a:pt x="243" y="126"/>
                  <a:pt x="245" y="124"/>
                </a:cubicBezTo>
                <a:cubicBezTo>
                  <a:pt x="246" y="122"/>
                  <a:pt x="249" y="121"/>
                  <a:pt x="252" y="121"/>
                </a:cubicBezTo>
                <a:lnTo>
                  <a:pt x="272" y="121"/>
                </a:lnTo>
                <a:cubicBezTo>
                  <a:pt x="275" y="121"/>
                  <a:pt x="277" y="122"/>
                  <a:pt x="279" y="124"/>
                </a:cubicBezTo>
                <a:cubicBezTo>
                  <a:pt x="281" y="126"/>
                  <a:pt x="282" y="129"/>
                  <a:pt x="282" y="131"/>
                </a:cubicBezTo>
                <a:lnTo>
                  <a:pt x="282" y="273"/>
                </a:lnTo>
                <a:cubicBezTo>
                  <a:pt x="282" y="276"/>
                  <a:pt x="281" y="278"/>
                  <a:pt x="279" y="280"/>
                </a:cubicBezTo>
                <a:cubicBezTo>
                  <a:pt x="277" y="282"/>
                  <a:pt x="275" y="283"/>
                  <a:pt x="272" y="283"/>
                </a:cubicBezTo>
                <a:lnTo>
                  <a:pt x="171" y="283"/>
                </a:lnTo>
                <a:cubicBezTo>
                  <a:pt x="168" y="283"/>
                  <a:pt x="166" y="282"/>
                  <a:pt x="164" y="280"/>
                </a:cubicBezTo>
                <a:cubicBezTo>
                  <a:pt x="162" y="278"/>
                  <a:pt x="161" y="276"/>
                  <a:pt x="161" y="273"/>
                </a:cubicBez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 name="Textfeld 6"/>
          <p:cNvSpPr txBox="1"/>
          <p:nvPr/>
        </p:nvSpPr>
        <p:spPr>
          <a:xfrm>
            <a:off x="8348995" y="4653136"/>
            <a:ext cx="936104" cy="369332"/>
          </a:xfrm>
          <a:prstGeom prst="rect">
            <a:avLst/>
          </a:prstGeom>
          <a:noFill/>
        </p:spPr>
        <p:txBody>
          <a:bodyPr wrap="square" rtlCol="0">
            <a:spAutoFit/>
          </a:bodyPr>
          <a:lstStyle/>
          <a:p>
            <a:pPr algn="ctr"/>
            <a:r>
              <a:rPr lang="en-US" dirty="0" smtClean="0"/>
              <a:t>Tool</a:t>
            </a:r>
            <a:endParaRPr lang="en-US" dirty="0"/>
          </a:p>
        </p:txBody>
      </p:sp>
      <p:sp>
        <p:nvSpPr>
          <p:cNvPr id="8" name="Textfeld 7"/>
          <p:cNvSpPr txBox="1"/>
          <p:nvPr/>
        </p:nvSpPr>
        <p:spPr>
          <a:xfrm>
            <a:off x="8065155" y="3789040"/>
            <a:ext cx="1503784" cy="369332"/>
          </a:xfrm>
          <a:prstGeom prst="rect">
            <a:avLst/>
          </a:prstGeom>
          <a:noFill/>
        </p:spPr>
        <p:txBody>
          <a:bodyPr wrap="square" rtlCol="0">
            <a:spAutoFit/>
          </a:bodyPr>
          <a:lstStyle/>
          <a:p>
            <a:pPr algn="ctr"/>
            <a:r>
              <a:rPr lang="en-US" dirty="0" smtClean="0"/>
              <a:t>Workpiece</a:t>
            </a:r>
            <a:endParaRPr lang="en-US" dirty="0"/>
          </a:p>
        </p:txBody>
      </p:sp>
      <p:sp>
        <p:nvSpPr>
          <p:cNvPr id="9" name="Textfeld 8"/>
          <p:cNvSpPr txBox="1"/>
          <p:nvPr/>
        </p:nvSpPr>
        <p:spPr>
          <a:xfrm>
            <a:off x="8348995" y="2434826"/>
            <a:ext cx="936104" cy="369332"/>
          </a:xfrm>
          <a:prstGeom prst="rect">
            <a:avLst/>
          </a:prstGeom>
          <a:noFill/>
        </p:spPr>
        <p:txBody>
          <a:bodyPr wrap="square" rtlCol="0">
            <a:spAutoFit/>
          </a:bodyPr>
          <a:lstStyle/>
          <a:p>
            <a:pPr algn="ctr"/>
            <a:r>
              <a:rPr lang="en-US" dirty="0" smtClean="0">
                <a:solidFill>
                  <a:schemeClr val="tx2"/>
                </a:solidFill>
              </a:rPr>
              <a:t>Chip</a:t>
            </a:r>
            <a:endParaRPr lang="en-US" dirty="0">
              <a:solidFill>
                <a:schemeClr val="tx2"/>
              </a:solidFill>
            </a:endParaRPr>
          </a:p>
        </p:txBody>
      </p:sp>
      <p:cxnSp>
        <p:nvCxnSpPr>
          <p:cNvPr id="11" name="Gerade Verbindung 10"/>
          <p:cNvCxnSpPr/>
          <p:nvPr/>
        </p:nvCxnSpPr>
        <p:spPr bwMode="auto">
          <a:xfrm flipV="1">
            <a:off x="2849719" y="2134928"/>
            <a:ext cx="0" cy="286750"/>
          </a:xfrm>
          <a:prstGeom prst="line">
            <a:avLst/>
          </a:prstGeom>
          <a:solidFill>
            <a:srgbClr val="DDDDDD"/>
          </a:solidFill>
          <a:ln w="10795"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12" name="Rechteck 11"/>
          <p:cNvSpPr/>
          <p:nvPr/>
        </p:nvSpPr>
        <p:spPr bwMode="auto">
          <a:xfrm>
            <a:off x="2255653" y="1160748"/>
            <a:ext cx="1188132" cy="972846"/>
          </a:xfrm>
          <a:prstGeom prst="rect">
            <a:avLst/>
          </a:prstGeom>
          <a:noFill/>
          <a:ln w="10795" cap="flat" cmpd="sng" algn="ctr">
            <a:solidFill>
              <a:schemeClr val="tx1"/>
            </a:solidFill>
            <a:prstDash val="dash"/>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de-DE" sz="1800" b="0" i="0" u="none" strike="noStrike" cap="none" normalizeH="0" baseline="0" dirty="0" err="1" smtClean="0">
              <a:ln>
                <a:noFill/>
              </a:ln>
              <a:solidFill>
                <a:schemeClr val="bg1"/>
              </a:solidFill>
              <a:effectLst/>
              <a:latin typeface="Arial" charset="0"/>
            </a:endParaRPr>
          </a:p>
        </p:txBody>
      </p:sp>
      <p:cxnSp>
        <p:nvCxnSpPr>
          <p:cNvPr id="13" name="Gerade Verbindung 12"/>
          <p:cNvCxnSpPr/>
          <p:nvPr/>
        </p:nvCxnSpPr>
        <p:spPr bwMode="auto">
          <a:xfrm flipV="1">
            <a:off x="8962242" y="1774888"/>
            <a:ext cx="0" cy="286750"/>
          </a:xfrm>
          <a:prstGeom prst="line">
            <a:avLst/>
          </a:prstGeom>
          <a:solidFill>
            <a:srgbClr val="DDDDDD"/>
          </a:solidFill>
          <a:ln w="10795"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14" name="Rechteck 13"/>
          <p:cNvSpPr/>
          <p:nvPr/>
        </p:nvSpPr>
        <p:spPr bwMode="auto">
          <a:xfrm>
            <a:off x="8368176" y="800708"/>
            <a:ext cx="1188132" cy="972846"/>
          </a:xfrm>
          <a:prstGeom prst="rect">
            <a:avLst/>
          </a:prstGeom>
          <a:noFill/>
          <a:ln w="10795" cap="flat" cmpd="sng" algn="ctr">
            <a:solidFill>
              <a:schemeClr val="tx1"/>
            </a:solidFill>
            <a:prstDash val="dash"/>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de-DE" sz="1800" b="0" i="0" u="none" strike="noStrike" cap="none" normalizeH="0" baseline="0" dirty="0" err="1" smtClean="0">
              <a:ln>
                <a:noFill/>
              </a:ln>
              <a:solidFill>
                <a:schemeClr val="bg1"/>
              </a:solidFill>
              <a:effectLst/>
              <a:latin typeface="Arial" charset="0"/>
            </a:endParaRPr>
          </a:p>
        </p:txBody>
      </p:sp>
      <p:pic>
        <p:nvPicPr>
          <p:cNvPr id="15"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122863" y="1138714"/>
            <a:ext cx="1453712" cy="10896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222630" y="775365"/>
            <a:ext cx="1457190" cy="10896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8792539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1"/>
          <p:cNvSpPr txBox="1">
            <a:spLocks/>
          </p:cNvSpPr>
          <p:nvPr/>
        </p:nvSpPr>
        <p:spPr bwMode="auto">
          <a:xfrm>
            <a:off x="217489" y="0"/>
            <a:ext cx="9467850" cy="719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287146" bIns="0" numCol="1" anchor="b" anchorCtr="0" compatLnSpc="1">
            <a:prstTxWarp prst="textNoShape">
              <a:avLst/>
            </a:prstTxWarp>
          </a:bodyPr>
          <a:lstStyle>
            <a:lvl1pPr algn="l" defTabSz="1042236" rtl="0" eaLnBrk="1" fontAlgn="base" hangingPunct="1">
              <a:spcBef>
                <a:spcPct val="0"/>
              </a:spcBef>
              <a:spcAft>
                <a:spcPct val="0"/>
              </a:spcAft>
              <a:defRPr sz="2200" b="1">
                <a:solidFill>
                  <a:schemeClr val="tx2"/>
                </a:solidFill>
                <a:latin typeface="+mj-lt"/>
                <a:ea typeface="+mj-ea"/>
                <a:cs typeface="+mj-cs"/>
              </a:defRPr>
            </a:lvl1pPr>
            <a:lvl2pPr algn="l" defTabSz="1042236" rtl="0" eaLnBrk="1" fontAlgn="base" hangingPunct="1">
              <a:spcBef>
                <a:spcPct val="0"/>
              </a:spcBef>
              <a:spcAft>
                <a:spcPct val="0"/>
              </a:spcAft>
              <a:defRPr sz="2200" b="1">
                <a:solidFill>
                  <a:schemeClr val="tx2"/>
                </a:solidFill>
                <a:latin typeface="Arial" charset="0"/>
              </a:defRPr>
            </a:lvl2pPr>
            <a:lvl3pPr algn="l" defTabSz="1042236" rtl="0" eaLnBrk="1" fontAlgn="base" hangingPunct="1">
              <a:spcBef>
                <a:spcPct val="0"/>
              </a:spcBef>
              <a:spcAft>
                <a:spcPct val="0"/>
              </a:spcAft>
              <a:defRPr sz="2200" b="1">
                <a:solidFill>
                  <a:schemeClr val="tx2"/>
                </a:solidFill>
                <a:latin typeface="Arial" charset="0"/>
              </a:defRPr>
            </a:lvl3pPr>
            <a:lvl4pPr algn="l" defTabSz="1042236" rtl="0" eaLnBrk="1" fontAlgn="base" hangingPunct="1">
              <a:spcBef>
                <a:spcPct val="0"/>
              </a:spcBef>
              <a:spcAft>
                <a:spcPct val="0"/>
              </a:spcAft>
              <a:defRPr sz="2200" b="1">
                <a:solidFill>
                  <a:schemeClr val="tx2"/>
                </a:solidFill>
                <a:latin typeface="Arial" charset="0"/>
              </a:defRPr>
            </a:lvl4pPr>
            <a:lvl5pPr algn="l" defTabSz="1042236" rtl="0" eaLnBrk="1" fontAlgn="base" hangingPunct="1">
              <a:spcBef>
                <a:spcPct val="0"/>
              </a:spcBef>
              <a:spcAft>
                <a:spcPct val="0"/>
              </a:spcAft>
              <a:defRPr sz="2200" b="1">
                <a:solidFill>
                  <a:schemeClr val="tx2"/>
                </a:solidFill>
                <a:latin typeface="Arial" charset="0"/>
              </a:defRPr>
            </a:lvl5pPr>
            <a:lvl6pPr marL="456870" algn="l" defTabSz="1042236" rtl="0" eaLnBrk="1" fontAlgn="base" hangingPunct="1">
              <a:spcBef>
                <a:spcPct val="0"/>
              </a:spcBef>
              <a:spcAft>
                <a:spcPct val="0"/>
              </a:spcAft>
              <a:defRPr sz="2200" b="1">
                <a:solidFill>
                  <a:schemeClr val="tx2"/>
                </a:solidFill>
                <a:latin typeface="Arial" charset="0"/>
              </a:defRPr>
            </a:lvl6pPr>
            <a:lvl7pPr marL="913740" algn="l" defTabSz="1042236" rtl="0" eaLnBrk="1" fontAlgn="base" hangingPunct="1">
              <a:spcBef>
                <a:spcPct val="0"/>
              </a:spcBef>
              <a:spcAft>
                <a:spcPct val="0"/>
              </a:spcAft>
              <a:defRPr sz="2200" b="1">
                <a:solidFill>
                  <a:schemeClr val="tx2"/>
                </a:solidFill>
                <a:latin typeface="Arial" charset="0"/>
              </a:defRPr>
            </a:lvl7pPr>
            <a:lvl8pPr marL="1370612" algn="l" defTabSz="1042236" rtl="0" eaLnBrk="1" fontAlgn="base" hangingPunct="1">
              <a:spcBef>
                <a:spcPct val="0"/>
              </a:spcBef>
              <a:spcAft>
                <a:spcPct val="0"/>
              </a:spcAft>
              <a:defRPr sz="2200" b="1">
                <a:solidFill>
                  <a:schemeClr val="tx2"/>
                </a:solidFill>
                <a:latin typeface="Arial" charset="0"/>
              </a:defRPr>
            </a:lvl8pPr>
            <a:lvl9pPr marL="1827481" algn="l" defTabSz="1042236" rtl="0" eaLnBrk="1" fontAlgn="base" hangingPunct="1">
              <a:spcBef>
                <a:spcPct val="0"/>
              </a:spcBef>
              <a:spcAft>
                <a:spcPct val="0"/>
              </a:spcAft>
              <a:defRPr sz="2200" b="1">
                <a:solidFill>
                  <a:schemeClr val="tx2"/>
                </a:solidFill>
                <a:latin typeface="Arial" charset="0"/>
              </a:defRPr>
            </a:lvl9pPr>
          </a:lstStyle>
          <a:p>
            <a:r>
              <a:rPr lang="en-US" dirty="0"/>
              <a:t>Time and spatial varying thermal properties</a:t>
            </a:r>
            <a:r>
              <a:rPr lang="en-US" kern="0" dirty="0" smtClean="0"/>
              <a:t/>
            </a:r>
            <a:br>
              <a:rPr lang="en-US" kern="0" dirty="0" smtClean="0"/>
            </a:br>
            <a:r>
              <a:rPr lang="en-US" kern="0" dirty="0">
                <a:solidFill>
                  <a:schemeClr val="accent4"/>
                </a:solidFill>
              </a:rPr>
              <a:t>Temperature distribution </a:t>
            </a:r>
            <a:r>
              <a:rPr lang="en-US" kern="0" dirty="0" smtClean="0">
                <a:solidFill>
                  <a:schemeClr val="accent4"/>
                </a:solidFill>
              </a:rPr>
              <a:t>for h</a:t>
            </a:r>
            <a:r>
              <a:rPr lang="en-US" kern="0" baseline="-25000" dirty="0" smtClean="0">
                <a:solidFill>
                  <a:schemeClr val="accent4"/>
                </a:solidFill>
              </a:rPr>
              <a:t>sp</a:t>
            </a:r>
            <a:r>
              <a:rPr lang="en-US" kern="0" dirty="0" smtClean="0">
                <a:solidFill>
                  <a:schemeClr val="accent4"/>
                </a:solidFill>
              </a:rPr>
              <a:t> = 300 µm, </a:t>
            </a:r>
            <a:r>
              <a:rPr lang="en-US" kern="0" dirty="0" err="1" smtClean="0">
                <a:solidFill>
                  <a:schemeClr val="accent4"/>
                </a:solidFill>
              </a:rPr>
              <a:t>v</a:t>
            </a:r>
            <a:r>
              <a:rPr lang="en-US" kern="0" baseline="-25000" dirty="0" err="1" smtClean="0">
                <a:solidFill>
                  <a:schemeClr val="accent4"/>
                </a:solidFill>
              </a:rPr>
              <a:t>c</a:t>
            </a:r>
            <a:r>
              <a:rPr lang="en-US" kern="0" dirty="0" smtClean="0">
                <a:solidFill>
                  <a:schemeClr val="accent4"/>
                </a:solidFill>
              </a:rPr>
              <a:t> = 150 m/min (ACF)</a:t>
            </a:r>
            <a:endParaRPr lang="en-US" kern="0" dirty="0"/>
          </a:p>
        </p:txBody>
      </p:sp>
      <p:sp>
        <p:nvSpPr>
          <p:cNvPr id="4" name="Freeform 101"/>
          <p:cNvSpPr>
            <a:spLocks noEditPoints="1"/>
          </p:cNvSpPr>
          <p:nvPr/>
        </p:nvSpPr>
        <p:spPr bwMode="auto">
          <a:xfrm>
            <a:off x="9156778" y="226102"/>
            <a:ext cx="252028" cy="375751"/>
          </a:xfrm>
          <a:custGeom>
            <a:avLst/>
            <a:gdLst>
              <a:gd name="T0" fmla="*/ 0 w 323"/>
              <a:gd name="T1" fmla="*/ 161 h 484"/>
              <a:gd name="T2" fmla="*/ 47 w 323"/>
              <a:gd name="T3" fmla="*/ 47 h 484"/>
              <a:gd name="T4" fmla="*/ 161 w 323"/>
              <a:gd name="T5" fmla="*/ 0 h 484"/>
              <a:gd name="T6" fmla="*/ 275 w 323"/>
              <a:gd name="T7" fmla="*/ 47 h 484"/>
              <a:gd name="T8" fmla="*/ 323 w 323"/>
              <a:gd name="T9" fmla="*/ 161 h 484"/>
              <a:gd name="T10" fmla="*/ 312 w 323"/>
              <a:gd name="T11" fmla="*/ 218 h 484"/>
              <a:gd name="T12" fmla="*/ 198 w 323"/>
              <a:gd name="T13" fmla="*/ 461 h 484"/>
              <a:gd name="T14" fmla="*/ 183 w 323"/>
              <a:gd name="T15" fmla="*/ 478 h 484"/>
              <a:gd name="T16" fmla="*/ 161 w 323"/>
              <a:gd name="T17" fmla="*/ 484 h 484"/>
              <a:gd name="T18" fmla="*/ 140 w 323"/>
              <a:gd name="T19" fmla="*/ 478 h 484"/>
              <a:gd name="T20" fmla="*/ 126 w 323"/>
              <a:gd name="T21" fmla="*/ 461 h 484"/>
              <a:gd name="T22" fmla="*/ 11 w 323"/>
              <a:gd name="T23" fmla="*/ 218 h 484"/>
              <a:gd name="T24" fmla="*/ 0 w 323"/>
              <a:gd name="T25" fmla="*/ 161 h 484"/>
              <a:gd name="T26" fmla="*/ 104 w 323"/>
              <a:gd name="T27" fmla="*/ 104 h 484"/>
              <a:gd name="T28" fmla="*/ 81 w 323"/>
              <a:gd name="T29" fmla="*/ 161 h 484"/>
              <a:gd name="T30" fmla="*/ 104 w 323"/>
              <a:gd name="T31" fmla="*/ 218 h 484"/>
              <a:gd name="T32" fmla="*/ 161 w 323"/>
              <a:gd name="T33" fmla="*/ 242 h 484"/>
              <a:gd name="T34" fmla="*/ 218 w 323"/>
              <a:gd name="T35" fmla="*/ 218 h 484"/>
              <a:gd name="T36" fmla="*/ 242 w 323"/>
              <a:gd name="T37" fmla="*/ 161 h 484"/>
              <a:gd name="T38" fmla="*/ 218 w 323"/>
              <a:gd name="T39" fmla="*/ 104 h 484"/>
              <a:gd name="T40" fmla="*/ 161 w 323"/>
              <a:gd name="T41" fmla="*/ 81 h 484"/>
              <a:gd name="T42" fmla="*/ 104 w 323"/>
              <a:gd name="T43" fmla="*/ 104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484">
                <a:moveTo>
                  <a:pt x="0" y="161"/>
                </a:moveTo>
                <a:cubicBezTo>
                  <a:pt x="0" y="117"/>
                  <a:pt x="16" y="79"/>
                  <a:pt x="47" y="47"/>
                </a:cubicBezTo>
                <a:cubicBezTo>
                  <a:pt x="79" y="16"/>
                  <a:pt x="117" y="0"/>
                  <a:pt x="161" y="0"/>
                </a:cubicBezTo>
                <a:cubicBezTo>
                  <a:pt x="206" y="0"/>
                  <a:pt x="244" y="16"/>
                  <a:pt x="275" y="47"/>
                </a:cubicBezTo>
                <a:cubicBezTo>
                  <a:pt x="307" y="79"/>
                  <a:pt x="323" y="117"/>
                  <a:pt x="323" y="161"/>
                </a:cubicBezTo>
                <a:cubicBezTo>
                  <a:pt x="323" y="184"/>
                  <a:pt x="319" y="203"/>
                  <a:pt x="312" y="218"/>
                </a:cubicBezTo>
                <a:lnTo>
                  <a:pt x="198" y="461"/>
                </a:lnTo>
                <a:cubicBezTo>
                  <a:pt x="194" y="468"/>
                  <a:pt x="189" y="474"/>
                  <a:pt x="183" y="478"/>
                </a:cubicBezTo>
                <a:cubicBezTo>
                  <a:pt x="176" y="482"/>
                  <a:pt x="169" y="484"/>
                  <a:pt x="161" y="484"/>
                </a:cubicBezTo>
                <a:cubicBezTo>
                  <a:pt x="154" y="484"/>
                  <a:pt x="147" y="482"/>
                  <a:pt x="140" y="478"/>
                </a:cubicBezTo>
                <a:cubicBezTo>
                  <a:pt x="134" y="474"/>
                  <a:pt x="129" y="468"/>
                  <a:pt x="126" y="461"/>
                </a:cubicBezTo>
                <a:lnTo>
                  <a:pt x="11" y="218"/>
                </a:lnTo>
                <a:cubicBezTo>
                  <a:pt x="4" y="203"/>
                  <a:pt x="0" y="184"/>
                  <a:pt x="0" y="161"/>
                </a:cubicBezTo>
                <a:close/>
                <a:moveTo>
                  <a:pt x="104" y="104"/>
                </a:moveTo>
                <a:cubicBezTo>
                  <a:pt x="89" y="120"/>
                  <a:pt x="81" y="139"/>
                  <a:pt x="81" y="161"/>
                </a:cubicBezTo>
                <a:cubicBezTo>
                  <a:pt x="81" y="183"/>
                  <a:pt x="89" y="202"/>
                  <a:pt x="104" y="218"/>
                </a:cubicBezTo>
                <a:cubicBezTo>
                  <a:pt x="120" y="234"/>
                  <a:pt x="139" y="242"/>
                  <a:pt x="161" y="242"/>
                </a:cubicBezTo>
                <a:cubicBezTo>
                  <a:pt x="184" y="242"/>
                  <a:pt x="203" y="234"/>
                  <a:pt x="218" y="218"/>
                </a:cubicBezTo>
                <a:cubicBezTo>
                  <a:pt x="234" y="202"/>
                  <a:pt x="242" y="183"/>
                  <a:pt x="242" y="161"/>
                </a:cubicBezTo>
                <a:cubicBezTo>
                  <a:pt x="242" y="139"/>
                  <a:pt x="234" y="120"/>
                  <a:pt x="218" y="104"/>
                </a:cubicBezTo>
                <a:cubicBezTo>
                  <a:pt x="203" y="88"/>
                  <a:pt x="184" y="81"/>
                  <a:pt x="161" y="81"/>
                </a:cubicBezTo>
                <a:cubicBezTo>
                  <a:pt x="139" y="81"/>
                  <a:pt x="120" y="88"/>
                  <a:pt x="104" y="104"/>
                </a:cubicBez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pic>
        <p:nvPicPr>
          <p:cNvPr id="1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3584" y="1392378"/>
            <a:ext cx="5528289" cy="41437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96628" y="1375266"/>
            <a:ext cx="5541516" cy="41437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 name="Textfeld 19"/>
          <p:cNvSpPr txBox="1"/>
          <p:nvPr/>
        </p:nvSpPr>
        <p:spPr>
          <a:xfrm>
            <a:off x="-569314" y="1151456"/>
            <a:ext cx="6059749" cy="369332"/>
          </a:xfrm>
          <a:prstGeom prst="rect">
            <a:avLst/>
          </a:prstGeom>
          <a:noFill/>
        </p:spPr>
        <p:txBody>
          <a:bodyPr wrap="square" rtlCol="0">
            <a:spAutoFit/>
          </a:bodyPr>
          <a:lstStyle/>
          <a:p>
            <a:pPr algn="ctr"/>
            <a:r>
              <a:rPr lang="en-US" dirty="0" smtClean="0"/>
              <a:t>Workpiece position : 34,27 mm</a:t>
            </a:r>
            <a:endParaRPr lang="en-US" dirty="0"/>
          </a:p>
        </p:txBody>
      </p:sp>
      <p:sp>
        <p:nvSpPr>
          <p:cNvPr id="21" name="Textfeld 20"/>
          <p:cNvSpPr txBox="1"/>
          <p:nvPr/>
        </p:nvSpPr>
        <p:spPr>
          <a:xfrm>
            <a:off x="3630898" y="1151456"/>
            <a:ext cx="6059749" cy="369332"/>
          </a:xfrm>
          <a:prstGeom prst="rect">
            <a:avLst/>
          </a:prstGeom>
          <a:noFill/>
        </p:spPr>
        <p:txBody>
          <a:bodyPr wrap="square" rtlCol="0">
            <a:spAutoFit/>
          </a:bodyPr>
          <a:lstStyle/>
          <a:p>
            <a:pPr algn="ctr"/>
            <a:r>
              <a:rPr lang="en-US" dirty="0" smtClean="0"/>
              <a:t>Workpiece position : 80 mm</a:t>
            </a:r>
            <a:endParaRPr lang="en-US" dirty="0"/>
          </a:p>
        </p:txBody>
      </p:sp>
      <p:pic>
        <p:nvPicPr>
          <p:cNvPr id="22" name="Picture 90"/>
          <p:cNvPicPr>
            <a:picLocks noChangeAspect="1" noChangeArrowheads="1"/>
          </p:cNvPicPr>
          <p:nvPr/>
        </p:nvPicPr>
        <p:blipFill rotWithShape="1">
          <a:blip r:embed="rId4">
            <a:extLst>
              <a:ext uri="{28A0092B-C50C-407E-A947-70E740481C1C}">
                <a14:useLocalDpi xmlns:a14="http://schemas.microsoft.com/office/drawing/2010/main" val="0"/>
              </a:ext>
            </a:extLst>
          </a:blip>
          <a:srcRect l="80686" r="7915"/>
          <a:stretch/>
        </p:blipFill>
        <p:spPr bwMode="auto">
          <a:xfrm>
            <a:off x="8877436" y="1375266"/>
            <a:ext cx="630150" cy="41437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feld 8"/>
          <p:cNvSpPr txBox="1"/>
          <p:nvPr/>
        </p:nvSpPr>
        <p:spPr>
          <a:xfrm>
            <a:off x="8865561" y="1440152"/>
            <a:ext cx="547481" cy="276999"/>
          </a:xfrm>
          <a:prstGeom prst="rect">
            <a:avLst/>
          </a:prstGeom>
          <a:noFill/>
        </p:spPr>
        <p:txBody>
          <a:bodyPr wrap="square" rtlCol="0">
            <a:spAutoFit/>
          </a:bodyPr>
          <a:lstStyle/>
          <a:p>
            <a:r>
              <a:rPr lang="de-DE" sz="1200" dirty="0" smtClean="0"/>
              <a:t>[°C]</a:t>
            </a:r>
            <a:endParaRPr lang="de-DE" sz="1200" dirty="0"/>
          </a:p>
        </p:txBody>
      </p:sp>
    </p:spTree>
    <p:extLst>
      <p:ext uri="{BB962C8B-B14F-4D97-AF65-F5344CB8AC3E}">
        <p14:creationId xmlns:p14="http://schemas.microsoft.com/office/powerpoint/2010/main" val="361952620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1"/>
          <p:cNvSpPr>
            <a:spLocks noGrp="1"/>
          </p:cNvSpPr>
          <p:nvPr>
            <p:ph type="title"/>
            <p:custDataLst>
              <p:tags r:id="rId1"/>
            </p:custDataLst>
          </p:nvPr>
        </p:nvSpPr>
        <p:spPr>
          <a:xfrm>
            <a:off x="217488" y="0"/>
            <a:ext cx="9467850" cy="719138"/>
          </a:xfrm>
        </p:spPr>
        <p:txBody>
          <a:bodyPr/>
          <a:lstStyle/>
          <a:p>
            <a:r>
              <a:rPr lang="en-US" dirty="0" smtClean="0"/>
              <a:t>Time and spatial varying thermal properties </a:t>
            </a:r>
            <a:br>
              <a:rPr lang="en-US" dirty="0" smtClean="0"/>
            </a:br>
            <a:r>
              <a:rPr lang="en-US" dirty="0" smtClean="0">
                <a:solidFill>
                  <a:schemeClr val="accent4"/>
                </a:solidFill>
              </a:rPr>
              <a:t>Heat partition ratios for h</a:t>
            </a:r>
            <a:r>
              <a:rPr lang="en-US" baseline="-25000" dirty="0" smtClean="0">
                <a:solidFill>
                  <a:schemeClr val="accent4"/>
                </a:solidFill>
              </a:rPr>
              <a:t>sp</a:t>
            </a:r>
            <a:r>
              <a:rPr lang="en-US" dirty="0" smtClean="0">
                <a:solidFill>
                  <a:schemeClr val="accent4"/>
                </a:solidFill>
              </a:rPr>
              <a:t> = </a:t>
            </a:r>
            <a:r>
              <a:rPr lang="en-US" dirty="0">
                <a:solidFill>
                  <a:schemeClr val="accent4"/>
                </a:solidFill>
              </a:rPr>
              <a:t>2</a:t>
            </a:r>
            <a:r>
              <a:rPr lang="en-US" dirty="0" smtClean="0">
                <a:solidFill>
                  <a:schemeClr val="accent4"/>
                </a:solidFill>
              </a:rPr>
              <a:t>00 µm, </a:t>
            </a:r>
            <a:r>
              <a:rPr lang="en-US" dirty="0" err="1" smtClean="0">
                <a:solidFill>
                  <a:schemeClr val="accent4"/>
                </a:solidFill>
              </a:rPr>
              <a:t>v</a:t>
            </a:r>
            <a:r>
              <a:rPr lang="en-US" baseline="-25000" dirty="0" err="1" smtClean="0">
                <a:solidFill>
                  <a:schemeClr val="accent4"/>
                </a:solidFill>
              </a:rPr>
              <a:t>c</a:t>
            </a:r>
            <a:r>
              <a:rPr lang="en-US" dirty="0" smtClean="0">
                <a:solidFill>
                  <a:schemeClr val="accent4"/>
                </a:solidFill>
              </a:rPr>
              <a:t> = 100 </a:t>
            </a:r>
            <a:r>
              <a:rPr lang="en-US" dirty="0">
                <a:solidFill>
                  <a:schemeClr val="accent4"/>
                </a:solidFill>
              </a:rPr>
              <a:t>m/min </a:t>
            </a:r>
            <a:r>
              <a:rPr lang="en-US" dirty="0" smtClean="0">
                <a:solidFill>
                  <a:schemeClr val="accent4"/>
                </a:solidFill>
              </a:rPr>
              <a:t>(ABA)</a:t>
            </a:r>
            <a:endParaRPr lang="en-US" dirty="0">
              <a:solidFill>
                <a:schemeClr val="accent4"/>
              </a:solidFill>
            </a:endParaRPr>
          </a:p>
        </p:txBody>
      </p:sp>
      <p:sp>
        <p:nvSpPr>
          <p:cNvPr id="4" name="Freeform 62"/>
          <p:cNvSpPr>
            <a:spLocks noEditPoints="1"/>
          </p:cNvSpPr>
          <p:nvPr/>
        </p:nvSpPr>
        <p:spPr bwMode="auto">
          <a:xfrm>
            <a:off x="9057456" y="188640"/>
            <a:ext cx="450674" cy="450674"/>
          </a:xfrm>
          <a:custGeom>
            <a:avLst/>
            <a:gdLst>
              <a:gd name="T0" fmla="*/ 32 w 484"/>
              <a:gd name="T1" fmla="*/ 364 h 484"/>
              <a:gd name="T2" fmla="*/ 0 w 484"/>
              <a:gd name="T3" fmla="*/ 242 h 484"/>
              <a:gd name="T4" fmla="*/ 32 w 484"/>
              <a:gd name="T5" fmla="*/ 121 h 484"/>
              <a:gd name="T6" fmla="*/ 120 w 484"/>
              <a:gd name="T7" fmla="*/ 33 h 484"/>
              <a:gd name="T8" fmla="*/ 242 w 484"/>
              <a:gd name="T9" fmla="*/ 0 h 484"/>
              <a:gd name="T10" fmla="*/ 363 w 484"/>
              <a:gd name="T11" fmla="*/ 33 h 484"/>
              <a:gd name="T12" fmla="*/ 451 w 484"/>
              <a:gd name="T13" fmla="*/ 121 h 484"/>
              <a:gd name="T14" fmla="*/ 484 w 484"/>
              <a:gd name="T15" fmla="*/ 242 h 484"/>
              <a:gd name="T16" fmla="*/ 451 w 484"/>
              <a:gd name="T17" fmla="*/ 364 h 484"/>
              <a:gd name="T18" fmla="*/ 363 w 484"/>
              <a:gd name="T19" fmla="*/ 452 h 484"/>
              <a:gd name="T20" fmla="*/ 242 w 484"/>
              <a:gd name="T21" fmla="*/ 484 h 484"/>
              <a:gd name="T22" fmla="*/ 120 w 484"/>
              <a:gd name="T23" fmla="*/ 452 h 484"/>
              <a:gd name="T24" fmla="*/ 32 w 484"/>
              <a:gd name="T25" fmla="*/ 364 h 484"/>
              <a:gd name="T26" fmla="*/ 93 w 484"/>
              <a:gd name="T27" fmla="*/ 156 h 484"/>
              <a:gd name="T28" fmla="*/ 70 w 484"/>
              <a:gd name="T29" fmla="*/ 242 h 484"/>
              <a:gd name="T30" fmla="*/ 93 w 484"/>
              <a:gd name="T31" fmla="*/ 328 h 484"/>
              <a:gd name="T32" fmla="*/ 156 w 484"/>
              <a:gd name="T33" fmla="*/ 391 h 484"/>
              <a:gd name="T34" fmla="*/ 242 w 484"/>
              <a:gd name="T35" fmla="*/ 414 h 484"/>
              <a:gd name="T36" fmla="*/ 328 w 484"/>
              <a:gd name="T37" fmla="*/ 391 h 484"/>
              <a:gd name="T38" fmla="*/ 390 w 484"/>
              <a:gd name="T39" fmla="*/ 328 h 484"/>
              <a:gd name="T40" fmla="*/ 413 w 484"/>
              <a:gd name="T41" fmla="*/ 242 h 484"/>
              <a:gd name="T42" fmla="*/ 390 w 484"/>
              <a:gd name="T43" fmla="*/ 156 h 484"/>
              <a:gd name="T44" fmla="*/ 328 w 484"/>
              <a:gd name="T45" fmla="*/ 94 h 484"/>
              <a:gd name="T46" fmla="*/ 242 w 484"/>
              <a:gd name="T47" fmla="*/ 71 h 484"/>
              <a:gd name="T48" fmla="*/ 156 w 484"/>
              <a:gd name="T49" fmla="*/ 94 h 484"/>
              <a:gd name="T50" fmla="*/ 93 w 484"/>
              <a:gd name="T51" fmla="*/ 156 h 484"/>
              <a:gd name="T52" fmla="*/ 161 w 484"/>
              <a:gd name="T53" fmla="*/ 273 h 484"/>
              <a:gd name="T54" fmla="*/ 161 w 484"/>
              <a:gd name="T55" fmla="*/ 252 h 484"/>
              <a:gd name="T56" fmla="*/ 164 w 484"/>
              <a:gd name="T57" fmla="*/ 245 h 484"/>
              <a:gd name="T58" fmla="*/ 171 w 484"/>
              <a:gd name="T59" fmla="*/ 242 h 484"/>
              <a:gd name="T60" fmla="*/ 242 w 484"/>
              <a:gd name="T61" fmla="*/ 242 h 484"/>
              <a:gd name="T62" fmla="*/ 242 w 484"/>
              <a:gd name="T63" fmla="*/ 131 h 484"/>
              <a:gd name="T64" fmla="*/ 245 w 484"/>
              <a:gd name="T65" fmla="*/ 124 h 484"/>
              <a:gd name="T66" fmla="*/ 252 w 484"/>
              <a:gd name="T67" fmla="*/ 121 h 484"/>
              <a:gd name="T68" fmla="*/ 272 w 484"/>
              <a:gd name="T69" fmla="*/ 121 h 484"/>
              <a:gd name="T70" fmla="*/ 279 w 484"/>
              <a:gd name="T71" fmla="*/ 124 h 484"/>
              <a:gd name="T72" fmla="*/ 282 w 484"/>
              <a:gd name="T73" fmla="*/ 131 h 484"/>
              <a:gd name="T74" fmla="*/ 282 w 484"/>
              <a:gd name="T75" fmla="*/ 273 h 484"/>
              <a:gd name="T76" fmla="*/ 279 w 484"/>
              <a:gd name="T77" fmla="*/ 280 h 484"/>
              <a:gd name="T78" fmla="*/ 272 w 484"/>
              <a:gd name="T79" fmla="*/ 283 h 484"/>
              <a:gd name="T80" fmla="*/ 171 w 484"/>
              <a:gd name="T81" fmla="*/ 283 h 484"/>
              <a:gd name="T82" fmla="*/ 164 w 484"/>
              <a:gd name="T83" fmla="*/ 280 h 484"/>
              <a:gd name="T84" fmla="*/ 161 w 484"/>
              <a:gd name="T85" fmla="*/ 27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84" h="484">
                <a:moveTo>
                  <a:pt x="32" y="364"/>
                </a:moveTo>
                <a:cubicBezTo>
                  <a:pt x="11" y="327"/>
                  <a:pt x="0" y="286"/>
                  <a:pt x="0" y="242"/>
                </a:cubicBezTo>
                <a:cubicBezTo>
                  <a:pt x="0" y="198"/>
                  <a:pt x="11" y="158"/>
                  <a:pt x="32" y="121"/>
                </a:cubicBezTo>
                <a:cubicBezTo>
                  <a:pt x="54" y="84"/>
                  <a:pt x="83" y="54"/>
                  <a:pt x="120" y="33"/>
                </a:cubicBezTo>
                <a:cubicBezTo>
                  <a:pt x="157" y="11"/>
                  <a:pt x="198" y="0"/>
                  <a:pt x="242" y="0"/>
                </a:cubicBezTo>
                <a:cubicBezTo>
                  <a:pt x="286" y="0"/>
                  <a:pt x="326" y="11"/>
                  <a:pt x="363" y="33"/>
                </a:cubicBezTo>
                <a:cubicBezTo>
                  <a:pt x="400" y="54"/>
                  <a:pt x="430" y="84"/>
                  <a:pt x="451" y="121"/>
                </a:cubicBezTo>
                <a:cubicBezTo>
                  <a:pt x="473" y="158"/>
                  <a:pt x="484" y="198"/>
                  <a:pt x="484" y="242"/>
                </a:cubicBezTo>
                <a:cubicBezTo>
                  <a:pt x="484" y="286"/>
                  <a:pt x="473" y="327"/>
                  <a:pt x="451" y="364"/>
                </a:cubicBezTo>
                <a:cubicBezTo>
                  <a:pt x="430" y="401"/>
                  <a:pt x="400" y="430"/>
                  <a:pt x="363" y="452"/>
                </a:cubicBezTo>
                <a:cubicBezTo>
                  <a:pt x="326" y="473"/>
                  <a:pt x="286" y="484"/>
                  <a:pt x="242" y="484"/>
                </a:cubicBezTo>
                <a:cubicBezTo>
                  <a:pt x="198" y="484"/>
                  <a:pt x="157" y="473"/>
                  <a:pt x="120" y="452"/>
                </a:cubicBezTo>
                <a:cubicBezTo>
                  <a:pt x="83" y="430"/>
                  <a:pt x="54" y="401"/>
                  <a:pt x="32" y="364"/>
                </a:cubicBezTo>
                <a:close/>
                <a:moveTo>
                  <a:pt x="93" y="156"/>
                </a:moveTo>
                <a:cubicBezTo>
                  <a:pt x="78" y="183"/>
                  <a:pt x="70" y="211"/>
                  <a:pt x="70" y="242"/>
                </a:cubicBezTo>
                <a:cubicBezTo>
                  <a:pt x="70" y="273"/>
                  <a:pt x="78" y="302"/>
                  <a:pt x="93" y="328"/>
                </a:cubicBezTo>
                <a:cubicBezTo>
                  <a:pt x="109" y="355"/>
                  <a:pt x="130" y="375"/>
                  <a:pt x="156" y="391"/>
                </a:cubicBezTo>
                <a:cubicBezTo>
                  <a:pt x="182" y="406"/>
                  <a:pt x="211" y="414"/>
                  <a:pt x="242" y="414"/>
                </a:cubicBezTo>
                <a:cubicBezTo>
                  <a:pt x="273" y="414"/>
                  <a:pt x="302" y="406"/>
                  <a:pt x="328" y="391"/>
                </a:cubicBezTo>
                <a:cubicBezTo>
                  <a:pt x="354" y="375"/>
                  <a:pt x="375" y="355"/>
                  <a:pt x="390" y="328"/>
                </a:cubicBezTo>
                <a:cubicBezTo>
                  <a:pt x="405" y="302"/>
                  <a:pt x="413" y="273"/>
                  <a:pt x="413" y="242"/>
                </a:cubicBezTo>
                <a:cubicBezTo>
                  <a:pt x="413" y="211"/>
                  <a:pt x="405" y="183"/>
                  <a:pt x="390" y="156"/>
                </a:cubicBezTo>
                <a:cubicBezTo>
                  <a:pt x="375" y="130"/>
                  <a:pt x="354" y="109"/>
                  <a:pt x="328" y="94"/>
                </a:cubicBezTo>
                <a:cubicBezTo>
                  <a:pt x="302" y="79"/>
                  <a:pt x="273" y="71"/>
                  <a:pt x="242" y="71"/>
                </a:cubicBezTo>
                <a:cubicBezTo>
                  <a:pt x="211" y="71"/>
                  <a:pt x="182" y="79"/>
                  <a:pt x="156" y="94"/>
                </a:cubicBezTo>
                <a:cubicBezTo>
                  <a:pt x="130" y="109"/>
                  <a:pt x="109" y="130"/>
                  <a:pt x="93" y="156"/>
                </a:cubicBezTo>
                <a:close/>
                <a:moveTo>
                  <a:pt x="161" y="273"/>
                </a:moveTo>
                <a:lnTo>
                  <a:pt x="161" y="252"/>
                </a:lnTo>
                <a:cubicBezTo>
                  <a:pt x="161" y="249"/>
                  <a:pt x="162" y="247"/>
                  <a:pt x="164" y="245"/>
                </a:cubicBezTo>
                <a:cubicBezTo>
                  <a:pt x="166" y="243"/>
                  <a:pt x="168" y="242"/>
                  <a:pt x="171" y="242"/>
                </a:cubicBezTo>
                <a:lnTo>
                  <a:pt x="242" y="242"/>
                </a:lnTo>
                <a:lnTo>
                  <a:pt x="242" y="131"/>
                </a:lnTo>
                <a:cubicBezTo>
                  <a:pt x="242" y="129"/>
                  <a:pt x="243" y="126"/>
                  <a:pt x="245" y="124"/>
                </a:cubicBezTo>
                <a:cubicBezTo>
                  <a:pt x="246" y="122"/>
                  <a:pt x="249" y="121"/>
                  <a:pt x="252" y="121"/>
                </a:cubicBezTo>
                <a:lnTo>
                  <a:pt x="272" y="121"/>
                </a:lnTo>
                <a:cubicBezTo>
                  <a:pt x="275" y="121"/>
                  <a:pt x="277" y="122"/>
                  <a:pt x="279" y="124"/>
                </a:cubicBezTo>
                <a:cubicBezTo>
                  <a:pt x="281" y="126"/>
                  <a:pt x="282" y="129"/>
                  <a:pt x="282" y="131"/>
                </a:cubicBezTo>
                <a:lnTo>
                  <a:pt x="282" y="273"/>
                </a:lnTo>
                <a:cubicBezTo>
                  <a:pt x="282" y="276"/>
                  <a:pt x="281" y="278"/>
                  <a:pt x="279" y="280"/>
                </a:cubicBezTo>
                <a:cubicBezTo>
                  <a:pt x="277" y="282"/>
                  <a:pt x="275" y="283"/>
                  <a:pt x="272" y="283"/>
                </a:cubicBezTo>
                <a:lnTo>
                  <a:pt x="171" y="283"/>
                </a:lnTo>
                <a:cubicBezTo>
                  <a:pt x="168" y="283"/>
                  <a:pt x="166" y="282"/>
                  <a:pt x="164" y="280"/>
                </a:cubicBezTo>
                <a:cubicBezTo>
                  <a:pt x="162" y="278"/>
                  <a:pt x="161" y="276"/>
                  <a:pt x="161" y="273"/>
                </a:cubicBez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aphicFrame>
        <p:nvGraphicFramePr>
          <p:cNvPr id="17" name="Diagramm 16"/>
          <p:cNvGraphicFramePr>
            <a:graphicFrameLocks/>
          </p:cNvGraphicFramePr>
          <p:nvPr>
            <p:extLst>
              <p:ext uri="{D42A27DB-BD31-4B8C-83A1-F6EECF244321}">
                <p14:modId xmlns:p14="http://schemas.microsoft.com/office/powerpoint/2010/main" val="1837785226"/>
              </p:ext>
            </p:extLst>
          </p:nvPr>
        </p:nvGraphicFramePr>
        <p:xfrm>
          <a:off x="245204" y="874275"/>
          <a:ext cx="9414000" cy="5090400"/>
        </p:xfrm>
        <a:graphic>
          <a:graphicData uri="http://schemas.openxmlformats.org/drawingml/2006/chart">
            <c:chart xmlns:c="http://schemas.openxmlformats.org/drawingml/2006/chart" xmlns:r="http://schemas.openxmlformats.org/officeDocument/2006/relationships" r:id="rId3"/>
          </a:graphicData>
        </a:graphic>
      </p:graphicFrame>
      <p:sp>
        <p:nvSpPr>
          <p:cNvPr id="8" name="Textfeld 7"/>
          <p:cNvSpPr txBox="1"/>
          <p:nvPr/>
        </p:nvSpPr>
        <p:spPr>
          <a:xfrm>
            <a:off x="7129051" y="4639198"/>
            <a:ext cx="936104" cy="369332"/>
          </a:xfrm>
          <a:prstGeom prst="rect">
            <a:avLst/>
          </a:prstGeom>
          <a:noFill/>
        </p:spPr>
        <p:txBody>
          <a:bodyPr wrap="square" rtlCol="0">
            <a:spAutoFit/>
          </a:bodyPr>
          <a:lstStyle/>
          <a:p>
            <a:pPr algn="ctr"/>
            <a:r>
              <a:rPr lang="en-US" dirty="0" smtClean="0"/>
              <a:t>Tool</a:t>
            </a:r>
            <a:endParaRPr lang="en-US" dirty="0"/>
          </a:p>
        </p:txBody>
      </p:sp>
      <p:sp>
        <p:nvSpPr>
          <p:cNvPr id="7" name="Textfeld 6"/>
          <p:cNvSpPr txBox="1"/>
          <p:nvPr/>
        </p:nvSpPr>
        <p:spPr>
          <a:xfrm>
            <a:off x="6845211" y="3635732"/>
            <a:ext cx="1503784" cy="369332"/>
          </a:xfrm>
          <a:prstGeom prst="rect">
            <a:avLst/>
          </a:prstGeom>
          <a:noFill/>
        </p:spPr>
        <p:txBody>
          <a:bodyPr wrap="square" rtlCol="0">
            <a:spAutoFit/>
          </a:bodyPr>
          <a:lstStyle/>
          <a:p>
            <a:pPr algn="ctr"/>
            <a:r>
              <a:rPr lang="en-US" dirty="0" smtClean="0"/>
              <a:t>Workpiece</a:t>
            </a:r>
            <a:endParaRPr lang="en-US" dirty="0"/>
          </a:p>
        </p:txBody>
      </p:sp>
      <p:sp>
        <p:nvSpPr>
          <p:cNvPr id="9" name="Textfeld 8"/>
          <p:cNvSpPr txBox="1"/>
          <p:nvPr/>
        </p:nvSpPr>
        <p:spPr>
          <a:xfrm>
            <a:off x="7129051" y="2422274"/>
            <a:ext cx="936104" cy="369332"/>
          </a:xfrm>
          <a:prstGeom prst="rect">
            <a:avLst/>
          </a:prstGeom>
          <a:noFill/>
        </p:spPr>
        <p:txBody>
          <a:bodyPr wrap="square" rtlCol="0">
            <a:spAutoFit/>
          </a:bodyPr>
          <a:lstStyle/>
          <a:p>
            <a:pPr algn="ctr"/>
            <a:r>
              <a:rPr lang="en-US" dirty="0" smtClean="0">
                <a:solidFill>
                  <a:schemeClr val="tx2"/>
                </a:solidFill>
              </a:rPr>
              <a:t>Chip</a:t>
            </a:r>
            <a:endParaRPr lang="en-US" dirty="0">
              <a:solidFill>
                <a:schemeClr val="tx2"/>
              </a:solidFill>
            </a:endParaRPr>
          </a:p>
        </p:txBody>
      </p:sp>
      <p:cxnSp>
        <p:nvCxnSpPr>
          <p:cNvPr id="11" name="Gerade Verbindung 10"/>
          <p:cNvCxnSpPr/>
          <p:nvPr/>
        </p:nvCxnSpPr>
        <p:spPr bwMode="auto">
          <a:xfrm flipV="1">
            <a:off x="2432720" y="2616973"/>
            <a:ext cx="0" cy="286750"/>
          </a:xfrm>
          <a:prstGeom prst="line">
            <a:avLst/>
          </a:prstGeom>
          <a:solidFill>
            <a:srgbClr val="DDDDDD"/>
          </a:solidFill>
          <a:ln w="10795"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12" name="Rechteck 11"/>
          <p:cNvSpPr/>
          <p:nvPr/>
        </p:nvSpPr>
        <p:spPr bwMode="auto">
          <a:xfrm>
            <a:off x="1838654" y="1642793"/>
            <a:ext cx="1188132" cy="972846"/>
          </a:xfrm>
          <a:prstGeom prst="rect">
            <a:avLst/>
          </a:prstGeom>
          <a:noFill/>
          <a:ln w="10795" cap="flat" cmpd="sng" algn="ctr">
            <a:solidFill>
              <a:schemeClr val="tx1"/>
            </a:solidFill>
            <a:prstDash val="dash"/>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de-DE" sz="1800" b="0" i="0" u="none" strike="noStrike" cap="none" normalizeH="0" baseline="0" dirty="0" err="1" smtClean="0">
              <a:ln>
                <a:noFill/>
              </a:ln>
              <a:solidFill>
                <a:schemeClr val="bg1"/>
              </a:solidFill>
              <a:effectLst/>
              <a:latin typeface="Arial" charset="0"/>
            </a:endParaRPr>
          </a:p>
        </p:txBody>
      </p:sp>
      <p:cxnSp>
        <p:nvCxnSpPr>
          <p:cNvPr id="13" name="Gerade Verbindung 12"/>
          <p:cNvCxnSpPr/>
          <p:nvPr/>
        </p:nvCxnSpPr>
        <p:spPr bwMode="auto">
          <a:xfrm flipV="1">
            <a:off x="9101524" y="2751945"/>
            <a:ext cx="0" cy="286750"/>
          </a:xfrm>
          <a:prstGeom prst="line">
            <a:avLst/>
          </a:prstGeom>
          <a:solidFill>
            <a:srgbClr val="DDDDDD"/>
          </a:solidFill>
          <a:ln w="10795"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14" name="Rechteck 13"/>
          <p:cNvSpPr/>
          <p:nvPr/>
        </p:nvSpPr>
        <p:spPr bwMode="auto">
          <a:xfrm>
            <a:off x="8507458" y="1777765"/>
            <a:ext cx="1188132" cy="972846"/>
          </a:xfrm>
          <a:prstGeom prst="rect">
            <a:avLst/>
          </a:prstGeom>
          <a:noFill/>
          <a:ln w="10795" cap="flat" cmpd="sng" algn="ctr">
            <a:solidFill>
              <a:schemeClr val="tx1"/>
            </a:solidFill>
            <a:prstDash val="dash"/>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de-DE" sz="1800" b="0" i="0" u="none" strike="noStrike" cap="none" normalizeH="0" baseline="0" dirty="0" err="1" smtClean="0">
              <a:ln>
                <a:noFill/>
              </a:ln>
              <a:solidFill>
                <a:schemeClr val="bg1"/>
              </a:solidFill>
              <a:effectLst/>
              <a:latin typeface="Arial" charset="0"/>
            </a:endParaRPr>
          </a:p>
        </p:txBody>
      </p:sp>
      <p:pic>
        <p:nvPicPr>
          <p:cNvPr id="15"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683830" y="1606433"/>
            <a:ext cx="1453712" cy="10896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374031" y="1762091"/>
            <a:ext cx="1453712" cy="10896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377790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1"/>
          <p:cNvSpPr>
            <a:spLocks noGrp="1"/>
          </p:cNvSpPr>
          <p:nvPr>
            <p:ph type="title"/>
          </p:nvPr>
        </p:nvSpPr>
        <p:spPr>
          <a:xfrm>
            <a:off x="217488" y="0"/>
            <a:ext cx="9467850" cy="719138"/>
          </a:xfrm>
        </p:spPr>
        <p:txBody>
          <a:bodyPr/>
          <a:lstStyle/>
          <a:p>
            <a:r>
              <a:rPr lang="en-US" dirty="0" smtClean="0"/>
              <a:t>Experimental Setup</a:t>
            </a:r>
            <a:br>
              <a:rPr lang="en-US" dirty="0" smtClean="0"/>
            </a:br>
            <a:r>
              <a:rPr lang="en-US" dirty="0" smtClean="0">
                <a:solidFill>
                  <a:srgbClr val="407FB7"/>
                </a:solidFill>
              </a:rPr>
              <a:t>Design of Experiment for AISI 4140 [2/2]</a:t>
            </a:r>
            <a:endParaRPr lang="en-US" dirty="0">
              <a:solidFill>
                <a:srgbClr val="407FB7"/>
              </a:solidFill>
            </a:endParaRPr>
          </a:p>
        </p:txBody>
      </p:sp>
      <p:graphicFrame>
        <p:nvGraphicFramePr>
          <p:cNvPr id="4" name="Tabelle 3"/>
          <p:cNvGraphicFramePr>
            <a:graphicFrameLocks noGrp="1"/>
          </p:cNvGraphicFramePr>
          <p:nvPr>
            <p:extLst>
              <p:ext uri="{D42A27DB-BD31-4B8C-83A1-F6EECF244321}">
                <p14:modId xmlns:p14="http://schemas.microsoft.com/office/powerpoint/2010/main" val="1638269902"/>
              </p:ext>
            </p:extLst>
          </p:nvPr>
        </p:nvGraphicFramePr>
        <p:xfrm>
          <a:off x="217486" y="872722"/>
          <a:ext cx="9450000" cy="2458170"/>
        </p:xfrm>
        <a:graphic>
          <a:graphicData uri="http://schemas.openxmlformats.org/drawingml/2006/table">
            <a:tbl>
              <a:tblPr firstRow="1">
                <a:tableStyleId>{5C22544A-7EE6-4342-B048-85BDC9FD1C3A}</a:tableStyleId>
              </a:tblPr>
              <a:tblGrid>
                <a:gridCol w="2646000"/>
                <a:gridCol w="1134000"/>
                <a:gridCol w="1134000"/>
                <a:gridCol w="1134000"/>
                <a:gridCol w="1134000"/>
                <a:gridCol w="1134000"/>
                <a:gridCol w="1134000"/>
              </a:tblGrid>
              <a:tr h="385676">
                <a:tc>
                  <a:txBody>
                    <a:bodyPr/>
                    <a:lstStyle/>
                    <a:p>
                      <a:pPr algn="ctr" fontAlgn="ctr"/>
                      <a:r>
                        <a:rPr lang="de-DE" sz="1200" b="1" u="none" strike="noStrike" dirty="0">
                          <a:effectLst/>
                          <a:latin typeface="+mn-lt"/>
                        </a:rPr>
                        <a:t>Experiments</a:t>
                      </a:r>
                      <a:endParaRPr lang="de-DE" sz="1200" b="1" i="0" u="none" strike="noStrike" dirty="0">
                        <a:solidFill>
                          <a:srgbClr val="FFFFFF"/>
                        </a:solidFill>
                        <a:effectLst/>
                        <a:latin typeface="+mn-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549F"/>
                    </a:solidFill>
                  </a:tcPr>
                </a:tc>
                <a:tc>
                  <a:txBody>
                    <a:bodyPr/>
                    <a:lstStyle/>
                    <a:p>
                      <a:pPr algn="ctr" rtl="0" fontAlgn="ctr"/>
                      <a:r>
                        <a:rPr lang="de-DE" sz="1200" u="none" strike="noStrike">
                          <a:effectLst/>
                          <a:latin typeface="+mn-lt"/>
                        </a:rPr>
                        <a:t>Cutting Velocity [m/min]</a:t>
                      </a:r>
                      <a:endParaRPr lang="de-DE" sz="1200" b="1" i="0" u="none" strike="noStrike">
                        <a:solidFill>
                          <a:srgbClr val="FFFFFF"/>
                        </a:solidFill>
                        <a:effectLst/>
                        <a:latin typeface="+mn-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549F"/>
                    </a:solidFill>
                  </a:tcPr>
                </a:tc>
                <a:tc>
                  <a:txBody>
                    <a:bodyPr/>
                    <a:lstStyle/>
                    <a:p>
                      <a:pPr algn="ctr" rtl="0" fontAlgn="ctr"/>
                      <a:r>
                        <a:rPr lang="de-DE" sz="1200" u="none" strike="noStrike">
                          <a:effectLst/>
                          <a:latin typeface="+mn-lt"/>
                        </a:rPr>
                        <a:t>Uncut chip thickness [µm]</a:t>
                      </a:r>
                      <a:endParaRPr lang="de-DE" sz="1200" b="1" i="0" u="none" strike="noStrike">
                        <a:solidFill>
                          <a:srgbClr val="FFFFFF"/>
                        </a:solidFill>
                        <a:effectLst/>
                        <a:latin typeface="+mn-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549F"/>
                    </a:solidFill>
                  </a:tcPr>
                </a:tc>
                <a:tc>
                  <a:txBody>
                    <a:bodyPr/>
                    <a:lstStyle/>
                    <a:p>
                      <a:pPr algn="ctr" rtl="0" fontAlgn="ctr"/>
                      <a:r>
                        <a:rPr lang="de-DE" sz="1200" u="none" strike="noStrike">
                          <a:effectLst/>
                          <a:latin typeface="+mn-lt"/>
                        </a:rPr>
                        <a:t>Integration time [µs]</a:t>
                      </a:r>
                      <a:endParaRPr lang="de-DE" sz="1200" b="1" i="0" u="none" strike="noStrike">
                        <a:solidFill>
                          <a:srgbClr val="FFFFFF"/>
                        </a:solidFill>
                        <a:effectLst/>
                        <a:latin typeface="+mn-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549F"/>
                    </a:solidFill>
                  </a:tcPr>
                </a:tc>
                <a:tc>
                  <a:txBody>
                    <a:bodyPr/>
                    <a:lstStyle/>
                    <a:p>
                      <a:pPr algn="ctr" rtl="0" fontAlgn="ctr"/>
                      <a:r>
                        <a:rPr lang="de-DE" sz="1200" u="none" strike="noStrike">
                          <a:effectLst/>
                          <a:latin typeface="+mn-lt"/>
                        </a:rPr>
                        <a:t>Cutting Force [N]</a:t>
                      </a:r>
                      <a:endParaRPr lang="de-DE" sz="1200" b="1" i="0" u="none" strike="noStrike">
                        <a:solidFill>
                          <a:srgbClr val="FFFFFF"/>
                        </a:solidFill>
                        <a:effectLst/>
                        <a:latin typeface="+mn-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549F"/>
                    </a:solidFill>
                  </a:tcPr>
                </a:tc>
                <a:tc>
                  <a:txBody>
                    <a:bodyPr/>
                    <a:lstStyle/>
                    <a:p>
                      <a:pPr algn="ctr" rtl="0" fontAlgn="ctr"/>
                      <a:r>
                        <a:rPr lang="de-DE" sz="1200" u="none" strike="noStrike" dirty="0">
                          <a:effectLst/>
                          <a:latin typeface="+mn-lt"/>
                        </a:rPr>
                        <a:t>Passive Force [N]</a:t>
                      </a:r>
                      <a:endParaRPr lang="de-DE" sz="1200" b="1" i="0" u="none" strike="noStrike" dirty="0">
                        <a:solidFill>
                          <a:srgbClr val="FFFFFF"/>
                        </a:solidFill>
                        <a:effectLst/>
                        <a:latin typeface="+mn-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549F"/>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sz="1200" b="1" i="0" u="none" strike="noStrike" dirty="0" smtClean="0">
                          <a:solidFill>
                            <a:srgbClr val="FFFFFF"/>
                          </a:solidFill>
                          <a:effectLst/>
                          <a:latin typeface="+mn-lt"/>
                        </a:rPr>
                        <a:t>Heat treatment</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549F"/>
                    </a:solidFill>
                  </a:tcPr>
                </a:tc>
              </a:tr>
              <a:tr h="381906">
                <a:tc>
                  <a:txBody>
                    <a:bodyPr/>
                    <a:lstStyle/>
                    <a:p>
                      <a:pPr algn="ctr" fontAlgn="ctr"/>
                      <a:r>
                        <a:rPr lang="de-DE" sz="1200" b="1" i="0" u="none" strike="noStrike" dirty="0">
                          <a:solidFill>
                            <a:srgbClr val="000000"/>
                          </a:solidFill>
                          <a:effectLst/>
                          <a:latin typeface="+mn-lt"/>
                        </a:rPr>
                        <a:t>VP37_2_H200_V150_ABA_MF_425</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de-DE" sz="1200" b="0" i="0" u="none" strike="noStrike" dirty="0">
                          <a:solidFill>
                            <a:srgbClr val="000000"/>
                          </a:solidFill>
                          <a:effectLst/>
                          <a:latin typeface="+mn-lt"/>
                        </a:rPr>
                        <a:t>150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de-DE" sz="1200" b="0" i="0" u="none" strike="noStrike" dirty="0">
                          <a:solidFill>
                            <a:srgbClr val="000000"/>
                          </a:solidFill>
                          <a:effectLst/>
                          <a:latin typeface="+mn-lt"/>
                        </a:rPr>
                        <a:t>200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de-DE" sz="1200" b="0" i="0" u="none" strike="noStrike" dirty="0" smtClean="0">
                          <a:solidFill>
                            <a:srgbClr val="000000"/>
                          </a:solidFill>
                          <a:effectLst/>
                          <a:latin typeface="+mn-lt"/>
                        </a:rPr>
                        <a:t>425</a:t>
                      </a:r>
                      <a:endParaRPr lang="de-DE" sz="1200" b="0" i="0" u="none" strike="noStrike" dirty="0">
                        <a:solidFill>
                          <a:srgbClr val="000000"/>
                        </a:solidFill>
                        <a:effectLst/>
                        <a:latin typeface="+mn-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de-DE" sz="1200" b="0" i="0" u="none" strike="noStrike" dirty="0">
                          <a:solidFill>
                            <a:srgbClr val="000000"/>
                          </a:solidFill>
                          <a:effectLst/>
                          <a:latin typeface="+mn-lt"/>
                        </a:rPr>
                        <a:t>1260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de-DE" sz="1200" b="0" i="0" u="none" strike="noStrike" dirty="0">
                          <a:solidFill>
                            <a:srgbClr val="000000"/>
                          </a:solidFill>
                          <a:effectLst/>
                          <a:latin typeface="+mn-lt"/>
                        </a:rPr>
                        <a:t>362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200" b="0" i="0" u="none" strike="noStrike" dirty="0" smtClean="0">
                          <a:solidFill>
                            <a:srgbClr val="000000"/>
                          </a:solidFill>
                          <a:effectLst/>
                          <a:latin typeface="+mn-lt"/>
                        </a:rPr>
                        <a:t>Tempered</a:t>
                      </a:r>
                      <a:endParaRPr lang="en-US" sz="1200" b="0" i="0" u="none" strike="noStrike" dirty="0">
                        <a:solidFill>
                          <a:srgbClr val="000000"/>
                        </a:solidFill>
                        <a:effectLst/>
                        <a:latin typeface="+mn-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81906">
                <a:tc>
                  <a:txBody>
                    <a:bodyPr/>
                    <a:lstStyle/>
                    <a:p>
                      <a:pPr algn="ctr" fontAlgn="ctr"/>
                      <a:r>
                        <a:rPr lang="de-DE" sz="1200" b="1" i="0" u="none" strike="noStrike">
                          <a:solidFill>
                            <a:srgbClr val="000000"/>
                          </a:solidFill>
                          <a:effectLst/>
                          <a:latin typeface="+mn-lt"/>
                        </a:rPr>
                        <a:t>VP38_1_H300_V100_ABA_MF_425</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de-DE" sz="1200" b="0" i="0" u="none" strike="noStrike">
                          <a:solidFill>
                            <a:srgbClr val="000000"/>
                          </a:solidFill>
                          <a:effectLst/>
                          <a:latin typeface="+mn-lt"/>
                        </a:rPr>
                        <a:t>100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de-DE" sz="1200" b="0" i="0" u="none" strike="noStrike">
                          <a:solidFill>
                            <a:srgbClr val="000000"/>
                          </a:solidFill>
                          <a:effectLst/>
                          <a:latin typeface="+mn-lt"/>
                        </a:rPr>
                        <a:t>300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de-DE" sz="1200" b="0" i="0" u="none" strike="noStrike" dirty="0" smtClean="0">
                          <a:solidFill>
                            <a:srgbClr val="000000"/>
                          </a:solidFill>
                          <a:effectLst/>
                          <a:latin typeface="+mn-lt"/>
                        </a:rPr>
                        <a:t>425</a:t>
                      </a:r>
                      <a:endParaRPr lang="de-DE" sz="1200" b="0" i="0" u="none" strike="noStrike" dirty="0">
                        <a:solidFill>
                          <a:srgbClr val="000000"/>
                        </a:solidFill>
                        <a:effectLst/>
                        <a:latin typeface="+mn-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de-DE" sz="1200" b="0" i="0" u="none" strike="noStrike">
                          <a:solidFill>
                            <a:srgbClr val="000000"/>
                          </a:solidFill>
                          <a:effectLst/>
                          <a:latin typeface="+mn-lt"/>
                        </a:rPr>
                        <a:t>1846</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de-DE" sz="1200" b="0" i="0" u="none" strike="noStrike">
                          <a:solidFill>
                            <a:srgbClr val="000000"/>
                          </a:solidFill>
                          <a:effectLst/>
                          <a:latin typeface="+mn-lt"/>
                        </a:rPr>
                        <a:t>1574</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200" b="0" i="0" u="none" strike="noStrike" dirty="0" smtClean="0">
                          <a:solidFill>
                            <a:srgbClr val="000000"/>
                          </a:solidFill>
                          <a:effectLst/>
                          <a:latin typeface="+mn-lt"/>
                        </a:rPr>
                        <a:t>Tempered</a:t>
                      </a:r>
                      <a:endParaRPr lang="en-US" sz="1200" b="0" i="0" u="none" strike="noStrike" dirty="0">
                        <a:solidFill>
                          <a:srgbClr val="000000"/>
                        </a:solidFill>
                        <a:effectLst/>
                        <a:latin typeface="+mn-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81906">
                <a:tc>
                  <a:txBody>
                    <a:bodyPr/>
                    <a:lstStyle/>
                    <a:p>
                      <a:pPr algn="ctr" fontAlgn="ctr"/>
                      <a:r>
                        <a:rPr lang="de-DE" sz="1200" b="1" i="0" u="none" strike="noStrike">
                          <a:solidFill>
                            <a:srgbClr val="000000"/>
                          </a:solidFill>
                          <a:effectLst/>
                          <a:latin typeface="+mn-lt"/>
                        </a:rPr>
                        <a:t>VP38_2_H300_V100_ABA_MF_425</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de-DE" sz="1200" b="0" i="0" u="none" strike="noStrike">
                          <a:solidFill>
                            <a:srgbClr val="000000"/>
                          </a:solidFill>
                          <a:effectLst/>
                          <a:latin typeface="+mn-lt"/>
                        </a:rPr>
                        <a:t>100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de-DE" sz="1200" b="0" i="0" u="none" strike="noStrike">
                          <a:solidFill>
                            <a:srgbClr val="000000"/>
                          </a:solidFill>
                          <a:effectLst/>
                          <a:latin typeface="+mn-lt"/>
                        </a:rPr>
                        <a:t>300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de-DE" sz="1200" b="0" i="0" u="none" strike="noStrike" dirty="0" smtClean="0">
                          <a:solidFill>
                            <a:srgbClr val="000000"/>
                          </a:solidFill>
                          <a:effectLst/>
                          <a:latin typeface="+mn-lt"/>
                        </a:rPr>
                        <a:t>425</a:t>
                      </a:r>
                      <a:endParaRPr lang="de-DE" sz="1200" b="0" i="0" u="none" strike="noStrike" dirty="0">
                        <a:solidFill>
                          <a:srgbClr val="000000"/>
                        </a:solidFill>
                        <a:effectLst/>
                        <a:latin typeface="+mn-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de-DE" sz="1200" b="0" i="0" u="none" strike="noStrike">
                          <a:solidFill>
                            <a:srgbClr val="000000"/>
                          </a:solidFill>
                          <a:effectLst/>
                          <a:latin typeface="+mn-lt"/>
                        </a:rPr>
                        <a:t>2028</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de-DE" sz="1200" b="0" i="0" u="none" strike="noStrike">
                          <a:solidFill>
                            <a:srgbClr val="000000"/>
                          </a:solidFill>
                          <a:effectLst/>
                          <a:latin typeface="+mn-lt"/>
                        </a:rPr>
                        <a:t>1633</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200" b="0" i="0" u="none" strike="noStrike" dirty="0" smtClean="0">
                          <a:solidFill>
                            <a:srgbClr val="000000"/>
                          </a:solidFill>
                          <a:effectLst/>
                          <a:latin typeface="+mn-lt"/>
                        </a:rPr>
                        <a:t>Tempered</a:t>
                      </a:r>
                      <a:endParaRPr lang="en-US" sz="1200" b="0" i="0" u="none" strike="noStrike" dirty="0">
                        <a:solidFill>
                          <a:srgbClr val="000000"/>
                        </a:solidFill>
                        <a:effectLst/>
                        <a:latin typeface="+mn-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81906">
                <a:tc>
                  <a:txBody>
                    <a:bodyPr/>
                    <a:lstStyle/>
                    <a:p>
                      <a:pPr algn="ctr" fontAlgn="ctr"/>
                      <a:r>
                        <a:rPr lang="de-DE" sz="1200" b="1" i="0" u="none" strike="noStrike">
                          <a:solidFill>
                            <a:srgbClr val="000000"/>
                          </a:solidFill>
                          <a:effectLst/>
                          <a:latin typeface="+mn-lt"/>
                        </a:rPr>
                        <a:t>VP39_1_H300_V150_ABA_MF_425</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de-DE" sz="1200" b="0" i="0" u="none" strike="noStrike">
                          <a:solidFill>
                            <a:srgbClr val="000000"/>
                          </a:solidFill>
                          <a:effectLst/>
                          <a:latin typeface="+mn-lt"/>
                        </a:rPr>
                        <a:t>150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de-DE" sz="1200" b="0" i="0" u="none" strike="noStrike">
                          <a:solidFill>
                            <a:srgbClr val="000000"/>
                          </a:solidFill>
                          <a:effectLst/>
                          <a:latin typeface="+mn-lt"/>
                        </a:rPr>
                        <a:t>300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de-DE" sz="1200" b="0" i="0" u="none" strike="noStrike" dirty="0" smtClean="0">
                          <a:solidFill>
                            <a:srgbClr val="000000"/>
                          </a:solidFill>
                          <a:effectLst/>
                          <a:latin typeface="+mn-lt"/>
                        </a:rPr>
                        <a:t>425</a:t>
                      </a:r>
                      <a:endParaRPr lang="de-DE" sz="1200" b="0" i="0" u="none" strike="noStrike" dirty="0">
                        <a:solidFill>
                          <a:srgbClr val="000000"/>
                        </a:solidFill>
                        <a:effectLst/>
                        <a:latin typeface="+mn-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de-DE" sz="1200" b="0" i="0" u="none" strike="noStrike">
                          <a:solidFill>
                            <a:srgbClr val="000000"/>
                          </a:solidFill>
                          <a:effectLst/>
                          <a:latin typeface="+mn-lt"/>
                        </a:rPr>
                        <a:t>1892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de-DE" sz="1200" b="0" i="0" u="none" strike="noStrike">
                          <a:solidFill>
                            <a:srgbClr val="000000"/>
                          </a:solidFill>
                          <a:effectLst/>
                          <a:latin typeface="+mn-lt"/>
                        </a:rPr>
                        <a:t>1576</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200" b="0" i="0" u="none" strike="noStrike" dirty="0" smtClean="0">
                          <a:solidFill>
                            <a:srgbClr val="000000"/>
                          </a:solidFill>
                          <a:effectLst/>
                          <a:latin typeface="+mn-lt"/>
                        </a:rPr>
                        <a:t>Tempered</a:t>
                      </a:r>
                      <a:endParaRPr lang="en-US" sz="1200" b="0" i="0" u="none" strike="noStrike" dirty="0">
                        <a:solidFill>
                          <a:srgbClr val="000000"/>
                        </a:solidFill>
                        <a:effectLst/>
                        <a:latin typeface="+mn-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81906">
                <a:tc>
                  <a:txBody>
                    <a:bodyPr/>
                    <a:lstStyle/>
                    <a:p>
                      <a:pPr algn="ctr" fontAlgn="ctr"/>
                      <a:r>
                        <a:rPr lang="de-DE" sz="1200" b="1" i="0" u="none" strike="noStrike" dirty="0">
                          <a:solidFill>
                            <a:srgbClr val="000000"/>
                          </a:solidFill>
                          <a:effectLst/>
                          <a:latin typeface="+mn-lt"/>
                        </a:rPr>
                        <a:t>VP39_2_H300_V150_ABA_MF_425</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de-DE" sz="1200" b="0" i="0" u="none" strike="noStrike" dirty="0">
                          <a:solidFill>
                            <a:srgbClr val="000000"/>
                          </a:solidFill>
                          <a:effectLst/>
                          <a:latin typeface="+mn-lt"/>
                        </a:rPr>
                        <a:t>150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de-DE" sz="1200" b="0" i="0" u="none" strike="noStrike" dirty="0">
                          <a:solidFill>
                            <a:srgbClr val="000000"/>
                          </a:solidFill>
                          <a:effectLst/>
                          <a:latin typeface="+mn-lt"/>
                        </a:rPr>
                        <a:t>300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de-DE" sz="1200" b="0" i="0" u="none" strike="noStrike" dirty="0" smtClean="0">
                          <a:solidFill>
                            <a:srgbClr val="000000"/>
                          </a:solidFill>
                          <a:effectLst/>
                          <a:latin typeface="+mn-lt"/>
                        </a:rPr>
                        <a:t>425</a:t>
                      </a:r>
                      <a:endParaRPr lang="de-DE" sz="1200" b="0" i="0" u="none" strike="noStrike" dirty="0">
                        <a:solidFill>
                          <a:srgbClr val="000000"/>
                        </a:solidFill>
                        <a:effectLst/>
                        <a:latin typeface="+mn-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de-DE" sz="1200" b="0" i="0" u="none" strike="noStrike" dirty="0">
                          <a:solidFill>
                            <a:srgbClr val="000000"/>
                          </a:solidFill>
                          <a:effectLst/>
                          <a:latin typeface="+mn-lt"/>
                        </a:rPr>
                        <a:t>1936</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de-DE" sz="1200" b="0" i="0" u="none" strike="noStrike" dirty="0">
                          <a:solidFill>
                            <a:srgbClr val="000000"/>
                          </a:solidFill>
                          <a:effectLst/>
                          <a:latin typeface="+mn-lt"/>
                        </a:rPr>
                        <a:t>1820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sz="1200" b="0" i="0" u="none" strike="noStrike" dirty="0" smtClean="0">
                          <a:solidFill>
                            <a:srgbClr val="000000"/>
                          </a:solidFill>
                          <a:effectLst/>
                          <a:latin typeface="+mn-lt"/>
                        </a:rPr>
                        <a:t>Tempered</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Tree>
    <p:extLst>
      <p:ext uri="{BB962C8B-B14F-4D97-AF65-F5344CB8AC3E}">
        <p14:creationId xmlns:p14="http://schemas.microsoft.com/office/powerpoint/2010/main" val="8659494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1"/>
          <p:cNvSpPr txBox="1">
            <a:spLocks/>
          </p:cNvSpPr>
          <p:nvPr/>
        </p:nvSpPr>
        <p:spPr bwMode="auto">
          <a:xfrm>
            <a:off x="217489" y="0"/>
            <a:ext cx="9467850" cy="719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287146" bIns="0" numCol="1" anchor="b" anchorCtr="0" compatLnSpc="1">
            <a:prstTxWarp prst="textNoShape">
              <a:avLst/>
            </a:prstTxWarp>
          </a:bodyPr>
          <a:lstStyle>
            <a:lvl1pPr algn="l" defTabSz="1042236" rtl="0" eaLnBrk="1" fontAlgn="base" hangingPunct="1">
              <a:spcBef>
                <a:spcPct val="0"/>
              </a:spcBef>
              <a:spcAft>
                <a:spcPct val="0"/>
              </a:spcAft>
              <a:defRPr sz="2200" b="1">
                <a:solidFill>
                  <a:schemeClr val="tx2"/>
                </a:solidFill>
                <a:latin typeface="+mj-lt"/>
                <a:ea typeface="+mj-ea"/>
                <a:cs typeface="+mj-cs"/>
              </a:defRPr>
            </a:lvl1pPr>
            <a:lvl2pPr algn="l" defTabSz="1042236" rtl="0" eaLnBrk="1" fontAlgn="base" hangingPunct="1">
              <a:spcBef>
                <a:spcPct val="0"/>
              </a:spcBef>
              <a:spcAft>
                <a:spcPct val="0"/>
              </a:spcAft>
              <a:defRPr sz="2200" b="1">
                <a:solidFill>
                  <a:schemeClr val="tx2"/>
                </a:solidFill>
                <a:latin typeface="Arial" charset="0"/>
              </a:defRPr>
            </a:lvl2pPr>
            <a:lvl3pPr algn="l" defTabSz="1042236" rtl="0" eaLnBrk="1" fontAlgn="base" hangingPunct="1">
              <a:spcBef>
                <a:spcPct val="0"/>
              </a:spcBef>
              <a:spcAft>
                <a:spcPct val="0"/>
              </a:spcAft>
              <a:defRPr sz="2200" b="1">
                <a:solidFill>
                  <a:schemeClr val="tx2"/>
                </a:solidFill>
                <a:latin typeface="Arial" charset="0"/>
              </a:defRPr>
            </a:lvl3pPr>
            <a:lvl4pPr algn="l" defTabSz="1042236" rtl="0" eaLnBrk="1" fontAlgn="base" hangingPunct="1">
              <a:spcBef>
                <a:spcPct val="0"/>
              </a:spcBef>
              <a:spcAft>
                <a:spcPct val="0"/>
              </a:spcAft>
              <a:defRPr sz="2200" b="1">
                <a:solidFill>
                  <a:schemeClr val="tx2"/>
                </a:solidFill>
                <a:latin typeface="Arial" charset="0"/>
              </a:defRPr>
            </a:lvl4pPr>
            <a:lvl5pPr algn="l" defTabSz="1042236" rtl="0" eaLnBrk="1" fontAlgn="base" hangingPunct="1">
              <a:spcBef>
                <a:spcPct val="0"/>
              </a:spcBef>
              <a:spcAft>
                <a:spcPct val="0"/>
              </a:spcAft>
              <a:defRPr sz="2200" b="1">
                <a:solidFill>
                  <a:schemeClr val="tx2"/>
                </a:solidFill>
                <a:latin typeface="Arial" charset="0"/>
              </a:defRPr>
            </a:lvl5pPr>
            <a:lvl6pPr marL="456870" algn="l" defTabSz="1042236" rtl="0" eaLnBrk="1" fontAlgn="base" hangingPunct="1">
              <a:spcBef>
                <a:spcPct val="0"/>
              </a:spcBef>
              <a:spcAft>
                <a:spcPct val="0"/>
              </a:spcAft>
              <a:defRPr sz="2200" b="1">
                <a:solidFill>
                  <a:schemeClr val="tx2"/>
                </a:solidFill>
                <a:latin typeface="Arial" charset="0"/>
              </a:defRPr>
            </a:lvl6pPr>
            <a:lvl7pPr marL="913740" algn="l" defTabSz="1042236" rtl="0" eaLnBrk="1" fontAlgn="base" hangingPunct="1">
              <a:spcBef>
                <a:spcPct val="0"/>
              </a:spcBef>
              <a:spcAft>
                <a:spcPct val="0"/>
              </a:spcAft>
              <a:defRPr sz="2200" b="1">
                <a:solidFill>
                  <a:schemeClr val="tx2"/>
                </a:solidFill>
                <a:latin typeface="Arial" charset="0"/>
              </a:defRPr>
            </a:lvl7pPr>
            <a:lvl8pPr marL="1370612" algn="l" defTabSz="1042236" rtl="0" eaLnBrk="1" fontAlgn="base" hangingPunct="1">
              <a:spcBef>
                <a:spcPct val="0"/>
              </a:spcBef>
              <a:spcAft>
                <a:spcPct val="0"/>
              </a:spcAft>
              <a:defRPr sz="2200" b="1">
                <a:solidFill>
                  <a:schemeClr val="tx2"/>
                </a:solidFill>
                <a:latin typeface="Arial" charset="0"/>
              </a:defRPr>
            </a:lvl8pPr>
            <a:lvl9pPr marL="1827481" algn="l" defTabSz="1042236" rtl="0" eaLnBrk="1" fontAlgn="base" hangingPunct="1">
              <a:spcBef>
                <a:spcPct val="0"/>
              </a:spcBef>
              <a:spcAft>
                <a:spcPct val="0"/>
              </a:spcAft>
              <a:defRPr sz="2200" b="1">
                <a:solidFill>
                  <a:schemeClr val="tx2"/>
                </a:solidFill>
                <a:latin typeface="Arial" charset="0"/>
              </a:defRPr>
            </a:lvl9pPr>
          </a:lstStyle>
          <a:p>
            <a:r>
              <a:rPr lang="en-US" dirty="0"/>
              <a:t>Time and spatial varying thermal properties</a:t>
            </a:r>
            <a:r>
              <a:rPr lang="en-US" kern="0" dirty="0" smtClean="0"/>
              <a:t/>
            </a:r>
            <a:br>
              <a:rPr lang="en-US" kern="0" dirty="0" smtClean="0"/>
            </a:br>
            <a:r>
              <a:rPr lang="en-US" kern="0" dirty="0">
                <a:solidFill>
                  <a:schemeClr val="accent4"/>
                </a:solidFill>
              </a:rPr>
              <a:t>Temperature distribution </a:t>
            </a:r>
            <a:r>
              <a:rPr lang="en-US" kern="0" dirty="0" smtClean="0">
                <a:solidFill>
                  <a:schemeClr val="accent4"/>
                </a:solidFill>
              </a:rPr>
              <a:t>for h</a:t>
            </a:r>
            <a:r>
              <a:rPr lang="en-US" kern="0" baseline="-25000" dirty="0" smtClean="0">
                <a:solidFill>
                  <a:schemeClr val="accent4"/>
                </a:solidFill>
              </a:rPr>
              <a:t>sp</a:t>
            </a:r>
            <a:r>
              <a:rPr lang="en-US" kern="0" dirty="0" smtClean="0">
                <a:solidFill>
                  <a:schemeClr val="accent4"/>
                </a:solidFill>
              </a:rPr>
              <a:t> = 200 µm, </a:t>
            </a:r>
            <a:r>
              <a:rPr lang="en-US" kern="0" dirty="0" err="1" smtClean="0">
                <a:solidFill>
                  <a:schemeClr val="accent4"/>
                </a:solidFill>
              </a:rPr>
              <a:t>v</a:t>
            </a:r>
            <a:r>
              <a:rPr lang="en-US" kern="0" baseline="-25000" dirty="0" err="1" smtClean="0">
                <a:solidFill>
                  <a:schemeClr val="accent4"/>
                </a:solidFill>
              </a:rPr>
              <a:t>c</a:t>
            </a:r>
            <a:r>
              <a:rPr lang="en-US" kern="0" dirty="0" smtClean="0">
                <a:solidFill>
                  <a:schemeClr val="accent4"/>
                </a:solidFill>
              </a:rPr>
              <a:t> = 100 m/min (ABA)</a:t>
            </a:r>
            <a:endParaRPr lang="en-US" kern="0" dirty="0"/>
          </a:p>
        </p:txBody>
      </p:sp>
      <p:sp>
        <p:nvSpPr>
          <p:cNvPr id="4" name="Freeform 101"/>
          <p:cNvSpPr>
            <a:spLocks noEditPoints="1"/>
          </p:cNvSpPr>
          <p:nvPr/>
        </p:nvSpPr>
        <p:spPr bwMode="auto">
          <a:xfrm>
            <a:off x="9156778" y="226102"/>
            <a:ext cx="252028" cy="375751"/>
          </a:xfrm>
          <a:custGeom>
            <a:avLst/>
            <a:gdLst>
              <a:gd name="T0" fmla="*/ 0 w 323"/>
              <a:gd name="T1" fmla="*/ 161 h 484"/>
              <a:gd name="T2" fmla="*/ 47 w 323"/>
              <a:gd name="T3" fmla="*/ 47 h 484"/>
              <a:gd name="T4" fmla="*/ 161 w 323"/>
              <a:gd name="T5" fmla="*/ 0 h 484"/>
              <a:gd name="T6" fmla="*/ 275 w 323"/>
              <a:gd name="T7" fmla="*/ 47 h 484"/>
              <a:gd name="T8" fmla="*/ 323 w 323"/>
              <a:gd name="T9" fmla="*/ 161 h 484"/>
              <a:gd name="T10" fmla="*/ 312 w 323"/>
              <a:gd name="T11" fmla="*/ 218 h 484"/>
              <a:gd name="T12" fmla="*/ 198 w 323"/>
              <a:gd name="T13" fmla="*/ 461 h 484"/>
              <a:gd name="T14" fmla="*/ 183 w 323"/>
              <a:gd name="T15" fmla="*/ 478 h 484"/>
              <a:gd name="T16" fmla="*/ 161 w 323"/>
              <a:gd name="T17" fmla="*/ 484 h 484"/>
              <a:gd name="T18" fmla="*/ 140 w 323"/>
              <a:gd name="T19" fmla="*/ 478 h 484"/>
              <a:gd name="T20" fmla="*/ 126 w 323"/>
              <a:gd name="T21" fmla="*/ 461 h 484"/>
              <a:gd name="T22" fmla="*/ 11 w 323"/>
              <a:gd name="T23" fmla="*/ 218 h 484"/>
              <a:gd name="T24" fmla="*/ 0 w 323"/>
              <a:gd name="T25" fmla="*/ 161 h 484"/>
              <a:gd name="T26" fmla="*/ 104 w 323"/>
              <a:gd name="T27" fmla="*/ 104 h 484"/>
              <a:gd name="T28" fmla="*/ 81 w 323"/>
              <a:gd name="T29" fmla="*/ 161 h 484"/>
              <a:gd name="T30" fmla="*/ 104 w 323"/>
              <a:gd name="T31" fmla="*/ 218 h 484"/>
              <a:gd name="T32" fmla="*/ 161 w 323"/>
              <a:gd name="T33" fmla="*/ 242 h 484"/>
              <a:gd name="T34" fmla="*/ 218 w 323"/>
              <a:gd name="T35" fmla="*/ 218 h 484"/>
              <a:gd name="T36" fmla="*/ 242 w 323"/>
              <a:gd name="T37" fmla="*/ 161 h 484"/>
              <a:gd name="T38" fmla="*/ 218 w 323"/>
              <a:gd name="T39" fmla="*/ 104 h 484"/>
              <a:gd name="T40" fmla="*/ 161 w 323"/>
              <a:gd name="T41" fmla="*/ 81 h 484"/>
              <a:gd name="T42" fmla="*/ 104 w 323"/>
              <a:gd name="T43" fmla="*/ 104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484">
                <a:moveTo>
                  <a:pt x="0" y="161"/>
                </a:moveTo>
                <a:cubicBezTo>
                  <a:pt x="0" y="117"/>
                  <a:pt x="16" y="79"/>
                  <a:pt x="47" y="47"/>
                </a:cubicBezTo>
                <a:cubicBezTo>
                  <a:pt x="79" y="16"/>
                  <a:pt x="117" y="0"/>
                  <a:pt x="161" y="0"/>
                </a:cubicBezTo>
                <a:cubicBezTo>
                  <a:pt x="206" y="0"/>
                  <a:pt x="244" y="16"/>
                  <a:pt x="275" y="47"/>
                </a:cubicBezTo>
                <a:cubicBezTo>
                  <a:pt x="307" y="79"/>
                  <a:pt x="323" y="117"/>
                  <a:pt x="323" y="161"/>
                </a:cubicBezTo>
                <a:cubicBezTo>
                  <a:pt x="323" y="184"/>
                  <a:pt x="319" y="203"/>
                  <a:pt x="312" y="218"/>
                </a:cubicBezTo>
                <a:lnTo>
                  <a:pt x="198" y="461"/>
                </a:lnTo>
                <a:cubicBezTo>
                  <a:pt x="194" y="468"/>
                  <a:pt x="189" y="474"/>
                  <a:pt x="183" y="478"/>
                </a:cubicBezTo>
                <a:cubicBezTo>
                  <a:pt x="176" y="482"/>
                  <a:pt x="169" y="484"/>
                  <a:pt x="161" y="484"/>
                </a:cubicBezTo>
                <a:cubicBezTo>
                  <a:pt x="154" y="484"/>
                  <a:pt x="147" y="482"/>
                  <a:pt x="140" y="478"/>
                </a:cubicBezTo>
                <a:cubicBezTo>
                  <a:pt x="134" y="474"/>
                  <a:pt x="129" y="468"/>
                  <a:pt x="126" y="461"/>
                </a:cubicBezTo>
                <a:lnTo>
                  <a:pt x="11" y="218"/>
                </a:lnTo>
                <a:cubicBezTo>
                  <a:pt x="4" y="203"/>
                  <a:pt x="0" y="184"/>
                  <a:pt x="0" y="161"/>
                </a:cubicBezTo>
                <a:close/>
                <a:moveTo>
                  <a:pt x="104" y="104"/>
                </a:moveTo>
                <a:cubicBezTo>
                  <a:pt x="89" y="120"/>
                  <a:pt x="81" y="139"/>
                  <a:pt x="81" y="161"/>
                </a:cubicBezTo>
                <a:cubicBezTo>
                  <a:pt x="81" y="183"/>
                  <a:pt x="89" y="202"/>
                  <a:pt x="104" y="218"/>
                </a:cubicBezTo>
                <a:cubicBezTo>
                  <a:pt x="120" y="234"/>
                  <a:pt x="139" y="242"/>
                  <a:pt x="161" y="242"/>
                </a:cubicBezTo>
                <a:cubicBezTo>
                  <a:pt x="184" y="242"/>
                  <a:pt x="203" y="234"/>
                  <a:pt x="218" y="218"/>
                </a:cubicBezTo>
                <a:cubicBezTo>
                  <a:pt x="234" y="202"/>
                  <a:pt x="242" y="183"/>
                  <a:pt x="242" y="161"/>
                </a:cubicBezTo>
                <a:cubicBezTo>
                  <a:pt x="242" y="139"/>
                  <a:pt x="234" y="120"/>
                  <a:pt x="218" y="104"/>
                </a:cubicBezTo>
                <a:cubicBezTo>
                  <a:pt x="203" y="88"/>
                  <a:pt x="184" y="81"/>
                  <a:pt x="161" y="81"/>
                </a:cubicBezTo>
                <a:cubicBezTo>
                  <a:pt x="139" y="81"/>
                  <a:pt x="120" y="88"/>
                  <a:pt x="104" y="104"/>
                </a:cubicBez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pic>
        <p:nvPicPr>
          <p:cNvPr id="1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3584" y="1392378"/>
            <a:ext cx="5528289" cy="41437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96628" y="1375266"/>
            <a:ext cx="5528289" cy="41437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 name="Textfeld 19"/>
          <p:cNvSpPr txBox="1"/>
          <p:nvPr/>
        </p:nvSpPr>
        <p:spPr>
          <a:xfrm>
            <a:off x="-569314" y="1151456"/>
            <a:ext cx="6059749" cy="369332"/>
          </a:xfrm>
          <a:prstGeom prst="rect">
            <a:avLst/>
          </a:prstGeom>
          <a:noFill/>
        </p:spPr>
        <p:txBody>
          <a:bodyPr wrap="square" rtlCol="0">
            <a:spAutoFit/>
          </a:bodyPr>
          <a:lstStyle/>
          <a:p>
            <a:pPr algn="ctr"/>
            <a:r>
              <a:rPr lang="en-US" dirty="0" smtClean="0"/>
              <a:t>Workpiece position : 34,27 mm</a:t>
            </a:r>
            <a:endParaRPr lang="en-US" dirty="0"/>
          </a:p>
        </p:txBody>
      </p:sp>
      <p:sp>
        <p:nvSpPr>
          <p:cNvPr id="21" name="Textfeld 20"/>
          <p:cNvSpPr txBox="1"/>
          <p:nvPr/>
        </p:nvSpPr>
        <p:spPr>
          <a:xfrm>
            <a:off x="3630898" y="1151456"/>
            <a:ext cx="6059749" cy="369332"/>
          </a:xfrm>
          <a:prstGeom prst="rect">
            <a:avLst/>
          </a:prstGeom>
          <a:noFill/>
        </p:spPr>
        <p:txBody>
          <a:bodyPr wrap="square" rtlCol="0">
            <a:spAutoFit/>
          </a:bodyPr>
          <a:lstStyle/>
          <a:p>
            <a:pPr algn="ctr"/>
            <a:r>
              <a:rPr lang="en-US" dirty="0" smtClean="0"/>
              <a:t>Workpiece position : 80 mm</a:t>
            </a:r>
            <a:endParaRPr lang="en-US" dirty="0"/>
          </a:p>
        </p:txBody>
      </p:sp>
      <p:pic>
        <p:nvPicPr>
          <p:cNvPr id="22" name="Picture 90"/>
          <p:cNvPicPr>
            <a:picLocks noChangeAspect="1" noChangeArrowheads="1"/>
          </p:cNvPicPr>
          <p:nvPr/>
        </p:nvPicPr>
        <p:blipFill rotWithShape="1">
          <a:blip r:embed="rId4">
            <a:extLst>
              <a:ext uri="{28A0092B-C50C-407E-A947-70E740481C1C}">
                <a14:useLocalDpi xmlns:a14="http://schemas.microsoft.com/office/drawing/2010/main" val="0"/>
              </a:ext>
            </a:extLst>
          </a:blip>
          <a:srcRect l="80686" r="7915"/>
          <a:stretch/>
        </p:blipFill>
        <p:spPr bwMode="auto">
          <a:xfrm>
            <a:off x="8877436" y="1375266"/>
            <a:ext cx="630150" cy="41437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feld 8"/>
          <p:cNvSpPr txBox="1"/>
          <p:nvPr/>
        </p:nvSpPr>
        <p:spPr>
          <a:xfrm>
            <a:off x="8865561" y="1440152"/>
            <a:ext cx="547481" cy="276999"/>
          </a:xfrm>
          <a:prstGeom prst="rect">
            <a:avLst/>
          </a:prstGeom>
          <a:noFill/>
        </p:spPr>
        <p:txBody>
          <a:bodyPr wrap="square" rtlCol="0">
            <a:spAutoFit/>
          </a:bodyPr>
          <a:lstStyle/>
          <a:p>
            <a:r>
              <a:rPr lang="de-DE" sz="1200" dirty="0" smtClean="0"/>
              <a:t>[°C]</a:t>
            </a:r>
            <a:endParaRPr lang="de-DE" sz="1200" dirty="0"/>
          </a:p>
        </p:txBody>
      </p:sp>
    </p:spTree>
    <p:extLst>
      <p:ext uri="{BB962C8B-B14F-4D97-AF65-F5344CB8AC3E}">
        <p14:creationId xmlns:p14="http://schemas.microsoft.com/office/powerpoint/2010/main" val="228937516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1"/>
          <p:cNvSpPr>
            <a:spLocks noGrp="1"/>
          </p:cNvSpPr>
          <p:nvPr>
            <p:ph type="title"/>
            <p:custDataLst>
              <p:tags r:id="rId1"/>
            </p:custDataLst>
          </p:nvPr>
        </p:nvSpPr>
        <p:spPr>
          <a:xfrm>
            <a:off x="217488" y="0"/>
            <a:ext cx="9467850" cy="719138"/>
          </a:xfrm>
        </p:spPr>
        <p:txBody>
          <a:bodyPr/>
          <a:lstStyle/>
          <a:p>
            <a:r>
              <a:rPr lang="en-US" dirty="0" smtClean="0"/>
              <a:t>Time and spatial varying thermal properties </a:t>
            </a:r>
            <a:br>
              <a:rPr lang="en-US" dirty="0" smtClean="0"/>
            </a:br>
            <a:r>
              <a:rPr lang="en-US" dirty="0" smtClean="0">
                <a:solidFill>
                  <a:schemeClr val="accent4"/>
                </a:solidFill>
              </a:rPr>
              <a:t>Heat partition ratios for h</a:t>
            </a:r>
            <a:r>
              <a:rPr lang="en-US" baseline="-25000" dirty="0" smtClean="0">
                <a:solidFill>
                  <a:schemeClr val="accent4"/>
                </a:solidFill>
              </a:rPr>
              <a:t>sp</a:t>
            </a:r>
            <a:r>
              <a:rPr lang="en-US" dirty="0" smtClean="0">
                <a:solidFill>
                  <a:schemeClr val="accent4"/>
                </a:solidFill>
              </a:rPr>
              <a:t> = </a:t>
            </a:r>
            <a:r>
              <a:rPr lang="en-US" dirty="0">
                <a:solidFill>
                  <a:schemeClr val="accent4"/>
                </a:solidFill>
              </a:rPr>
              <a:t>2</a:t>
            </a:r>
            <a:r>
              <a:rPr lang="en-US" dirty="0" smtClean="0">
                <a:solidFill>
                  <a:schemeClr val="accent4"/>
                </a:solidFill>
              </a:rPr>
              <a:t>00 µm, </a:t>
            </a:r>
            <a:r>
              <a:rPr lang="en-US" dirty="0" err="1" smtClean="0">
                <a:solidFill>
                  <a:schemeClr val="accent4"/>
                </a:solidFill>
              </a:rPr>
              <a:t>v</a:t>
            </a:r>
            <a:r>
              <a:rPr lang="en-US" baseline="-25000" dirty="0" err="1" smtClean="0">
                <a:solidFill>
                  <a:schemeClr val="accent4"/>
                </a:solidFill>
              </a:rPr>
              <a:t>c</a:t>
            </a:r>
            <a:r>
              <a:rPr lang="en-US" dirty="0" smtClean="0">
                <a:solidFill>
                  <a:schemeClr val="accent4"/>
                </a:solidFill>
              </a:rPr>
              <a:t> = 150 </a:t>
            </a:r>
            <a:r>
              <a:rPr lang="en-US" dirty="0">
                <a:solidFill>
                  <a:schemeClr val="accent4"/>
                </a:solidFill>
              </a:rPr>
              <a:t>m/min </a:t>
            </a:r>
            <a:r>
              <a:rPr lang="en-US" dirty="0" smtClean="0">
                <a:solidFill>
                  <a:schemeClr val="accent4"/>
                </a:solidFill>
              </a:rPr>
              <a:t>(ABA)</a:t>
            </a:r>
            <a:endParaRPr lang="en-US" dirty="0">
              <a:solidFill>
                <a:schemeClr val="accent4"/>
              </a:solidFill>
            </a:endParaRPr>
          </a:p>
        </p:txBody>
      </p:sp>
      <p:sp>
        <p:nvSpPr>
          <p:cNvPr id="4" name="Freeform 62"/>
          <p:cNvSpPr>
            <a:spLocks noEditPoints="1"/>
          </p:cNvSpPr>
          <p:nvPr/>
        </p:nvSpPr>
        <p:spPr bwMode="auto">
          <a:xfrm>
            <a:off x="9057456" y="188640"/>
            <a:ext cx="450674" cy="450674"/>
          </a:xfrm>
          <a:custGeom>
            <a:avLst/>
            <a:gdLst>
              <a:gd name="T0" fmla="*/ 32 w 484"/>
              <a:gd name="T1" fmla="*/ 364 h 484"/>
              <a:gd name="T2" fmla="*/ 0 w 484"/>
              <a:gd name="T3" fmla="*/ 242 h 484"/>
              <a:gd name="T4" fmla="*/ 32 w 484"/>
              <a:gd name="T5" fmla="*/ 121 h 484"/>
              <a:gd name="T6" fmla="*/ 120 w 484"/>
              <a:gd name="T7" fmla="*/ 33 h 484"/>
              <a:gd name="T8" fmla="*/ 242 w 484"/>
              <a:gd name="T9" fmla="*/ 0 h 484"/>
              <a:gd name="T10" fmla="*/ 363 w 484"/>
              <a:gd name="T11" fmla="*/ 33 h 484"/>
              <a:gd name="T12" fmla="*/ 451 w 484"/>
              <a:gd name="T13" fmla="*/ 121 h 484"/>
              <a:gd name="T14" fmla="*/ 484 w 484"/>
              <a:gd name="T15" fmla="*/ 242 h 484"/>
              <a:gd name="T16" fmla="*/ 451 w 484"/>
              <a:gd name="T17" fmla="*/ 364 h 484"/>
              <a:gd name="T18" fmla="*/ 363 w 484"/>
              <a:gd name="T19" fmla="*/ 452 h 484"/>
              <a:gd name="T20" fmla="*/ 242 w 484"/>
              <a:gd name="T21" fmla="*/ 484 h 484"/>
              <a:gd name="T22" fmla="*/ 120 w 484"/>
              <a:gd name="T23" fmla="*/ 452 h 484"/>
              <a:gd name="T24" fmla="*/ 32 w 484"/>
              <a:gd name="T25" fmla="*/ 364 h 484"/>
              <a:gd name="T26" fmla="*/ 93 w 484"/>
              <a:gd name="T27" fmla="*/ 156 h 484"/>
              <a:gd name="T28" fmla="*/ 70 w 484"/>
              <a:gd name="T29" fmla="*/ 242 h 484"/>
              <a:gd name="T30" fmla="*/ 93 w 484"/>
              <a:gd name="T31" fmla="*/ 328 h 484"/>
              <a:gd name="T32" fmla="*/ 156 w 484"/>
              <a:gd name="T33" fmla="*/ 391 h 484"/>
              <a:gd name="T34" fmla="*/ 242 w 484"/>
              <a:gd name="T35" fmla="*/ 414 h 484"/>
              <a:gd name="T36" fmla="*/ 328 w 484"/>
              <a:gd name="T37" fmla="*/ 391 h 484"/>
              <a:gd name="T38" fmla="*/ 390 w 484"/>
              <a:gd name="T39" fmla="*/ 328 h 484"/>
              <a:gd name="T40" fmla="*/ 413 w 484"/>
              <a:gd name="T41" fmla="*/ 242 h 484"/>
              <a:gd name="T42" fmla="*/ 390 w 484"/>
              <a:gd name="T43" fmla="*/ 156 h 484"/>
              <a:gd name="T44" fmla="*/ 328 w 484"/>
              <a:gd name="T45" fmla="*/ 94 h 484"/>
              <a:gd name="T46" fmla="*/ 242 w 484"/>
              <a:gd name="T47" fmla="*/ 71 h 484"/>
              <a:gd name="T48" fmla="*/ 156 w 484"/>
              <a:gd name="T49" fmla="*/ 94 h 484"/>
              <a:gd name="T50" fmla="*/ 93 w 484"/>
              <a:gd name="T51" fmla="*/ 156 h 484"/>
              <a:gd name="T52" fmla="*/ 161 w 484"/>
              <a:gd name="T53" fmla="*/ 273 h 484"/>
              <a:gd name="T54" fmla="*/ 161 w 484"/>
              <a:gd name="T55" fmla="*/ 252 h 484"/>
              <a:gd name="T56" fmla="*/ 164 w 484"/>
              <a:gd name="T57" fmla="*/ 245 h 484"/>
              <a:gd name="T58" fmla="*/ 171 w 484"/>
              <a:gd name="T59" fmla="*/ 242 h 484"/>
              <a:gd name="T60" fmla="*/ 242 w 484"/>
              <a:gd name="T61" fmla="*/ 242 h 484"/>
              <a:gd name="T62" fmla="*/ 242 w 484"/>
              <a:gd name="T63" fmla="*/ 131 h 484"/>
              <a:gd name="T64" fmla="*/ 245 w 484"/>
              <a:gd name="T65" fmla="*/ 124 h 484"/>
              <a:gd name="T66" fmla="*/ 252 w 484"/>
              <a:gd name="T67" fmla="*/ 121 h 484"/>
              <a:gd name="T68" fmla="*/ 272 w 484"/>
              <a:gd name="T69" fmla="*/ 121 h 484"/>
              <a:gd name="T70" fmla="*/ 279 w 484"/>
              <a:gd name="T71" fmla="*/ 124 h 484"/>
              <a:gd name="T72" fmla="*/ 282 w 484"/>
              <a:gd name="T73" fmla="*/ 131 h 484"/>
              <a:gd name="T74" fmla="*/ 282 w 484"/>
              <a:gd name="T75" fmla="*/ 273 h 484"/>
              <a:gd name="T76" fmla="*/ 279 w 484"/>
              <a:gd name="T77" fmla="*/ 280 h 484"/>
              <a:gd name="T78" fmla="*/ 272 w 484"/>
              <a:gd name="T79" fmla="*/ 283 h 484"/>
              <a:gd name="T80" fmla="*/ 171 w 484"/>
              <a:gd name="T81" fmla="*/ 283 h 484"/>
              <a:gd name="T82" fmla="*/ 164 w 484"/>
              <a:gd name="T83" fmla="*/ 280 h 484"/>
              <a:gd name="T84" fmla="*/ 161 w 484"/>
              <a:gd name="T85" fmla="*/ 27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84" h="484">
                <a:moveTo>
                  <a:pt x="32" y="364"/>
                </a:moveTo>
                <a:cubicBezTo>
                  <a:pt x="11" y="327"/>
                  <a:pt x="0" y="286"/>
                  <a:pt x="0" y="242"/>
                </a:cubicBezTo>
                <a:cubicBezTo>
                  <a:pt x="0" y="198"/>
                  <a:pt x="11" y="158"/>
                  <a:pt x="32" y="121"/>
                </a:cubicBezTo>
                <a:cubicBezTo>
                  <a:pt x="54" y="84"/>
                  <a:pt x="83" y="54"/>
                  <a:pt x="120" y="33"/>
                </a:cubicBezTo>
                <a:cubicBezTo>
                  <a:pt x="157" y="11"/>
                  <a:pt x="198" y="0"/>
                  <a:pt x="242" y="0"/>
                </a:cubicBezTo>
                <a:cubicBezTo>
                  <a:pt x="286" y="0"/>
                  <a:pt x="326" y="11"/>
                  <a:pt x="363" y="33"/>
                </a:cubicBezTo>
                <a:cubicBezTo>
                  <a:pt x="400" y="54"/>
                  <a:pt x="430" y="84"/>
                  <a:pt x="451" y="121"/>
                </a:cubicBezTo>
                <a:cubicBezTo>
                  <a:pt x="473" y="158"/>
                  <a:pt x="484" y="198"/>
                  <a:pt x="484" y="242"/>
                </a:cubicBezTo>
                <a:cubicBezTo>
                  <a:pt x="484" y="286"/>
                  <a:pt x="473" y="327"/>
                  <a:pt x="451" y="364"/>
                </a:cubicBezTo>
                <a:cubicBezTo>
                  <a:pt x="430" y="401"/>
                  <a:pt x="400" y="430"/>
                  <a:pt x="363" y="452"/>
                </a:cubicBezTo>
                <a:cubicBezTo>
                  <a:pt x="326" y="473"/>
                  <a:pt x="286" y="484"/>
                  <a:pt x="242" y="484"/>
                </a:cubicBezTo>
                <a:cubicBezTo>
                  <a:pt x="198" y="484"/>
                  <a:pt x="157" y="473"/>
                  <a:pt x="120" y="452"/>
                </a:cubicBezTo>
                <a:cubicBezTo>
                  <a:pt x="83" y="430"/>
                  <a:pt x="54" y="401"/>
                  <a:pt x="32" y="364"/>
                </a:cubicBezTo>
                <a:close/>
                <a:moveTo>
                  <a:pt x="93" y="156"/>
                </a:moveTo>
                <a:cubicBezTo>
                  <a:pt x="78" y="183"/>
                  <a:pt x="70" y="211"/>
                  <a:pt x="70" y="242"/>
                </a:cubicBezTo>
                <a:cubicBezTo>
                  <a:pt x="70" y="273"/>
                  <a:pt x="78" y="302"/>
                  <a:pt x="93" y="328"/>
                </a:cubicBezTo>
                <a:cubicBezTo>
                  <a:pt x="109" y="355"/>
                  <a:pt x="130" y="375"/>
                  <a:pt x="156" y="391"/>
                </a:cubicBezTo>
                <a:cubicBezTo>
                  <a:pt x="182" y="406"/>
                  <a:pt x="211" y="414"/>
                  <a:pt x="242" y="414"/>
                </a:cubicBezTo>
                <a:cubicBezTo>
                  <a:pt x="273" y="414"/>
                  <a:pt x="302" y="406"/>
                  <a:pt x="328" y="391"/>
                </a:cubicBezTo>
                <a:cubicBezTo>
                  <a:pt x="354" y="375"/>
                  <a:pt x="375" y="355"/>
                  <a:pt x="390" y="328"/>
                </a:cubicBezTo>
                <a:cubicBezTo>
                  <a:pt x="405" y="302"/>
                  <a:pt x="413" y="273"/>
                  <a:pt x="413" y="242"/>
                </a:cubicBezTo>
                <a:cubicBezTo>
                  <a:pt x="413" y="211"/>
                  <a:pt x="405" y="183"/>
                  <a:pt x="390" y="156"/>
                </a:cubicBezTo>
                <a:cubicBezTo>
                  <a:pt x="375" y="130"/>
                  <a:pt x="354" y="109"/>
                  <a:pt x="328" y="94"/>
                </a:cubicBezTo>
                <a:cubicBezTo>
                  <a:pt x="302" y="79"/>
                  <a:pt x="273" y="71"/>
                  <a:pt x="242" y="71"/>
                </a:cubicBezTo>
                <a:cubicBezTo>
                  <a:pt x="211" y="71"/>
                  <a:pt x="182" y="79"/>
                  <a:pt x="156" y="94"/>
                </a:cubicBezTo>
                <a:cubicBezTo>
                  <a:pt x="130" y="109"/>
                  <a:pt x="109" y="130"/>
                  <a:pt x="93" y="156"/>
                </a:cubicBezTo>
                <a:close/>
                <a:moveTo>
                  <a:pt x="161" y="273"/>
                </a:moveTo>
                <a:lnTo>
                  <a:pt x="161" y="252"/>
                </a:lnTo>
                <a:cubicBezTo>
                  <a:pt x="161" y="249"/>
                  <a:pt x="162" y="247"/>
                  <a:pt x="164" y="245"/>
                </a:cubicBezTo>
                <a:cubicBezTo>
                  <a:pt x="166" y="243"/>
                  <a:pt x="168" y="242"/>
                  <a:pt x="171" y="242"/>
                </a:cubicBezTo>
                <a:lnTo>
                  <a:pt x="242" y="242"/>
                </a:lnTo>
                <a:lnTo>
                  <a:pt x="242" y="131"/>
                </a:lnTo>
                <a:cubicBezTo>
                  <a:pt x="242" y="129"/>
                  <a:pt x="243" y="126"/>
                  <a:pt x="245" y="124"/>
                </a:cubicBezTo>
                <a:cubicBezTo>
                  <a:pt x="246" y="122"/>
                  <a:pt x="249" y="121"/>
                  <a:pt x="252" y="121"/>
                </a:cubicBezTo>
                <a:lnTo>
                  <a:pt x="272" y="121"/>
                </a:lnTo>
                <a:cubicBezTo>
                  <a:pt x="275" y="121"/>
                  <a:pt x="277" y="122"/>
                  <a:pt x="279" y="124"/>
                </a:cubicBezTo>
                <a:cubicBezTo>
                  <a:pt x="281" y="126"/>
                  <a:pt x="282" y="129"/>
                  <a:pt x="282" y="131"/>
                </a:cubicBezTo>
                <a:lnTo>
                  <a:pt x="282" y="273"/>
                </a:lnTo>
                <a:cubicBezTo>
                  <a:pt x="282" y="276"/>
                  <a:pt x="281" y="278"/>
                  <a:pt x="279" y="280"/>
                </a:cubicBezTo>
                <a:cubicBezTo>
                  <a:pt x="277" y="282"/>
                  <a:pt x="275" y="283"/>
                  <a:pt x="272" y="283"/>
                </a:cubicBezTo>
                <a:lnTo>
                  <a:pt x="171" y="283"/>
                </a:lnTo>
                <a:cubicBezTo>
                  <a:pt x="168" y="283"/>
                  <a:pt x="166" y="282"/>
                  <a:pt x="164" y="280"/>
                </a:cubicBezTo>
                <a:cubicBezTo>
                  <a:pt x="162" y="278"/>
                  <a:pt x="161" y="276"/>
                  <a:pt x="161" y="273"/>
                </a:cubicBez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aphicFrame>
        <p:nvGraphicFramePr>
          <p:cNvPr id="17" name="Diagramm 16"/>
          <p:cNvGraphicFramePr>
            <a:graphicFrameLocks/>
          </p:cNvGraphicFramePr>
          <p:nvPr>
            <p:extLst>
              <p:ext uri="{D42A27DB-BD31-4B8C-83A1-F6EECF244321}">
                <p14:modId xmlns:p14="http://schemas.microsoft.com/office/powerpoint/2010/main" val="4170741739"/>
              </p:ext>
            </p:extLst>
          </p:nvPr>
        </p:nvGraphicFramePr>
        <p:xfrm>
          <a:off x="245204" y="874275"/>
          <a:ext cx="9414000" cy="5090400"/>
        </p:xfrm>
        <a:graphic>
          <a:graphicData uri="http://schemas.openxmlformats.org/drawingml/2006/chart">
            <c:chart xmlns:c="http://schemas.openxmlformats.org/drawingml/2006/chart" xmlns:r="http://schemas.openxmlformats.org/officeDocument/2006/relationships" r:id="rId3"/>
          </a:graphicData>
        </a:graphic>
      </p:graphicFrame>
      <p:sp>
        <p:nvSpPr>
          <p:cNvPr id="8" name="Textfeld 7"/>
          <p:cNvSpPr txBox="1"/>
          <p:nvPr/>
        </p:nvSpPr>
        <p:spPr>
          <a:xfrm>
            <a:off x="8348995" y="4653136"/>
            <a:ext cx="936104" cy="369332"/>
          </a:xfrm>
          <a:prstGeom prst="rect">
            <a:avLst/>
          </a:prstGeom>
          <a:noFill/>
        </p:spPr>
        <p:txBody>
          <a:bodyPr wrap="square" rtlCol="0">
            <a:spAutoFit/>
          </a:bodyPr>
          <a:lstStyle/>
          <a:p>
            <a:pPr algn="ctr"/>
            <a:r>
              <a:rPr lang="en-US" dirty="0" smtClean="0"/>
              <a:t>Tool</a:t>
            </a:r>
            <a:endParaRPr lang="en-US" dirty="0"/>
          </a:p>
        </p:txBody>
      </p:sp>
      <p:sp>
        <p:nvSpPr>
          <p:cNvPr id="7" name="Textfeld 6"/>
          <p:cNvSpPr txBox="1"/>
          <p:nvPr/>
        </p:nvSpPr>
        <p:spPr>
          <a:xfrm>
            <a:off x="8065155" y="3823217"/>
            <a:ext cx="1503784" cy="369332"/>
          </a:xfrm>
          <a:prstGeom prst="rect">
            <a:avLst/>
          </a:prstGeom>
          <a:noFill/>
        </p:spPr>
        <p:txBody>
          <a:bodyPr wrap="square" rtlCol="0">
            <a:spAutoFit/>
          </a:bodyPr>
          <a:lstStyle/>
          <a:p>
            <a:pPr algn="ctr"/>
            <a:r>
              <a:rPr lang="en-US" dirty="0" smtClean="0"/>
              <a:t>Workpiece</a:t>
            </a:r>
            <a:endParaRPr lang="en-US" dirty="0"/>
          </a:p>
        </p:txBody>
      </p:sp>
      <p:sp>
        <p:nvSpPr>
          <p:cNvPr id="9" name="Textfeld 8"/>
          <p:cNvSpPr txBox="1"/>
          <p:nvPr/>
        </p:nvSpPr>
        <p:spPr>
          <a:xfrm>
            <a:off x="8348995" y="2845951"/>
            <a:ext cx="936104" cy="369332"/>
          </a:xfrm>
          <a:prstGeom prst="rect">
            <a:avLst/>
          </a:prstGeom>
          <a:noFill/>
        </p:spPr>
        <p:txBody>
          <a:bodyPr wrap="square" rtlCol="0">
            <a:spAutoFit/>
          </a:bodyPr>
          <a:lstStyle/>
          <a:p>
            <a:pPr algn="ctr"/>
            <a:r>
              <a:rPr lang="en-US" dirty="0" smtClean="0">
                <a:solidFill>
                  <a:schemeClr val="tx2"/>
                </a:solidFill>
              </a:rPr>
              <a:t>Chip</a:t>
            </a:r>
            <a:endParaRPr lang="en-US" dirty="0">
              <a:solidFill>
                <a:schemeClr val="tx2"/>
              </a:solidFill>
            </a:endParaRPr>
          </a:p>
        </p:txBody>
      </p:sp>
      <p:cxnSp>
        <p:nvCxnSpPr>
          <p:cNvPr id="11" name="Gerade Verbindung 10"/>
          <p:cNvCxnSpPr/>
          <p:nvPr/>
        </p:nvCxnSpPr>
        <p:spPr bwMode="auto">
          <a:xfrm flipV="1">
            <a:off x="2846766" y="2559201"/>
            <a:ext cx="0" cy="286750"/>
          </a:xfrm>
          <a:prstGeom prst="line">
            <a:avLst/>
          </a:prstGeom>
          <a:solidFill>
            <a:srgbClr val="DDDDDD"/>
          </a:solidFill>
          <a:ln w="10795"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12" name="Rechteck 11"/>
          <p:cNvSpPr/>
          <p:nvPr/>
        </p:nvSpPr>
        <p:spPr bwMode="auto">
          <a:xfrm>
            <a:off x="2252700" y="1585021"/>
            <a:ext cx="1188132" cy="972846"/>
          </a:xfrm>
          <a:prstGeom prst="rect">
            <a:avLst/>
          </a:prstGeom>
          <a:noFill/>
          <a:ln w="10795" cap="flat" cmpd="sng" algn="ctr">
            <a:solidFill>
              <a:schemeClr val="tx1"/>
            </a:solidFill>
            <a:prstDash val="dash"/>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de-DE" sz="1800" b="0" i="0" u="none" strike="noStrike" cap="none" normalizeH="0" baseline="0" dirty="0" err="1" smtClean="0">
              <a:ln>
                <a:noFill/>
              </a:ln>
              <a:solidFill>
                <a:schemeClr val="bg1"/>
              </a:solidFill>
              <a:effectLst/>
              <a:latin typeface="Arial" charset="0"/>
            </a:endParaRPr>
          </a:p>
        </p:txBody>
      </p:sp>
      <p:cxnSp>
        <p:nvCxnSpPr>
          <p:cNvPr id="13" name="Gerade Verbindung 12"/>
          <p:cNvCxnSpPr/>
          <p:nvPr/>
        </p:nvCxnSpPr>
        <p:spPr bwMode="auto">
          <a:xfrm flipV="1">
            <a:off x="8940512" y="2365295"/>
            <a:ext cx="0" cy="286750"/>
          </a:xfrm>
          <a:prstGeom prst="line">
            <a:avLst/>
          </a:prstGeom>
          <a:solidFill>
            <a:srgbClr val="DDDDDD"/>
          </a:solidFill>
          <a:ln w="10795"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14" name="Rechteck 13"/>
          <p:cNvSpPr/>
          <p:nvPr/>
        </p:nvSpPr>
        <p:spPr bwMode="auto">
          <a:xfrm>
            <a:off x="8346446" y="1391115"/>
            <a:ext cx="1188132" cy="972846"/>
          </a:xfrm>
          <a:prstGeom prst="rect">
            <a:avLst/>
          </a:prstGeom>
          <a:noFill/>
          <a:ln w="10795" cap="flat" cmpd="sng" algn="ctr">
            <a:solidFill>
              <a:schemeClr val="tx1"/>
            </a:solidFill>
            <a:prstDash val="dash"/>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de-DE" sz="1800" b="0" i="0" u="none" strike="noStrike" cap="none" normalizeH="0" baseline="0" dirty="0" err="1" smtClean="0">
              <a:ln>
                <a:noFill/>
              </a:ln>
              <a:solidFill>
                <a:schemeClr val="bg1"/>
              </a:solidFill>
              <a:effectLst/>
              <a:latin typeface="Arial" charset="0"/>
            </a:endParaRPr>
          </a:p>
        </p:txBody>
      </p:sp>
      <p:pic>
        <p:nvPicPr>
          <p:cNvPr id="15" name="Picture 20"/>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119910" y="1562411"/>
            <a:ext cx="1453712" cy="10896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 name="Picture 2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213656" y="1369081"/>
            <a:ext cx="1453712" cy="10896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9216882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kt 2" hidden="1"/>
          <p:cNvGraphicFramePr>
            <a:graphicFrameLocks noChangeAspect="1"/>
          </p:cNvGraphicFramePr>
          <p:nvPr>
            <p:custDataLst>
              <p:tags r:id="rId2"/>
            </p:custDataLst>
            <p:extLst>
              <p:ext uri="{D42A27DB-BD31-4B8C-83A1-F6EECF244321}">
                <p14:modId xmlns:p14="http://schemas.microsoft.com/office/powerpoint/2010/main" val="2878235857"/>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98380" name="think-cell Folie" r:id="rId4" imgW="270" imgH="270" progId="TCLayout.ActiveDocument.1">
                  <p:embed/>
                </p:oleObj>
              </mc:Choice>
              <mc:Fallback>
                <p:oleObj name="think-cell Folie" r:id="rId4" imgW="270" imgH="270"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4" name="Titel 1"/>
          <p:cNvSpPr txBox="1">
            <a:spLocks/>
          </p:cNvSpPr>
          <p:nvPr/>
        </p:nvSpPr>
        <p:spPr bwMode="auto">
          <a:xfrm>
            <a:off x="217489" y="0"/>
            <a:ext cx="9467850" cy="719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287146" bIns="0" numCol="1" anchor="b" anchorCtr="0" compatLnSpc="1">
            <a:prstTxWarp prst="textNoShape">
              <a:avLst/>
            </a:prstTxWarp>
          </a:bodyPr>
          <a:lstStyle>
            <a:lvl1pPr algn="l" defTabSz="1042236" rtl="0" eaLnBrk="1" fontAlgn="base" hangingPunct="1">
              <a:spcBef>
                <a:spcPct val="0"/>
              </a:spcBef>
              <a:spcAft>
                <a:spcPct val="0"/>
              </a:spcAft>
              <a:defRPr sz="2200" b="1">
                <a:solidFill>
                  <a:schemeClr val="tx2"/>
                </a:solidFill>
                <a:latin typeface="+mj-lt"/>
                <a:ea typeface="+mj-ea"/>
                <a:cs typeface="+mj-cs"/>
              </a:defRPr>
            </a:lvl1pPr>
            <a:lvl2pPr algn="l" defTabSz="1042236" rtl="0" eaLnBrk="1" fontAlgn="base" hangingPunct="1">
              <a:spcBef>
                <a:spcPct val="0"/>
              </a:spcBef>
              <a:spcAft>
                <a:spcPct val="0"/>
              </a:spcAft>
              <a:defRPr sz="2200" b="1">
                <a:solidFill>
                  <a:schemeClr val="tx2"/>
                </a:solidFill>
                <a:latin typeface="Arial" charset="0"/>
              </a:defRPr>
            </a:lvl2pPr>
            <a:lvl3pPr algn="l" defTabSz="1042236" rtl="0" eaLnBrk="1" fontAlgn="base" hangingPunct="1">
              <a:spcBef>
                <a:spcPct val="0"/>
              </a:spcBef>
              <a:spcAft>
                <a:spcPct val="0"/>
              </a:spcAft>
              <a:defRPr sz="2200" b="1">
                <a:solidFill>
                  <a:schemeClr val="tx2"/>
                </a:solidFill>
                <a:latin typeface="Arial" charset="0"/>
              </a:defRPr>
            </a:lvl3pPr>
            <a:lvl4pPr algn="l" defTabSz="1042236" rtl="0" eaLnBrk="1" fontAlgn="base" hangingPunct="1">
              <a:spcBef>
                <a:spcPct val="0"/>
              </a:spcBef>
              <a:spcAft>
                <a:spcPct val="0"/>
              </a:spcAft>
              <a:defRPr sz="2200" b="1">
                <a:solidFill>
                  <a:schemeClr val="tx2"/>
                </a:solidFill>
                <a:latin typeface="Arial" charset="0"/>
              </a:defRPr>
            </a:lvl4pPr>
            <a:lvl5pPr algn="l" defTabSz="1042236" rtl="0" eaLnBrk="1" fontAlgn="base" hangingPunct="1">
              <a:spcBef>
                <a:spcPct val="0"/>
              </a:spcBef>
              <a:spcAft>
                <a:spcPct val="0"/>
              </a:spcAft>
              <a:defRPr sz="2200" b="1">
                <a:solidFill>
                  <a:schemeClr val="tx2"/>
                </a:solidFill>
                <a:latin typeface="Arial" charset="0"/>
              </a:defRPr>
            </a:lvl5pPr>
            <a:lvl6pPr marL="456870" algn="l" defTabSz="1042236" rtl="0" eaLnBrk="1" fontAlgn="base" hangingPunct="1">
              <a:spcBef>
                <a:spcPct val="0"/>
              </a:spcBef>
              <a:spcAft>
                <a:spcPct val="0"/>
              </a:spcAft>
              <a:defRPr sz="2200" b="1">
                <a:solidFill>
                  <a:schemeClr val="tx2"/>
                </a:solidFill>
                <a:latin typeface="Arial" charset="0"/>
              </a:defRPr>
            </a:lvl6pPr>
            <a:lvl7pPr marL="913740" algn="l" defTabSz="1042236" rtl="0" eaLnBrk="1" fontAlgn="base" hangingPunct="1">
              <a:spcBef>
                <a:spcPct val="0"/>
              </a:spcBef>
              <a:spcAft>
                <a:spcPct val="0"/>
              </a:spcAft>
              <a:defRPr sz="2200" b="1">
                <a:solidFill>
                  <a:schemeClr val="tx2"/>
                </a:solidFill>
                <a:latin typeface="Arial" charset="0"/>
              </a:defRPr>
            </a:lvl7pPr>
            <a:lvl8pPr marL="1370612" algn="l" defTabSz="1042236" rtl="0" eaLnBrk="1" fontAlgn="base" hangingPunct="1">
              <a:spcBef>
                <a:spcPct val="0"/>
              </a:spcBef>
              <a:spcAft>
                <a:spcPct val="0"/>
              </a:spcAft>
              <a:defRPr sz="2200" b="1">
                <a:solidFill>
                  <a:schemeClr val="tx2"/>
                </a:solidFill>
                <a:latin typeface="Arial" charset="0"/>
              </a:defRPr>
            </a:lvl8pPr>
            <a:lvl9pPr marL="1827481" algn="l" defTabSz="1042236" rtl="0" eaLnBrk="1" fontAlgn="base" hangingPunct="1">
              <a:spcBef>
                <a:spcPct val="0"/>
              </a:spcBef>
              <a:spcAft>
                <a:spcPct val="0"/>
              </a:spcAft>
              <a:defRPr sz="2200" b="1">
                <a:solidFill>
                  <a:schemeClr val="tx2"/>
                </a:solidFill>
                <a:latin typeface="Arial" charset="0"/>
              </a:defRPr>
            </a:lvl9pPr>
          </a:lstStyle>
          <a:p>
            <a:r>
              <a:rPr lang="en-US" dirty="0"/>
              <a:t>Time and spatial varying thermal properties</a:t>
            </a:r>
            <a:r>
              <a:rPr lang="en-US" kern="0" dirty="0" smtClean="0"/>
              <a:t/>
            </a:r>
            <a:br>
              <a:rPr lang="en-US" kern="0" dirty="0" smtClean="0"/>
            </a:br>
            <a:r>
              <a:rPr lang="en-US" kern="0" dirty="0">
                <a:solidFill>
                  <a:schemeClr val="accent4"/>
                </a:solidFill>
              </a:rPr>
              <a:t>Temperature distribution </a:t>
            </a:r>
            <a:r>
              <a:rPr lang="en-US" kern="0" dirty="0" smtClean="0">
                <a:solidFill>
                  <a:schemeClr val="accent4"/>
                </a:solidFill>
              </a:rPr>
              <a:t>for h</a:t>
            </a:r>
            <a:r>
              <a:rPr lang="en-US" kern="0" baseline="-25000" dirty="0" smtClean="0">
                <a:solidFill>
                  <a:schemeClr val="accent4"/>
                </a:solidFill>
              </a:rPr>
              <a:t>sp</a:t>
            </a:r>
            <a:r>
              <a:rPr lang="en-US" kern="0" dirty="0" smtClean="0">
                <a:solidFill>
                  <a:schemeClr val="accent4"/>
                </a:solidFill>
              </a:rPr>
              <a:t> = 200 µm, </a:t>
            </a:r>
            <a:r>
              <a:rPr lang="en-US" kern="0" dirty="0" err="1" smtClean="0">
                <a:solidFill>
                  <a:schemeClr val="accent4"/>
                </a:solidFill>
              </a:rPr>
              <a:t>v</a:t>
            </a:r>
            <a:r>
              <a:rPr lang="en-US" kern="0" baseline="-25000" dirty="0" err="1" smtClean="0">
                <a:solidFill>
                  <a:schemeClr val="accent4"/>
                </a:solidFill>
              </a:rPr>
              <a:t>c</a:t>
            </a:r>
            <a:r>
              <a:rPr lang="en-US" kern="0" dirty="0" smtClean="0">
                <a:solidFill>
                  <a:schemeClr val="accent4"/>
                </a:solidFill>
              </a:rPr>
              <a:t> = 150 m/min (ABA)</a:t>
            </a:r>
            <a:endParaRPr lang="en-US" kern="0" dirty="0"/>
          </a:p>
        </p:txBody>
      </p:sp>
      <p:sp>
        <p:nvSpPr>
          <p:cNvPr id="5" name="Freeform 101"/>
          <p:cNvSpPr>
            <a:spLocks noEditPoints="1"/>
          </p:cNvSpPr>
          <p:nvPr/>
        </p:nvSpPr>
        <p:spPr bwMode="auto">
          <a:xfrm>
            <a:off x="9156778" y="226102"/>
            <a:ext cx="252028" cy="375751"/>
          </a:xfrm>
          <a:custGeom>
            <a:avLst/>
            <a:gdLst>
              <a:gd name="T0" fmla="*/ 0 w 323"/>
              <a:gd name="T1" fmla="*/ 161 h 484"/>
              <a:gd name="T2" fmla="*/ 47 w 323"/>
              <a:gd name="T3" fmla="*/ 47 h 484"/>
              <a:gd name="T4" fmla="*/ 161 w 323"/>
              <a:gd name="T5" fmla="*/ 0 h 484"/>
              <a:gd name="T6" fmla="*/ 275 w 323"/>
              <a:gd name="T7" fmla="*/ 47 h 484"/>
              <a:gd name="T8" fmla="*/ 323 w 323"/>
              <a:gd name="T9" fmla="*/ 161 h 484"/>
              <a:gd name="T10" fmla="*/ 312 w 323"/>
              <a:gd name="T11" fmla="*/ 218 h 484"/>
              <a:gd name="T12" fmla="*/ 198 w 323"/>
              <a:gd name="T13" fmla="*/ 461 h 484"/>
              <a:gd name="T14" fmla="*/ 183 w 323"/>
              <a:gd name="T15" fmla="*/ 478 h 484"/>
              <a:gd name="T16" fmla="*/ 161 w 323"/>
              <a:gd name="T17" fmla="*/ 484 h 484"/>
              <a:gd name="T18" fmla="*/ 140 w 323"/>
              <a:gd name="T19" fmla="*/ 478 h 484"/>
              <a:gd name="T20" fmla="*/ 126 w 323"/>
              <a:gd name="T21" fmla="*/ 461 h 484"/>
              <a:gd name="T22" fmla="*/ 11 w 323"/>
              <a:gd name="T23" fmla="*/ 218 h 484"/>
              <a:gd name="T24" fmla="*/ 0 w 323"/>
              <a:gd name="T25" fmla="*/ 161 h 484"/>
              <a:gd name="T26" fmla="*/ 104 w 323"/>
              <a:gd name="T27" fmla="*/ 104 h 484"/>
              <a:gd name="T28" fmla="*/ 81 w 323"/>
              <a:gd name="T29" fmla="*/ 161 h 484"/>
              <a:gd name="T30" fmla="*/ 104 w 323"/>
              <a:gd name="T31" fmla="*/ 218 h 484"/>
              <a:gd name="T32" fmla="*/ 161 w 323"/>
              <a:gd name="T33" fmla="*/ 242 h 484"/>
              <a:gd name="T34" fmla="*/ 218 w 323"/>
              <a:gd name="T35" fmla="*/ 218 h 484"/>
              <a:gd name="T36" fmla="*/ 242 w 323"/>
              <a:gd name="T37" fmla="*/ 161 h 484"/>
              <a:gd name="T38" fmla="*/ 218 w 323"/>
              <a:gd name="T39" fmla="*/ 104 h 484"/>
              <a:gd name="T40" fmla="*/ 161 w 323"/>
              <a:gd name="T41" fmla="*/ 81 h 484"/>
              <a:gd name="T42" fmla="*/ 104 w 323"/>
              <a:gd name="T43" fmla="*/ 104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484">
                <a:moveTo>
                  <a:pt x="0" y="161"/>
                </a:moveTo>
                <a:cubicBezTo>
                  <a:pt x="0" y="117"/>
                  <a:pt x="16" y="79"/>
                  <a:pt x="47" y="47"/>
                </a:cubicBezTo>
                <a:cubicBezTo>
                  <a:pt x="79" y="16"/>
                  <a:pt x="117" y="0"/>
                  <a:pt x="161" y="0"/>
                </a:cubicBezTo>
                <a:cubicBezTo>
                  <a:pt x="206" y="0"/>
                  <a:pt x="244" y="16"/>
                  <a:pt x="275" y="47"/>
                </a:cubicBezTo>
                <a:cubicBezTo>
                  <a:pt x="307" y="79"/>
                  <a:pt x="323" y="117"/>
                  <a:pt x="323" y="161"/>
                </a:cubicBezTo>
                <a:cubicBezTo>
                  <a:pt x="323" y="184"/>
                  <a:pt x="319" y="203"/>
                  <a:pt x="312" y="218"/>
                </a:cubicBezTo>
                <a:lnTo>
                  <a:pt x="198" y="461"/>
                </a:lnTo>
                <a:cubicBezTo>
                  <a:pt x="194" y="468"/>
                  <a:pt x="189" y="474"/>
                  <a:pt x="183" y="478"/>
                </a:cubicBezTo>
                <a:cubicBezTo>
                  <a:pt x="176" y="482"/>
                  <a:pt x="169" y="484"/>
                  <a:pt x="161" y="484"/>
                </a:cubicBezTo>
                <a:cubicBezTo>
                  <a:pt x="154" y="484"/>
                  <a:pt x="147" y="482"/>
                  <a:pt x="140" y="478"/>
                </a:cubicBezTo>
                <a:cubicBezTo>
                  <a:pt x="134" y="474"/>
                  <a:pt x="129" y="468"/>
                  <a:pt x="126" y="461"/>
                </a:cubicBezTo>
                <a:lnTo>
                  <a:pt x="11" y="218"/>
                </a:lnTo>
                <a:cubicBezTo>
                  <a:pt x="4" y="203"/>
                  <a:pt x="0" y="184"/>
                  <a:pt x="0" y="161"/>
                </a:cubicBezTo>
                <a:close/>
                <a:moveTo>
                  <a:pt x="104" y="104"/>
                </a:moveTo>
                <a:cubicBezTo>
                  <a:pt x="89" y="120"/>
                  <a:pt x="81" y="139"/>
                  <a:pt x="81" y="161"/>
                </a:cubicBezTo>
                <a:cubicBezTo>
                  <a:pt x="81" y="183"/>
                  <a:pt x="89" y="202"/>
                  <a:pt x="104" y="218"/>
                </a:cubicBezTo>
                <a:cubicBezTo>
                  <a:pt x="120" y="234"/>
                  <a:pt x="139" y="242"/>
                  <a:pt x="161" y="242"/>
                </a:cubicBezTo>
                <a:cubicBezTo>
                  <a:pt x="184" y="242"/>
                  <a:pt x="203" y="234"/>
                  <a:pt x="218" y="218"/>
                </a:cubicBezTo>
                <a:cubicBezTo>
                  <a:pt x="234" y="202"/>
                  <a:pt x="242" y="183"/>
                  <a:pt x="242" y="161"/>
                </a:cubicBezTo>
                <a:cubicBezTo>
                  <a:pt x="242" y="139"/>
                  <a:pt x="234" y="120"/>
                  <a:pt x="218" y="104"/>
                </a:cubicBezTo>
                <a:cubicBezTo>
                  <a:pt x="203" y="88"/>
                  <a:pt x="184" y="81"/>
                  <a:pt x="161" y="81"/>
                </a:cubicBezTo>
                <a:cubicBezTo>
                  <a:pt x="139" y="81"/>
                  <a:pt x="120" y="88"/>
                  <a:pt x="104" y="104"/>
                </a:cubicBez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pic>
        <p:nvPicPr>
          <p:cNvPr id="17" name="Picture 2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3584" y="1392378"/>
            <a:ext cx="5528289" cy="41437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 name="Picture 2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96628" y="1375266"/>
            <a:ext cx="5528289" cy="41437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1" name="Textfeld 20"/>
          <p:cNvSpPr txBox="1"/>
          <p:nvPr/>
        </p:nvSpPr>
        <p:spPr>
          <a:xfrm>
            <a:off x="-569314" y="1151456"/>
            <a:ext cx="6059749" cy="369332"/>
          </a:xfrm>
          <a:prstGeom prst="rect">
            <a:avLst/>
          </a:prstGeom>
          <a:noFill/>
        </p:spPr>
        <p:txBody>
          <a:bodyPr wrap="square" rtlCol="0">
            <a:spAutoFit/>
          </a:bodyPr>
          <a:lstStyle/>
          <a:p>
            <a:pPr algn="ctr"/>
            <a:r>
              <a:rPr lang="en-US" dirty="0" smtClean="0"/>
              <a:t>Workpiece position : 34,27 mm</a:t>
            </a:r>
            <a:endParaRPr lang="en-US" dirty="0"/>
          </a:p>
        </p:txBody>
      </p:sp>
      <p:sp>
        <p:nvSpPr>
          <p:cNvPr id="22" name="Textfeld 21"/>
          <p:cNvSpPr txBox="1"/>
          <p:nvPr/>
        </p:nvSpPr>
        <p:spPr>
          <a:xfrm>
            <a:off x="3630898" y="1151456"/>
            <a:ext cx="6059749" cy="369332"/>
          </a:xfrm>
          <a:prstGeom prst="rect">
            <a:avLst/>
          </a:prstGeom>
          <a:noFill/>
        </p:spPr>
        <p:txBody>
          <a:bodyPr wrap="square" rtlCol="0">
            <a:spAutoFit/>
          </a:bodyPr>
          <a:lstStyle/>
          <a:p>
            <a:pPr algn="ctr"/>
            <a:r>
              <a:rPr lang="en-US" dirty="0" smtClean="0"/>
              <a:t>Workpiece position : 80 mm</a:t>
            </a:r>
            <a:endParaRPr lang="en-US" dirty="0"/>
          </a:p>
        </p:txBody>
      </p:sp>
      <p:pic>
        <p:nvPicPr>
          <p:cNvPr id="23" name="Picture 90"/>
          <p:cNvPicPr>
            <a:picLocks noChangeAspect="1" noChangeArrowheads="1"/>
          </p:cNvPicPr>
          <p:nvPr/>
        </p:nvPicPr>
        <p:blipFill rotWithShape="1">
          <a:blip r:embed="rId8">
            <a:extLst>
              <a:ext uri="{28A0092B-C50C-407E-A947-70E740481C1C}">
                <a14:useLocalDpi xmlns:a14="http://schemas.microsoft.com/office/drawing/2010/main" val="0"/>
              </a:ext>
            </a:extLst>
          </a:blip>
          <a:srcRect l="80686" r="7915"/>
          <a:stretch/>
        </p:blipFill>
        <p:spPr bwMode="auto">
          <a:xfrm>
            <a:off x="8877436" y="1375266"/>
            <a:ext cx="630150" cy="41437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Textfeld 9"/>
          <p:cNvSpPr txBox="1"/>
          <p:nvPr/>
        </p:nvSpPr>
        <p:spPr>
          <a:xfrm>
            <a:off x="8865561" y="1440152"/>
            <a:ext cx="547481" cy="276999"/>
          </a:xfrm>
          <a:prstGeom prst="rect">
            <a:avLst/>
          </a:prstGeom>
          <a:noFill/>
        </p:spPr>
        <p:txBody>
          <a:bodyPr wrap="square" rtlCol="0">
            <a:spAutoFit/>
          </a:bodyPr>
          <a:lstStyle/>
          <a:p>
            <a:r>
              <a:rPr lang="de-DE" sz="1200" dirty="0" smtClean="0"/>
              <a:t>[°C]</a:t>
            </a:r>
            <a:endParaRPr lang="de-DE" sz="1200" dirty="0"/>
          </a:p>
        </p:txBody>
      </p:sp>
    </p:spTree>
    <p:extLst>
      <p:ext uri="{BB962C8B-B14F-4D97-AF65-F5344CB8AC3E}">
        <p14:creationId xmlns:p14="http://schemas.microsoft.com/office/powerpoint/2010/main" val="77987996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1"/>
          <p:cNvSpPr>
            <a:spLocks noGrp="1"/>
          </p:cNvSpPr>
          <p:nvPr>
            <p:ph type="title"/>
            <p:custDataLst>
              <p:tags r:id="rId1"/>
            </p:custDataLst>
          </p:nvPr>
        </p:nvSpPr>
        <p:spPr>
          <a:xfrm>
            <a:off x="217488" y="0"/>
            <a:ext cx="9467850" cy="719138"/>
          </a:xfrm>
        </p:spPr>
        <p:txBody>
          <a:bodyPr/>
          <a:lstStyle/>
          <a:p>
            <a:r>
              <a:rPr lang="en-US" dirty="0" smtClean="0"/>
              <a:t>Time and spatial varying thermal properties </a:t>
            </a:r>
            <a:br>
              <a:rPr lang="en-US" dirty="0" smtClean="0"/>
            </a:br>
            <a:r>
              <a:rPr lang="en-US" dirty="0" smtClean="0">
                <a:solidFill>
                  <a:schemeClr val="accent4"/>
                </a:solidFill>
              </a:rPr>
              <a:t>Heat partition ratios for h</a:t>
            </a:r>
            <a:r>
              <a:rPr lang="en-US" baseline="-25000" dirty="0" smtClean="0">
                <a:solidFill>
                  <a:schemeClr val="accent4"/>
                </a:solidFill>
              </a:rPr>
              <a:t>sp</a:t>
            </a:r>
            <a:r>
              <a:rPr lang="en-US" dirty="0" smtClean="0">
                <a:solidFill>
                  <a:schemeClr val="accent4"/>
                </a:solidFill>
              </a:rPr>
              <a:t> = 300 µm, </a:t>
            </a:r>
            <a:r>
              <a:rPr lang="en-US" dirty="0" err="1" smtClean="0">
                <a:solidFill>
                  <a:schemeClr val="accent4"/>
                </a:solidFill>
              </a:rPr>
              <a:t>v</a:t>
            </a:r>
            <a:r>
              <a:rPr lang="en-US" baseline="-25000" dirty="0" err="1" smtClean="0">
                <a:solidFill>
                  <a:schemeClr val="accent4"/>
                </a:solidFill>
              </a:rPr>
              <a:t>c</a:t>
            </a:r>
            <a:r>
              <a:rPr lang="en-US" dirty="0" smtClean="0">
                <a:solidFill>
                  <a:schemeClr val="accent4"/>
                </a:solidFill>
              </a:rPr>
              <a:t> = 100 </a:t>
            </a:r>
            <a:r>
              <a:rPr lang="en-US" dirty="0">
                <a:solidFill>
                  <a:schemeClr val="accent4"/>
                </a:solidFill>
              </a:rPr>
              <a:t>m/min </a:t>
            </a:r>
            <a:r>
              <a:rPr lang="en-US" dirty="0" smtClean="0">
                <a:solidFill>
                  <a:schemeClr val="accent4"/>
                </a:solidFill>
              </a:rPr>
              <a:t>(ABA)</a:t>
            </a:r>
            <a:endParaRPr lang="en-US" dirty="0">
              <a:solidFill>
                <a:schemeClr val="accent4"/>
              </a:solidFill>
            </a:endParaRPr>
          </a:p>
        </p:txBody>
      </p:sp>
      <p:sp>
        <p:nvSpPr>
          <p:cNvPr id="4" name="Freeform 62"/>
          <p:cNvSpPr>
            <a:spLocks noEditPoints="1"/>
          </p:cNvSpPr>
          <p:nvPr/>
        </p:nvSpPr>
        <p:spPr bwMode="auto">
          <a:xfrm>
            <a:off x="9057456" y="188640"/>
            <a:ext cx="450674" cy="450674"/>
          </a:xfrm>
          <a:custGeom>
            <a:avLst/>
            <a:gdLst>
              <a:gd name="T0" fmla="*/ 32 w 484"/>
              <a:gd name="T1" fmla="*/ 364 h 484"/>
              <a:gd name="T2" fmla="*/ 0 w 484"/>
              <a:gd name="T3" fmla="*/ 242 h 484"/>
              <a:gd name="T4" fmla="*/ 32 w 484"/>
              <a:gd name="T5" fmla="*/ 121 h 484"/>
              <a:gd name="T6" fmla="*/ 120 w 484"/>
              <a:gd name="T7" fmla="*/ 33 h 484"/>
              <a:gd name="T8" fmla="*/ 242 w 484"/>
              <a:gd name="T9" fmla="*/ 0 h 484"/>
              <a:gd name="T10" fmla="*/ 363 w 484"/>
              <a:gd name="T11" fmla="*/ 33 h 484"/>
              <a:gd name="T12" fmla="*/ 451 w 484"/>
              <a:gd name="T13" fmla="*/ 121 h 484"/>
              <a:gd name="T14" fmla="*/ 484 w 484"/>
              <a:gd name="T15" fmla="*/ 242 h 484"/>
              <a:gd name="T16" fmla="*/ 451 w 484"/>
              <a:gd name="T17" fmla="*/ 364 h 484"/>
              <a:gd name="T18" fmla="*/ 363 w 484"/>
              <a:gd name="T19" fmla="*/ 452 h 484"/>
              <a:gd name="T20" fmla="*/ 242 w 484"/>
              <a:gd name="T21" fmla="*/ 484 h 484"/>
              <a:gd name="T22" fmla="*/ 120 w 484"/>
              <a:gd name="T23" fmla="*/ 452 h 484"/>
              <a:gd name="T24" fmla="*/ 32 w 484"/>
              <a:gd name="T25" fmla="*/ 364 h 484"/>
              <a:gd name="T26" fmla="*/ 93 w 484"/>
              <a:gd name="T27" fmla="*/ 156 h 484"/>
              <a:gd name="T28" fmla="*/ 70 w 484"/>
              <a:gd name="T29" fmla="*/ 242 h 484"/>
              <a:gd name="T30" fmla="*/ 93 w 484"/>
              <a:gd name="T31" fmla="*/ 328 h 484"/>
              <a:gd name="T32" fmla="*/ 156 w 484"/>
              <a:gd name="T33" fmla="*/ 391 h 484"/>
              <a:gd name="T34" fmla="*/ 242 w 484"/>
              <a:gd name="T35" fmla="*/ 414 h 484"/>
              <a:gd name="T36" fmla="*/ 328 w 484"/>
              <a:gd name="T37" fmla="*/ 391 h 484"/>
              <a:gd name="T38" fmla="*/ 390 w 484"/>
              <a:gd name="T39" fmla="*/ 328 h 484"/>
              <a:gd name="T40" fmla="*/ 413 w 484"/>
              <a:gd name="T41" fmla="*/ 242 h 484"/>
              <a:gd name="T42" fmla="*/ 390 w 484"/>
              <a:gd name="T43" fmla="*/ 156 h 484"/>
              <a:gd name="T44" fmla="*/ 328 w 484"/>
              <a:gd name="T45" fmla="*/ 94 h 484"/>
              <a:gd name="T46" fmla="*/ 242 w 484"/>
              <a:gd name="T47" fmla="*/ 71 h 484"/>
              <a:gd name="T48" fmla="*/ 156 w 484"/>
              <a:gd name="T49" fmla="*/ 94 h 484"/>
              <a:gd name="T50" fmla="*/ 93 w 484"/>
              <a:gd name="T51" fmla="*/ 156 h 484"/>
              <a:gd name="T52" fmla="*/ 161 w 484"/>
              <a:gd name="T53" fmla="*/ 273 h 484"/>
              <a:gd name="T54" fmla="*/ 161 w 484"/>
              <a:gd name="T55" fmla="*/ 252 h 484"/>
              <a:gd name="T56" fmla="*/ 164 w 484"/>
              <a:gd name="T57" fmla="*/ 245 h 484"/>
              <a:gd name="T58" fmla="*/ 171 w 484"/>
              <a:gd name="T59" fmla="*/ 242 h 484"/>
              <a:gd name="T60" fmla="*/ 242 w 484"/>
              <a:gd name="T61" fmla="*/ 242 h 484"/>
              <a:gd name="T62" fmla="*/ 242 w 484"/>
              <a:gd name="T63" fmla="*/ 131 h 484"/>
              <a:gd name="T64" fmla="*/ 245 w 484"/>
              <a:gd name="T65" fmla="*/ 124 h 484"/>
              <a:gd name="T66" fmla="*/ 252 w 484"/>
              <a:gd name="T67" fmla="*/ 121 h 484"/>
              <a:gd name="T68" fmla="*/ 272 w 484"/>
              <a:gd name="T69" fmla="*/ 121 h 484"/>
              <a:gd name="T70" fmla="*/ 279 w 484"/>
              <a:gd name="T71" fmla="*/ 124 h 484"/>
              <a:gd name="T72" fmla="*/ 282 w 484"/>
              <a:gd name="T73" fmla="*/ 131 h 484"/>
              <a:gd name="T74" fmla="*/ 282 w 484"/>
              <a:gd name="T75" fmla="*/ 273 h 484"/>
              <a:gd name="T76" fmla="*/ 279 w 484"/>
              <a:gd name="T77" fmla="*/ 280 h 484"/>
              <a:gd name="T78" fmla="*/ 272 w 484"/>
              <a:gd name="T79" fmla="*/ 283 h 484"/>
              <a:gd name="T80" fmla="*/ 171 w 484"/>
              <a:gd name="T81" fmla="*/ 283 h 484"/>
              <a:gd name="T82" fmla="*/ 164 w 484"/>
              <a:gd name="T83" fmla="*/ 280 h 484"/>
              <a:gd name="T84" fmla="*/ 161 w 484"/>
              <a:gd name="T85" fmla="*/ 27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84" h="484">
                <a:moveTo>
                  <a:pt x="32" y="364"/>
                </a:moveTo>
                <a:cubicBezTo>
                  <a:pt x="11" y="327"/>
                  <a:pt x="0" y="286"/>
                  <a:pt x="0" y="242"/>
                </a:cubicBezTo>
                <a:cubicBezTo>
                  <a:pt x="0" y="198"/>
                  <a:pt x="11" y="158"/>
                  <a:pt x="32" y="121"/>
                </a:cubicBezTo>
                <a:cubicBezTo>
                  <a:pt x="54" y="84"/>
                  <a:pt x="83" y="54"/>
                  <a:pt x="120" y="33"/>
                </a:cubicBezTo>
                <a:cubicBezTo>
                  <a:pt x="157" y="11"/>
                  <a:pt x="198" y="0"/>
                  <a:pt x="242" y="0"/>
                </a:cubicBezTo>
                <a:cubicBezTo>
                  <a:pt x="286" y="0"/>
                  <a:pt x="326" y="11"/>
                  <a:pt x="363" y="33"/>
                </a:cubicBezTo>
                <a:cubicBezTo>
                  <a:pt x="400" y="54"/>
                  <a:pt x="430" y="84"/>
                  <a:pt x="451" y="121"/>
                </a:cubicBezTo>
                <a:cubicBezTo>
                  <a:pt x="473" y="158"/>
                  <a:pt x="484" y="198"/>
                  <a:pt x="484" y="242"/>
                </a:cubicBezTo>
                <a:cubicBezTo>
                  <a:pt x="484" y="286"/>
                  <a:pt x="473" y="327"/>
                  <a:pt x="451" y="364"/>
                </a:cubicBezTo>
                <a:cubicBezTo>
                  <a:pt x="430" y="401"/>
                  <a:pt x="400" y="430"/>
                  <a:pt x="363" y="452"/>
                </a:cubicBezTo>
                <a:cubicBezTo>
                  <a:pt x="326" y="473"/>
                  <a:pt x="286" y="484"/>
                  <a:pt x="242" y="484"/>
                </a:cubicBezTo>
                <a:cubicBezTo>
                  <a:pt x="198" y="484"/>
                  <a:pt x="157" y="473"/>
                  <a:pt x="120" y="452"/>
                </a:cubicBezTo>
                <a:cubicBezTo>
                  <a:pt x="83" y="430"/>
                  <a:pt x="54" y="401"/>
                  <a:pt x="32" y="364"/>
                </a:cubicBezTo>
                <a:close/>
                <a:moveTo>
                  <a:pt x="93" y="156"/>
                </a:moveTo>
                <a:cubicBezTo>
                  <a:pt x="78" y="183"/>
                  <a:pt x="70" y="211"/>
                  <a:pt x="70" y="242"/>
                </a:cubicBezTo>
                <a:cubicBezTo>
                  <a:pt x="70" y="273"/>
                  <a:pt x="78" y="302"/>
                  <a:pt x="93" y="328"/>
                </a:cubicBezTo>
                <a:cubicBezTo>
                  <a:pt x="109" y="355"/>
                  <a:pt x="130" y="375"/>
                  <a:pt x="156" y="391"/>
                </a:cubicBezTo>
                <a:cubicBezTo>
                  <a:pt x="182" y="406"/>
                  <a:pt x="211" y="414"/>
                  <a:pt x="242" y="414"/>
                </a:cubicBezTo>
                <a:cubicBezTo>
                  <a:pt x="273" y="414"/>
                  <a:pt x="302" y="406"/>
                  <a:pt x="328" y="391"/>
                </a:cubicBezTo>
                <a:cubicBezTo>
                  <a:pt x="354" y="375"/>
                  <a:pt x="375" y="355"/>
                  <a:pt x="390" y="328"/>
                </a:cubicBezTo>
                <a:cubicBezTo>
                  <a:pt x="405" y="302"/>
                  <a:pt x="413" y="273"/>
                  <a:pt x="413" y="242"/>
                </a:cubicBezTo>
                <a:cubicBezTo>
                  <a:pt x="413" y="211"/>
                  <a:pt x="405" y="183"/>
                  <a:pt x="390" y="156"/>
                </a:cubicBezTo>
                <a:cubicBezTo>
                  <a:pt x="375" y="130"/>
                  <a:pt x="354" y="109"/>
                  <a:pt x="328" y="94"/>
                </a:cubicBezTo>
                <a:cubicBezTo>
                  <a:pt x="302" y="79"/>
                  <a:pt x="273" y="71"/>
                  <a:pt x="242" y="71"/>
                </a:cubicBezTo>
                <a:cubicBezTo>
                  <a:pt x="211" y="71"/>
                  <a:pt x="182" y="79"/>
                  <a:pt x="156" y="94"/>
                </a:cubicBezTo>
                <a:cubicBezTo>
                  <a:pt x="130" y="109"/>
                  <a:pt x="109" y="130"/>
                  <a:pt x="93" y="156"/>
                </a:cubicBezTo>
                <a:close/>
                <a:moveTo>
                  <a:pt x="161" y="273"/>
                </a:moveTo>
                <a:lnTo>
                  <a:pt x="161" y="252"/>
                </a:lnTo>
                <a:cubicBezTo>
                  <a:pt x="161" y="249"/>
                  <a:pt x="162" y="247"/>
                  <a:pt x="164" y="245"/>
                </a:cubicBezTo>
                <a:cubicBezTo>
                  <a:pt x="166" y="243"/>
                  <a:pt x="168" y="242"/>
                  <a:pt x="171" y="242"/>
                </a:cubicBezTo>
                <a:lnTo>
                  <a:pt x="242" y="242"/>
                </a:lnTo>
                <a:lnTo>
                  <a:pt x="242" y="131"/>
                </a:lnTo>
                <a:cubicBezTo>
                  <a:pt x="242" y="129"/>
                  <a:pt x="243" y="126"/>
                  <a:pt x="245" y="124"/>
                </a:cubicBezTo>
                <a:cubicBezTo>
                  <a:pt x="246" y="122"/>
                  <a:pt x="249" y="121"/>
                  <a:pt x="252" y="121"/>
                </a:cubicBezTo>
                <a:lnTo>
                  <a:pt x="272" y="121"/>
                </a:lnTo>
                <a:cubicBezTo>
                  <a:pt x="275" y="121"/>
                  <a:pt x="277" y="122"/>
                  <a:pt x="279" y="124"/>
                </a:cubicBezTo>
                <a:cubicBezTo>
                  <a:pt x="281" y="126"/>
                  <a:pt x="282" y="129"/>
                  <a:pt x="282" y="131"/>
                </a:cubicBezTo>
                <a:lnTo>
                  <a:pt x="282" y="273"/>
                </a:lnTo>
                <a:cubicBezTo>
                  <a:pt x="282" y="276"/>
                  <a:pt x="281" y="278"/>
                  <a:pt x="279" y="280"/>
                </a:cubicBezTo>
                <a:cubicBezTo>
                  <a:pt x="277" y="282"/>
                  <a:pt x="275" y="283"/>
                  <a:pt x="272" y="283"/>
                </a:cubicBezTo>
                <a:lnTo>
                  <a:pt x="171" y="283"/>
                </a:lnTo>
                <a:cubicBezTo>
                  <a:pt x="168" y="283"/>
                  <a:pt x="166" y="282"/>
                  <a:pt x="164" y="280"/>
                </a:cubicBezTo>
                <a:cubicBezTo>
                  <a:pt x="162" y="278"/>
                  <a:pt x="161" y="276"/>
                  <a:pt x="161" y="273"/>
                </a:cubicBez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aphicFrame>
        <p:nvGraphicFramePr>
          <p:cNvPr id="17" name="Diagramm 16"/>
          <p:cNvGraphicFramePr>
            <a:graphicFrameLocks/>
          </p:cNvGraphicFramePr>
          <p:nvPr>
            <p:extLst>
              <p:ext uri="{D42A27DB-BD31-4B8C-83A1-F6EECF244321}">
                <p14:modId xmlns:p14="http://schemas.microsoft.com/office/powerpoint/2010/main" val="1872592678"/>
              </p:ext>
            </p:extLst>
          </p:nvPr>
        </p:nvGraphicFramePr>
        <p:xfrm>
          <a:off x="245204" y="874275"/>
          <a:ext cx="9414000" cy="5090400"/>
        </p:xfrm>
        <a:graphic>
          <a:graphicData uri="http://schemas.openxmlformats.org/drawingml/2006/chart">
            <c:chart xmlns:c="http://schemas.openxmlformats.org/drawingml/2006/chart" xmlns:r="http://schemas.openxmlformats.org/officeDocument/2006/relationships" r:id="rId3"/>
          </a:graphicData>
        </a:graphic>
      </p:graphicFrame>
      <p:sp>
        <p:nvSpPr>
          <p:cNvPr id="8" name="Textfeld 7"/>
          <p:cNvSpPr txBox="1"/>
          <p:nvPr/>
        </p:nvSpPr>
        <p:spPr>
          <a:xfrm>
            <a:off x="7129051" y="4437112"/>
            <a:ext cx="936104" cy="369332"/>
          </a:xfrm>
          <a:prstGeom prst="rect">
            <a:avLst/>
          </a:prstGeom>
          <a:noFill/>
        </p:spPr>
        <p:txBody>
          <a:bodyPr wrap="square" rtlCol="0">
            <a:spAutoFit/>
          </a:bodyPr>
          <a:lstStyle/>
          <a:p>
            <a:pPr algn="ctr"/>
            <a:r>
              <a:rPr lang="en-US" dirty="0" smtClean="0"/>
              <a:t>Tool</a:t>
            </a:r>
            <a:endParaRPr lang="en-US" dirty="0"/>
          </a:p>
        </p:txBody>
      </p:sp>
      <p:sp>
        <p:nvSpPr>
          <p:cNvPr id="7" name="Textfeld 6"/>
          <p:cNvSpPr txBox="1"/>
          <p:nvPr/>
        </p:nvSpPr>
        <p:spPr>
          <a:xfrm>
            <a:off x="6845211" y="3568370"/>
            <a:ext cx="1503784" cy="369332"/>
          </a:xfrm>
          <a:prstGeom prst="rect">
            <a:avLst/>
          </a:prstGeom>
          <a:noFill/>
        </p:spPr>
        <p:txBody>
          <a:bodyPr wrap="square" rtlCol="0">
            <a:spAutoFit/>
          </a:bodyPr>
          <a:lstStyle/>
          <a:p>
            <a:pPr algn="ctr"/>
            <a:r>
              <a:rPr lang="en-US" dirty="0" smtClean="0"/>
              <a:t>Workpiece</a:t>
            </a:r>
            <a:endParaRPr lang="en-US" dirty="0"/>
          </a:p>
        </p:txBody>
      </p:sp>
      <p:sp>
        <p:nvSpPr>
          <p:cNvPr id="9" name="Textfeld 8"/>
          <p:cNvSpPr txBox="1"/>
          <p:nvPr/>
        </p:nvSpPr>
        <p:spPr>
          <a:xfrm>
            <a:off x="7129051" y="2267051"/>
            <a:ext cx="936104" cy="369332"/>
          </a:xfrm>
          <a:prstGeom prst="rect">
            <a:avLst/>
          </a:prstGeom>
          <a:noFill/>
        </p:spPr>
        <p:txBody>
          <a:bodyPr wrap="square" rtlCol="0">
            <a:spAutoFit/>
          </a:bodyPr>
          <a:lstStyle/>
          <a:p>
            <a:pPr algn="ctr"/>
            <a:r>
              <a:rPr lang="en-US" dirty="0" smtClean="0">
                <a:solidFill>
                  <a:schemeClr val="tx2"/>
                </a:solidFill>
              </a:rPr>
              <a:t>Chip</a:t>
            </a:r>
            <a:endParaRPr lang="en-US" dirty="0">
              <a:solidFill>
                <a:schemeClr val="tx2"/>
              </a:solidFill>
            </a:endParaRPr>
          </a:p>
        </p:txBody>
      </p:sp>
      <p:cxnSp>
        <p:nvCxnSpPr>
          <p:cNvPr id="11" name="Gerade Verbindung 10"/>
          <p:cNvCxnSpPr/>
          <p:nvPr/>
        </p:nvCxnSpPr>
        <p:spPr bwMode="auto">
          <a:xfrm flipV="1">
            <a:off x="2432720" y="2584421"/>
            <a:ext cx="0" cy="286750"/>
          </a:xfrm>
          <a:prstGeom prst="line">
            <a:avLst/>
          </a:prstGeom>
          <a:solidFill>
            <a:srgbClr val="DDDDDD"/>
          </a:solidFill>
          <a:ln w="10795"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12" name="Rechteck 11"/>
          <p:cNvSpPr/>
          <p:nvPr/>
        </p:nvSpPr>
        <p:spPr bwMode="auto">
          <a:xfrm>
            <a:off x="1838654" y="1610241"/>
            <a:ext cx="1188132" cy="972846"/>
          </a:xfrm>
          <a:prstGeom prst="rect">
            <a:avLst/>
          </a:prstGeom>
          <a:noFill/>
          <a:ln w="10795" cap="flat" cmpd="sng" algn="ctr">
            <a:solidFill>
              <a:schemeClr val="tx1"/>
            </a:solidFill>
            <a:prstDash val="dash"/>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de-DE" sz="1800" b="0" i="0" u="none" strike="noStrike" cap="none" normalizeH="0" baseline="0" dirty="0" err="1" smtClean="0">
              <a:ln>
                <a:noFill/>
              </a:ln>
              <a:solidFill>
                <a:schemeClr val="bg1"/>
              </a:solidFill>
              <a:effectLst/>
              <a:latin typeface="Arial" charset="0"/>
            </a:endParaRPr>
          </a:p>
        </p:txBody>
      </p:sp>
      <p:cxnSp>
        <p:nvCxnSpPr>
          <p:cNvPr id="13" name="Gerade Verbindung 12"/>
          <p:cNvCxnSpPr/>
          <p:nvPr/>
        </p:nvCxnSpPr>
        <p:spPr bwMode="auto">
          <a:xfrm flipV="1">
            <a:off x="9090507" y="2609720"/>
            <a:ext cx="0" cy="286750"/>
          </a:xfrm>
          <a:prstGeom prst="line">
            <a:avLst/>
          </a:prstGeom>
          <a:solidFill>
            <a:srgbClr val="DDDDDD"/>
          </a:solidFill>
          <a:ln w="10795"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14" name="Rechteck 13"/>
          <p:cNvSpPr/>
          <p:nvPr/>
        </p:nvSpPr>
        <p:spPr bwMode="auto">
          <a:xfrm>
            <a:off x="8496441" y="1635540"/>
            <a:ext cx="1188132" cy="972846"/>
          </a:xfrm>
          <a:prstGeom prst="rect">
            <a:avLst/>
          </a:prstGeom>
          <a:noFill/>
          <a:ln w="10795" cap="flat" cmpd="sng" algn="ctr">
            <a:solidFill>
              <a:schemeClr val="tx1"/>
            </a:solidFill>
            <a:prstDash val="dash"/>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de-DE" sz="1800" b="0" i="0" u="none" strike="noStrike" cap="none" normalizeH="0" baseline="0" dirty="0" err="1" smtClean="0">
              <a:ln>
                <a:noFill/>
              </a:ln>
              <a:solidFill>
                <a:schemeClr val="bg1"/>
              </a:solidFill>
              <a:effectLst/>
              <a:latin typeface="Arial" charset="0"/>
            </a:endParaRPr>
          </a:p>
        </p:txBody>
      </p:sp>
      <p:pic>
        <p:nvPicPr>
          <p:cNvPr id="15"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05864" y="1591294"/>
            <a:ext cx="1453712" cy="10896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348995" y="1610241"/>
            <a:ext cx="1453712" cy="10896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8403330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1"/>
          <p:cNvSpPr txBox="1">
            <a:spLocks/>
          </p:cNvSpPr>
          <p:nvPr/>
        </p:nvSpPr>
        <p:spPr bwMode="auto">
          <a:xfrm>
            <a:off x="217489" y="0"/>
            <a:ext cx="9467850" cy="719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287146" bIns="0" numCol="1" anchor="b" anchorCtr="0" compatLnSpc="1">
            <a:prstTxWarp prst="textNoShape">
              <a:avLst/>
            </a:prstTxWarp>
          </a:bodyPr>
          <a:lstStyle>
            <a:lvl1pPr algn="l" defTabSz="1042236" rtl="0" eaLnBrk="1" fontAlgn="base" hangingPunct="1">
              <a:spcBef>
                <a:spcPct val="0"/>
              </a:spcBef>
              <a:spcAft>
                <a:spcPct val="0"/>
              </a:spcAft>
              <a:defRPr sz="2200" b="1">
                <a:solidFill>
                  <a:schemeClr val="tx2"/>
                </a:solidFill>
                <a:latin typeface="+mj-lt"/>
                <a:ea typeface="+mj-ea"/>
                <a:cs typeface="+mj-cs"/>
              </a:defRPr>
            </a:lvl1pPr>
            <a:lvl2pPr algn="l" defTabSz="1042236" rtl="0" eaLnBrk="1" fontAlgn="base" hangingPunct="1">
              <a:spcBef>
                <a:spcPct val="0"/>
              </a:spcBef>
              <a:spcAft>
                <a:spcPct val="0"/>
              </a:spcAft>
              <a:defRPr sz="2200" b="1">
                <a:solidFill>
                  <a:schemeClr val="tx2"/>
                </a:solidFill>
                <a:latin typeface="Arial" charset="0"/>
              </a:defRPr>
            </a:lvl2pPr>
            <a:lvl3pPr algn="l" defTabSz="1042236" rtl="0" eaLnBrk="1" fontAlgn="base" hangingPunct="1">
              <a:spcBef>
                <a:spcPct val="0"/>
              </a:spcBef>
              <a:spcAft>
                <a:spcPct val="0"/>
              </a:spcAft>
              <a:defRPr sz="2200" b="1">
                <a:solidFill>
                  <a:schemeClr val="tx2"/>
                </a:solidFill>
                <a:latin typeface="Arial" charset="0"/>
              </a:defRPr>
            </a:lvl3pPr>
            <a:lvl4pPr algn="l" defTabSz="1042236" rtl="0" eaLnBrk="1" fontAlgn="base" hangingPunct="1">
              <a:spcBef>
                <a:spcPct val="0"/>
              </a:spcBef>
              <a:spcAft>
                <a:spcPct val="0"/>
              </a:spcAft>
              <a:defRPr sz="2200" b="1">
                <a:solidFill>
                  <a:schemeClr val="tx2"/>
                </a:solidFill>
                <a:latin typeface="Arial" charset="0"/>
              </a:defRPr>
            </a:lvl4pPr>
            <a:lvl5pPr algn="l" defTabSz="1042236" rtl="0" eaLnBrk="1" fontAlgn="base" hangingPunct="1">
              <a:spcBef>
                <a:spcPct val="0"/>
              </a:spcBef>
              <a:spcAft>
                <a:spcPct val="0"/>
              </a:spcAft>
              <a:defRPr sz="2200" b="1">
                <a:solidFill>
                  <a:schemeClr val="tx2"/>
                </a:solidFill>
                <a:latin typeface="Arial" charset="0"/>
              </a:defRPr>
            </a:lvl5pPr>
            <a:lvl6pPr marL="456870" algn="l" defTabSz="1042236" rtl="0" eaLnBrk="1" fontAlgn="base" hangingPunct="1">
              <a:spcBef>
                <a:spcPct val="0"/>
              </a:spcBef>
              <a:spcAft>
                <a:spcPct val="0"/>
              </a:spcAft>
              <a:defRPr sz="2200" b="1">
                <a:solidFill>
                  <a:schemeClr val="tx2"/>
                </a:solidFill>
                <a:latin typeface="Arial" charset="0"/>
              </a:defRPr>
            </a:lvl6pPr>
            <a:lvl7pPr marL="913740" algn="l" defTabSz="1042236" rtl="0" eaLnBrk="1" fontAlgn="base" hangingPunct="1">
              <a:spcBef>
                <a:spcPct val="0"/>
              </a:spcBef>
              <a:spcAft>
                <a:spcPct val="0"/>
              </a:spcAft>
              <a:defRPr sz="2200" b="1">
                <a:solidFill>
                  <a:schemeClr val="tx2"/>
                </a:solidFill>
                <a:latin typeface="Arial" charset="0"/>
              </a:defRPr>
            </a:lvl7pPr>
            <a:lvl8pPr marL="1370612" algn="l" defTabSz="1042236" rtl="0" eaLnBrk="1" fontAlgn="base" hangingPunct="1">
              <a:spcBef>
                <a:spcPct val="0"/>
              </a:spcBef>
              <a:spcAft>
                <a:spcPct val="0"/>
              </a:spcAft>
              <a:defRPr sz="2200" b="1">
                <a:solidFill>
                  <a:schemeClr val="tx2"/>
                </a:solidFill>
                <a:latin typeface="Arial" charset="0"/>
              </a:defRPr>
            </a:lvl8pPr>
            <a:lvl9pPr marL="1827481" algn="l" defTabSz="1042236" rtl="0" eaLnBrk="1" fontAlgn="base" hangingPunct="1">
              <a:spcBef>
                <a:spcPct val="0"/>
              </a:spcBef>
              <a:spcAft>
                <a:spcPct val="0"/>
              </a:spcAft>
              <a:defRPr sz="2200" b="1">
                <a:solidFill>
                  <a:schemeClr val="tx2"/>
                </a:solidFill>
                <a:latin typeface="Arial" charset="0"/>
              </a:defRPr>
            </a:lvl9pPr>
          </a:lstStyle>
          <a:p>
            <a:r>
              <a:rPr lang="en-US" dirty="0"/>
              <a:t>Time and spatial varying thermal properties</a:t>
            </a:r>
            <a:r>
              <a:rPr lang="en-US" kern="0" dirty="0" smtClean="0"/>
              <a:t/>
            </a:r>
            <a:br>
              <a:rPr lang="en-US" kern="0" dirty="0" smtClean="0"/>
            </a:br>
            <a:r>
              <a:rPr lang="en-US" kern="0" dirty="0">
                <a:solidFill>
                  <a:schemeClr val="accent4"/>
                </a:solidFill>
              </a:rPr>
              <a:t>Temperature distribution </a:t>
            </a:r>
            <a:r>
              <a:rPr lang="en-US" kern="0" dirty="0" smtClean="0">
                <a:solidFill>
                  <a:schemeClr val="accent4"/>
                </a:solidFill>
              </a:rPr>
              <a:t>for h</a:t>
            </a:r>
            <a:r>
              <a:rPr lang="en-US" kern="0" baseline="-25000" dirty="0" smtClean="0">
                <a:solidFill>
                  <a:schemeClr val="accent4"/>
                </a:solidFill>
              </a:rPr>
              <a:t>sp</a:t>
            </a:r>
            <a:r>
              <a:rPr lang="en-US" kern="0" dirty="0" smtClean="0">
                <a:solidFill>
                  <a:schemeClr val="accent4"/>
                </a:solidFill>
              </a:rPr>
              <a:t> = 300 µm, </a:t>
            </a:r>
            <a:r>
              <a:rPr lang="en-US" kern="0" dirty="0" err="1" smtClean="0">
                <a:solidFill>
                  <a:schemeClr val="accent4"/>
                </a:solidFill>
              </a:rPr>
              <a:t>v</a:t>
            </a:r>
            <a:r>
              <a:rPr lang="en-US" kern="0" baseline="-25000" dirty="0" err="1" smtClean="0">
                <a:solidFill>
                  <a:schemeClr val="accent4"/>
                </a:solidFill>
              </a:rPr>
              <a:t>c</a:t>
            </a:r>
            <a:r>
              <a:rPr lang="en-US" kern="0" dirty="0" smtClean="0">
                <a:solidFill>
                  <a:schemeClr val="accent4"/>
                </a:solidFill>
              </a:rPr>
              <a:t> = 100 m/min (ABA)</a:t>
            </a:r>
            <a:endParaRPr lang="en-US" kern="0" dirty="0"/>
          </a:p>
        </p:txBody>
      </p:sp>
      <p:sp>
        <p:nvSpPr>
          <p:cNvPr id="5" name="Freeform 101"/>
          <p:cNvSpPr>
            <a:spLocks noEditPoints="1"/>
          </p:cNvSpPr>
          <p:nvPr/>
        </p:nvSpPr>
        <p:spPr bwMode="auto">
          <a:xfrm>
            <a:off x="9156778" y="226102"/>
            <a:ext cx="252028" cy="375751"/>
          </a:xfrm>
          <a:custGeom>
            <a:avLst/>
            <a:gdLst>
              <a:gd name="T0" fmla="*/ 0 w 323"/>
              <a:gd name="T1" fmla="*/ 161 h 484"/>
              <a:gd name="T2" fmla="*/ 47 w 323"/>
              <a:gd name="T3" fmla="*/ 47 h 484"/>
              <a:gd name="T4" fmla="*/ 161 w 323"/>
              <a:gd name="T5" fmla="*/ 0 h 484"/>
              <a:gd name="T6" fmla="*/ 275 w 323"/>
              <a:gd name="T7" fmla="*/ 47 h 484"/>
              <a:gd name="T8" fmla="*/ 323 w 323"/>
              <a:gd name="T9" fmla="*/ 161 h 484"/>
              <a:gd name="T10" fmla="*/ 312 w 323"/>
              <a:gd name="T11" fmla="*/ 218 h 484"/>
              <a:gd name="T12" fmla="*/ 198 w 323"/>
              <a:gd name="T13" fmla="*/ 461 h 484"/>
              <a:gd name="T14" fmla="*/ 183 w 323"/>
              <a:gd name="T15" fmla="*/ 478 h 484"/>
              <a:gd name="T16" fmla="*/ 161 w 323"/>
              <a:gd name="T17" fmla="*/ 484 h 484"/>
              <a:gd name="T18" fmla="*/ 140 w 323"/>
              <a:gd name="T19" fmla="*/ 478 h 484"/>
              <a:gd name="T20" fmla="*/ 126 w 323"/>
              <a:gd name="T21" fmla="*/ 461 h 484"/>
              <a:gd name="T22" fmla="*/ 11 w 323"/>
              <a:gd name="T23" fmla="*/ 218 h 484"/>
              <a:gd name="T24" fmla="*/ 0 w 323"/>
              <a:gd name="T25" fmla="*/ 161 h 484"/>
              <a:gd name="T26" fmla="*/ 104 w 323"/>
              <a:gd name="T27" fmla="*/ 104 h 484"/>
              <a:gd name="T28" fmla="*/ 81 w 323"/>
              <a:gd name="T29" fmla="*/ 161 h 484"/>
              <a:gd name="T30" fmla="*/ 104 w 323"/>
              <a:gd name="T31" fmla="*/ 218 h 484"/>
              <a:gd name="T32" fmla="*/ 161 w 323"/>
              <a:gd name="T33" fmla="*/ 242 h 484"/>
              <a:gd name="T34" fmla="*/ 218 w 323"/>
              <a:gd name="T35" fmla="*/ 218 h 484"/>
              <a:gd name="T36" fmla="*/ 242 w 323"/>
              <a:gd name="T37" fmla="*/ 161 h 484"/>
              <a:gd name="T38" fmla="*/ 218 w 323"/>
              <a:gd name="T39" fmla="*/ 104 h 484"/>
              <a:gd name="T40" fmla="*/ 161 w 323"/>
              <a:gd name="T41" fmla="*/ 81 h 484"/>
              <a:gd name="T42" fmla="*/ 104 w 323"/>
              <a:gd name="T43" fmla="*/ 104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484">
                <a:moveTo>
                  <a:pt x="0" y="161"/>
                </a:moveTo>
                <a:cubicBezTo>
                  <a:pt x="0" y="117"/>
                  <a:pt x="16" y="79"/>
                  <a:pt x="47" y="47"/>
                </a:cubicBezTo>
                <a:cubicBezTo>
                  <a:pt x="79" y="16"/>
                  <a:pt x="117" y="0"/>
                  <a:pt x="161" y="0"/>
                </a:cubicBezTo>
                <a:cubicBezTo>
                  <a:pt x="206" y="0"/>
                  <a:pt x="244" y="16"/>
                  <a:pt x="275" y="47"/>
                </a:cubicBezTo>
                <a:cubicBezTo>
                  <a:pt x="307" y="79"/>
                  <a:pt x="323" y="117"/>
                  <a:pt x="323" y="161"/>
                </a:cubicBezTo>
                <a:cubicBezTo>
                  <a:pt x="323" y="184"/>
                  <a:pt x="319" y="203"/>
                  <a:pt x="312" y="218"/>
                </a:cubicBezTo>
                <a:lnTo>
                  <a:pt x="198" y="461"/>
                </a:lnTo>
                <a:cubicBezTo>
                  <a:pt x="194" y="468"/>
                  <a:pt x="189" y="474"/>
                  <a:pt x="183" y="478"/>
                </a:cubicBezTo>
                <a:cubicBezTo>
                  <a:pt x="176" y="482"/>
                  <a:pt x="169" y="484"/>
                  <a:pt x="161" y="484"/>
                </a:cubicBezTo>
                <a:cubicBezTo>
                  <a:pt x="154" y="484"/>
                  <a:pt x="147" y="482"/>
                  <a:pt x="140" y="478"/>
                </a:cubicBezTo>
                <a:cubicBezTo>
                  <a:pt x="134" y="474"/>
                  <a:pt x="129" y="468"/>
                  <a:pt x="126" y="461"/>
                </a:cubicBezTo>
                <a:lnTo>
                  <a:pt x="11" y="218"/>
                </a:lnTo>
                <a:cubicBezTo>
                  <a:pt x="4" y="203"/>
                  <a:pt x="0" y="184"/>
                  <a:pt x="0" y="161"/>
                </a:cubicBezTo>
                <a:close/>
                <a:moveTo>
                  <a:pt x="104" y="104"/>
                </a:moveTo>
                <a:cubicBezTo>
                  <a:pt x="89" y="120"/>
                  <a:pt x="81" y="139"/>
                  <a:pt x="81" y="161"/>
                </a:cubicBezTo>
                <a:cubicBezTo>
                  <a:pt x="81" y="183"/>
                  <a:pt x="89" y="202"/>
                  <a:pt x="104" y="218"/>
                </a:cubicBezTo>
                <a:cubicBezTo>
                  <a:pt x="120" y="234"/>
                  <a:pt x="139" y="242"/>
                  <a:pt x="161" y="242"/>
                </a:cubicBezTo>
                <a:cubicBezTo>
                  <a:pt x="184" y="242"/>
                  <a:pt x="203" y="234"/>
                  <a:pt x="218" y="218"/>
                </a:cubicBezTo>
                <a:cubicBezTo>
                  <a:pt x="234" y="202"/>
                  <a:pt x="242" y="183"/>
                  <a:pt x="242" y="161"/>
                </a:cubicBezTo>
                <a:cubicBezTo>
                  <a:pt x="242" y="139"/>
                  <a:pt x="234" y="120"/>
                  <a:pt x="218" y="104"/>
                </a:cubicBezTo>
                <a:cubicBezTo>
                  <a:pt x="203" y="88"/>
                  <a:pt x="184" y="81"/>
                  <a:pt x="161" y="81"/>
                </a:cubicBezTo>
                <a:cubicBezTo>
                  <a:pt x="139" y="81"/>
                  <a:pt x="120" y="88"/>
                  <a:pt x="104" y="104"/>
                </a:cubicBez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pic>
        <p:nvPicPr>
          <p:cNvPr id="1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3584" y="1392378"/>
            <a:ext cx="5528289" cy="41437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96628" y="1375266"/>
            <a:ext cx="5528289" cy="41437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 name="Textfeld 19"/>
          <p:cNvSpPr txBox="1"/>
          <p:nvPr/>
        </p:nvSpPr>
        <p:spPr>
          <a:xfrm>
            <a:off x="-569314" y="1151456"/>
            <a:ext cx="6059749" cy="369332"/>
          </a:xfrm>
          <a:prstGeom prst="rect">
            <a:avLst/>
          </a:prstGeom>
          <a:noFill/>
        </p:spPr>
        <p:txBody>
          <a:bodyPr wrap="square" rtlCol="0">
            <a:spAutoFit/>
          </a:bodyPr>
          <a:lstStyle/>
          <a:p>
            <a:pPr algn="ctr"/>
            <a:r>
              <a:rPr lang="en-US" dirty="0" smtClean="0"/>
              <a:t>Workpiece position : 34,27 mm</a:t>
            </a:r>
            <a:endParaRPr lang="en-US" dirty="0"/>
          </a:p>
        </p:txBody>
      </p:sp>
      <p:sp>
        <p:nvSpPr>
          <p:cNvPr id="21" name="Textfeld 20"/>
          <p:cNvSpPr txBox="1"/>
          <p:nvPr/>
        </p:nvSpPr>
        <p:spPr>
          <a:xfrm>
            <a:off x="3630898" y="1151456"/>
            <a:ext cx="6059749" cy="369332"/>
          </a:xfrm>
          <a:prstGeom prst="rect">
            <a:avLst/>
          </a:prstGeom>
          <a:noFill/>
        </p:spPr>
        <p:txBody>
          <a:bodyPr wrap="square" rtlCol="0">
            <a:spAutoFit/>
          </a:bodyPr>
          <a:lstStyle/>
          <a:p>
            <a:pPr algn="ctr"/>
            <a:r>
              <a:rPr lang="en-US" dirty="0" smtClean="0"/>
              <a:t>Workpiece position : 80 mm</a:t>
            </a:r>
            <a:endParaRPr lang="en-US" dirty="0"/>
          </a:p>
        </p:txBody>
      </p:sp>
      <p:pic>
        <p:nvPicPr>
          <p:cNvPr id="22" name="Picture 90"/>
          <p:cNvPicPr>
            <a:picLocks noChangeAspect="1" noChangeArrowheads="1"/>
          </p:cNvPicPr>
          <p:nvPr/>
        </p:nvPicPr>
        <p:blipFill rotWithShape="1">
          <a:blip r:embed="rId4">
            <a:extLst>
              <a:ext uri="{28A0092B-C50C-407E-A947-70E740481C1C}">
                <a14:useLocalDpi xmlns:a14="http://schemas.microsoft.com/office/drawing/2010/main" val="0"/>
              </a:ext>
            </a:extLst>
          </a:blip>
          <a:srcRect l="80686" r="7915"/>
          <a:stretch/>
        </p:blipFill>
        <p:spPr bwMode="auto">
          <a:xfrm>
            <a:off x="8877436" y="1375266"/>
            <a:ext cx="630150" cy="41437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feld 8"/>
          <p:cNvSpPr txBox="1"/>
          <p:nvPr/>
        </p:nvSpPr>
        <p:spPr>
          <a:xfrm>
            <a:off x="8865561" y="1440152"/>
            <a:ext cx="547481" cy="276999"/>
          </a:xfrm>
          <a:prstGeom prst="rect">
            <a:avLst/>
          </a:prstGeom>
          <a:noFill/>
        </p:spPr>
        <p:txBody>
          <a:bodyPr wrap="square" rtlCol="0">
            <a:spAutoFit/>
          </a:bodyPr>
          <a:lstStyle/>
          <a:p>
            <a:r>
              <a:rPr lang="de-DE" sz="1200" dirty="0" smtClean="0"/>
              <a:t>[°C]</a:t>
            </a:r>
            <a:endParaRPr lang="de-DE" sz="1200" dirty="0"/>
          </a:p>
        </p:txBody>
      </p:sp>
    </p:spTree>
    <p:extLst>
      <p:ext uri="{BB962C8B-B14F-4D97-AF65-F5344CB8AC3E}">
        <p14:creationId xmlns:p14="http://schemas.microsoft.com/office/powerpoint/2010/main" val="127445082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1"/>
          <p:cNvSpPr>
            <a:spLocks noGrp="1"/>
          </p:cNvSpPr>
          <p:nvPr>
            <p:ph type="title"/>
            <p:custDataLst>
              <p:tags r:id="rId1"/>
            </p:custDataLst>
          </p:nvPr>
        </p:nvSpPr>
        <p:spPr>
          <a:xfrm>
            <a:off x="217488" y="0"/>
            <a:ext cx="9467850" cy="719138"/>
          </a:xfrm>
        </p:spPr>
        <p:txBody>
          <a:bodyPr/>
          <a:lstStyle/>
          <a:p>
            <a:r>
              <a:rPr lang="en-US" dirty="0" smtClean="0"/>
              <a:t>Time and spatial varying thermal properties </a:t>
            </a:r>
            <a:br>
              <a:rPr lang="en-US" dirty="0" smtClean="0"/>
            </a:br>
            <a:r>
              <a:rPr lang="en-US" dirty="0" smtClean="0">
                <a:solidFill>
                  <a:schemeClr val="accent4"/>
                </a:solidFill>
              </a:rPr>
              <a:t>Heat partition ratios for h</a:t>
            </a:r>
            <a:r>
              <a:rPr lang="en-US" baseline="-25000" dirty="0" smtClean="0">
                <a:solidFill>
                  <a:schemeClr val="accent4"/>
                </a:solidFill>
              </a:rPr>
              <a:t>sp</a:t>
            </a:r>
            <a:r>
              <a:rPr lang="en-US" dirty="0" smtClean="0">
                <a:solidFill>
                  <a:schemeClr val="accent4"/>
                </a:solidFill>
              </a:rPr>
              <a:t> = 300 µm, </a:t>
            </a:r>
            <a:r>
              <a:rPr lang="en-US" dirty="0" err="1" smtClean="0">
                <a:solidFill>
                  <a:schemeClr val="accent4"/>
                </a:solidFill>
              </a:rPr>
              <a:t>v</a:t>
            </a:r>
            <a:r>
              <a:rPr lang="en-US" baseline="-25000" dirty="0" err="1" smtClean="0">
                <a:solidFill>
                  <a:schemeClr val="accent4"/>
                </a:solidFill>
              </a:rPr>
              <a:t>c</a:t>
            </a:r>
            <a:r>
              <a:rPr lang="en-US" dirty="0" smtClean="0">
                <a:solidFill>
                  <a:schemeClr val="accent4"/>
                </a:solidFill>
              </a:rPr>
              <a:t> = 150 </a:t>
            </a:r>
            <a:r>
              <a:rPr lang="en-US" dirty="0">
                <a:solidFill>
                  <a:schemeClr val="accent4"/>
                </a:solidFill>
              </a:rPr>
              <a:t>m/min </a:t>
            </a:r>
            <a:r>
              <a:rPr lang="en-US" dirty="0" smtClean="0">
                <a:solidFill>
                  <a:schemeClr val="accent4"/>
                </a:solidFill>
              </a:rPr>
              <a:t>(ABA)</a:t>
            </a:r>
            <a:endParaRPr lang="en-US" dirty="0">
              <a:solidFill>
                <a:schemeClr val="accent4"/>
              </a:solidFill>
            </a:endParaRPr>
          </a:p>
        </p:txBody>
      </p:sp>
      <p:sp>
        <p:nvSpPr>
          <p:cNvPr id="4" name="Freeform 62"/>
          <p:cNvSpPr>
            <a:spLocks noEditPoints="1"/>
          </p:cNvSpPr>
          <p:nvPr/>
        </p:nvSpPr>
        <p:spPr bwMode="auto">
          <a:xfrm>
            <a:off x="9057456" y="188640"/>
            <a:ext cx="450674" cy="450674"/>
          </a:xfrm>
          <a:custGeom>
            <a:avLst/>
            <a:gdLst>
              <a:gd name="T0" fmla="*/ 32 w 484"/>
              <a:gd name="T1" fmla="*/ 364 h 484"/>
              <a:gd name="T2" fmla="*/ 0 w 484"/>
              <a:gd name="T3" fmla="*/ 242 h 484"/>
              <a:gd name="T4" fmla="*/ 32 w 484"/>
              <a:gd name="T5" fmla="*/ 121 h 484"/>
              <a:gd name="T6" fmla="*/ 120 w 484"/>
              <a:gd name="T7" fmla="*/ 33 h 484"/>
              <a:gd name="T8" fmla="*/ 242 w 484"/>
              <a:gd name="T9" fmla="*/ 0 h 484"/>
              <a:gd name="T10" fmla="*/ 363 w 484"/>
              <a:gd name="T11" fmla="*/ 33 h 484"/>
              <a:gd name="T12" fmla="*/ 451 w 484"/>
              <a:gd name="T13" fmla="*/ 121 h 484"/>
              <a:gd name="T14" fmla="*/ 484 w 484"/>
              <a:gd name="T15" fmla="*/ 242 h 484"/>
              <a:gd name="T16" fmla="*/ 451 w 484"/>
              <a:gd name="T17" fmla="*/ 364 h 484"/>
              <a:gd name="T18" fmla="*/ 363 w 484"/>
              <a:gd name="T19" fmla="*/ 452 h 484"/>
              <a:gd name="T20" fmla="*/ 242 w 484"/>
              <a:gd name="T21" fmla="*/ 484 h 484"/>
              <a:gd name="T22" fmla="*/ 120 w 484"/>
              <a:gd name="T23" fmla="*/ 452 h 484"/>
              <a:gd name="T24" fmla="*/ 32 w 484"/>
              <a:gd name="T25" fmla="*/ 364 h 484"/>
              <a:gd name="T26" fmla="*/ 93 w 484"/>
              <a:gd name="T27" fmla="*/ 156 h 484"/>
              <a:gd name="T28" fmla="*/ 70 w 484"/>
              <a:gd name="T29" fmla="*/ 242 h 484"/>
              <a:gd name="T30" fmla="*/ 93 w 484"/>
              <a:gd name="T31" fmla="*/ 328 h 484"/>
              <a:gd name="T32" fmla="*/ 156 w 484"/>
              <a:gd name="T33" fmla="*/ 391 h 484"/>
              <a:gd name="T34" fmla="*/ 242 w 484"/>
              <a:gd name="T35" fmla="*/ 414 h 484"/>
              <a:gd name="T36" fmla="*/ 328 w 484"/>
              <a:gd name="T37" fmla="*/ 391 h 484"/>
              <a:gd name="T38" fmla="*/ 390 w 484"/>
              <a:gd name="T39" fmla="*/ 328 h 484"/>
              <a:gd name="T40" fmla="*/ 413 w 484"/>
              <a:gd name="T41" fmla="*/ 242 h 484"/>
              <a:gd name="T42" fmla="*/ 390 w 484"/>
              <a:gd name="T43" fmla="*/ 156 h 484"/>
              <a:gd name="T44" fmla="*/ 328 w 484"/>
              <a:gd name="T45" fmla="*/ 94 h 484"/>
              <a:gd name="T46" fmla="*/ 242 w 484"/>
              <a:gd name="T47" fmla="*/ 71 h 484"/>
              <a:gd name="T48" fmla="*/ 156 w 484"/>
              <a:gd name="T49" fmla="*/ 94 h 484"/>
              <a:gd name="T50" fmla="*/ 93 w 484"/>
              <a:gd name="T51" fmla="*/ 156 h 484"/>
              <a:gd name="T52" fmla="*/ 161 w 484"/>
              <a:gd name="T53" fmla="*/ 273 h 484"/>
              <a:gd name="T54" fmla="*/ 161 w 484"/>
              <a:gd name="T55" fmla="*/ 252 h 484"/>
              <a:gd name="T56" fmla="*/ 164 w 484"/>
              <a:gd name="T57" fmla="*/ 245 h 484"/>
              <a:gd name="T58" fmla="*/ 171 w 484"/>
              <a:gd name="T59" fmla="*/ 242 h 484"/>
              <a:gd name="T60" fmla="*/ 242 w 484"/>
              <a:gd name="T61" fmla="*/ 242 h 484"/>
              <a:gd name="T62" fmla="*/ 242 w 484"/>
              <a:gd name="T63" fmla="*/ 131 h 484"/>
              <a:gd name="T64" fmla="*/ 245 w 484"/>
              <a:gd name="T65" fmla="*/ 124 h 484"/>
              <a:gd name="T66" fmla="*/ 252 w 484"/>
              <a:gd name="T67" fmla="*/ 121 h 484"/>
              <a:gd name="T68" fmla="*/ 272 w 484"/>
              <a:gd name="T69" fmla="*/ 121 h 484"/>
              <a:gd name="T70" fmla="*/ 279 w 484"/>
              <a:gd name="T71" fmla="*/ 124 h 484"/>
              <a:gd name="T72" fmla="*/ 282 w 484"/>
              <a:gd name="T73" fmla="*/ 131 h 484"/>
              <a:gd name="T74" fmla="*/ 282 w 484"/>
              <a:gd name="T75" fmla="*/ 273 h 484"/>
              <a:gd name="T76" fmla="*/ 279 w 484"/>
              <a:gd name="T77" fmla="*/ 280 h 484"/>
              <a:gd name="T78" fmla="*/ 272 w 484"/>
              <a:gd name="T79" fmla="*/ 283 h 484"/>
              <a:gd name="T80" fmla="*/ 171 w 484"/>
              <a:gd name="T81" fmla="*/ 283 h 484"/>
              <a:gd name="T82" fmla="*/ 164 w 484"/>
              <a:gd name="T83" fmla="*/ 280 h 484"/>
              <a:gd name="T84" fmla="*/ 161 w 484"/>
              <a:gd name="T85" fmla="*/ 27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84" h="484">
                <a:moveTo>
                  <a:pt x="32" y="364"/>
                </a:moveTo>
                <a:cubicBezTo>
                  <a:pt x="11" y="327"/>
                  <a:pt x="0" y="286"/>
                  <a:pt x="0" y="242"/>
                </a:cubicBezTo>
                <a:cubicBezTo>
                  <a:pt x="0" y="198"/>
                  <a:pt x="11" y="158"/>
                  <a:pt x="32" y="121"/>
                </a:cubicBezTo>
                <a:cubicBezTo>
                  <a:pt x="54" y="84"/>
                  <a:pt x="83" y="54"/>
                  <a:pt x="120" y="33"/>
                </a:cubicBezTo>
                <a:cubicBezTo>
                  <a:pt x="157" y="11"/>
                  <a:pt x="198" y="0"/>
                  <a:pt x="242" y="0"/>
                </a:cubicBezTo>
                <a:cubicBezTo>
                  <a:pt x="286" y="0"/>
                  <a:pt x="326" y="11"/>
                  <a:pt x="363" y="33"/>
                </a:cubicBezTo>
                <a:cubicBezTo>
                  <a:pt x="400" y="54"/>
                  <a:pt x="430" y="84"/>
                  <a:pt x="451" y="121"/>
                </a:cubicBezTo>
                <a:cubicBezTo>
                  <a:pt x="473" y="158"/>
                  <a:pt x="484" y="198"/>
                  <a:pt x="484" y="242"/>
                </a:cubicBezTo>
                <a:cubicBezTo>
                  <a:pt x="484" y="286"/>
                  <a:pt x="473" y="327"/>
                  <a:pt x="451" y="364"/>
                </a:cubicBezTo>
                <a:cubicBezTo>
                  <a:pt x="430" y="401"/>
                  <a:pt x="400" y="430"/>
                  <a:pt x="363" y="452"/>
                </a:cubicBezTo>
                <a:cubicBezTo>
                  <a:pt x="326" y="473"/>
                  <a:pt x="286" y="484"/>
                  <a:pt x="242" y="484"/>
                </a:cubicBezTo>
                <a:cubicBezTo>
                  <a:pt x="198" y="484"/>
                  <a:pt x="157" y="473"/>
                  <a:pt x="120" y="452"/>
                </a:cubicBezTo>
                <a:cubicBezTo>
                  <a:pt x="83" y="430"/>
                  <a:pt x="54" y="401"/>
                  <a:pt x="32" y="364"/>
                </a:cubicBezTo>
                <a:close/>
                <a:moveTo>
                  <a:pt x="93" y="156"/>
                </a:moveTo>
                <a:cubicBezTo>
                  <a:pt x="78" y="183"/>
                  <a:pt x="70" y="211"/>
                  <a:pt x="70" y="242"/>
                </a:cubicBezTo>
                <a:cubicBezTo>
                  <a:pt x="70" y="273"/>
                  <a:pt x="78" y="302"/>
                  <a:pt x="93" y="328"/>
                </a:cubicBezTo>
                <a:cubicBezTo>
                  <a:pt x="109" y="355"/>
                  <a:pt x="130" y="375"/>
                  <a:pt x="156" y="391"/>
                </a:cubicBezTo>
                <a:cubicBezTo>
                  <a:pt x="182" y="406"/>
                  <a:pt x="211" y="414"/>
                  <a:pt x="242" y="414"/>
                </a:cubicBezTo>
                <a:cubicBezTo>
                  <a:pt x="273" y="414"/>
                  <a:pt x="302" y="406"/>
                  <a:pt x="328" y="391"/>
                </a:cubicBezTo>
                <a:cubicBezTo>
                  <a:pt x="354" y="375"/>
                  <a:pt x="375" y="355"/>
                  <a:pt x="390" y="328"/>
                </a:cubicBezTo>
                <a:cubicBezTo>
                  <a:pt x="405" y="302"/>
                  <a:pt x="413" y="273"/>
                  <a:pt x="413" y="242"/>
                </a:cubicBezTo>
                <a:cubicBezTo>
                  <a:pt x="413" y="211"/>
                  <a:pt x="405" y="183"/>
                  <a:pt x="390" y="156"/>
                </a:cubicBezTo>
                <a:cubicBezTo>
                  <a:pt x="375" y="130"/>
                  <a:pt x="354" y="109"/>
                  <a:pt x="328" y="94"/>
                </a:cubicBezTo>
                <a:cubicBezTo>
                  <a:pt x="302" y="79"/>
                  <a:pt x="273" y="71"/>
                  <a:pt x="242" y="71"/>
                </a:cubicBezTo>
                <a:cubicBezTo>
                  <a:pt x="211" y="71"/>
                  <a:pt x="182" y="79"/>
                  <a:pt x="156" y="94"/>
                </a:cubicBezTo>
                <a:cubicBezTo>
                  <a:pt x="130" y="109"/>
                  <a:pt x="109" y="130"/>
                  <a:pt x="93" y="156"/>
                </a:cubicBezTo>
                <a:close/>
                <a:moveTo>
                  <a:pt x="161" y="273"/>
                </a:moveTo>
                <a:lnTo>
                  <a:pt x="161" y="252"/>
                </a:lnTo>
                <a:cubicBezTo>
                  <a:pt x="161" y="249"/>
                  <a:pt x="162" y="247"/>
                  <a:pt x="164" y="245"/>
                </a:cubicBezTo>
                <a:cubicBezTo>
                  <a:pt x="166" y="243"/>
                  <a:pt x="168" y="242"/>
                  <a:pt x="171" y="242"/>
                </a:cubicBezTo>
                <a:lnTo>
                  <a:pt x="242" y="242"/>
                </a:lnTo>
                <a:lnTo>
                  <a:pt x="242" y="131"/>
                </a:lnTo>
                <a:cubicBezTo>
                  <a:pt x="242" y="129"/>
                  <a:pt x="243" y="126"/>
                  <a:pt x="245" y="124"/>
                </a:cubicBezTo>
                <a:cubicBezTo>
                  <a:pt x="246" y="122"/>
                  <a:pt x="249" y="121"/>
                  <a:pt x="252" y="121"/>
                </a:cubicBezTo>
                <a:lnTo>
                  <a:pt x="272" y="121"/>
                </a:lnTo>
                <a:cubicBezTo>
                  <a:pt x="275" y="121"/>
                  <a:pt x="277" y="122"/>
                  <a:pt x="279" y="124"/>
                </a:cubicBezTo>
                <a:cubicBezTo>
                  <a:pt x="281" y="126"/>
                  <a:pt x="282" y="129"/>
                  <a:pt x="282" y="131"/>
                </a:cubicBezTo>
                <a:lnTo>
                  <a:pt x="282" y="273"/>
                </a:lnTo>
                <a:cubicBezTo>
                  <a:pt x="282" y="276"/>
                  <a:pt x="281" y="278"/>
                  <a:pt x="279" y="280"/>
                </a:cubicBezTo>
                <a:cubicBezTo>
                  <a:pt x="277" y="282"/>
                  <a:pt x="275" y="283"/>
                  <a:pt x="272" y="283"/>
                </a:cubicBezTo>
                <a:lnTo>
                  <a:pt x="171" y="283"/>
                </a:lnTo>
                <a:cubicBezTo>
                  <a:pt x="168" y="283"/>
                  <a:pt x="166" y="282"/>
                  <a:pt x="164" y="280"/>
                </a:cubicBezTo>
                <a:cubicBezTo>
                  <a:pt x="162" y="278"/>
                  <a:pt x="161" y="276"/>
                  <a:pt x="161" y="273"/>
                </a:cubicBez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aphicFrame>
        <p:nvGraphicFramePr>
          <p:cNvPr id="16" name="Diagramm 15"/>
          <p:cNvGraphicFramePr>
            <a:graphicFrameLocks/>
          </p:cNvGraphicFramePr>
          <p:nvPr>
            <p:extLst>
              <p:ext uri="{D42A27DB-BD31-4B8C-83A1-F6EECF244321}">
                <p14:modId xmlns:p14="http://schemas.microsoft.com/office/powerpoint/2010/main" val="2449970073"/>
              </p:ext>
            </p:extLst>
          </p:nvPr>
        </p:nvGraphicFramePr>
        <p:xfrm>
          <a:off x="245204" y="874275"/>
          <a:ext cx="9414000" cy="5090400"/>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feld 6"/>
          <p:cNvSpPr txBox="1"/>
          <p:nvPr/>
        </p:nvSpPr>
        <p:spPr>
          <a:xfrm>
            <a:off x="8348995" y="4823864"/>
            <a:ext cx="936104" cy="369332"/>
          </a:xfrm>
          <a:prstGeom prst="rect">
            <a:avLst/>
          </a:prstGeom>
          <a:noFill/>
        </p:spPr>
        <p:txBody>
          <a:bodyPr wrap="square" rtlCol="0">
            <a:spAutoFit/>
          </a:bodyPr>
          <a:lstStyle/>
          <a:p>
            <a:pPr algn="ctr"/>
            <a:r>
              <a:rPr lang="en-US" dirty="0" smtClean="0"/>
              <a:t>Tool</a:t>
            </a:r>
            <a:endParaRPr lang="en-US" dirty="0"/>
          </a:p>
        </p:txBody>
      </p:sp>
      <p:sp>
        <p:nvSpPr>
          <p:cNvPr id="6" name="Textfeld 5"/>
          <p:cNvSpPr txBox="1"/>
          <p:nvPr/>
        </p:nvSpPr>
        <p:spPr>
          <a:xfrm>
            <a:off x="8065155" y="3645024"/>
            <a:ext cx="1503784" cy="369332"/>
          </a:xfrm>
          <a:prstGeom prst="rect">
            <a:avLst/>
          </a:prstGeom>
          <a:noFill/>
        </p:spPr>
        <p:txBody>
          <a:bodyPr wrap="square" rtlCol="0">
            <a:spAutoFit/>
          </a:bodyPr>
          <a:lstStyle/>
          <a:p>
            <a:pPr algn="ctr"/>
            <a:r>
              <a:rPr lang="en-US" dirty="0" smtClean="0"/>
              <a:t>Workpiece</a:t>
            </a:r>
            <a:endParaRPr lang="en-US" dirty="0"/>
          </a:p>
        </p:txBody>
      </p:sp>
      <p:sp>
        <p:nvSpPr>
          <p:cNvPr id="8" name="Textfeld 7"/>
          <p:cNvSpPr txBox="1"/>
          <p:nvPr/>
        </p:nvSpPr>
        <p:spPr>
          <a:xfrm>
            <a:off x="8348995" y="3065976"/>
            <a:ext cx="936104" cy="369332"/>
          </a:xfrm>
          <a:prstGeom prst="rect">
            <a:avLst/>
          </a:prstGeom>
          <a:noFill/>
        </p:spPr>
        <p:txBody>
          <a:bodyPr wrap="square" rtlCol="0">
            <a:spAutoFit/>
          </a:bodyPr>
          <a:lstStyle/>
          <a:p>
            <a:pPr algn="ctr"/>
            <a:r>
              <a:rPr lang="en-US" dirty="0" smtClean="0">
                <a:solidFill>
                  <a:schemeClr val="tx2"/>
                </a:solidFill>
              </a:rPr>
              <a:t>Chip</a:t>
            </a:r>
            <a:endParaRPr lang="en-US" dirty="0">
              <a:solidFill>
                <a:schemeClr val="tx2"/>
              </a:solidFill>
            </a:endParaRPr>
          </a:p>
        </p:txBody>
      </p:sp>
      <p:cxnSp>
        <p:nvCxnSpPr>
          <p:cNvPr id="10" name="Gerade Verbindung 9"/>
          <p:cNvCxnSpPr/>
          <p:nvPr/>
        </p:nvCxnSpPr>
        <p:spPr bwMode="auto">
          <a:xfrm flipV="1">
            <a:off x="2846766" y="2773352"/>
            <a:ext cx="0" cy="286750"/>
          </a:xfrm>
          <a:prstGeom prst="line">
            <a:avLst/>
          </a:prstGeom>
          <a:solidFill>
            <a:srgbClr val="DDDDDD"/>
          </a:solidFill>
          <a:ln w="10795"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11" name="Rechteck 10"/>
          <p:cNvSpPr/>
          <p:nvPr/>
        </p:nvSpPr>
        <p:spPr bwMode="auto">
          <a:xfrm>
            <a:off x="2252700" y="1799172"/>
            <a:ext cx="1188132" cy="972846"/>
          </a:xfrm>
          <a:prstGeom prst="rect">
            <a:avLst/>
          </a:prstGeom>
          <a:noFill/>
          <a:ln w="10795" cap="flat" cmpd="sng" algn="ctr">
            <a:solidFill>
              <a:schemeClr val="tx1"/>
            </a:solidFill>
            <a:prstDash val="dash"/>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de-DE" sz="1800" b="0" i="0" u="none" strike="noStrike" cap="none" normalizeH="0" baseline="0" dirty="0" err="1" smtClean="0">
              <a:ln>
                <a:noFill/>
              </a:ln>
              <a:solidFill>
                <a:schemeClr val="bg1"/>
              </a:solidFill>
              <a:effectLst/>
              <a:latin typeface="Arial" charset="0"/>
            </a:endParaRPr>
          </a:p>
        </p:txBody>
      </p:sp>
      <p:cxnSp>
        <p:nvCxnSpPr>
          <p:cNvPr id="12" name="Gerade Verbindung 11"/>
          <p:cNvCxnSpPr/>
          <p:nvPr/>
        </p:nvCxnSpPr>
        <p:spPr bwMode="auto">
          <a:xfrm flipV="1">
            <a:off x="8943061" y="2620826"/>
            <a:ext cx="0" cy="286750"/>
          </a:xfrm>
          <a:prstGeom prst="line">
            <a:avLst/>
          </a:prstGeom>
          <a:solidFill>
            <a:srgbClr val="DDDDDD"/>
          </a:solidFill>
          <a:ln w="10795"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13" name="Rechteck 12"/>
          <p:cNvSpPr/>
          <p:nvPr/>
        </p:nvSpPr>
        <p:spPr bwMode="auto">
          <a:xfrm>
            <a:off x="8348995" y="1646646"/>
            <a:ext cx="1188132" cy="972846"/>
          </a:xfrm>
          <a:prstGeom prst="rect">
            <a:avLst/>
          </a:prstGeom>
          <a:noFill/>
          <a:ln w="10795" cap="flat" cmpd="sng" algn="ctr">
            <a:solidFill>
              <a:schemeClr val="tx1"/>
            </a:solidFill>
            <a:prstDash val="dash"/>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de-DE" sz="1800" b="0" i="0" u="none" strike="noStrike" cap="none" normalizeH="0" baseline="0" dirty="0" err="1" smtClean="0">
              <a:ln>
                <a:noFill/>
              </a:ln>
              <a:solidFill>
                <a:schemeClr val="bg1"/>
              </a:solidFill>
              <a:effectLst/>
              <a:latin typeface="Arial" charset="0"/>
            </a:endParaRPr>
          </a:p>
        </p:txBody>
      </p:sp>
      <p:pic>
        <p:nvPicPr>
          <p:cNvPr id="14"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119910" y="1799172"/>
            <a:ext cx="1453712" cy="10896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216205" y="1624612"/>
            <a:ext cx="1453712" cy="10896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6892323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1"/>
          <p:cNvSpPr txBox="1">
            <a:spLocks/>
          </p:cNvSpPr>
          <p:nvPr/>
        </p:nvSpPr>
        <p:spPr bwMode="auto">
          <a:xfrm>
            <a:off x="217489" y="0"/>
            <a:ext cx="9467850" cy="719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287146" bIns="0" numCol="1" anchor="b" anchorCtr="0" compatLnSpc="1">
            <a:prstTxWarp prst="textNoShape">
              <a:avLst/>
            </a:prstTxWarp>
          </a:bodyPr>
          <a:lstStyle>
            <a:lvl1pPr algn="l" defTabSz="1042236" rtl="0" eaLnBrk="1" fontAlgn="base" hangingPunct="1">
              <a:spcBef>
                <a:spcPct val="0"/>
              </a:spcBef>
              <a:spcAft>
                <a:spcPct val="0"/>
              </a:spcAft>
              <a:defRPr sz="2200" b="1">
                <a:solidFill>
                  <a:schemeClr val="tx2"/>
                </a:solidFill>
                <a:latin typeface="+mj-lt"/>
                <a:ea typeface="+mj-ea"/>
                <a:cs typeface="+mj-cs"/>
              </a:defRPr>
            </a:lvl1pPr>
            <a:lvl2pPr algn="l" defTabSz="1042236" rtl="0" eaLnBrk="1" fontAlgn="base" hangingPunct="1">
              <a:spcBef>
                <a:spcPct val="0"/>
              </a:spcBef>
              <a:spcAft>
                <a:spcPct val="0"/>
              </a:spcAft>
              <a:defRPr sz="2200" b="1">
                <a:solidFill>
                  <a:schemeClr val="tx2"/>
                </a:solidFill>
                <a:latin typeface="Arial" charset="0"/>
              </a:defRPr>
            </a:lvl2pPr>
            <a:lvl3pPr algn="l" defTabSz="1042236" rtl="0" eaLnBrk="1" fontAlgn="base" hangingPunct="1">
              <a:spcBef>
                <a:spcPct val="0"/>
              </a:spcBef>
              <a:spcAft>
                <a:spcPct val="0"/>
              </a:spcAft>
              <a:defRPr sz="2200" b="1">
                <a:solidFill>
                  <a:schemeClr val="tx2"/>
                </a:solidFill>
                <a:latin typeface="Arial" charset="0"/>
              </a:defRPr>
            </a:lvl3pPr>
            <a:lvl4pPr algn="l" defTabSz="1042236" rtl="0" eaLnBrk="1" fontAlgn="base" hangingPunct="1">
              <a:spcBef>
                <a:spcPct val="0"/>
              </a:spcBef>
              <a:spcAft>
                <a:spcPct val="0"/>
              </a:spcAft>
              <a:defRPr sz="2200" b="1">
                <a:solidFill>
                  <a:schemeClr val="tx2"/>
                </a:solidFill>
                <a:latin typeface="Arial" charset="0"/>
              </a:defRPr>
            </a:lvl4pPr>
            <a:lvl5pPr algn="l" defTabSz="1042236" rtl="0" eaLnBrk="1" fontAlgn="base" hangingPunct="1">
              <a:spcBef>
                <a:spcPct val="0"/>
              </a:spcBef>
              <a:spcAft>
                <a:spcPct val="0"/>
              </a:spcAft>
              <a:defRPr sz="2200" b="1">
                <a:solidFill>
                  <a:schemeClr val="tx2"/>
                </a:solidFill>
                <a:latin typeface="Arial" charset="0"/>
              </a:defRPr>
            </a:lvl5pPr>
            <a:lvl6pPr marL="456870" algn="l" defTabSz="1042236" rtl="0" eaLnBrk="1" fontAlgn="base" hangingPunct="1">
              <a:spcBef>
                <a:spcPct val="0"/>
              </a:spcBef>
              <a:spcAft>
                <a:spcPct val="0"/>
              </a:spcAft>
              <a:defRPr sz="2200" b="1">
                <a:solidFill>
                  <a:schemeClr val="tx2"/>
                </a:solidFill>
                <a:latin typeface="Arial" charset="0"/>
              </a:defRPr>
            </a:lvl6pPr>
            <a:lvl7pPr marL="913740" algn="l" defTabSz="1042236" rtl="0" eaLnBrk="1" fontAlgn="base" hangingPunct="1">
              <a:spcBef>
                <a:spcPct val="0"/>
              </a:spcBef>
              <a:spcAft>
                <a:spcPct val="0"/>
              </a:spcAft>
              <a:defRPr sz="2200" b="1">
                <a:solidFill>
                  <a:schemeClr val="tx2"/>
                </a:solidFill>
                <a:latin typeface="Arial" charset="0"/>
              </a:defRPr>
            </a:lvl7pPr>
            <a:lvl8pPr marL="1370612" algn="l" defTabSz="1042236" rtl="0" eaLnBrk="1" fontAlgn="base" hangingPunct="1">
              <a:spcBef>
                <a:spcPct val="0"/>
              </a:spcBef>
              <a:spcAft>
                <a:spcPct val="0"/>
              </a:spcAft>
              <a:defRPr sz="2200" b="1">
                <a:solidFill>
                  <a:schemeClr val="tx2"/>
                </a:solidFill>
                <a:latin typeface="Arial" charset="0"/>
              </a:defRPr>
            </a:lvl8pPr>
            <a:lvl9pPr marL="1827481" algn="l" defTabSz="1042236" rtl="0" eaLnBrk="1" fontAlgn="base" hangingPunct="1">
              <a:spcBef>
                <a:spcPct val="0"/>
              </a:spcBef>
              <a:spcAft>
                <a:spcPct val="0"/>
              </a:spcAft>
              <a:defRPr sz="2200" b="1">
                <a:solidFill>
                  <a:schemeClr val="tx2"/>
                </a:solidFill>
                <a:latin typeface="Arial" charset="0"/>
              </a:defRPr>
            </a:lvl9pPr>
          </a:lstStyle>
          <a:p>
            <a:r>
              <a:rPr lang="en-US" dirty="0"/>
              <a:t>Time and spatial varying thermal properties</a:t>
            </a:r>
            <a:r>
              <a:rPr lang="en-US" kern="0" dirty="0" smtClean="0"/>
              <a:t/>
            </a:r>
            <a:br>
              <a:rPr lang="en-US" kern="0" dirty="0" smtClean="0"/>
            </a:br>
            <a:r>
              <a:rPr lang="en-US" kern="0" dirty="0">
                <a:solidFill>
                  <a:schemeClr val="accent4"/>
                </a:solidFill>
              </a:rPr>
              <a:t>Temperature distribution </a:t>
            </a:r>
            <a:r>
              <a:rPr lang="en-US" kern="0" dirty="0" smtClean="0">
                <a:solidFill>
                  <a:schemeClr val="accent4"/>
                </a:solidFill>
              </a:rPr>
              <a:t>for h</a:t>
            </a:r>
            <a:r>
              <a:rPr lang="en-US" kern="0" baseline="-25000" dirty="0" smtClean="0">
                <a:solidFill>
                  <a:schemeClr val="accent4"/>
                </a:solidFill>
              </a:rPr>
              <a:t>sp</a:t>
            </a:r>
            <a:r>
              <a:rPr lang="en-US" kern="0" dirty="0" smtClean="0">
                <a:solidFill>
                  <a:schemeClr val="accent4"/>
                </a:solidFill>
              </a:rPr>
              <a:t> = 300 µm, </a:t>
            </a:r>
            <a:r>
              <a:rPr lang="en-US" kern="0" dirty="0" err="1" smtClean="0">
                <a:solidFill>
                  <a:schemeClr val="accent4"/>
                </a:solidFill>
              </a:rPr>
              <a:t>v</a:t>
            </a:r>
            <a:r>
              <a:rPr lang="en-US" kern="0" baseline="-25000" dirty="0" err="1" smtClean="0">
                <a:solidFill>
                  <a:schemeClr val="accent4"/>
                </a:solidFill>
              </a:rPr>
              <a:t>c</a:t>
            </a:r>
            <a:r>
              <a:rPr lang="en-US" kern="0" dirty="0" smtClean="0">
                <a:solidFill>
                  <a:schemeClr val="accent4"/>
                </a:solidFill>
              </a:rPr>
              <a:t> = 150 m/min (ABA)</a:t>
            </a:r>
            <a:endParaRPr lang="en-US" kern="0" dirty="0"/>
          </a:p>
        </p:txBody>
      </p:sp>
      <p:sp>
        <p:nvSpPr>
          <p:cNvPr id="4" name="Freeform 101"/>
          <p:cNvSpPr>
            <a:spLocks noEditPoints="1"/>
          </p:cNvSpPr>
          <p:nvPr/>
        </p:nvSpPr>
        <p:spPr bwMode="auto">
          <a:xfrm>
            <a:off x="9156778" y="226102"/>
            <a:ext cx="252028" cy="375751"/>
          </a:xfrm>
          <a:custGeom>
            <a:avLst/>
            <a:gdLst>
              <a:gd name="T0" fmla="*/ 0 w 323"/>
              <a:gd name="T1" fmla="*/ 161 h 484"/>
              <a:gd name="T2" fmla="*/ 47 w 323"/>
              <a:gd name="T3" fmla="*/ 47 h 484"/>
              <a:gd name="T4" fmla="*/ 161 w 323"/>
              <a:gd name="T5" fmla="*/ 0 h 484"/>
              <a:gd name="T6" fmla="*/ 275 w 323"/>
              <a:gd name="T7" fmla="*/ 47 h 484"/>
              <a:gd name="T8" fmla="*/ 323 w 323"/>
              <a:gd name="T9" fmla="*/ 161 h 484"/>
              <a:gd name="T10" fmla="*/ 312 w 323"/>
              <a:gd name="T11" fmla="*/ 218 h 484"/>
              <a:gd name="T12" fmla="*/ 198 w 323"/>
              <a:gd name="T13" fmla="*/ 461 h 484"/>
              <a:gd name="T14" fmla="*/ 183 w 323"/>
              <a:gd name="T15" fmla="*/ 478 h 484"/>
              <a:gd name="T16" fmla="*/ 161 w 323"/>
              <a:gd name="T17" fmla="*/ 484 h 484"/>
              <a:gd name="T18" fmla="*/ 140 w 323"/>
              <a:gd name="T19" fmla="*/ 478 h 484"/>
              <a:gd name="T20" fmla="*/ 126 w 323"/>
              <a:gd name="T21" fmla="*/ 461 h 484"/>
              <a:gd name="T22" fmla="*/ 11 w 323"/>
              <a:gd name="T23" fmla="*/ 218 h 484"/>
              <a:gd name="T24" fmla="*/ 0 w 323"/>
              <a:gd name="T25" fmla="*/ 161 h 484"/>
              <a:gd name="T26" fmla="*/ 104 w 323"/>
              <a:gd name="T27" fmla="*/ 104 h 484"/>
              <a:gd name="T28" fmla="*/ 81 w 323"/>
              <a:gd name="T29" fmla="*/ 161 h 484"/>
              <a:gd name="T30" fmla="*/ 104 w 323"/>
              <a:gd name="T31" fmla="*/ 218 h 484"/>
              <a:gd name="T32" fmla="*/ 161 w 323"/>
              <a:gd name="T33" fmla="*/ 242 h 484"/>
              <a:gd name="T34" fmla="*/ 218 w 323"/>
              <a:gd name="T35" fmla="*/ 218 h 484"/>
              <a:gd name="T36" fmla="*/ 242 w 323"/>
              <a:gd name="T37" fmla="*/ 161 h 484"/>
              <a:gd name="T38" fmla="*/ 218 w 323"/>
              <a:gd name="T39" fmla="*/ 104 h 484"/>
              <a:gd name="T40" fmla="*/ 161 w 323"/>
              <a:gd name="T41" fmla="*/ 81 h 484"/>
              <a:gd name="T42" fmla="*/ 104 w 323"/>
              <a:gd name="T43" fmla="*/ 104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484">
                <a:moveTo>
                  <a:pt x="0" y="161"/>
                </a:moveTo>
                <a:cubicBezTo>
                  <a:pt x="0" y="117"/>
                  <a:pt x="16" y="79"/>
                  <a:pt x="47" y="47"/>
                </a:cubicBezTo>
                <a:cubicBezTo>
                  <a:pt x="79" y="16"/>
                  <a:pt x="117" y="0"/>
                  <a:pt x="161" y="0"/>
                </a:cubicBezTo>
                <a:cubicBezTo>
                  <a:pt x="206" y="0"/>
                  <a:pt x="244" y="16"/>
                  <a:pt x="275" y="47"/>
                </a:cubicBezTo>
                <a:cubicBezTo>
                  <a:pt x="307" y="79"/>
                  <a:pt x="323" y="117"/>
                  <a:pt x="323" y="161"/>
                </a:cubicBezTo>
                <a:cubicBezTo>
                  <a:pt x="323" y="184"/>
                  <a:pt x="319" y="203"/>
                  <a:pt x="312" y="218"/>
                </a:cubicBezTo>
                <a:lnTo>
                  <a:pt x="198" y="461"/>
                </a:lnTo>
                <a:cubicBezTo>
                  <a:pt x="194" y="468"/>
                  <a:pt x="189" y="474"/>
                  <a:pt x="183" y="478"/>
                </a:cubicBezTo>
                <a:cubicBezTo>
                  <a:pt x="176" y="482"/>
                  <a:pt x="169" y="484"/>
                  <a:pt x="161" y="484"/>
                </a:cubicBezTo>
                <a:cubicBezTo>
                  <a:pt x="154" y="484"/>
                  <a:pt x="147" y="482"/>
                  <a:pt x="140" y="478"/>
                </a:cubicBezTo>
                <a:cubicBezTo>
                  <a:pt x="134" y="474"/>
                  <a:pt x="129" y="468"/>
                  <a:pt x="126" y="461"/>
                </a:cubicBezTo>
                <a:lnTo>
                  <a:pt x="11" y="218"/>
                </a:lnTo>
                <a:cubicBezTo>
                  <a:pt x="4" y="203"/>
                  <a:pt x="0" y="184"/>
                  <a:pt x="0" y="161"/>
                </a:cubicBezTo>
                <a:close/>
                <a:moveTo>
                  <a:pt x="104" y="104"/>
                </a:moveTo>
                <a:cubicBezTo>
                  <a:pt x="89" y="120"/>
                  <a:pt x="81" y="139"/>
                  <a:pt x="81" y="161"/>
                </a:cubicBezTo>
                <a:cubicBezTo>
                  <a:pt x="81" y="183"/>
                  <a:pt x="89" y="202"/>
                  <a:pt x="104" y="218"/>
                </a:cubicBezTo>
                <a:cubicBezTo>
                  <a:pt x="120" y="234"/>
                  <a:pt x="139" y="242"/>
                  <a:pt x="161" y="242"/>
                </a:cubicBezTo>
                <a:cubicBezTo>
                  <a:pt x="184" y="242"/>
                  <a:pt x="203" y="234"/>
                  <a:pt x="218" y="218"/>
                </a:cubicBezTo>
                <a:cubicBezTo>
                  <a:pt x="234" y="202"/>
                  <a:pt x="242" y="183"/>
                  <a:pt x="242" y="161"/>
                </a:cubicBezTo>
                <a:cubicBezTo>
                  <a:pt x="242" y="139"/>
                  <a:pt x="234" y="120"/>
                  <a:pt x="218" y="104"/>
                </a:cubicBezTo>
                <a:cubicBezTo>
                  <a:pt x="203" y="88"/>
                  <a:pt x="184" y="81"/>
                  <a:pt x="161" y="81"/>
                </a:cubicBezTo>
                <a:cubicBezTo>
                  <a:pt x="139" y="81"/>
                  <a:pt x="120" y="88"/>
                  <a:pt x="104" y="104"/>
                </a:cubicBez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pic>
        <p:nvPicPr>
          <p:cNvPr id="1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3584" y="1392378"/>
            <a:ext cx="5528289" cy="41437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96628" y="1375266"/>
            <a:ext cx="5528289" cy="41437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 name="Textfeld 19"/>
          <p:cNvSpPr txBox="1"/>
          <p:nvPr/>
        </p:nvSpPr>
        <p:spPr>
          <a:xfrm>
            <a:off x="-569314" y="1151456"/>
            <a:ext cx="6059749" cy="369332"/>
          </a:xfrm>
          <a:prstGeom prst="rect">
            <a:avLst/>
          </a:prstGeom>
          <a:noFill/>
        </p:spPr>
        <p:txBody>
          <a:bodyPr wrap="square" rtlCol="0">
            <a:spAutoFit/>
          </a:bodyPr>
          <a:lstStyle/>
          <a:p>
            <a:pPr algn="ctr"/>
            <a:r>
              <a:rPr lang="en-US" dirty="0" smtClean="0"/>
              <a:t>Workpiece position : 34,27 mm</a:t>
            </a:r>
            <a:endParaRPr lang="en-US" dirty="0"/>
          </a:p>
        </p:txBody>
      </p:sp>
      <p:sp>
        <p:nvSpPr>
          <p:cNvPr id="21" name="Textfeld 20"/>
          <p:cNvSpPr txBox="1"/>
          <p:nvPr/>
        </p:nvSpPr>
        <p:spPr>
          <a:xfrm>
            <a:off x="3630898" y="1151456"/>
            <a:ext cx="6059749" cy="369332"/>
          </a:xfrm>
          <a:prstGeom prst="rect">
            <a:avLst/>
          </a:prstGeom>
          <a:noFill/>
        </p:spPr>
        <p:txBody>
          <a:bodyPr wrap="square" rtlCol="0">
            <a:spAutoFit/>
          </a:bodyPr>
          <a:lstStyle/>
          <a:p>
            <a:pPr algn="ctr"/>
            <a:r>
              <a:rPr lang="en-US" dirty="0" smtClean="0"/>
              <a:t>Workpiece position : 80 mm</a:t>
            </a:r>
            <a:endParaRPr lang="en-US" dirty="0"/>
          </a:p>
        </p:txBody>
      </p:sp>
      <p:pic>
        <p:nvPicPr>
          <p:cNvPr id="22" name="Picture 90"/>
          <p:cNvPicPr>
            <a:picLocks noChangeAspect="1" noChangeArrowheads="1"/>
          </p:cNvPicPr>
          <p:nvPr/>
        </p:nvPicPr>
        <p:blipFill rotWithShape="1">
          <a:blip r:embed="rId4">
            <a:extLst>
              <a:ext uri="{28A0092B-C50C-407E-A947-70E740481C1C}">
                <a14:useLocalDpi xmlns:a14="http://schemas.microsoft.com/office/drawing/2010/main" val="0"/>
              </a:ext>
            </a:extLst>
          </a:blip>
          <a:srcRect l="80686" r="7915"/>
          <a:stretch/>
        </p:blipFill>
        <p:spPr bwMode="auto">
          <a:xfrm>
            <a:off x="8877436" y="1375266"/>
            <a:ext cx="630150" cy="41437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feld 8"/>
          <p:cNvSpPr txBox="1"/>
          <p:nvPr/>
        </p:nvSpPr>
        <p:spPr>
          <a:xfrm>
            <a:off x="8865561" y="1440152"/>
            <a:ext cx="547481" cy="276999"/>
          </a:xfrm>
          <a:prstGeom prst="rect">
            <a:avLst/>
          </a:prstGeom>
          <a:noFill/>
        </p:spPr>
        <p:txBody>
          <a:bodyPr wrap="square" rtlCol="0">
            <a:spAutoFit/>
          </a:bodyPr>
          <a:lstStyle/>
          <a:p>
            <a:r>
              <a:rPr lang="de-DE" sz="1200" dirty="0" smtClean="0"/>
              <a:t>[°C]</a:t>
            </a:r>
            <a:endParaRPr lang="de-DE" sz="1200" dirty="0"/>
          </a:p>
        </p:txBody>
      </p:sp>
    </p:spTree>
    <p:extLst>
      <p:ext uri="{BB962C8B-B14F-4D97-AF65-F5344CB8AC3E}">
        <p14:creationId xmlns:p14="http://schemas.microsoft.com/office/powerpoint/2010/main" val="372040811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hteck 14"/>
          <p:cNvSpPr/>
          <p:nvPr>
            <p:custDataLst>
              <p:tags r:id="rId2"/>
            </p:custDataLst>
          </p:nvPr>
        </p:nvSpPr>
        <p:spPr bwMode="auto">
          <a:xfrm>
            <a:off x="1179684" y="4347531"/>
            <a:ext cx="8504066" cy="419997"/>
          </a:xfrm>
          <a:prstGeom prst="rect">
            <a:avLst/>
          </a:prstGeom>
          <a:solidFill>
            <a:schemeClr val="accent1">
              <a:lumMod val="100000"/>
            </a:schemeClr>
          </a:solidFill>
          <a:ln w="10795" cap="flat" cmpd="sng" algn="ctr">
            <a:noFill/>
            <a:prstDash val="solid"/>
            <a:round/>
            <a:headEnd type="none" w="med" len="med"/>
            <a:tailEnd type="none" w="med" len="med"/>
          </a:ln>
          <a:effectLst/>
          <a:extLst/>
        </p:spPr>
        <p:txBody>
          <a:bodyPr rot="0" spcFirstLastPara="0" vertOverflow="overflow" horzOverflow="overflow" vert="horz" wrap="none" lIns="0" tIns="74274" rIns="0" bIns="74274" numCol="1" spcCol="0" rtlCol="0" fromWordArt="0" anchor="t" anchorCtr="0" forceAA="0" compatLnSpc="1">
            <a:prstTxWarp prst="textNoShape">
              <a:avLst/>
            </a:prstTxWarp>
            <a:noAutofit/>
          </a:bodyPr>
          <a:lstStyle/>
          <a:p>
            <a:pPr algn="ctr" defTabSz="914400" rtl="0" eaLnBrk="1" fontAlgn="base" latinLnBrk="0" hangingPunct="1">
              <a:spcBef>
                <a:spcPct val="0"/>
              </a:spcBef>
              <a:spcAft>
                <a:spcPct val="0"/>
              </a:spcAft>
              <a:buClrTx/>
              <a:buSzTx/>
              <a:tabLst/>
            </a:pPr>
            <a:endParaRPr kumimoji="0" lang="de-DE" sz="1755" u="none" strike="noStrike" cap="none" normalizeH="0" baseline="0" smtClean="0">
              <a:ln>
                <a:noFill/>
              </a:ln>
              <a:effectLst/>
              <a:latin typeface="Arial"/>
            </a:endParaRPr>
          </a:p>
        </p:txBody>
      </p:sp>
      <p:sp>
        <p:nvSpPr>
          <p:cNvPr id="14" name="Rechteck 13">
            <a:hlinkClick r:id="rId17" action="ppaction://hlinksldjump"/>
          </p:cNvPr>
          <p:cNvSpPr/>
          <p:nvPr>
            <p:custDataLst>
              <p:tags r:id="rId3"/>
            </p:custDataLst>
          </p:nvPr>
        </p:nvSpPr>
        <p:spPr bwMode="auto">
          <a:xfrm>
            <a:off x="1179684" y="4347531"/>
            <a:ext cx="8504066" cy="419997"/>
          </a:xfrm>
          <a:prstGeom prst="rect">
            <a:avLst/>
          </a:prstGeom>
          <a:noFill/>
          <a:ln w="10795" cap="flat" cmpd="sng" algn="ctr">
            <a:noFill/>
            <a:prstDash val="solid"/>
            <a:round/>
            <a:headEnd type="none" w="med" len="med"/>
            <a:tailEnd type="none" w="med" len="med"/>
          </a:ln>
          <a:effectLst/>
          <a:extLst>
            <a:ext uri="{909E8E84-426E-40DD-AFC4-6F175D3DCCD1}">
              <a14:hiddenFill xmlns:a14="http://schemas.microsoft.com/office/drawing/2010/main">
                <a:solidFill>
                  <a:schemeClr val="accent2"/>
                </a:solidFill>
              </a14:hiddenFill>
            </a:ext>
          </a:extLst>
        </p:spPr>
        <p:txBody>
          <a:bodyPr rot="0" spcFirstLastPara="0" vertOverflow="overflow" horzOverflow="overflow" vert="horz" wrap="none" lIns="74274" tIns="74274" rIns="0" bIns="74274" numCol="1" spcCol="0" rtlCol="0" fromWordArt="0" anchor="t" anchorCtr="0" forceAA="0" compatLnSpc="1">
            <a:prstTxWarp prst="textNoShape">
              <a:avLst/>
            </a:prstTxWarp>
            <a:noAutofit/>
          </a:bodyPr>
          <a:lstStyle/>
          <a:p>
            <a:pPr defTabSz="914400" rtl="0" eaLnBrk="1" fontAlgn="base" latinLnBrk="0" hangingPunct="1">
              <a:spcBef>
                <a:spcPct val="0"/>
              </a:spcBef>
              <a:spcAft>
                <a:spcPct val="0"/>
              </a:spcAft>
              <a:buClrTx/>
              <a:buSzTx/>
              <a:tabLst/>
            </a:pPr>
            <a:r>
              <a:rPr kumimoji="0" lang="en-US" sz="1755" b="1" u="none" strike="noStrike" cap="none" normalizeH="0" baseline="0" smtClean="0">
                <a:ln>
                  <a:noFill/>
                </a:ln>
                <a:effectLst/>
                <a:latin typeface="Arial"/>
              </a:rPr>
              <a:t>Influence of uncut chip thickness and cutting velocity</a:t>
            </a:r>
            <a:endParaRPr kumimoji="0" lang="de-DE" sz="1755" b="1" u="none" strike="noStrike" cap="none" normalizeH="0" baseline="0" smtClean="0">
              <a:ln>
                <a:noFill/>
              </a:ln>
              <a:effectLst/>
              <a:latin typeface="Arial"/>
            </a:endParaRPr>
          </a:p>
        </p:txBody>
      </p:sp>
      <p:sp>
        <p:nvSpPr>
          <p:cNvPr id="13" name="Rechteck 12">
            <a:hlinkClick r:id="rId17" action="ppaction://hlinksldjump"/>
          </p:cNvPr>
          <p:cNvSpPr/>
          <p:nvPr>
            <p:custDataLst>
              <p:tags r:id="rId4"/>
            </p:custDataLst>
          </p:nvPr>
        </p:nvSpPr>
        <p:spPr bwMode="auto">
          <a:xfrm>
            <a:off x="697792" y="4347531"/>
            <a:ext cx="419997" cy="419997"/>
          </a:xfrm>
          <a:prstGeom prst="rect">
            <a:avLst/>
          </a:prstGeom>
          <a:solidFill>
            <a:schemeClr val="accent2">
              <a:lumMod val="100000"/>
            </a:schemeClr>
          </a:solidFill>
          <a:ln w="10795" cap="flat" cmpd="sng" algn="ctr">
            <a:noFill/>
            <a:prstDash val="solid"/>
            <a:round/>
            <a:headEnd type="none" w="med" len="med"/>
            <a:tailEnd type="none" w="med" len="med"/>
          </a:ln>
          <a:effectLst/>
          <a:extLst/>
        </p:spPr>
        <p:txBody>
          <a:bodyPr rot="0" spcFirstLastPara="0" vertOverflow="overflow" horzOverflow="overflow" vert="horz" wrap="none" lIns="74274" tIns="74274" rIns="74274" bIns="74274" numCol="1" spcCol="0" rtlCol="0" fromWordArt="0" anchor="ctr" anchorCtr="0" forceAA="0" compatLnSpc="1">
            <a:prstTxWarp prst="textNoShape">
              <a:avLst/>
            </a:prstTxWarp>
            <a:noAutofit/>
          </a:bodyPr>
          <a:lstStyle/>
          <a:p>
            <a:pPr algn="ctr" defTabSz="914400" rtl="0" eaLnBrk="1" fontAlgn="base" latinLnBrk="0" hangingPunct="1">
              <a:spcBef>
                <a:spcPct val="0"/>
              </a:spcBef>
              <a:spcAft>
                <a:spcPct val="0"/>
              </a:spcAft>
              <a:buClrTx/>
              <a:buSzTx/>
              <a:tabLst/>
            </a:pPr>
            <a:r>
              <a:rPr kumimoji="0" lang="de-DE" sz="1755" b="1" u="none" strike="noStrike" cap="none" normalizeH="0" baseline="0" smtClean="0">
                <a:ln>
                  <a:noFill/>
                </a:ln>
                <a:solidFill>
                  <a:schemeClr val="bg1"/>
                </a:solidFill>
                <a:effectLst/>
                <a:latin typeface="Arial"/>
              </a:rPr>
              <a:t>4.2</a:t>
            </a:r>
          </a:p>
        </p:txBody>
      </p:sp>
      <p:sp>
        <p:nvSpPr>
          <p:cNvPr id="12" name="Rechteck 11">
            <a:hlinkClick r:id="rId18" action="ppaction://hlinksldjump"/>
          </p:cNvPr>
          <p:cNvSpPr/>
          <p:nvPr>
            <p:custDataLst>
              <p:tags r:id="rId5"/>
            </p:custDataLst>
          </p:nvPr>
        </p:nvSpPr>
        <p:spPr bwMode="auto">
          <a:xfrm>
            <a:off x="1179684" y="3650745"/>
            <a:ext cx="8504066" cy="419997"/>
          </a:xfrm>
          <a:prstGeom prst="rect">
            <a:avLst/>
          </a:prstGeom>
          <a:noFill/>
          <a:ln w="10795" cap="flat" cmpd="sng" algn="ctr">
            <a:noFill/>
            <a:prstDash val="solid"/>
            <a:round/>
            <a:headEnd type="none" w="med" len="med"/>
            <a:tailEnd type="none" w="med" len="med"/>
          </a:ln>
          <a:effectLst/>
          <a:extLst>
            <a:ext uri="{909E8E84-426E-40DD-AFC4-6F175D3DCCD1}">
              <a14:hiddenFill xmlns:a14="http://schemas.microsoft.com/office/drawing/2010/main">
                <a:solidFill>
                  <a:schemeClr val="accent2"/>
                </a:solidFill>
              </a14:hiddenFill>
            </a:ext>
          </a:extLst>
        </p:spPr>
        <p:txBody>
          <a:bodyPr rot="0" spcFirstLastPara="0" vertOverflow="overflow" horzOverflow="overflow" vert="horz" wrap="none" lIns="74274" tIns="74274" rIns="0" bIns="74274" numCol="1" spcCol="0" rtlCol="0" fromWordArt="0" anchor="t" anchorCtr="0" forceAA="0" compatLnSpc="1">
            <a:prstTxWarp prst="textNoShape">
              <a:avLst/>
            </a:prstTxWarp>
            <a:noAutofit/>
          </a:bodyPr>
          <a:lstStyle/>
          <a:p>
            <a:pPr defTabSz="914400" rtl="0" eaLnBrk="1" fontAlgn="base" latinLnBrk="0" hangingPunct="1">
              <a:spcBef>
                <a:spcPct val="0"/>
              </a:spcBef>
              <a:spcAft>
                <a:spcPct val="0"/>
              </a:spcAft>
              <a:buClrTx/>
              <a:buSzTx/>
              <a:tabLst/>
            </a:pPr>
            <a:r>
              <a:rPr kumimoji="0" lang="en-US" sz="1755" b="1" u="none" strike="noStrike" cap="none" normalizeH="0" baseline="0" smtClean="0">
                <a:ln>
                  <a:noFill/>
                </a:ln>
                <a:effectLst/>
                <a:latin typeface="Arial"/>
              </a:rPr>
              <a:t>Time and spatial varying thermal properties</a:t>
            </a:r>
            <a:endParaRPr kumimoji="0" lang="de-DE" sz="1755" b="1" u="none" strike="noStrike" cap="none" normalizeH="0" baseline="0" smtClean="0">
              <a:ln>
                <a:noFill/>
              </a:ln>
              <a:effectLst/>
              <a:latin typeface="Arial"/>
            </a:endParaRPr>
          </a:p>
        </p:txBody>
      </p:sp>
      <p:sp>
        <p:nvSpPr>
          <p:cNvPr id="11" name="Rechteck 10">
            <a:hlinkClick r:id="rId18" action="ppaction://hlinksldjump"/>
          </p:cNvPr>
          <p:cNvSpPr/>
          <p:nvPr>
            <p:custDataLst>
              <p:tags r:id="rId6"/>
            </p:custDataLst>
          </p:nvPr>
        </p:nvSpPr>
        <p:spPr bwMode="auto">
          <a:xfrm>
            <a:off x="697792" y="3650745"/>
            <a:ext cx="419997" cy="419997"/>
          </a:xfrm>
          <a:prstGeom prst="rect">
            <a:avLst/>
          </a:prstGeom>
          <a:solidFill>
            <a:schemeClr val="accent1">
              <a:lumMod val="100000"/>
            </a:schemeClr>
          </a:solidFill>
          <a:ln w="10795" cap="flat" cmpd="sng" algn="ctr">
            <a:noFill/>
            <a:prstDash val="solid"/>
            <a:round/>
            <a:headEnd type="none" w="med" len="med"/>
            <a:tailEnd type="none" w="med" len="med"/>
          </a:ln>
          <a:effectLst/>
          <a:extLst/>
        </p:spPr>
        <p:txBody>
          <a:bodyPr rot="0" spcFirstLastPara="0" vertOverflow="overflow" horzOverflow="overflow" vert="horz" wrap="none" lIns="74274" tIns="74274" rIns="74274" bIns="74274" numCol="1" spcCol="0" rtlCol="0" fromWordArt="0" anchor="ctr" anchorCtr="0" forceAA="0" compatLnSpc="1">
            <a:prstTxWarp prst="textNoShape">
              <a:avLst/>
            </a:prstTxWarp>
            <a:noAutofit/>
          </a:bodyPr>
          <a:lstStyle/>
          <a:p>
            <a:pPr algn="ctr" defTabSz="914400" rtl="0" eaLnBrk="1" fontAlgn="base" latinLnBrk="0" hangingPunct="1">
              <a:spcBef>
                <a:spcPct val="0"/>
              </a:spcBef>
              <a:spcAft>
                <a:spcPct val="0"/>
              </a:spcAft>
              <a:buClrTx/>
              <a:buSzTx/>
              <a:tabLst/>
            </a:pPr>
            <a:r>
              <a:rPr kumimoji="0" lang="de-DE" sz="1755" b="1" u="none" strike="noStrike" cap="none" normalizeH="0" baseline="0" smtClean="0">
                <a:ln>
                  <a:noFill/>
                </a:ln>
                <a:solidFill>
                  <a:schemeClr val="bg1"/>
                </a:solidFill>
                <a:effectLst/>
                <a:latin typeface="Arial"/>
              </a:rPr>
              <a:t>4.1</a:t>
            </a:r>
          </a:p>
        </p:txBody>
      </p:sp>
      <p:sp>
        <p:nvSpPr>
          <p:cNvPr id="10" name="Rechteck 9">
            <a:hlinkClick r:id="rId19" action="ppaction://hlinksldjump"/>
          </p:cNvPr>
          <p:cNvSpPr/>
          <p:nvPr>
            <p:custDataLst>
              <p:tags r:id="rId7"/>
            </p:custDataLst>
          </p:nvPr>
        </p:nvSpPr>
        <p:spPr bwMode="auto">
          <a:xfrm>
            <a:off x="697792" y="2953959"/>
            <a:ext cx="8985959" cy="419997"/>
          </a:xfrm>
          <a:prstGeom prst="rect">
            <a:avLst/>
          </a:prstGeom>
          <a:noFill/>
          <a:ln w="10795" cap="flat" cmpd="sng" algn="ctr">
            <a:noFill/>
            <a:prstDash val="solid"/>
            <a:round/>
            <a:headEnd type="none" w="med" len="med"/>
            <a:tailEnd type="none" w="med" len="med"/>
          </a:ln>
          <a:effectLst/>
          <a:extLst>
            <a:ext uri="{909E8E84-426E-40DD-AFC4-6F175D3DCCD1}">
              <a14:hiddenFill xmlns:a14="http://schemas.microsoft.com/office/drawing/2010/main">
                <a:solidFill>
                  <a:schemeClr val="accent2"/>
                </a:solidFill>
              </a14:hiddenFill>
            </a:ext>
          </a:extLst>
        </p:spPr>
        <p:txBody>
          <a:bodyPr rot="0" spcFirstLastPara="0" vertOverflow="overflow" horzOverflow="overflow" vert="horz" wrap="none" lIns="74274" tIns="74274" rIns="0" bIns="74274" numCol="1" spcCol="0" rtlCol="0" fromWordArt="0" anchor="t" anchorCtr="0" forceAA="0" compatLnSpc="1">
            <a:prstTxWarp prst="textNoShape">
              <a:avLst/>
            </a:prstTxWarp>
            <a:noAutofit/>
          </a:bodyPr>
          <a:lstStyle/>
          <a:p>
            <a:pPr defTabSz="914400" rtl="0" eaLnBrk="1" fontAlgn="base" latinLnBrk="0" hangingPunct="1">
              <a:spcBef>
                <a:spcPct val="0"/>
              </a:spcBef>
              <a:spcAft>
                <a:spcPct val="0"/>
              </a:spcAft>
              <a:buClrTx/>
              <a:buSzTx/>
              <a:tabLst/>
            </a:pPr>
            <a:r>
              <a:rPr kumimoji="0" lang="en-US" sz="1755" b="1" u="none" strike="noStrike" cap="none" normalizeH="0" baseline="0" smtClean="0">
                <a:ln>
                  <a:noFill/>
                </a:ln>
                <a:effectLst/>
                <a:latin typeface="Arial"/>
              </a:rPr>
              <a:t>Orthogonal cutting of AISI 4140 (41CrMo4) normalized/quenched and tempered</a:t>
            </a:r>
            <a:endParaRPr kumimoji="0" lang="de-DE" sz="1755" b="1" u="none" strike="noStrike" cap="none" normalizeH="0" baseline="0" smtClean="0">
              <a:ln>
                <a:noFill/>
              </a:ln>
              <a:effectLst/>
              <a:latin typeface="Arial"/>
            </a:endParaRPr>
          </a:p>
        </p:txBody>
      </p:sp>
      <p:sp>
        <p:nvSpPr>
          <p:cNvPr id="9" name="Rechteck 8">
            <a:hlinkClick r:id="rId19" action="ppaction://hlinksldjump"/>
          </p:cNvPr>
          <p:cNvSpPr/>
          <p:nvPr>
            <p:custDataLst>
              <p:tags r:id="rId8"/>
            </p:custDataLst>
          </p:nvPr>
        </p:nvSpPr>
        <p:spPr bwMode="auto">
          <a:xfrm>
            <a:off x="215900" y="2953959"/>
            <a:ext cx="419997" cy="419997"/>
          </a:xfrm>
          <a:prstGeom prst="rect">
            <a:avLst/>
          </a:prstGeom>
          <a:solidFill>
            <a:schemeClr val="accent1">
              <a:lumMod val="100000"/>
            </a:schemeClr>
          </a:solidFill>
          <a:ln w="10795" cap="flat" cmpd="sng" algn="ctr">
            <a:noFill/>
            <a:prstDash val="solid"/>
            <a:round/>
            <a:headEnd type="none" w="med" len="med"/>
            <a:tailEnd type="none" w="med" len="med"/>
          </a:ln>
          <a:effectLst/>
          <a:extLst/>
        </p:spPr>
        <p:txBody>
          <a:bodyPr rot="0" spcFirstLastPara="0" vertOverflow="overflow" horzOverflow="overflow" vert="horz" wrap="none" lIns="74274" tIns="74274" rIns="74274" bIns="74274" numCol="1" spcCol="0" rtlCol="0" fromWordArt="0" anchor="ctr" anchorCtr="0" forceAA="0" compatLnSpc="1">
            <a:prstTxWarp prst="textNoShape">
              <a:avLst/>
            </a:prstTxWarp>
            <a:noAutofit/>
          </a:bodyPr>
          <a:lstStyle/>
          <a:p>
            <a:pPr algn="ctr" defTabSz="914400" rtl="0" eaLnBrk="1" fontAlgn="base" latinLnBrk="0" hangingPunct="1">
              <a:spcBef>
                <a:spcPct val="0"/>
              </a:spcBef>
              <a:spcAft>
                <a:spcPct val="0"/>
              </a:spcAft>
              <a:buClrTx/>
              <a:buSzTx/>
              <a:tabLst/>
            </a:pPr>
            <a:r>
              <a:rPr kumimoji="0" lang="de-DE" sz="1755" b="1" u="none" strike="noStrike" cap="none" normalizeH="0" baseline="0" smtClean="0">
                <a:ln>
                  <a:noFill/>
                </a:ln>
                <a:solidFill>
                  <a:schemeClr val="bg1"/>
                </a:solidFill>
                <a:effectLst/>
                <a:latin typeface="Arial"/>
              </a:rPr>
              <a:t>4</a:t>
            </a:r>
          </a:p>
        </p:txBody>
      </p:sp>
      <p:sp>
        <p:nvSpPr>
          <p:cNvPr id="8" name="Rechteck 7">
            <a:hlinkClick r:id="" action="ppaction://noaction"/>
          </p:cNvPr>
          <p:cNvSpPr/>
          <p:nvPr>
            <p:custDataLst>
              <p:tags r:id="rId9"/>
            </p:custDataLst>
          </p:nvPr>
        </p:nvSpPr>
        <p:spPr bwMode="auto">
          <a:xfrm>
            <a:off x="697792" y="2257173"/>
            <a:ext cx="8985959" cy="419997"/>
          </a:xfrm>
          <a:prstGeom prst="rect">
            <a:avLst/>
          </a:prstGeom>
          <a:noFill/>
          <a:ln w="10795" cap="flat" cmpd="sng" algn="ctr">
            <a:noFill/>
            <a:prstDash val="solid"/>
            <a:round/>
            <a:headEnd type="none" w="med" len="med"/>
            <a:tailEnd type="none" w="med" len="med"/>
          </a:ln>
          <a:effectLst/>
          <a:extLst>
            <a:ext uri="{909E8E84-426E-40DD-AFC4-6F175D3DCCD1}">
              <a14:hiddenFill xmlns:a14="http://schemas.microsoft.com/office/drawing/2010/main">
                <a:solidFill>
                  <a:schemeClr val="accent2"/>
                </a:solidFill>
              </a14:hiddenFill>
            </a:ext>
          </a:extLst>
        </p:spPr>
        <p:txBody>
          <a:bodyPr rot="0" spcFirstLastPara="0" vertOverflow="overflow" horzOverflow="overflow" vert="horz" wrap="none" lIns="74274" tIns="74274" rIns="0" bIns="74274" numCol="1" spcCol="0" rtlCol="0" fromWordArt="0" anchor="t" anchorCtr="0" forceAA="0" compatLnSpc="1">
            <a:prstTxWarp prst="textNoShape">
              <a:avLst/>
            </a:prstTxWarp>
            <a:noAutofit/>
          </a:bodyPr>
          <a:lstStyle/>
          <a:p>
            <a:pPr defTabSz="914400" rtl="0" eaLnBrk="1" fontAlgn="base" latinLnBrk="0" hangingPunct="1">
              <a:spcBef>
                <a:spcPct val="0"/>
              </a:spcBef>
              <a:spcAft>
                <a:spcPct val="0"/>
              </a:spcAft>
              <a:buClrTx/>
              <a:buSzTx/>
              <a:tabLst/>
            </a:pPr>
            <a:r>
              <a:rPr kumimoji="0" lang="en-US" sz="1755" b="1" u="none" strike="noStrike" cap="none" normalizeH="0" baseline="0" smtClean="0">
                <a:ln>
                  <a:noFill/>
                </a:ln>
                <a:effectLst/>
                <a:latin typeface="Arial"/>
              </a:rPr>
              <a:t>Orthogonal cutting of  AISI 1040 (C45 E+N) normalized </a:t>
            </a:r>
            <a:endParaRPr kumimoji="0" lang="de-DE" sz="1755" b="1" u="none" strike="noStrike" cap="none" normalizeH="0" baseline="0" smtClean="0">
              <a:ln>
                <a:noFill/>
              </a:ln>
              <a:effectLst/>
              <a:latin typeface="Arial"/>
            </a:endParaRPr>
          </a:p>
        </p:txBody>
      </p:sp>
      <p:sp>
        <p:nvSpPr>
          <p:cNvPr id="7" name="Rechteck 6">
            <a:hlinkClick r:id="" action="ppaction://noaction"/>
          </p:cNvPr>
          <p:cNvSpPr/>
          <p:nvPr>
            <p:custDataLst>
              <p:tags r:id="rId10"/>
            </p:custDataLst>
          </p:nvPr>
        </p:nvSpPr>
        <p:spPr bwMode="auto">
          <a:xfrm>
            <a:off x="215900" y="2257173"/>
            <a:ext cx="419997" cy="419997"/>
          </a:xfrm>
          <a:prstGeom prst="rect">
            <a:avLst/>
          </a:prstGeom>
          <a:solidFill>
            <a:schemeClr val="accent1">
              <a:lumMod val="100000"/>
            </a:schemeClr>
          </a:solidFill>
          <a:ln w="10795" cap="flat" cmpd="sng" algn="ctr">
            <a:noFill/>
            <a:prstDash val="solid"/>
            <a:round/>
            <a:headEnd type="none" w="med" len="med"/>
            <a:tailEnd type="none" w="med" len="med"/>
          </a:ln>
          <a:effectLst/>
          <a:extLst/>
        </p:spPr>
        <p:txBody>
          <a:bodyPr rot="0" spcFirstLastPara="0" vertOverflow="overflow" horzOverflow="overflow" vert="horz" wrap="none" lIns="74274" tIns="74274" rIns="74274" bIns="74274" numCol="1" spcCol="0" rtlCol="0" fromWordArt="0" anchor="ctr" anchorCtr="0" forceAA="0" compatLnSpc="1">
            <a:prstTxWarp prst="textNoShape">
              <a:avLst/>
            </a:prstTxWarp>
            <a:noAutofit/>
          </a:bodyPr>
          <a:lstStyle/>
          <a:p>
            <a:pPr algn="ctr" defTabSz="914400" rtl="0" eaLnBrk="1" fontAlgn="base" latinLnBrk="0" hangingPunct="1">
              <a:spcBef>
                <a:spcPct val="0"/>
              </a:spcBef>
              <a:spcAft>
                <a:spcPct val="0"/>
              </a:spcAft>
              <a:buClrTx/>
              <a:buSzTx/>
              <a:tabLst/>
            </a:pPr>
            <a:r>
              <a:rPr kumimoji="0" lang="de-DE" sz="1755" b="1" u="none" strike="noStrike" cap="none" normalizeH="0" baseline="0" smtClean="0">
                <a:ln>
                  <a:noFill/>
                </a:ln>
                <a:solidFill>
                  <a:schemeClr val="bg1"/>
                </a:solidFill>
                <a:effectLst/>
                <a:latin typeface="Arial"/>
              </a:rPr>
              <a:t>3</a:t>
            </a:r>
          </a:p>
        </p:txBody>
      </p:sp>
      <p:sp>
        <p:nvSpPr>
          <p:cNvPr id="6" name="Rechteck 5">
            <a:hlinkClick r:id="rId20" action="ppaction://hlinksldjump"/>
          </p:cNvPr>
          <p:cNvSpPr/>
          <p:nvPr>
            <p:custDataLst>
              <p:tags r:id="rId11"/>
            </p:custDataLst>
          </p:nvPr>
        </p:nvSpPr>
        <p:spPr bwMode="auto">
          <a:xfrm>
            <a:off x="697792" y="1560386"/>
            <a:ext cx="8985959" cy="419997"/>
          </a:xfrm>
          <a:prstGeom prst="rect">
            <a:avLst/>
          </a:prstGeom>
          <a:noFill/>
          <a:ln w="10795" cap="flat" cmpd="sng" algn="ctr">
            <a:noFill/>
            <a:prstDash val="solid"/>
            <a:round/>
            <a:headEnd type="none" w="med" len="med"/>
            <a:tailEnd type="none" w="med" len="med"/>
          </a:ln>
          <a:effectLst/>
          <a:extLst>
            <a:ext uri="{909E8E84-426E-40DD-AFC4-6F175D3DCCD1}">
              <a14:hiddenFill xmlns:a14="http://schemas.microsoft.com/office/drawing/2010/main">
                <a:solidFill>
                  <a:schemeClr val="accent2"/>
                </a:solidFill>
              </a14:hiddenFill>
            </a:ext>
          </a:extLst>
        </p:spPr>
        <p:txBody>
          <a:bodyPr rot="0" spcFirstLastPara="0" vertOverflow="overflow" horzOverflow="overflow" vert="horz" wrap="none" lIns="74274" tIns="74274" rIns="0" bIns="74274" numCol="1" spcCol="0" rtlCol="0" fromWordArt="0" anchor="t" anchorCtr="0" forceAA="0" compatLnSpc="1">
            <a:prstTxWarp prst="textNoShape">
              <a:avLst/>
            </a:prstTxWarp>
            <a:noAutofit/>
          </a:bodyPr>
          <a:lstStyle/>
          <a:p>
            <a:pPr defTabSz="914400" rtl="0" eaLnBrk="1" fontAlgn="base" latinLnBrk="0" hangingPunct="1">
              <a:spcBef>
                <a:spcPct val="0"/>
              </a:spcBef>
              <a:spcAft>
                <a:spcPct val="0"/>
              </a:spcAft>
              <a:buClrTx/>
              <a:buSzTx/>
              <a:tabLst/>
            </a:pPr>
            <a:r>
              <a:rPr kumimoji="0" lang="en-US" sz="1755" b="1" u="none" strike="noStrike" cap="none" normalizeH="0" baseline="0" smtClean="0">
                <a:ln>
                  <a:noFill/>
                </a:ln>
                <a:effectLst/>
                <a:latin typeface="Arial"/>
              </a:rPr>
              <a:t>Post processing of thermal pictures</a:t>
            </a:r>
            <a:endParaRPr kumimoji="0" lang="de-DE" sz="1755" b="1" u="none" strike="noStrike" cap="none" normalizeH="0" baseline="0" smtClean="0">
              <a:ln>
                <a:noFill/>
              </a:ln>
              <a:effectLst/>
              <a:latin typeface="Arial"/>
            </a:endParaRPr>
          </a:p>
        </p:txBody>
      </p:sp>
      <p:sp>
        <p:nvSpPr>
          <p:cNvPr id="5" name="Rechteck 4">
            <a:hlinkClick r:id="rId20" action="ppaction://hlinksldjump"/>
          </p:cNvPr>
          <p:cNvSpPr/>
          <p:nvPr>
            <p:custDataLst>
              <p:tags r:id="rId12"/>
            </p:custDataLst>
          </p:nvPr>
        </p:nvSpPr>
        <p:spPr bwMode="auto">
          <a:xfrm>
            <a:off x="215900" y="1560386"/>
            <a:ext cx="419997" cy="419997"/>
          </a:xfrm>
          <a:prstGeom prst="rect">
            <a:avLst/>
          </a:prstGeom>
          <a:solidFill>
            <a:schemeClr val="accent1">
              <a:lumMod val="100000"/>
            </a:schemeClr>
          </a:solidFill>
          <a:ln w="10795" cap="flat" cmpd="sng" algn="ctr">
            <a:noFill/>
            <a:prstDash val="solid"/>
            <a:round/>
            <a:headEnd type="none" w="med" len="med"/>
            <a:tailEnd type="none" w="med" len="med"/>
          </a:ln>
          <a:effectLst/>
          <a:extLst/>
        </p:spPr>
        <p:txBody>
          <a:bodyPr rot="0" spcFirstLastPara="0" vertOverflow="overflow" horzOverflow="overflow" vert="horz" wrap="none" lIns="74274" tIns="74274" rIns="74274" bIns="74274" numCol="1" spcCol="0" rtlCol="0" fromWordArt="0" anchor="ctr" anchorCtr="0" forceAA="0" compatLnSpc="1">
            <a:prstTxWarp prst="textNoShape">
              <a:avLst/>
            </a:prstTxWarp>
            <a:noAutofit/>
          </a:bodyPr>
          <a:lstStyle/>
          <a:p>
            <a:pPr algn="ctr" defTabSz="914400" rtl="0" eaLnBrk="1" fontAlgn="base" latinLnBrk="0" hangingPunct="1">
              <a:spcBef>
                <a:spcPct val="0"/>
              </a:spcBef>
              <a:spcAft>
                <a:spcPct val="0"/>
              </a:spcAft>
              <a:buClrTx/>
              <a:buSzTx/>
              <a:tabLst/>
            </a:pPr>
            <a:r>
              <a:rPr kumimoji="0" lang="de-DE" sz="1755" b="1" u="none" strike="noStrike" cap="none" normalizeH="0" baseline="0" smtClean="0">
                <a:ln>
                  <a:noFill/>
                </a:ln>
                <a:solidFill>
                  <a:schemeClr val="bg1"/>
                </a:solidFill>
                <a:effectLst/>
                <a:latin typeface="Arial"/>
              </a:rPr>
              <a:t>2</a:t>
            </a:r>
          </a:p>
        </p:txBody>
      </p:sp>
      <p:sp>
        <p:nvSpPr>
          <p:cNvPr id="4" name="Rechteck 3">
            <a:hlinkClick r:id="rId21" action="ppaction://hlinksldjump"/>
          </p:cNvPr>
          <p:cNvSpPr/>
          <p:nvPr>
            <p:custDataLst>
              <p:tags r:id="rId13"/>
            </p:custDataLst>
          </p:nvPr>
        </p:nvSpPr>
        <p:spPr bwMode="auto">
          <a:xfrm>
            <a:off x="697792" y="863600"/>
            <a:ext cx="8985959" cy="419997"/>
          </a:xfrm>
          <a:prstGeom prst="rect">
            <a:avLst/>
          </a:prstGeom>
          <a:noFill/>
          <a:ln w="10795" cap="flat" cmpd="sng" algn="ctr">
            <a:noFill/>
            <a:prstDash val="solid"/>
            <a:round/>
            <a:headEnd type="none" w="med" len="med"/>
            <a:tailEnd type="none" w="med" len="med"/>
          </a:ln>
          <a:effectLst/>
          <a:extLst>
            <a:ext uri="{909E8E84-426E-40DD-AFC4-6F175D3DCCD1}">
              <a14:hiddenFill xmlns:a14="http://schemas.microsoft.com/office/drawing/2010/main">
                <a:solidFill>
                  <a:schemeClr val="accent2"/>
                </a:solidFill>
              </a14:hiddenFill>
            </a:ext>
          </a:extLst>
        </p:spPr>
        <p:txBody>
          <a:bodyPr rot="0" spcFirstLastPara="0" vertOverflow="overflow" horzOverflow="overflow" vert="horz" wrap="none" lIns="74274" tIns="74274" rIns="0" bIns="74274" numCol="1" spcCol="0" rtlCol="0" fromWordArt="0" anchor="t" anchorCtr="0" forceAA="0" compatLnSpc="1">
            <a:prstTxWarp prst="textNoShape">
              <a:avLst/>
            </a:prstTxWarp>
            <a:noAutofit/>
          </a:bodyPr>
          <a:lstStyle/>
          <a:p>
            <a:pPr defTabSz="914400" rtl="0" eaLnBrk="1" fontAlgn="base" latinLnBrk="0" hangingPunct="1">
              <a:spcBef>
                <a:spcPct val="0"/>
              </a:spcBef>
              <a:spcAft>
                <a:spcPct val="0"/>
              </a:spcAft>
              <a:buClrTx/>
              <a:buSzTx/>
              <a:tabLst/>
            </a:pPr>
            <a:r>
              <a:rPr kumimoji="0" lang="de-DE" sz="1755" b="1" u="none" strike="noStrike" cap="none" normalizeH="0" baseline="0" smtClean="0">
                <a:ln>
                  <a:noFill/>
                </a:ln>
                <a:effectLst/>
                <a:latin typeface="Arial"/>
              </a:rPr>
              <a:t>Experimental Setup</a:t>
            </a:r>
          </a:p>
        </p:txBody>
      </p:sp>
      <p:sp>
        <p:nvSpPr>
          <p:cNvPr id="3" name="Rechteck 2">
            <a:hlinkClick r:id="rId21" action="ppaction://hlinksldjump"/>
          </p:cNvPr>
          <p:cNvSpPr/>
          <p:nvPr>
            <p:custDataLst>
              <p:tags r:id="rId14"/>
            </p:custDataLst>
          </p:nvPr>
        </p:nvSpPr>
        <p:spPr bwMode="auto">
          <a:xfrm>
            <a:off x="215900" y="863600"/>
            <a:ext cx="419997" cy="419997"/>
          </a:xfrm>
          <a:prstGeom prst="rect">
            <a:avLst/>
          </a:prstGeom>
          <a:solidFill>
            <a:schemeClr val="accent1">
              <a:lumMod val="100000"/>
            </a:schemeClr>
          </a:solidFill>
          <a:ln w="10795" cap="flat" cmpd="sng" algn="ctr">
            <a:noFill/>
            <a:prstDash val="solid"/>
            <a:round/>
            <a:headEnd type="none" w="med" len="med"/>
            <a:tailEnd type="none" w="med" len="med"/>
          </a:ln>
          <a:effectLst/>
          <a:extLst/>
        </p:spPr>
        <p:txBody>
          <a:bodyPr rot="0" spcFirstLastPara="0" vertOverflow="overflow" horzOverflow="overflow" vert="horz" wrap="none" lIns="74274" tIns="74274" rIns="74274" bIns="74274" numCol="1" spcCol="0" rtlCol="0" fromWordArt="0" anchor="ctr" anchorCtr="0" forceAA="0" compatLnSpc="1">
            <a:prstTxWarp prst="textNoShape">
              <a:avLst/>
            </a:prstTxWarp>
            <a:noAutofit/>
          </a:bodyPr>
          <a:lstStyle/>
          <a:p>
            <a:pPr algn="ctr" defTabSz="914400" rtl="0" eaLnBrk="1" fontAlgn="base" latinLnBrk="0" hangingPunct="1">
              <a:spcBef>
                <a:spcPct val="0"/>
              </a:spcBef>
              <a:spcAft>
                <a:spcPct val="0"/>
              </a:spcAft>
              <a:buClrTx/>
              <a:buSzTx/>
              <a:tabLst/>
            </a:pPr>
            <a:r>
              <a:rPr kumimoji="0" lang="de-DE" sz="1755" b="1" u="none" strike="noStrike" cap="none" normalizeH="0" baseline="0" smtClean="0">
                <a:ln>
                  <a:noFill/>
                </a:ln>
                <a:solidFill>
                  <a:schemeClr val="bg1"/>
                </a:solidFill>
                <a:effectLst/>
                <a:latin typeface="Arial"/>
              </a:rPr>
              <a:t>1</a:t>
            </a:r>
          </a:p>
        </p:txBody>
      </p:sp>
      <p:sp>
        <p:nvSpPr>
          <p:cNvPr id="2" name="Titel 1"/>
          <p:cNvSpPr>
            <a:spLocks noGrp="1"/>
          </p:cNvSpPr>
          <p:nvPr>
            <p:ph type="title"/>
            <p:custDataLst>
              <p:tags r:id="rId15"/>
            </p:custDataLst>
          </p:nvPr>
        </p:nvSpPr>
        <p:spPr/>
        <p:txBody>
          <a:bodyPr/>
          <a:lstStyle/>
          <a:p>
            <a:r>
              <a:rPr lang="de-DE" smtClean="0"/>
              <a:t>Gliederung</a:t>
            </a:r>
            <a:endParaRPr lang="de-DE"/>
          </a:p>
        </p:txBody>
      </p:sp>
    </p:spTree>
    <p:custDataLst>
      <p:tags r:id="rId1"/>
    </p:custDataLst>
    <p:extLst>
      <p:ext uri="{BB962C8B-B14F-4D97-AF65-F5344CB8AC3E}">
        <p14:creationId xmlns:p14="http://schemas.microsoft.com/office/powerpoint/2010/main" val="250460392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1"/>
          <p:cNvSpPr>
            <a:spLocks noGrp="1"/>
          </p:cNvSpPr>
          <p:nvPr>
            <p:ph type="title"/>
          </p:nvPr>
        </p:nvSpPr>
        <p:spPr>
          <a:xfrm>
            <a:off x="217488" y="0"/>
            <a:ext cx="9467850" cy="719138"/>
          </a:xfrm>
        </p:spPr>
        <p:txBody>
          <a:bodyPr/>
          <a:lstStyle/>
          <a:p>
            <a:r>
              <a:rPr lang="en-US" sz="2400" dirty="0"/>
              <a:t>Influence of uncut chip thickness and cutting </a:t>
            </a:r>
            <a:r>
              <a:rPr lang="en-US" sz="2400" dirty="0" smtClean="0"/>
              <a:t>velocity</a:t>
            </a:r>
            <a:r>
              <a:rPr lang="en-US" dirty="0" smtClean="0"/>
              <a:t/>
            </a:r>
            <a:br>
              <a:rPr lang="en-US" dirty="0" smtClean="0"/>
            </a:br>
            <a:r>
              <a:rPr lang="en-US" dirty="0" smtClean="0">
                <a:solidFill>
                  <a:srgbClr val="407FB7"/>
                </a:solidFill>
              </a:rPr>
              <a:t>Workpiece position 34 mm (ACF)</a:t>
            </a:r>
            <a:endParaRPr lang="en-US" dirty="0">
              <a:solidFill>
                <a:srgbClr val="407FB7"/>
              </a:solidFill>
            </a:endParaRPr>
          </a:p>
        </p:txBody>
      </p:sp>
      <p:graphicFrame>
        <p:nvGraphicFramePr>
          <p:cNvPr id="11" name="Diagramm 10"/>
          <p:cNvGraphicFramePr>
            <a:graphicFrameLocks/>
          </p:cNvGraphicFramePr>
          <p:nvPr>
            <p:extLst>
              <p:ext uri="{D42A27DB-BD31-4B8C-83A1-F6EECF244321}">
                <p14:modId xmlns:p14="http://schemas.microsoft.com/office/powerpoint/2010/main" val="3675432034"/>
              </p:ext>
            </p:extLst>
          </p:nvPr>
        </p:nvGraphicFramePr>
        <p:xfrm>
          <a:off x="200472" y="1241526"/>
          <a:ext cx="3060340" cy="234026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0" name="Diagramm 9"/>
          <p:cNvGraphicFramePr>
            <a:graphicFrameLocks/>
          </p:cNvGraphicFramePr>
          <p:nvPr>
            <p:extLst>
              <p:ext uri="{D42A27DB-BD31-4B8C-83A1-F6EECF244321}">
                <p14:modId xmlns:p14="http://schemas.microsoft.com/office/powerpoint/2010/main" val="3270041029"/>
              </p:ext>
            </p:extLst>
          </p:nvPr>
        </p:nvGraphicFramePr>
        <p:xfrm>
          <a:off x="3224808" y="1241526"/>
          <a:ext cx="3060340" cy="234026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6" name="Diagramm 15"/>
          <p:cNvGraphicFramePr>
            <a:graphicFrameLocks/>
          </p:cNvGraphicFramePr>
          <p:nvPr>
            <p:extLst>
              <p:ext uri="{D42A27DB-BD31-4B8C-83A1-F6EECF244321}">
                <p14:modId xmlns:p14="http://schemas.microsoft.com/office/powerpoint/2010/main" val="3326645404"/>
              </p:ext>
            </p:extLst>
          </p:nvPr>
        </p:nvGraphicFramePr>
        <p:xfrm>
          <a:off x="6285148" y="1241526"/>
          <a:ext cx="3060340" cy="234026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5" name="Diagramm 14"/>
          <p:cNvGraphicFramePr>
            <a:graphicFrameLocks/>
          </p:cNvGraphicFramePr>
          <p:nvPr>
            <p:extLst>
              <p:ext uri="{D42A27DB-BD31-4B8C-83A1-F6EECF244321}">
                <p14:modId xmlns:p14="http://schemas.microsoft.com/office/powerpoint/2010/main" val="2831781431"/>
              </p:ext>
            </p:extLst>
          </p:nvPr>
        </p:nvGraphicFramePr>
        <p:xfrm>
          <a:off x="200472" y="3332620"/>
          <a:ext cx="3060340" cy="234026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3" name="Diagramm 12"/>
          <p:cNvGraphicFramePr>
            <a:graphicFrameLocks/>
          </p:cNvGraphicFramePr>
          <p:nvPr>
            <p:extLst>
              <p:ext uri="{D42A27DB-BD31-4B8C-83A1-F6EECF244321}">
                <p14:modId xmlns:p14="http://schemas.microsoft.com/office/powerpoint/2010/main" val="1999296760"/>
              </p:ext>
            </p:extLst>
          </p:nvPr>
        </p:nvGraphicFramePr>
        <p:xfrm>
          <a:off x="3224808" y="3332620"/>
          <a:ext cx="3060340" cy="234026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9" name="Diagramm 18"/>
          <p:cNvGraphicFramePr>
            <a:graphicFrameLocks/>
          </p:cNvGraphicFramePr>
          <p:nvPr>
            <p:extLst>
              <p:ext uri="{D42A27DB-BD31-4B8C-83A1-F6EECF244321}">
                <p14:modId xmlns:p14="http://schemas.microsoft.com/office/powerpoint/2010/main" val="3496792223"/>
              </p:ext>
            </p:extLst>
          </p:nvPr>
        </p:nvGraphicFramePr>
        <p:xfrm>
          <a:off x="6285148" y="3332620"/>
          <a:ext cx="3060340" cy="2340260"/>
        </p:xfrm>
        <a:graphic>
          <a:graphicData uri="http://schemas.openxmlformats.org/drawingml/2006/chart">
            <c:chart xmlns:c="http://schemas.openxmlformats.org/drawingml/2006/chart" xmlns:r="http://schemas.openxmlformats.org/officeDocument/2006/relationships" r:id="rId7"/>
          </a:graphicData>
        </a:graphic>
      </p:graphicFrame>
      <mc:AlternateContent xmlns:mc="http://schemas.openxmlformats.org/markup-compatibility/2006" xmlns:a14="http://schemas.microsoft.com/office/drawing/2010/main">
        <mc:Choice Requires="a14">
          <p:sp>
            <p:nvSpPr>
              <p:cNvPr id="22" name="Textfeld 21"/>
              <p:cNvSpPr txBox="1"/>
              <p:nvPr/>
            </p:nvSpPr>
            <p:spPr>
              <a:xfrm>
                <a:off x="70426" y="847444"/>
                <a:ext cx="9741532" cy="394082"/>
              </a:xfrm>
              <a:prstGeom prst="rect">
                <a:avLst/>
              </a:prstGeom>
              <a:noFill/>
            </p:spPr>
            <p:txBody>
              <a:bodyPr wrap="square" rtlCol="0">
                <a:spAutoFit/>
              </a:bodyPr>
              <a:lstStyle/>
              <a:p>
                <a:pPr algn="ctr"/>
                <a:r>
                  <a:rPr lang="en-US" dirty="0" smtClean="0"/>
                  <a:t>a</a:t>
                </a:r>
                <a:r>
                  <a:rPr lang="en-US" baseline="-25000" dirty="0" smtClean="0"/>
                  <a:t>p </a:t>
                </a:r>
                <a:r>
                  <a:rPr lang="en-US" dirty="0" smtClean="0"/>
                  <a:t>= 2,8 mm, </a:t>
                </a:r>
                <a14:m>
                  <m:oMath xmlns:m="http://schemas.openxmlformats.org/officeDocument/2006/math">
                    <m:r>
                      <a:rPr lang="en-US" i="1" smtClean="0">
                        <a:latin typeface="Cambria Math"/>
                        <a:ea typeface="Cambria Math"/>
                      </a:rPr>
                      <m:t>𝛾</m:t>
                    </m:r>
                  </m:oMath>
                </a14:m>
                <a:r>
                  <a:rPr lang="en-US" dirty="0" smtClean="0"/>
                  <a:t> = 6°, </a:t>
                </a:r>
                <a14:m>
                  <m:oMath xmlns:m="http://schemas.openxmlformats.org/officeDocument/2006/math">
                    <m:r>
                      <a:rPr lang="en-US" i="1" smtClean="0">
                        <a:latin typeface="Cambria Math"/>
                        <a:ea typeface="Cambria Math"/>
                      </a:rPr>
                      <m:t>𝛼</m:t>
                    </m:r>
                  </m:oMath>
                </a14:m>
                <a:r>
                  <a:rPr lang="en-US" dirty="0" smtClean="0"/>
                  <a:t> = 3°, </a:t>
                </a:r>
                <a14:m>
                  <m:oMath xmlns:m="http://schemas.openxmlformats.org/officeDocument/2006/math">
                    <m:sSub>
                      <m:sSubPr>
                        <m:ctrlPr>
                          <a:rPr lang="de-DE" b="0" i="1" smtClean="0">
                            <a:latin typeface="Cambria Math"/>
                          </a:rPr>
                        </m:ctrlPr>
                      </m:sSubPr>
                      <m:e>
                        <m:r>
                          <a:rPr lang="de-DE" b="0" i="1" smtClean="0">
                            <a:latin typeface="Cambria Math"/>
                          </a:rPr>
                          <m:t>𝑟</m:t>
                        </m:r>
                      </m:e>
                      <m:sub>
                        <m:r>
                          <a:rPr lang="de-DE" b="0" i="1" smtClean="0">
                            <a:latin typeface="Cambria Math"/>
                            <a:ea typeface="Cambria Math"/>
                          </a:rPr>
                          <m:t>𝛽</m:t>
                        </m:r>
                      </m:sub>
                    </m:sSub>
                  </m:oMath>
                </a14:m>
                <a:r>
                  <a:rPr lang="en-US" dirty="0" smtClean="0"/>
                  <a:t> = 66 µm, normalized, uncoated, workpiece </a:t>
                </a:r>
                <a:r>
                  <a:rPr lang="en-US" dirty="0"/>
                  <a:t>position: </a:t>
                </a:r>
                <a:r>
                  <a:rPr lang="en-US" dirty="0" smtClean="0"/>
                  <a:t>34mm</a:t>
                </a:r>
                <a:endParaRPr lang="en-US" dirty="0"/>
              </a:p>
            </p:txBody>
          </p:sp>
        </mc:Choice>
        <mc:Fallback xmlns="">
          <p:sp>
            <p:nvSpPr>
              <p:cNvPr id="22" name="Textfeld 21"/>
              <p:cNvSpPr txBox="1">
                <a:spLocks noRot="1" noChangeAspect="1" noMove="1" noResize="1" noEditPoints="1" noAdjustHandles="1" noChangeArrowheads="1" noChangeShapeType="1" noTextEdit="1"/>
              </p:cNvSpPr>
              <p:nvPr/>
            </p:nvSpPr>
            <p:spPr>
              <a:xfrm>
                <a:off x="70426" y="847444"/>
                <a:ext cx="9741532" cy="394082"/>
              </a:xfrm>
              <a:prstGeom prst="rect">
                <a:avLst/>
              </a:prstGeom>
              <a:blipFill rotWithShape="1">
                <a:blip r:embed="rId8"/>
                <a:stretch>
                  <a:fillRect t="-7692" b="-16923"/>
                </a:stretch>
              </a:blipFill>
            </p:spPr>
            <p:txBody>
              <a:bodyPr/>
              <a:lstStyle/>
              <a:p>
                <a:r>
                  <a:rPr lang="de-DE">
                    <a:noFill/>
                  </a:rPr>
                  <a:t> </a:t>
                </a:r>
              </a:p>
            </p:txBody>
          </p:sp>
        </mc:Fallback>
      </mc:AlternateContent>
      <p:sp>
        <p:nvSpPr>
          <p:cNvPr id="20" name="Textfeld 19"/>
          <p:cNvSpPr txBox="1"/>
          <p:nvPr/>
        </p:nvSpPr>
        <p:spPr>
          <a:xfrm>
            <a:off x="3307933" y="1300513"/>
            <a:ext cx="828092" cy="461665"/>
          </a:xfrm>
          <a:prstGeom prst="rect">
            <a:avLst/>
          </a:prstGeom>
          <a:noFill/>
        </p:spPr>
        <p:txBody>
          <a:bodyPr wrap="square" rtlCol="0">
            <a:spAutoFit/>
          </a:bodyPr>
          <a:lstStyle/>
          <a:p>
            <a:r>
              <a:rPr lang="de-DE" sz="1200" dirty="0" smtClean="0"/>
              <a:t>h</a:t>
            </a:r>
            <a:r>
              <a:rPr lang="de-DE" sz="1200" baseline="-25000" dirty="0" smtClean="0"/>
              <a:t>sp </a:t>
            </a:r>
            <a:r>
              <a:rPr lang="de-DE" sz="1200" dirty="0" smtClean="0"/>
              <a:t> [µm]</a:t>
            </a:r>
            <a:endParaRPr lang="de-DE" sz="1200" dirty="0"/>
          </a:p>
          <a:p>
            <a:endParaRPr lang="de-DE" sz="1200" dirty="0"/>
          </a:p>
        </p:txBody>
      </p:sp>
    </p:spTree>
    <p:extLst>
      <p:ext uri="{BB962C8B-B14F-4D97-AF65-F5344CB8AC3E}">
        <p14:creationId xmlns:p14="http://schemas.microsoft.com/office/powerpoint/2010/main" val="362660620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Diagramm 7"/>
          <p:cNvGraphicFramePr>
            <a:graphicFrameLocks/>
          </p:cNvGraphicFramePr>
          <p:nvPr>
            <p:extLst>
              <p:ext uri="{D42A27DB-BD31-4B8C-83A1-F6EECF244321}">
                <p14:modId xmlns:p14="http://schemas.microsoft.com/office/powerpoint/2010/main" val="2959674425"/>
              </p:ext>
            </p:extLst>
          </p:nvPr>
        </p:nvGraphicFramePr>
        <p:xfrm>
          <a:off x="200472" y="1241526"/>
          <a:ext cx="3060340" cy="2340260"/>
        </p:xfrm>
        <a:graphic>
          <a:graphicData uri="http://schemas.openxmlformats.org/drawingml/2006/chart">
            <c:chart xmlns:c="http://schemas.openxmlformats.org/drawingml/2006/chart" xmlns:r="http://schemas.openxmlformats.org/officeDocument/2006/relationships" r:id="rId2"/>
          </a:graphicData>
        </a:graphic>
      </p:graphicFrame>
      <p:sp>
        <p:nvSpPr>
          <p:cNvPr id="4" name="Titel 1"/>
          <p:cNvSpPr>
            <a:spLocks noGrp="1"/>
          </p:cNvSpPr>
          <p:nvPr>
            <p:ph type="title"/>
          </p:nvPr>
        </p:nvSpPr>
        <p:spPr>
          <a:xfrm>
            <a:off x="217488" y="0"/>
            <a:ext cx="9467850" cy="719138"/>
          </a:xfrm>
        </p:spPr>
        <p:txBody>
          <a:bodyPr/>
          <a:lstStyle/>
          <a:p>
            <a:r>
              <a:rPr lang="en-US" sz="2400" dirty="0"/>
              <a:t>Influence of uncut chip thickness and cutting </a:t>
            </a:r>
            <a:r>
              <a:rPr lang="en-US" sz="2400" dirty="0" smtClean="0"/>
              <a:t>velocity</a:t>
            </a:r>
            <a:r>
              <a:rPr lang="en-US" dirty="0" smtClean="0"/>
              <a:t/>
            </a:r>
            <a:br>
              <a:rPr lang="en-US" dirty="0" smtClean="0"/>
            </a:br>
            <a:r>
              <a:rPr lang="en-US" dirty="0" smtClean="0">
                <a:solidFill>
                  <a:srgbClr val="407FB7"/>
                </a:solidFill>
              </a:rPr>
              <a:t>Workpiece position 80 mm (ACF)</a:t>
            </a:r>
            <a:endParaRPr lang="en-US" dirty="0">
              <a:solidFill>
                <a:srgbClr val="407FB7"/>
              </a:solidFill>
            </a:endParaRPr>
          </a:p>
        </p:txBody>
      </p:sp>
      <p:graphicFrame>
        <p:nvGraphicFramePr>
          <p:cNvPr id="13" name="Diagramm 12"/>
          <p:cNvGraphicFramePr>
            <a:graphicFrameLocks/>
          </p:cNvGraphicFramePr>
          <p:nvPr>
            <p:extLst>
              <p:ext uri="{D42A27DB-BD31-4B8C-83A1-F6EECF244321}">
                <p14:modId xmlns:p14="http://schemas.microsoft.com/office/powerpoint/2010/main" val="446156425"/>
              </p:ext>
            </p:extLst>
          </p:nvPr>
        </p:nvGraphicFramePr>
        <p:xfrm>
          <a:off x="3224808" y="1241526"/>
          <a:ext cx="3060340" cy="234026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6" name="Diagramm 15"/>
          <p:cNvGraphicFramePr>
            <a:graphicFrameLocks/>
          </p:cNvGraphicFramePr>
          <p:nvPr>
            <p:extLst>
              <p:ext uri="{D42A27DB-BD31-4B8C-83A1-F6EECF244321}">
                <p14:modId xmlns:p14="http://schemas.microsoft.com/office/powerpoint/2010/main" val="3370812610"/>
              </p:ext>
            </p:extLst>
          </p:nvPr>
        </p:nvGraphicFramePr>
        <p:xfrm>
          <a:off x="6285148" y="1241526"/>
          <a:ext cx="3060340" cy="234026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1" name="Diagramm 10"/>
          <p:cNvGraphicFramePr>
            <a:graphicFrameLocks/>
          </p:cNvGraphicFramePr>
          <p:nvPr>
            <p:extLst>
              <p:ext uri="{D42A27DB-BD31-4B8C-83A1-F6EECF244321}">
                <p14:modId xmlns:p14="http://schemas.microsoft.com/office/powerpoint/2010/main" val="2869914216"/>
              </p:ext>
            </p:extLst>
          </p:nvPr>
        </p:nvGraphicFramePr>
        <p:xfrm>
          <a:off x="200472" y="3332620"/>
          <a:ext cx="3060340" cy="234026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5" name="Diagramm 14"/>
          <p:cNvGraphicFramePr>
            <a:graphicFrameLocks/>
          </p:cNvGraphicFramePr>
          <p:nvPr>
            <p:extLst>
              <p:ext uri="{D42A27DB-BD31-4B8C-83A1-F6EECF244321}">
                <p14:modId xmlns:p14="http://schemas.microsoft.com/office/powerpoint/2010/main" val="2907837885"/>
              </p:ext>
            </p:extLst>
          </p:nvPr>
        </p:nvGraphicFramePr>
        <p:xfrm>
          <a:off x="3224808" y="3332620"/>
          <a:ext cx="3060340" cy="234026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7" name="Diagramm 16"/>
          <p:cNvGraphicFramePr>
            <a:graphicFrameLocks/>
          </p:cNvGraphicFramePr>
          <p:nvPr>
            <p:extLst>
              <p:ext uri="{D42A27DB-BD31-4B8C-83A1-F6EECF244321}">
                <p14:modId xmlns:p14="http://schemas.microsoft.com/office/powerpoint/2010/main" val="3496337245"/>
              </p:ext>
            </p:extLst>
          </p:nvPr>
        </p:nvGraphicFramePr>
        <p:xfrm>
          <a:off x="6285148" y="3332620"/>
          <a:ext cx="3060340" cy="2340260"/>
        </p:xfrm>
        <a:graphic>
          <a:graphicData uri="http://schemas.openxmlformats.org/drawingml/2006/chart">
            <c:chart xmlns:c="http://schemas.openxmlformats.org/drawingml/2006/chart" xmlns:r="http://schemas.openxmlformats.org/officeDocument/2006/relationships" r:id="rId7"/>
          </a:graphicData>
        </a:graphic>
      </p:graphicFrame>
      <mc:AlternateContent xmlns:mc="http://schemas.openxmlformats.org/markup-compatibility/2006" xmlns:a14="http://schemas.microsoft.com/office/drawing/2010/main">
        <mc:Choice Requires="a14">
          <p:sp>
            <p:nvSpPr>
              <p:cNvPr id="23" name="Textfeld 22"/>
              <p:cNvSpPr txBox="1"/>
              <p:nvPr/>
            </p:nvSpPr>
            <p:spPr>
              <a:xfrm>
                <a:off x="110170" y="847444"/>
                <a:ext cx="9741532" cy="394082"/>
              </a:xfrm>
              <a:prstGeom prst="rect">
                <a:avLst/>
              </a:prstGeom>
              <a:noFill/>
            </p:spPr>
            <p:txBody>
              <a:bodyPr wrap="square" rtlCol="0">
                <a:spAutoFit/>
              </a:bodyPr>
              <a:lstStyle/>
              <a:p>
                <a:pPr algn="ctr"/>
                <a:r>
                  <a:rPr lang="en-US" dirty="0" smtClean="0"/>
                  <a:t>a</a:t>
                </a:r>
                <a:r>
                  <a:rPr lang="en-US" baseline="-25000" dirty="0" smtClean="0"/>
                  <a:t>p </a:t>
                </a:r>
                <a:r>
                  <a:rPr lang="en-US" dirty="0" smtClean="0"/>
                  <a:t>= 2,8 mm, </a:t>
                </a:r>
                <a14:m>
                  <m:oMath xmlns:m="http://schemas.openxmlformats.org/officeDocument/2006/math">
                    <m:r>
                      <a:rPr lang="en-US" i="1" smtClean="0">
                        <a:latin typeface="Cambria Math"/>
                        <a:ea typeface="Cambria Math"/>
                      </a:rPr>
                      <m:t>𝛾</m:t>
                    </m:r>
                  </m:oMath>
                </a14:m>
                <a:r>
                  <a:rPr lang="en-US" dirty="0" smtClean="0"/>
                  <a:t> = 6°, </a:t>
                </a:r>
                <a14:m>
                  <m:oMath xmlns:m="http://schemas.openxmlformats.org/officeDocument/2006/math">
                    <m:r>
                      <a:rPr lang="en-US" i="1" smtClean="0">
                        <a:latin typeface="Cambria Math"/>
                        <a:ea typeface="Cambria Math"/>
                      </a:rPr>
                      <m:t>𝛼</m:t>
                    </m:r>
                  </m:oMath>
                </a14:m>
                <a:r>
                  <a:rPr lang="en-US" dirty="0" smtClean="0"/>
                  <a:t> = 3°, </a:t>
                </a:r>
                <a14:m>
                  <m:oMath xmlns:m="http://schemas.openxmlformats.org/officeDocument/2006/math">
                    <m:sSub>
                      <m:sSubPr>
                        <m:ctrlPr>
                          <a:rPr lang="de-DE" b="0" i="1" smtClean="0">
                            <a:latin typeface="Cambria Math"/>
                          </a:rPr>
                        </m:ctrlPr>
                      </m:sSubPr>
                      <m:e>
                        <m:r>
                          <a:rPr lang="de-DE" b="0" i="1" smtClean="0">
                            <a:latin typeface="Cambria Math"/>
                          </a:rPr>
                          <m:t>𝑟</m:t>
                        </m:r>
                      </m:e>
                      <m:sub>
                        <m:r>
                          <a:rPr lang="de-DE" b="0" i="1" smtClean="0">
                            <a:latin typeface="Cambria Math"/>
                            <a:ea typeface="Cambria Math"/>
                          </a:rPr>
                          <m:t>𝛽</m:t>
                        </m:r>
                      </m:sub>
                    </m:sSub>
                  </m:oMath>
                </a14:m>
                <a:r>
                  <a:rPr lang="en-US" dirty="0" smtClean="0"/>
                  <a:t> = 66 µm, normalized, uncoated, workpiece </a:t>
                </a:r>
                <a:r>
                  <a:rPr lang="en-US" dirty="0"/>
                  <a:t>position: </a:t>
                </a:r>
                <a:r>
                  <a:rPr lang="en-US" dirty="0" smtClean="0"/>
                  <a:t>80 mm</a:t>
                </a:r>
                <a:endParaRPr lang="en-US" dirty="0"/>
              </a:p>
            </p:txBody>
          </p:sp>
        </mc:Choice>
        <mc:Fallback xmlns="">
          <p:sp>
            <p:nvSpPr>
              <p:cNvPr id="23" name="Textfeld 22"/>
              <p:cNvSpPr txBox="1">
                <a:spLocks noRot="1" noChangeAspect="1" noMove="1" noResize="1" noEditPoints="1" noAdjustHandles="1" noChangeArrowheads="1" noChangeShapeType="1" noTextEdit="1"/>
              </p:cNvSpPr>
              <p:nvPr/>
            </p:nvSpPr>
            <p:spPr>
              <a:xfrm>
                <a:off x="110170" y="847444"/>
                <a:ext cx="9741532" cy="394082"/>
              </a:xfrm>
              <a:prstGeom prst="rect">
                <a:avLst/>
              </a:prstGeom>
              <a:blipFill rotWithShape="1">
                <a:blip r:embed="rId8"/>
                <a:stretch>
                  <a:fillRect t="-7692" b="-16923"/>
                </a:stretch>
              </a:blipFill>
            </p:spPr>
            <p:txBody>
              <a:bodyPr/>
              <a:lstStyle/>
              <a:p>
                <a:r>
                  <a:rPr lang="de-DE">
                    <a:noFill/>
                  </a:rPr>
                  <a:t> </a:t>
                </a:r>
              </a:p>
            </p:txBody>
          </p:sp>
        </mc:Fallback>
      </mc:AlternateContent>
      <p:sp>
        <p:nvSpPr>
          <p:cNvPr id="18" name="Textfeld 17"/>
          <p:cNvSpPr txBox="1"/>
          <p:nvPr/>
        </p:nvSpPr>
        <p:spPr>
          <a:xfrm>
            <a:off x="3011058" y="1300513"/>
            <a:ext cx="828092" cy="461665"/>
          </a:xfrm>
          <a:prstGeom prst="rect">
            <a:avLst/>
          </a:prstGeom>
          <a:noFill/>
        </p:spPr>
        <p:txBody>
          <a:bodyPr wrap="square" rtlCol="0">
            <a:spAutoFit/>
          </a:bodyPr>
          <a:lstStyle/>
          <a:p>
            <a:r>
              <a:rPr lang="de-DE" sz="1200" dirty="0" smtClean="0"/>
              <a:t>h</a:t>
            </a:r>
            <a:r>
              <a:rPr lang="de-DE" sz="1200" baseline="-25000" dirty="0" smtClean="0"/>
              <a:t>sp </a:t>
            </a:r>
            <a:r>
              <a:rPr lang="de-DE" sz="1200" dirty="0" smtClean="0"/>
              <a:t> [µm]</a:t>
            </a:r>
            <a:endParaRPr lang="de-DE" sz="1200" dirty="0"/>
          </a:p>
          <a:p>
            <a:endParaRPr lang="de-DE" sz="1200" dirty="0"/>
          </a:p>
        </p:txBody>
      </p:sp>
    </p:spTree>
    <p:extLst>
      <p:ext uri="{BB962C8B-B14F-4D97-AF65-F5344CB8AC3E}">
        <p14:creationId xmlns:p14="http://schemas.microsoft.com/office/powerpoint/2010/main" val="17287128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kt 6" hidden="1"/>
          <p:cNvGraphicFramePr>
            <a:graphicFrameLocks noChangeAspect="1"/>
          </p:cNvGraphicFramePr>
          <p:nvPr>
            <p:custDataLst>
              <p:tags r:id="rId2"/>
            </p:custDataLst>
            <p:extLst>
              <p:ext uri="{D42A27DB-BD31-4B8C-83A1-F6EECF244321}">
                <p14:modId xmlns:p14="http://schemas.microsoft.com/office/powerpoint/2010/main" val="2679583771"/>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75938" name="think-cell Folie" r:id="rId5" imgW="270" imgH="270" progId="TCLayout.ActiveDocument.1">
                  <p:embed/>
                </p:oleObj>
              </mc:Choice>
              <mc:Fallback>
                <p:oleObj name="think-cell Folie" r:id="rId5" imgW="270" imgH="270"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2" name="Titel 1"/>
          <p:cNvSpPr>
            <a:spLocks noGrp="1"/>
          </p:cNvSpPr>
          <p:nvPr>
            <p:ph type="title"/>
          </p:nvPr>
        </p:nvSpPr>
        <p:spPr/>
        <p:txBody>
          <a:bodyPr/>
          <a:lstStyle/>
          <a:p>
            <a:r>
              <a:rPr lang="en-US" dirty="0"/>
              <a:t>Experimental Setup</a:t>
            </a:r>
            <a:br>
              <a:rPr lang="en-US" dirty="0"/>
            </a:br>
            <a:r>
              <a:rPr lang="en-US" dirty="0">
                <a:solidFill>
                  <a:srgbClr val="407FB7"/>
                </a:solidFill>
              </a:rPr>
              <a:t>Boundary </a:t>
            </a:r>
            <a:r>
              <a:rPr lang="en-US" dirty="0" smtClean="0">
                <a:solidFill>
                  <a:srgbClr val="407FB7"/>
                </a:solidFill>
              </a:rPr>
              <a:t>Conditions for AISI 1045</a:t>
            </a:r>
            <a:endParaRPr lang="en-US" dirty="0">
              <a:solidFill>
                <a:srgbClr val="407FB7"/>
              </a:solidFill>
            </a:endParaRPr>
          </a:p>
        </p:txBody>
      </p:sp>
      <mc:AlternateContent xmlns:mc="http://schemas.openxmlformats.org/markup-compatibility/2006" xmlns:a14="http://schemas.microsoft.com/office/drawing/2010/main">
        <mc:Choice Requires="a14">
          <p:graphicFrame>
            <p:nvGraphicFramePr>
              <p:cNvPr id="8" name="Tabelle 7"/>
              <p:cNvGraphicFramePr>
                <a:graphicFrameLocks noGrp="1"/>
              </p:cNvGraphicFramePr>
              <p:nvPr>
                <p:extLst>
                  <p:ext uri="{D42A27DB-BD31-4B8C-83A1-F6EECF244321}">
                    <p14:modId xmlns:p14="http://schemas.microsoft.com/office/powerpoint/2010/main" val="1534833193"/>
                  </p:ext>
                </p:extLst>
              </p:nvPr>
            </p:nvGraphicFramePr>
            <p:xfrm>
              <a:off x="308485" y="891255"/>
              <a:ext cx="9288000" cy="4536720"/>
            </p:xfrm>
            <a:graphic>
              <a:graphicData uri="http://schemas.openxmlformats.org/drawingml/2006/table">
                <a:tbl>
                  <a:tblPr>
                    <a:tableStyleId>{5C22544A-7EE6-4342-B048-85BDC9FD1C3A}</a:tableStyleId>
                  </a:tblPr>
                  <a:tblGrid>
                    <a:gridCol w="2016000"/>
                    <a:gridCol w="1080000"/>
                    <a:gridCol w="2016000"/>
                    <a:gridCol w="1080000"/>
                    <a:gridCol w="2016000"/>
                    <a:gridCol w="1080000"/>
                  </a:tblGrid>
                  <a:tr h="252000">
                    <a:tc gridSpan="6">
                      <a:txBody>
                        <a:bodyPr/>
                        <a:lstStyle/>
                        <a:p>
                          <a:pPr algn="ctr" rtl="0" fontAlgn="ctr"/>
                          <a:r>
                            <a:rPr lang="en-US" sz="1400" b="1" u="none" strike="noStrike" dirty="0" smtClean="0">
                              <a:solidFill>
                                <a:schemeClr val="bg1"/>
                              </a:solidFill>
                              <a:effectLst/>
                            </a:rPr>
                            <a:t>Boundary Conditions</a:t>
                          </a:r>
                          <a:endParaRPr lang="en-US" sz="1400" b="1" i="0" u="none" strike="noStrike" dirty="0">
                            <a:solidFill>
                              <a:schemeClr val="bg1"/>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549F"/>
                        </a:solidFill>
                      </a:tcPr>
                    </a:tc>
                    <a:tc hMerge="1">
                      <a:txBody>
                        <a:bodyPr/>
                        <a:lstStyle/>
                        <a:p>
                          <a:endParaRPr lang="de-DE"/>
                        </a:p>
                      </a:txBody>
                      <a:tcPr/>
                    </a:tc>
                    <a:tc hMerge="1">
                      <a:txBody>
                        <a:bodyPr/>
                        <a:lstStyle/>
                        <a:p>
                          <a:endParaRPr lang="de-DE"/>
                        </a:p>
                      </a:txBody>
                      <a:tcPr/>
                    </a:tc>
                    <a:tc hMerge="1">
                      <a:txBody>
                        <a:bodyPr/>
                        <a:lstStyle/>
                        <a:p>
                          <a:endParaRPr lang="de-DE"/>
                        </a:p>
                      </a:txBody>
                      <a:tcPr/>
                    </a:tc>
                    <a:tc hMerge="1">
                      <a:txBody>
                        <a:bodyPr/>
                        <a:lstStyle/>
                        <a:p>
                          <a:endParaRPr lang="de-DE"/>
                        </a:p>
                      </a:txBody>
                      <a:tcPr/>
                    </a:tc>
                    <a:tc hMerge="1">
                      <a:txBody>
                        <a:bodyPr/>
                        <a:lstStyle/>
                        <a:p>
                          <a:endParaRPr lang="de-DE"/>
                        </a:p>
                      </a:txBody>
                      <a:tcPr/>
                    </a:tc>
                  </a:tr>
                  <a:tr h="252000">
                    <a:tc gridSpan="2">
                      <a:txBody>
                        <a:bodyPr/>
                        <a:lstStyle/>
                        <a:p>
                          <a:pPr algn="ctr" rtl="0" fontAlgn="ctr"/>
                          <a:r>
                            <a:rPr lang="en-US" sz="1200" b="1" u="none" strike="noStrike" dirty="0" smtClean="0">
                              <a:solidFill>
                                <a:schemeClr val="bg1"/>
                              </a:solidFill>
                              <a:effectLst/>
                            </a:rPr>
                            <a:t>Tool</a:t>
                          </a:r>
                          <a:endParaRPr lang="en-US" sz="1200" b="1" i="0" u="none" strike="noStrike" dirty="0">
                            <a:solidFill>
                              <a:schemeClr val="bg1"/>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7FB7"/>
                        </a:solidFill>
                      </a:tcPr>
                    </a:tc>
                    <a:tc hMerge="1">
                      <a:txBody>
                        <a:bodyPr/>
                        <a:lstStyle/>
                        <a:p>
                          <a:endParaRPr lang="de-DE"/>
                        </a:p>
                      </a:txBody>
                      <a:tcPr/>
                    </a:tc>
                    <a:tc gridSpan="2">
                      <a:txBody>
                        <a:bodyPr/>
                        <a:lstStyle/>
                        <a:p>
                          <a:pPr algn="ctr" rtl="0" fontAlgn="ctr"/>
                          <a:r>
                            <a:rPr lang="en-US" sz="1200" b="1" u="none" strike="noStrike" dirty="0" smtClean="0">
                              <a:solidFill>
                                <a:schemeClr val="bg1"/>
                              </a:solidFill>
                              <a:effectLst/>
                            </a:rPr>
                            <a:t>Camera</a:t>
                          </a:r>
                          <a:endParaRPr lang="en-US" sz="1200" b="1" i="0" u="none" strike="noStrike" dirty="0">
                            <a:solidFill>
                              <a:schemeClr val="bg1"/>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7FB7"/>
                        </a:solidFill>
                      </a:tcPr>
                    </a:tc>
                    <a:tc hMerge="1">
                      <a:txBody>
                        <a:bodyPr/>
                        <a:lstStyle/>
                        <a:p>
                          <a:endParaRPr lang="de-DE"/>
                        </a:p>
                      </a:txBody>
                      <a:tcPr/>
                    </a:tc>
                    <a:tc gridSpan="2">
                      <a:txBody>
                        <a:bodyPr/>
                        <a:lstStyle/>
                        <a:p>
                          <a:pPr algn="ctr" rtl="0" fontAlgn="ctr"/>
                          <a:r>
                            <a:rPr lang="en-US" sz="1200" b="1" u="none" strike="noStrike" dirty="0" smtClean="0">
                              <a:solidFill>
                                <a:schemeClr val="bg1"/>
                              </a:solidFill>
                              <a:effectLst/>
                            </a:rPr>
                            <a:t>Workpiece</a:t>
                          </a:r>
                          <a:endParaRPr lang="en-US" sz="1200" b="1" i="0" u="none" strike="noStrike" dirty="0">
                            <a:solidFill>
                              <a:schemeClr val="bg1"/>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7FB7"/>
                        </a:solidFill>
                      </a:tcPr>
                    </a:tc>
                    <a:tc hMerge="1">
                      <a:txBody>
                        <a:bodyPr/>
                        <a:lstStyle/>
                        <a:p>
                          <a:endParaRPr lang="de-DE"/>
                        </a:p>
                      </a:txBody>
                      <a:tcPr/>
                    </a:tc>
                  </a:tr>
                  <a:tr h="450000">
                    <a:tc>
                      <a:txBody>
                        <a:bodyPr/>
                        <a:lstStyle/>
                        <a:p>
                          <a:pPr algn="l" rtl="0" fontAlgn="ctr"/>
                          <a:r>
                            <a:rPr lang="en-US" sz="1100" u="none" strike="noStrike" dirty="0" smtClean="0">
                              <a:effectLst/>
                            </a:rPr>
                            <a:t>Heat Conductivity [W/(mK)]</a:t>
                          </a:r>
                          <a:endParaRPr lang="en-US" sz="1100" b="0" i="0" u="none" strike="noStrike" dirty="0">
                            <a:solidFill>
                              <a:srgbClr val="000000"/>
                            </a:solidFill>
                            <a:effectLst/>
                            <a:latin typeface="Arial"/>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rtl="0" fontAlgn="ctr"/>
                          <a:r>
                            <a:rPr lang="en-US" sz="1100" u="none" strike="noStrike" dirty="0" smtClean="0">
                              <a:effectLst/>
                            </a:rPr>
                            <a:t>75,4</a:t>
                          </a:r>
                          <a:endParaRPr lang="en-US" sz="1100" b="0" i="0" u="none" strike="noStrike" dirty="0">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rtl="0" fontAlgn="ctr"/>
                          <a:r>
                            <a:rPr lang="en-US" sz="1100" u="none" strike="noStrike" dirty="0" smtClean="0">
                              <a:effectLst/>
                            </a:rPr>
                            <a:t>Pixel pitch (Infrared Camera) [mm/pixel]</a:t>
                          </a:r>
                          <a:endParaRPr lang="en-US" sz="1100" b="0" i="0" u="none" strike="noStrike" dirty="0">
                            <a:solidFill>
                              <a:srgbClr val="000000"/>
                            </a:solidFill>
                            <a:effectLst/>
                            <a:latin typeface="Arial"/>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rtl="0" fontAlgn="ctr"/>
                          <a:r>
                            <a:rPr lang="en-US" sz="1100" u="none" strike="noStrike" dirty="0" smtClean="0">
                              <a:effectLst/>
                            </a:rPr>
                            <a:t>0,015</a:t>
                          </a:r>
                          <a:endParaRPr lang="en-US" sz="1100" b="0" i="0" u="none" strike="noStrike" dirty="0">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rtl="0" fontAlgn="ctr"/>
                          <a:r>
                            <a:rPr lang="en-US" sz="1100" u="none" strike="noStrike" dirty="0">
                              <a:effectLst/>
                            </a:rPr>
                            <a:t>Length of the workpiece [mm]</a:t>
                          </a:r>
                          <a:endParaRPr lang="en-US" sz="1100" b="0" i="0" u="none" strike="noStrike" dirty="0">
                            <a:solidFill>
                              <a:srgbClr val="000000"/>
                            </a:solidFill>
                            <a:effectLst/>
                            <a:latin typeface="Arial"/>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rtl="0" fontAlgn="ctr"/>
                          <a:r>
                            <a:rPr lang="en-US" sz="1100" u="none" strike="noStrike" dirty="0" smtClean="0">
                              <a:effectLst/>
                            </a:rPr>
                            <a:t>200</a:t>
                          </a:r>
                          <a:endParaRPr lang="en-US" sz="1100" b="0" i="0" u="none" strike="noStrike" dirty="0">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50000">
                    <a:tc>
                      <a:txBody>
                        <a:bodyPr/>
                        <a:lstStyle/>
                        <a:p>
                          <a:pPr algn="l" rtl="0" fontAlgn="ctr"/>
                          <a:r>
                            <a:rPr lang="en-US" sz="1100" u="none" strike="noStrike" dirty="0" smtClean="0">
                              <a:effectLst/>
                            </a:rPr>
                            <a:t>Heat Capacity  [J/(cm^3K)]</a:t>
                          </a:r>
                          <a:endParaRPr lang="en-US" sz="1100" b="0" i="0" u="none" strike="noStrike" dirty="0">
                            <a:solidFill>
                              <a:srgbClr val="000000"/>
                            </a:solidFill>
                            <a:effectLst/>
                            <a:latin typeface="Arial"/>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rtl="0" fontAlgn="ctr"/>
                          <a:r>
                            <a:rPr lang="en-US" sz="1100" u="none" strike="noStrike" dirty="0" smtClean="0">
                              <a:effectLst/>
                            </a:rPr>
                            <a:t>Interpolation*</a:t>
                          </a:r>
                          <a:endParaRPr lang="en-US" sz="1100" b="0" i="0" u="none" strike="noStrike" dirty="0">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en-US" sz="1100" u="none" strike="noStrike" dirty="0" smtClean="0">
                              <a:effectLst/>
                            </a:rPr>
                            <a:t>Maximum digit level valid (FLIR X)</a:t>
                          </a:r>
                          <a:endParaRPr lang="en-US" sz="1100" b="0" i="0" u="none" strike="noStrike" dirty="0">
                            <a:solidFill>
                              <a:srgbClr val="000000"/>
                            </a:solidFill>
                            <a:effectLst/>
                            <a:latin typeface="Arial"/>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rtl="0" fontAlgn="ctr"/>
                          <a:r>
                            <a:rPr lang="en-US" sz="1100" u="none" strike="noStrike" dirty="0" smtClean="0">
                              <a:effectLst/>
                            </a:rPr>
                            <a:t>8192</a:t>
                          </a:r>
                          <a:endParaRPr lang="en-US" sz="1100" b="0" i="0" u="none" strike="noStrike" dirty="0">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rtl="0" fontAlgn="ctr"/>
                          <a:r>
                            <a:rPr lang="en-US" sz="1100" u="none" strike="noStrike" dirty="0" smtClean="0">
                              <a:effectLst/>
                            </a:rPr>
                            <a:t>Heat Capacity [J/(kgK)]</a:t>
                          </a:r>
                          <a:endParaRPr lang="en-US" sz="1100" b="0" i="0" u="none" strike="noStrike" dirty="0">
                            <a:solidFill>
                              <a:srgbClr val="000000"/>
                            </a:solidFill>
                            <a:effectLst/>
                            <a:latin typeface="Arial"/>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rtl="0" fontAlgn="ctr"/>
                          <a:r>
                            <a:rPr lang="en-US" sz="1100" u="none" strike="noStrike" dirty="0" smtClean="0">
                              <a:effectLst/>
                            </a:rPr>
                            <a:t>Interpolation**</a:t>
                          </a:r>
                          <a:endParaRPr lang="en-US" sz="1100" b="0" i="0" u="none" strike="noStrike" dirty="0">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594000">
                    <a:tc>
                      <a:txBody>
                        <a:bodyPr/>
                        <a:lstStyle/>
                        <a:p>
                          <a:pPr algn="l" rtl="0" fontAlgn="ctr"/>
                          <a:r>
                            <a:rPr lang="en-US" sz="1100" u="none" strike="noStrike" dirty="0" smtClean="0">
                              <a:effectLst/>
                            </a:rPr>
                            <a:t>Rake Angle [°]</a:t>
                          </a:r>
                          <a:endParaRPr lang="en-US" sz="1100" b="0" i="0" u="none" strike="noStrike" dirty="0">
                            <a:solidFill>
                              <a:srgbClr val="000000"/>
                            </a:solidFill>
                            <a:effectLst/>
                            <a:latin typeface="Arial"/>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rtl="0" fontAlgn="ctr"/>
                          <a:r>
                            <a:rPr lang="en-US" sz="1100" u="none" strike="noStrike" dirty="0" smtClean="0">
                              <a:effectLst/>
                            </a:rPr>
                            <a:t>6</a:t>
                          </a:r>
                          <a:endParaRPr lang="en-US" sz="1100" b="0" i="0" u="none" strike="noStrike" dirty="0">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rtl="0" fontAlgn="ctr"/>
                          <a:r>
                            <a:rPr lang="en-US" sz="1100" u="none" strike="noStrike" dirty="0" smtClean="0">
                              <a:effectLst/>
                            </a:rPr>
                            <a:t>Maximum digit level valid (FLIR SC7600)</a:t>
                          </a:r>
                          <a:endParaRPr lang="en-US" sz="1100" b="0" i="0" u="none" strike="noStrike" dirty="0">
                            <a:solidFill>
                              <a:srgbClr val="000000"/>
                            </a:solidFill>
                            <a:effectLst/>
                            <a:latin typeface="Arial"/>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rtl="0" fontAlgn="ctr"/>
                          <a:r>
                            <a:rPr lang="en-US" sz="1100" u="none" strike="noStrike" dirty="0" smtClean="0">
                              <a:effectLst/>
                            </a:rPr>
                            <a:t>16000</a:t>
                          </a:r>
                          <a:endParaRPr lang="en-US" sz="1100" b="0" i="0" u="none" strike="noStrike" dirty="0">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rtl="0" fontAlgn="ctr"/>
                          <a:r>
                            <a:rPr lang="en-US" sz="1100" u="none" strike="noStrike" dirty="0" smtClean="0">
                              <a:effectLst/>
                            </a:rPr>
                            <a:t>Workpiece Material</a:t>
                          </a:r>
                          <a:endParaRPr lang="en-US" sz="1100" b="0" i="0" u="none" strike="noStrike" dirty="0">
                            <a:solidFill>
                              <a:srgbClr val="000000"/>
                            </a:solidFill>
                            <a:effectLst/>
                            <a:latin typeface="Arial"/>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rtl="0" fontAlgn="ctr"/>
                          <a:r>
                            <a:rPr lang="en-US" sz="1100" u="none" strike="noStrike" dirty="0" smtClean="0">
                              <a:effectLst/>
                            </a:rPr>
                            <a:t>AISI 1045 (normalized)</a:t>
                          </a:r>
                          <a:endParaRPr lang="en-US" sz="1100" b="0" i="0" u="none" strike="noStrike" dirty="0">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50000">
                    <a:tc>
                      <a:txBody>
                        <a:bodyPr/>
                        <a:lstStyle/>
                        <a:p>
                          <a:pPr algn="l" rtl="0" fontAlgn="ctr"/>
                          <a:r>
                            <a:rPr lang="en-US" sz="1100" u="none" strike="noStrike" dirty="0" smtClean="0">
                              <a:effectLst/>
                            </a:rPr>
                            <a:t>Clearance Angle [°]</a:t>
                          </a:r>
                          <a:endParaRPr lang="en-US" sz="1100" b="0" i="0" u="none" strike="noStrike" dirty="0">
                            <a:solidFill>
                              <a:srgbClr val="000000"/>
                            </a:solidFill>
                            <a:effectLst/>
                            <a:latin typeface="Arial"/>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rtl="0" fontAlgn="ctr"/>
                          <a:r>
                            <a:rPr lang="en-US" sz="1100" u="none" strike="noStrike" dirty="0" smtClean="0">
                              <a:effectLst/>
                            </a:rPr>
                            <a:t>3</a:t>
                          </a:r>
                          <a:endParaRPr lang="en-US" sz="1100" b="0" i="0" u="none" strike="noStrike" dirty="0">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rtl="0" fontAlgn="ctr"/>
                          <a:r>
                            <a:rPr lang="en-US" sz="1100" u="none" strike="noStrike" dirty="0">
                              <a:effectLst/>
                            </a:rPr>
                            <a:t>Frame Rate (Infrared Camera) [Hz]</a:t>
                          </a:r>
                          <a:endParaRPr lang="en-US" sz="1100" b="0" i="0" u="none" strike="noStrike" dirty="0">
                            <a:solidFill>
                              <a:srgbClr val="000000"/>
                            </a:solidFill>
                            <a:effectLst/>
                            <a:latin typeface="Arial"/>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rtl="0" fontAlgn="ctr"/>
                          <a:r>
                            <a:rPr lang="en-US" sz="1100" u="none" strike="noStrike" dirty="0" smtClean="0">
                              <a:effectLst/>
                            </a:rPr>
                            <a:t>328</a:t>
                          </a:r>
                          <a:endParaRPr lang="en-US" sz="1100" b="0" i="0" u="none" strike="noStrike" dirty="0">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rtl="0" fontAlgn="ctr"/>
                          <a:r>
                            <a:rPr lang="en-US" sz="1100" u="none" strike="noStrike" dirty="0">
                              <a:effectLst/>
                            </a:rPr>
                            <a:t>Depth of Cut ap [mm]</a:t>
                          </a:r>
                          <a:endParaRPr lang="en-US" sz="1100" b="0" i="0" u="none" strike="noStrike" dirty="0">
                            <a:solidFill>
                              <a:srgbClr val="000000"/>
                            </a:solidFill>
                            <a:effectLst/>
                            <a:latin typeface="Arial"/>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rtl="0" fontAlgn="ctr"/>
                          <a:r>
                            <a:rPr lang="en-US" sz="1100" u="none" strike="noStrike" dirty="0" smtClean="0">
                              <a:effectLst/>
                            </a:rPr>
                            <a:t>3,5</a:t>
                          </a:r>
                          <a:endParaRPr lang="en-US" sz="1100" b="0" i="0" u="none" strike="noStrike" dirty="0">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50000">
                    <a:tc>
                      <a:txBody>
                        <a:bodyPr/>
                        <a:lstStyle/>
                        <a:p>
                          <a:pPr algn="l" rtl="0" fontAlgn="ctr"/>
                          <a:r>
                            <a:rPr lang="en-US" sz="1100" u="none" strike="noStrike" dirty="0">
                              <a:effectLst/>
                            </a:rPr>
                            <a:t>Assumed percentage of heat conducted away by convection and radiation</a:t>
                          </a:r>
                          <a:endParaRPr lang="en-US" sz="1100" b="0" i="0" u="none" strike="noStrike" dirty="0">
                            <a:solidFill>
                              <a:srgbClr val="000000"/>
                            </a:solidFill>
                            <a:effectLst/>
                            <a:latin typeface="Arial"/>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rtl="0" fontAlgn="ctr"/>
                          <a:r>
                            <a:rPr lang="en-US" sz="1100" u="none" strike="noStrike" dirty="0" smtClean="0">
                              <a:effectLst/>
                            </a:rPr>
                            <a:t>0,03</a:t>
                          </a:r>
                          <a:endParaRPr lang="en-US" sz="1100" b="0" i="0" u="none" strike="noStrike" dirty="0">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rtl="0" fontAlgn="ctr"/>
                          <a:r>
                            <a:rPr lang="en-US" sz="1100" u="none" strike="noStrike" dirty="0" smtClean="0">
                              <a:effectLst/>
                            </a:rPr>
                            <a:t>Minimum valid temperature for the frames [°C]</a:t>
                          </a:r>
                          <a:endParaRPr lang="en-US" sz="1100" b="0" i="0" u="none" strike="noStrike" dirty="0">
                            <a:solidFill>
                              <a:srgbClr val="000000"/>
                            </a:solidFill>
                            <a:effectLst/>
                            <a:latin typeface="Arial"/>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rtl="0" fontAlgn="ctr"/>
                          <a:r>
                            <a:rPr lang="en-US" sz="1100" u="none" strike="noStrike" dirty="0" smtClean="0">
                              <a:effectLst/>
                            </a:rPr>
                            <a:t>200</a:t>
                          </a:r>
                          <a:endParaRPr lang="en-US" sz="1100" b="0" i="0" u="none" strike="noStrike" dirty="0">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rtl="0" fontAlgn="ctr"/>
                          <a:r>
                            <a:rPr lang="en-US" sz="1100" u="none" strike="noStrike" dirty="0" smtClean="0">
                              <a:effectLst/>
                            </a:rPr>
                            <a:t>Maximum error of the workpiece position for </a:t>
                          </a:r>
                          <a14:m>
                            <m:oMath xmlns:m="http://schemas.openxmlformats.org/officeDocument/2006/math">
                              <m:sSub>
                                <m:sSubPr>
                                  <m:ctrlPr>
                                    <a:rPr lang="en-US" sz="1100" i="1" u="none" strike="noStrike" dirty="0" smtClean="0">
                                      <a:effectLst/>
                                      <a:latin typeface="Cambria Math"/>
                                    </a:rPr>
                                  </m:ctrlPr>
                                </m:sSubPr>
                                <m:e>
                                  <m:r>
                                    <a:rPr lang="en-US" sz="1100" i="1" u="none" strike="noStrike" dirty="0" smtClean="0">
                                      <a:effectLst/>
                                      <a:latin typeface="Cambria Math"/>
                                    </a:rPr>
                                    <m:t>𝑣</m:t>
                                  </m:r>
                                </m:e>
                                <m:sub>
                                  <m:r>
                                    <a:rPr lang="en-US" sz="1100" i="1" u="none" strike="noStrike" dirty="0" smtClean="0">
                                      <a:effectLst/>
                                      <a:latin typeface="Cambria Math"/>
                                    </a:rPr>
                                    <m:t>𝑐</m:t>
                                  </m:r>
                                </m:sub>
                              </m:sSub>
                            </m:oMath>
                          </a14:m>
                          <a:r>
                            <a:rPr lang="en-US" sz="1100" u="none" strike="noStrike" dirty="0">
                              <a:effectLst/>
                            </a:rPr>
                            <a:t> = 100 [mm/mm]</a:t>
                          </a:r>
                          <a:endParaRPr lang="en-US" sz="1100" b="0" i="0" u="none" strike="noStrike" dirty="0">
                            <a:solidFill>
                              <a:srgbClr val="000000"/>
                            </a:solidFill>
                            <a:effectLst/>
                            <a:latin typeface="Arial"/>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rtl="0" fontAlgn="ctr"/>
                          <a:r>
                            <a:rPr lang="en-US" sz="1100" u="none" strike="noStrike" dirty="0" smtClean="0">
                              <a:effectLst/>
                            </a:rPr>
                            <a:t>0,0255</a:t>
                          </a:r>
                          <a:endParaRPr lang="en-US" sz="1100" b="0" i="0" u="none" strike="noStrike" dirty="0">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50000">
                    <a:tc>
                      <a:txBody>
                        <a:bodyPr/>
                        <a:lstStyle/>
                        <a:p>
                          <a:pPr algn="l" rtl="0" fontAlgn="ctr"/>
                          <a:r>
                            <a:rPr lang="en-US" sz="1100" u="none" strike="noStrike" dirty="0" smtClean="0">
                              <a:effectLst/>
                            </a:rPr>
                            <a:t>Cutting edge radius [µm]</a:t>
                          </a:r>
                          <a:endParaRPr lang="en-US" sz="1100" b="0" i="0" u="none" strike="noStrike" dirty="0">
                            <a:solidFill>
                              <a:srgbClr val="000000"/>
                            </a:solidFill>
                            <a:effectLst/>
                            <a:latin typeface="Arial"/>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rtl="0" fontAlgn="ctr"/>
                          <a:r>
                            <a:rPr lang="en-US" sz="1100" u="none" strike="noStrike" dirty="0" smtClean="0">
                              <a:effectLst/>
                            </a:rPr>
                            <a:t>&lt; 5</a:t>
                          </a:r>
                          <a:endParaRPr lang="en-US" sz="1100" b="0" i="0" u="none" strike="noStrike" dirty="0">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rtl="0" fontAlgn="ctr"/>
                          <a:r>
                            <a:rPr lang="en-US" sz="1100" u="none" strike="noStrike" dirty="0">
                              <a:effectLst/>
                            </a:rPr>
                            <a:t>Emissivity  (Experimentally determined - tool and workpiece coated)</a:t>
                          </a:r>
                          <a:endParaRPr lang="en-US" sz="1100" b="0" i="0" u="none" strike="noStrike" dirty="0">
                            <a:solidFill>
                              <a:srgbClr val="000000"/>
                            </a:solidFill>
                            <a:effectLst/>
                            <a:latin typeface="Arial"/>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rtl="0" fontAlgn="ctr"/>
                          <a:r>
                            <a:rPr lang="en-US" sz="1100" u="none" strike="noStrike" dirty="0" smtClean="0">
                              <a:effectLst/>
                            </a:rPr>
                            <a:t>0,85</a:t>
                          </a:r>
                          <a:endParaRPr lang="en-US" sz="1100" b="0" i="0" u="none" strike="noStrike" dirty="0">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rtl="0" fontAlgn="ctr"/>
                          <a:r>
                            <a:rPr lang="en-US" sz="1100" u="none" strike="noStrike" dirty="0" smtClean="0">
                              <a:effectLst/>
                            </a:rPr>
                            <a:t>Maximum error of the workpiece position for </a:t>
                          </a:r>
                          <a14:m>
                            <m:oMath xmlns:m="http://schemas.openxmlformats.org/officeDocument/2006/math">
                              <m:sSub>
                                <m:sSubPr>
                                  <m:ctrlPr>
                                    <a:rPr lang="en-US" sz="1100" i="1" u="none" strike="noStrike" dirty="0" smtClean="0">
                                      <a:effectLst/>
                                      <a:latin typeface="Cambria Math"/>
                                    </a:rPr>
                                  </m:ctrlPr>
                                </m:sSubPr>
                                <m:e>
                                  <m:r>
                                    <a:rPr lang="en-US" sz="1100" i="1" u="none" strike="noStrike" dirty="0" smtClean="0">
                                      <a:effectLst/>
                                      <a:latin typeface="Cambria Math"/>
                                    </a:rPr>
                                    <m:t>𝑣</m:t>
                                  </m:r>
                                </m:e>
                                <m:sub>
                                  <m:r>
                                    <a:rPr lang="en-US" sz="1100" i="1" u="none" strike="noStrike" dirty="0" smtClean="0">
                                      <a:effectLst/>
                                      <a:latin typeface="Cambria Math"/>
                                    </a:rPr>
                                    <m:t>𝑐</m:t>
                                  </m:r>
                                </m:sub>
                              </m:sSub>
                            </m:oMath>
                          </a14:m>
                          <a:r>
                            <a:rPr lang="en-US" sz="1100" u="none" strike="noStrike" dirty="0">
                              <a:effectLst/>
                            </a:rPr>
                            <a:t> = 150 [mm/mm]</a:t>
                          </a:r>
                          <a:endParaRPr lang="en-US" sz="1100" b="0" i="0" u="none" strike="noStrike" dirty="0">
                            <a:solidFill>
                              <a:srgbClr val="000000"/>
                            </a:solidFill>
                            <a:effectLst/>
                            <a:latin typeface="Arial"/>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rtl="0" fontAlgn="ctr"/>
                          <a:r>
                            <a:rPr lang="en-US" sz="1100" u="none" strike="noStrike" dirty="0" smtClean="0">
                              <a:effectLst/>
                            </a:rPr>
                            <a:t>0,038</a:t>
                          </a:r>
                          <a:endParaRPr lang="en-US" sz="1100" b="0" i="0" u="none" strike="noStrike" dirty="0">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50000">
                    <a:tc>
                      <a:txBody>
                        <a:bodyPr/>
                        <a:lstStyle/>
                        <a:p>
                          <a:pPr algn="l" fontAlgn="b"/>
                          <a:endParaRPr lang="en-US" sz="1050" b="0" i="0" u="none" strike="noStrike" dirty="0">
                            <a:solidFill>
                              <a:srgbClr val="000000"/>
                            </a:solidFill>
                            <a:effectLst/>
                            <a:latin typeface="Calibri"/>
                          </a:endParaRPr>
                        </a:p>
                      </a:txBody>
                      <a:tcPr marL="0" marR="0" marT="0" marB="0" anchor="b">
                        <a:lnT w="12700" cap="flat" cmpd="sng" algn="ctr">
                          <a:solidFill>
                            <a:schemeClr val="tx1"/>
                          </a:solidFill>
                          <a:prstDash val="solid"/>
                          <a:round/>
                          <a:headEnd type="none" w="med" len="med"/>
                          <a:tailEnd type="none" w="med" len="med"/>
                        </a:lnT>
                        <a:noFill/>
                      </a:tcPr>
                    </a:tc>
                    <a:tc>
                      <a:txBody>
                        <a:bodyPr/>
                        <a:lstStyle/>
                        <a:p>
                          <a:pPr algn="l" fontAlgn="b"/>
                          <a:endParaRPr lang="en-US" sz="1050" b="0" i="0" u="none" strike="noStrike" dirty="0">
                            <a:solidFill>
                              <a:srgbClr val="000000"/>
                            </a:solidFill>
                            <a:effectLst/>
                            <a:latin typeface="Calibri"/>
                          </a:endParaRPr>
                        </a:p>
                      </a:txBody>
                      <a:tcPr marL="0" marR="0" marT="0" marB="0" anchor="b">
                        <a:lnT w="12700" cap="flat" cmpd="sng" algn="ctr">
                          <a:solidFill>
                            <a:schemeClr val="tx1"/>
                          </a:solidFill>
                          <a:prstDash val="solid"/>
                          <a:round/>
                          <a:headEnd type="none" w="med" len="med"/>
                          <a:tailEnd type="none" w="med" len="med"/>
                        </a:lnT>
                        <a:noFill/>
                      </a:tcPr>
                    </a:tc>
                    <a:tc>
                      <a:txBody>
                        <a:bodyPr/>
                        <a:lstStyle/>
                        <a:p>
                          <a:pPr algn="l" fontAlgn="b"/>
                          <a:endParaRPr lang="en-US" sz="1050" b="0" i="0" u="none" strike="noStrike" dirty="0">
                            <a:solidFill>
                              <a:srgbClr val="000000"/>
                            </a:solidFill>
                            <a:effectLst/>
                            <a:latin typeface="Calibri"/>
                          </a:endParaRPr>
                        </a:p>
                      </a:txBody>
                      <a:tcPr marL="0" marR="0" marT="0" marB="0" anchor="ctr">
                        <a:lnT w="12700" cap="flat" cmpd="sng" algn="ctr">
                          <a:solidFill>
                            <a:schemeClr val="tx1"/>
                          </a:solidFill>
                          <a:prstDash val="solid"/>
                          <a:round/>
                          <a:headEnd type="none" w="med" len="med"/>
                          <a:tailEnd type="none" w="med" len="med"/>
                        </a:lnT>
                        <a:noFill/>
                      </a:tcPr>
                    </a:tc>
                    <a:tc>
                      <a:txBody>
                        <a:bodyPr/>
                        <a:lstStyle/>
                        <a:p>
                          <a:pPr algn="l" fontAlgn="b"/>
                          <a:endParaRPr lang="en-US" sz="1050" b="0" i="0" u="none" strike="noStrike" dirty="0">
                            <a:solidFill>
                              <a:srgbClr val="000000"/>
                            </a:solidFill>
                            <a:effectLst/>
                            <a:latin typeface="Calibri"/>
                          </a:endParaRPr>
                        </a:p>
                      </a:txBody>
                      <a:tcPr marL="0" marR="0" marT="0" marB="0" anchor="b">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l" rtl="0" fontAlgn="ctr"/>
                          <a:r>
                            <a:rPr lang="en-US" sz="1100" u="none" strike="noStrike" dirty="0">
                              <a:effectLst/>
                            </a:rPr>
                            <a:t>Percentage of the deformation energy converted into heat</a:t>
                          </a:r>
                          <a:endParaRPr lang="en-US" sz="1100" b="0" i="0" u="none" strike="noStrike" dirty="0">
                            <a:solidFill>
                              <a:srgbClr val="000000"/>
                            </a:solidFill>
                            <a:effectLst/>
                            <a:latin typeface="Arial"/>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rtl="0" fontAlgn="ctr"/>
                          <a:r>
                            <a:rPr lang="en-US" sz="1100" u="none" strike="noStrike" dirty="0" smtClean="0">
                              <a:effectLst/>
                            </a:rPr>
                            <a:t>0,9</a:t>
                          </a:r>
                          <a:endParaRPr lang="en-US" sz="1100" b="0" i="0" u="none" strike="noStrike" dirty="0">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50000">
                    <a:tc>
                      <a:txBody>
                        <a:bodyPr/>
                        <a:lstStyle/>
                        <a:p>
                          <a:pPr algn="l" fontAlgn="b"/>
                          <a:endParaRPr lang="en-US" sz="1050" b="0" i="0" u="none" strike="noStrike" dirty="0">
                            <a:solidFill>
                              <a:srgbClr val="000000"/>
                            </a:solidFill>
                            <a:effectLst/>
                            <a:latin typeface="Calibri"/>
                          </a:endParaRPr>
                        </a:p>
                      </a:txBody>
                      <a:tcPr marL="0" marR="0" marT="0" marB="0" anchor="b">
                        <a:noFill/>
                      </a:tcPr>
                    </a:tc>
                    <a:tc>
                      <a:txBody>
                        <a:bodyPr/>
                        <a:lstStyle/>
                        <a:p>
                          <a:pPr algn="l" fontAlgn="b"/>
                          <a:endParaRPr lang="en-US" sz="1050" b="0" i="0" u="none" strike="noStrike" dirty="0">
                            <a:solidFill>
                              <a:srgbClr val="000000"/>
                            </a:solidFill>
                            <a:effectLst/>
                            <a:latin typeface="Calibri"/>
                          </a:endParaRPr>
                        </a:p>
                      </a:txBody>
                      <a:tcPr marL="0" marR="0" marT="0" marB="0" anchor="b">
                        <a:noFill/>
                      </a:tcPr>
                    </a:tc>
                    <a:tc>
                      <a:txBody>
                        <a:bodyPr/>
                        <a:lstStyle/>
                        <a:p>
                          <a:pPr algn="l" fontAlgn="b"/>
                          <a:endParaRPr lang="en-US" sz="1050" b="0" i="0" u="none" strike="noStrike" dirty="0">
                            <a:solidFill>
                              <a:srgbClr val="000000"/>
                            </a:solidFill>
                            <a:effectLst/>
                            <a:latin typeface="Calibri"/>
                          </a:endParaRPr>
                        </a:p>
                      </a:txBody>
                      <a:tcPr marL="0" marR="0" marT="0" marB="0" anchor="ctr">
                        <a:noFill/>
                      </a:tcPr>
                    </a:tc>
                    <a:tc>
                      <a:txBody>
                        <a:bodyPr/>
                        <a:lstStyle/>
                        <a:p>
                          <a:pPr algn="l" fontAlgn="b"/>
                          <a:endParaRPr lang="en-US" sz="1050" b="0" i="0" u="none" strike="noStrike" dirty="0">
                            <a:solidFill>
                              <a:srgbClr val="000000"/>
                            </a:solidFill>
                            <a:effectLst/>
                            <a:latin typeface="Calibri"/>
                          </a:endParaRPr>
                        </a:p>
                      </a:txBody>
                      <a:tcPr marL="0" marR="0" marT="0" marB="0" anchor="b">
                        <a:lnR w="12700" cap="flat" cmpd="sng" algn="ctr">
                          <a:solidFill>
                            <a:schemeClr val="tx1"/>
                          </a:solidFill>
                          <a:prstDash val="solid"/>
                          <a:round/>
                          <a:headEnd type="none" w="med" len="med"/>
                          <a:tailEnd type="none" w="med" len="med"/>
                        </a:lnR>
                        <a:noFill/>
                      </a:tcPr>
                    </a:tc>
                    <a:tc>
                      <a:txBody>
                        <a:bodyPr/>
                        <a:lstStyle/>
                        <a:p>
                          <a:pPr algn="l" rtl="0" fontAlgn="ctr"/>
                          <a:r>
                            <a:rPr lang="en-US" sz="1100" u="none" strike="noStrike" dirty="0">
                              <a:effectLst/>
                            </a:rPr>
                            <a:t>Density (based on steel) [kg/m^3]</a:t>
                          </a:r>
                          <a:endParaRPr lang="en-US" sz="1100" b="0" i="0" u="none" strike="noStrike" dirty="0">
                            <a:solidFill>
                              <a:srgbClr val="000000"/>
                            </a:solidFill>
                            <a:effectLst/>
                            <a:latin typeface="Arial"/>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rtl="0" fontAlgn="ctr"/>
                          <a:r>
                            <a:rPr lang="en-US" sz="1100" u="none" strike="noStrike" dirty="0" smtClean="0">
                              <a:effectLst/>
                            </a:rPr>
                            <a:t>7874</a:t>
                          </a:r>
                          <a:endParaRPr lang="en-US" sz="1100" b="0" i="0" u="none" strike="noStrike" dirty="0">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mc:Choice>
        <mc:Fallback xmlns="">
          <p:graphicFrame>
            <p:nvGraphicFramePr>
              <p:cNvPr id="8" name="Tabelle 7"/>
              <p:cNvGraphicFramePr>
                <a:graphicFrameLocks noGrp="1"/>
              </p:cNvGraphicFramePr>
              <p:nvPr>
                <p:extLst>
                  <p:ext uri="{D42A27DB-BD31-4B8C-83A1-F6EECF244321}">
                    <p14:modId xmlns:p14="http://schemas.microsoft.com/office/powerpoint/2010/main" val="1534833193"/>
                  </p:ext>
                </p:extLst>
              </p:nvPr>
            </p:nvGraphicFramePr>
            <p:xfrm>
              <a:off x="308485" y="891255"/>
              <a:ext cx="9288000" cy="4536720"/>
            </p:xfrm>
            <a:graphic>
              <a:graphicData uri="http://schemas.openxmlformats.org/drawingml/2006/table">
                <a:tbl>
                  <a:tblPr>
                    <a:tableStyleId>{5C22544A-7EE6-4342-B048-85BDC9FD1C3A}</a:tableStyleId>
                  </a:tblPr>
                  <a:tblGrid>
                    <a:gridCol w="2016000"/>
                    <a:gridCol w="1080000"/>
                    <a:gridCol w="2016000"/>
                    <a:gridCol w="1080000"/>
                    <a:gridCol w="2016000"/>
                    <a:gridCol w="1080000"/>
                  </a:tblGrid>
                  <a:tr h="252000">
                    <a:tc gridSpan="6">
                      <a:txBody>
                        <a:bodyPr/>
                        <a:lstStyle/>
                        <a:p>
                          <a:pPr algn="ctr" rtl="0" fontAlgn="ctr"/>
                          <a:r>
                            <a:rPr lang="en-US" sz="1400" b="1" u="none" strike="noStrike" dirty="0" smtClean="0">
                              <a:solidFill>
                                <a:schemeClr val="bg1"/>
                              </a:solidFill>
                              <a:effectLst/>
                            </a:rPr>
                            <a:t>Boundary Conditions</a:t>
                          </a:r>
                          <a:endParaRPr lang="en-US" sz="1400" b="1" i="0" u="none" strike="noStrike" dirty="0">
                            <a:solidFill>
                              <a:schemeClr val="bg1"/>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549F"/>
                        </a:solidFill>
                      </a:tcPr>
                    </a:tc>
                    <a:tc hMerge="1">
                      <a:txBody>
                        <a:bodyPr/>
                        <a:lstStyle/>
                        <a:p>
                          <a:endParaRPr lang="de-DE"/>
                        </a:p>
                      </a:txBody>
                      <a:tcPr/>
                    </a:tc>
                    <a:tc hMerge="1">
                      <a:txBody>
                        <a:bodyPr/>
                        <a:lstStyle/>
                        <a:p>
                          <a:endParaRPr lang="de-DE"/>
                        </a:p>
                      </a:txBody>
                      <a:tcPr/>
                    </a:tc>
                    <a:tc hMerge="1">
                      <a:txBody>
                        <a:bodyPr/>
                        <a:lstStyle/>
                        <a:p>
                          <a:endParaRPr lang="de-DE"/>
                        </a:p>
                      </a:txBody>
                      <a:tcPr/>
                    </a:tc>
                    <a:tc hMerge="1">
                      <a:txBody>
                        <a:bodyPr/>
                        <a:lstStyle/>
                        <a:p>
                          <a:endParaRPr lang="de-DE"/>
                        </a:p>
                      </a:txBody>
                      <a:tcPr/>
                    </a:tc>
                    <a:tc hMerge="1">
                      <a:txBody>
                        <a:bodyPr/>
                        <a:lstStyle/>
                        <a:p>
                          <a:endParaRPr lang="de-DE"/>
                        </a:p>
                      </a:txBody>
                      <a:tcPr/>
                    </a:tc>
                  </a:tr>
                  <a:tr h="252000">
                    <a:tc gridSpan="2">
                      <a:txBody>
                        <a:bodyPr/>
                        <a:lstStyle/>
                        <a:p>
                          <a:pPr algn="ctr" rtl="0" fontAlgn="ctr"/>
                          <a:r>
                            <a:rPr lang="en-US" sz="1200" b="1" u="none" strike="noStrike" dirty="0" smtClean="0">
                              <a:solidFill>
                                <a:schemeClr val="bg1"/>
                              </a:solidFill>
                              <a:effectLst/>
                            </a:rPr>
                            <a:t>Tool</a:t>
                          </a:r>
                          <a:endParaRPr lang="en-US" sz="1200" b="1" i="0" u="none" strike="noStrike" dirty="0">
                            <a:solidFill>
                              <a:schemeClr val="bg1"/>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7FB7"/>
                        </a:solidFill>
                      </a:tcPr>
                    </a:tc>
                    <a:tc hMerge="1">
                      <a:txBody>
                        <a:bodyPr/>
                        <a:lstStyle/>
                        <a:p>
                          <a:endParaRPr lang="de-DE"/>
                        </a:p>
                      </a:txBody>
                      <a:tcPr/>
                    </a:tc>
                    <a:tc gridSpan="2">
                      <a:txBody>
                        <a:bodyPr/>
                        <a:lstStyle/>
                        <a:p>
                          <a:pPr algn="ctr" rtl="0" fontAlgn="ctr"/>
                          <a:r>
                            <a:rPr lang="en-US" sz="1200" b="1" u="none" strike="noStrike" dirty="0" smtClean="0">
                              <a:solidFill>
                                <a:schemeClr val="bg1"/>
                              </a:solidFill>
                              <a:effectLst/>
                            </a:rPr>
                            <a:t>Camera</a:t>
                          </a:r>
                          <a:endParaRPr lang="en-US" sz="1200" b="1" i="0" u="none" strike="noStrike" dirty="0">
                            <a:solidFill>
                              <a:schemeClr val="bg1"/>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7FB7"/>
                        </a:solidFill>
                      </a:tcPr>
                    </a:tc>
                    <a:tc hMerge="1">
                      <a:txBody>
                        <a:bodyPr/>
                        <a:lstStyle/>
                        <a:p>
                          <a:endParaRPr lang="de-DE"/>
                        </a:p>
                      </a:txBody>
                      <a:tcPr/>
                    </a:tc>
                    <a:tc gridSpan="2">
                      <a:txBody>
                        <a:bodyPr/>
                        <a:lstStyle/>
                        <a:p>
                          <a:pPr algn="ctr" rtl="0" fontAlgn="ctr"/>
                          <a:r>
                            <a:rPr lang="en-US" sz="1200" b="1" u="none" strike="noStrike" dirty="0" smtClean="0">
                              <a:solidFill>
                                <a:schemeClr val="bg1"/>
                              </a:solidFill>
                              <a:effectLst/>
                            </a:rPr>
                            <a:t>Workpiece</a:t>
                          </a:r>
                          <a:endParaRPr lang="en-US" sz="1200" b="1" i="0" u="none" strike="noStrike" dirty="0">
                            <a:solidFill>
                              <a:schemeClr val="bg1"/>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7FB7"/>
                        </a:solidFill>
                      </a:tcPr>
                    </a:tc>
                    <a:tc hMerge="1">
                      <a:txBody>
                        <a:bodyPr/>
                        <a:lstStyle/>
                        <a:p>
                          <a:endParaRPr lang="de-DE"/>
                        </a:p>
                      </a:txBody>
                      <a:tcPr/>
                    </a:tc>
                  </a:tr>
                  <a:tr h="450000">
                    <a:tc>
                      <a:txBody>
                        <a:bodyPr/>
                        <a:lstStyle/>
                        <a:p>
                          <a:pPr algn="l" rtl="0" fontAlgn="ctr"/>
                          <a:r>
                            <a:rPr lang="en-US" sz="1100" u="none" strike="noStrike" dirty="0" smtClean="0">
                              <a:effectLst/>
                            </a:rPr>
                            <a:t>Heat Conductivity [W/(mK)]</a:t>
                          </a:r>
                          <a:endParaRPr lang="en-US" sz="1100" b="0" i="0" u="none" strike="noStrike" dirty="0">
                            <a:solidFill>
                              <a:srgbClr val="000000"/>
                            </a:solidFill>
                            <a:effectLst/>
                            <a:latin typeface="Arial"/>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rtl="0" fontAlgn="ctr"/>
                          <a:r>
                            <a:rPr lang="en-US" sz="1100" u="none" strike="noStrike" dirty="0" smtClean="0">
                              <a:effectLst/>
                            </a:rPr>
                            <a:t>75,4</a:t>
                          </a:r>
                          <a:endParaRPr lang="en-US" sz="1100" b="0" i="0" u="none" strike="noStrike" dirty="0">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rtl="0" fontAlgn="ctr"/>
                          <a:r>
                            <a:rPr lang="en-US" sz="1100" u="none" strike="noStrike" dirty="0" smtClean="0">
                              <a:effectLst/>
                            </a:rPr>
                            <a:t>Pixel pitch (Infrared Camera) [mm/pixel]</a:t>
                          </a:r>
                          <a:endParaRPr lang="en-US" sz="1100" b="0" i="0" u="none" strike="noStrike" dirty="0">
                            <a:solidFill>
                              <a:srgbClr val="000000"/>
                            </a:solidFill>
                            <a:effectLst/>
                            <a:latin typeface="Arial"/>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rtl="0" fontAlgn="ctr"/>
                          <a:r>
                            <a:rPr lang="en-US" sz="1100" u="none" strike="noStrike" dirty="0" smtClean="0">
                              <a:effectLst/>
                            </a:rPr>
                            <a:t>0,015</a:t>
                          </a:r>
                          <a:endParaRPr lang="en-US" sz="1100" b="0" i="0" u="none" strike="noStrike" dirty="0">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rtl="0" fontAlgn="ctr"/>
                          <a:r>
                            <a:rPr lang="en-US" sz="1100" u="none" strike="noStrike" dirty="0">
                              <a:effectLst/>
                            </a:rPr>
                            <a:t>Length of the workpiece [mm]</a:t>
                          </a:r>
                          <a:endParaRPr lang="en-US" sz="1100" b="0" i="0" u="none" strike="noStrike" dirty="0">
                            <a:solidFill>
                              <a:srgbClr val="000000"/>
                            </a:solidFill>
                            <a:effectLst/>
                            <a:latin typeface="Arial"/>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rtl="0" fontAlgn="ctr"/>
                          <a:r>
                            <a:rPr lang="en-US" sz="1100" u="none" strike="noStrike" dirty="0" smtClean="0">
                              <a:effectLst/>
                            </a:rPr>
                            <a:t>200</a:t>
                          </a:r>
                          <a:endParaRPr lang="en-US" sz="1100" b="0" i="0" u="none" strike="noStrike" dirty="0">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50000">
                    <a:tc>
                      <a:txBody>
                        <a:bodyPr/>
                        <a:lstStyle/>
                        <a:p>
                          <a:pPr algn="l" rtl="0" fontAlgn="ctr"/>
                          <a:r>
                            <a:rPr lang="en-US" sz="1100" u="none" strike="noStrike" dirty="0" smtClean="0">
                              <a:effectLst/>
                            </a:rPr>
                            <a:t>Heat Capacity  [J/(cm^3K)]</a:t>
                          </a:r>
                          <a:endParaRPr lang="en-US" sz="1100" b="0" i="0" u="none" strike="noStrike" dirty="0">
                            <a:solidFill>
                              <a:srgbClr val="000000"/>
                            </a:solidFill>
                            <a:effectLst/>
                            <a:latin typeface="Arial"/>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rtl="0" fontAlgn="ctr"/>
                          <a:r>
                            <a:rPr lang="en-US" sz="1100" u="none" strike="noStrike" dirty="0" smtClean="0">
                              <a:effectLst/>
                            </a:rPr>
                            <a:t>Interpolation*</a:t>
                          </a:r>
                          <a:endParaRPr lang="en-US" sz="1100" b="0" i="0" u="none" strike="noStrike" dirty="0">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en-US" sz="1100" u="none" strike="noStrike" dirty="0" smtClean="0">
                              <a:effectLst/>
                            </a:rPr>
                            <a:t>Maximum digit level valid (FLIR X)</a:t>
                          </a:r>
                          <a:endParaRPr lang="en-US" sz="1100" b="0" i="0" u="none" strike="noStrike" dirty="0">
                            <a:solidFill>
                              <a:srgbClr val="000000"/>
                            </a:solidFill>
                            <a:effectLst/>
                            <a:latin typeface="Arial"/>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rtl="0" fontAlgn="ctr"/>
                          <a:r>
                            <a:rPr lang="en-US" sz="1100" u="none" strike="noStrike" dirty="0" smtClean="0">
                              <a:effectLst/>
                            </a:rPr>
                            <a:t>8192</a:t>
                          </a:r>
                          <a:endParaRPr lang="en-US" sz="1100" b="0" i="0" u="none" strike="noStrike" dirty="0">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rtl="0" fontAlgn="ctr"/>
                          <a:r>
                            <a:rPr lang="en-US" sz="1100" u="none" strike="noStrike" dirty="0" smtClean="0">
                              <a:effectLst/>
                            </a:rPr>
                            <a:t>Heat Capacity [J/(kgK)]</a:t>
                          </a:r>
                          <a:endParaRPr lang="en-US" sz="1100" b="0" i="0" u="none" strike="noStrike" dirty="0">
                            <a:solidFill>
                              <a:srgbClr val="000000"/>
                            </a:solidFill>
                            <a:effectLst/>
                            <a:latin typeface="Arial"/>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rtl="0" fontAlgn="ctr"/>
                          <a:r>
                            <a:rPr lang="en-US" sz="1100" u="none" strike="noStrike" dirty="0" smtClean="0">
                              <a:effectLst/>
                            </a:rPr>
                            <a:t>Interpolation**</a:t>
                          </a:r>
                          <a:endParaRPr lang="en-US" sz="1100" b="0" i="0" u="none" strike="noStrike" dirty="0">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594000">
                    <a:tc>
                      <a:txBody>
                        <a:bodyPr/>
                        <a:lstStyle/>
                        <a:p>
                          <a:pPr algn="l" rtl="0" fontAlgn="ctr"/>
                          <a:r>
                            <a:rPr lang="en-US" sz="1100" u="none" strike="noStrike" dirty="0" smtClean="0">
                              <a:effectLst/>
                            </a:rPr>
                            <a:t>Rake Angle [°]</a:t>
                          </a:r>
                          <a:endParaRPr lang="en-US" sz="1100" b="0" i="0" u="none" strike="noStrike" dirty="0">
                            <a:solidFill>
                              <a:srgbClr val="000000"/>
                            </a:solidFill>
                            <a:effectLst/>
                            <a:latin typeface="Arial"/>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rtl="0" fontAlgn="ctr"/>
                          <a:r>
                            <a:rPr lang="en-US" sz="1100" u="none" strike="noStrike" dirty="0" smtClean="0">
                              <a:effectLst/>
                            </a:rPr>
                            <a:t>6</a:t>
                          </a:r>
                          <a:endParaRPr lang="en-US" sz="1100" b="0" i="0" u="none" strike="noStrike" dirty="0">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rtl="0" fontAlgn="ctr"/>
                          <a:r>
                            <a:rPr lang="en-US" sz="1100" u="none" strike="noStrike" dirty="0" smtClean="0">
                              <a:effectLst/>
                            </a:rPr>
                            <a:t>Maximum digit level valid (FLIR SC7600)</a:t>
                          </a:r>
                          <a:endParaRPr lang="en-US" sz="1100" b="0" i="0" u="none" strike="noStrike" dirty="0">
                            <a:solidFill>
                              <a:srgbClr val="000000"/>
                            </a:solidFill>
                            <a:effectLst/>
                            <a:latin typeface="Arial"/>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rtl="0" fontAlgn="ctr"/>
                          <a:r>
                            <a:rPr lang="en-US" sz="1100" u="none" strike="noStrike" dirty="0" smtClean="0">
                              <a:effectLst/>
                            </a:rPr>
                            <a:t>16000</a:t>
                          </a:r>
                          <a:endParaRPr lang="en-US" sz="1100" b="0" i="0" u="none" strike="noStrike" dirty="0">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rtl="0" fontAlgn="ctr"/>
                          <a:r>
                            <a:rPr lang="en-US" sz="1100" u="none" strike="noStrike" dirty="0" smtClean="0">
                              <a:effectLst/>
                            </a:rPr>
                            <a:t>Workpiece Material</a:t>
                          </a:r>
                          <a:endParaRPr lang="en-US" sz="1100" b="0" i="0" u="none" strike="noStrike" dirty="0">
                            <a:solidFill>
                              <a:srgbClr val="000000"/>
                            </a:solidFill>
                            <a:effectLst/>
                            <a:latin typeface="Arial"/>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rtl="0" fontAlgn="ctr"/>
                          <a:r>
                            <a:rPr lang="en-US" sz="1100" u="none" strike="noStrike" dirty="0" smtClean="0">
                              <a:effectLst/>
                            </a:rPr>
                            <a:t>AISI 1045 (normalized)</a:t>
                          </a:r>
                          <a:endParaRPr lang="en-US" sz="1100" b="0" i="0" u="none" strike="noStrike" dirty="0">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50000">
                    <a:tc>
                      <a:txBody>
                        <a:bodyPr/>
                        <a:lstStyle/>
                        <a:p>
                          <a:pPr algn="l" rtl="0" fontAlgn="ctr"/>
                          <a:r>
                            <a:rPr lang="en-US" sz="1100" u="none" strike="noStrike" dirty="0" smtClean="0">
                              <a:effectLst/>
                            </a:rPr>
                            <a:t>Clearance Angle [°]</a:t>
                          </a:r>
                          <a:endParaRPr lang="en-US" sz="1100" b="0" i="0" u="none" strike="noStrike" dirty="0">
                            <a:solidFill>
                              <a:srgbClr val="000000"/>
                            </a:solidFill>
                            <a:effectLst/>
                            <a:latin typeface="Arial"/>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rtl="0" fontAlgn="ctr"/>
                          <a:r>
                            <a:rPr lang="en-US" sz="1100" u="none" strike="noStrike" dirty="0" smtClean="0">
                              <a:effectLst/>
                            </a:rPr>
                            <a:t>3</a:t>
                          </a:r>
                          <a:endParaRPr lang="en-US" sz="1100" b="0" i="0" u="none" strike="noStrike" dirty="0">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rtl="0" fontAlgn="ctr"/>
                          <a:r>
                            <a:rPr lang="en-US" sz="1100" u="none" strike="noStrike" dirty="0">
                              <a:effectLst/>
                            </a:rPr>
                            <a:t>Frame Rate (Infrared Camera) [Hz]</a:t>
                          </a:r>
                          <a:endParaRPr lang="en-US" sz="1100" b="0" i="0" u="none" strike="noStrike" dirty="0">
                            <a:solidFill>
                              <a:srgbClr val="000000"/>
                            </a:solidFill>
                            <a:effectLst/>
                            <a:latin typeface="Arial"/>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rtl="0" fontAlgn="ctr"/>
                          <a:r>
                            <a:rPr lang="en-US" sz="1100" u="none" strike="noStrike" dirty="0" smtClean="0">
                              <a:effectLst/>
                            </a:rPr>
                            <a:t>328</a:t>
                          </a:r>
                          <a:endParaRPr lang="en-US" sz="1100" b="0" i="0" u="none" strike="noStrike" dirty="0">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rtl="0" fontAlgn="ctr"/>
                          <a:r>
                            <a:rPr lang="en-US" sz="1100" u="none" strike="noStrike" dirty="0">
                              <a:effectLst/>
                            </a:rPr>
                            <a:t>Depth of Cut ap [mm]</a:t>
                          </a:r>
                          <a:endParaRPr lang="en-US" sz="1100" b="0" i="0" u="none" strike="noStrike" dirty="0">
                            <a:solidFill>
                              <a:srgbClr val="000000"/>
                            </a:solidFill>
                            <a:effectLst/>
                            <a:latin typeface="Arial"/>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rtl="0" fontAlgn="ctr"/>
                          <a:r>
                            <a:rPr lang="en-US" sz="1100" u="none" strike="noStrike" dirty="0" smtClean="0">
                              <a:effectLst/>
                            </a:rPr>
                            <a:t>3,5</a:t>
                          </a:r>
                          <a:endParaRPr lang="en-US" sz="1100" b="0" i="0" u="none" strike="noStrike" dirty="0">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594360">
                    <a:tc>
                      <a:txBody>
                        <a:bodyPr/>
                        <a:lstStyle/>
                        <a:p>
                          <a:pPr algn="l" rtl="0" fontAlgn="ctr"/>
                          <a:r>
                            <a:rPr lang="en-US" sz="1100" u="none" strike="noStrike" dirty="0">
                              <a:effectLst/>
                            </a:rPr>
                            <a:t>Assumed percentage of heat conducted away by convection and radiation</a:t>
                          </a:r>
                          <a:endParaRPr lang="en-US" sz="1100" b="0" i="0" u="none" strike="noStrike" dirty="0">
                            <a:solidFill>
                              <a:srgbClr val="000000"/>
                            </a:solidFill>
                            <a:effectLst/>
                            <a:latin typeface="Arial"/>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rtl="0" fontAlgn="ctr"/>
                          <a:r>
                            <a:rPr lang="en-US" sz="1100" u="none" strike="noStrike" dirty="0" smtClean="0">
                              <a:effectLst/>
                            </a:rPr>
                            <a:t>0,03</a:t>
                          </a:r>
                          <a:endParaRPr lang="en-US" sz="1100" b="0" i="0" u="none" strike="noStrike" dirty="0">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rtl="0" fontAlgn="ctr"/>
                          <a:r>
                            <a:rPr lang="en-US" sz="1100" u="none" strike="noStrike" dirty="0" smtClean="0">
                              <a:effectLst/>
                            </a:rPr>
                            <a:t>Minimum valid temperature for the frames [°C]</a:t>
                          </a:r>
                          <a:endParaRPr lang="en-US" sz="1100" b="0" i="0" u="none" strike="noStrike" dirty="0">
                            <a:solidFill>
                              <a:srgbClr val="000000"/>
                            </a:solidFill>
                            <a:effectLst/>
                            <a:latin typeface="Arial"/>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rtl="0" fontAlgn="ctr"/>
                          <a:r>
                            <a:rPr lang="en-US" sz="1100" u="none" strike="noStrike" dirty="0" smtClean="0">
                              <a:effectLst/>
                            </a:rPr>
                            <a:t>200</a:t>
                          </a:r>
                          <a:endParaRPr lang="en-US" sz="1100" b="0" i="0" u="none" strike="noStrike" dirty="0">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de-DE"/>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7"/>
                          <a:stretch>
                            <a:fillRect l="-306949" t="-414286" r="-53776" b="-256122"/>
                          </a:stretch>
                        </a:blipFill>
                      </a:tcPr>
                    </a:tc>
                    <a:tc>
                      <a:txBody>
                        <a:bodyPr/>
                        <a:lstStyle/>
                        <a:p>
                          <a:pPr algn="ctr" rtl="0" fontAlgn="ctr"/>
                          <a:r>
                            <a:rPr lang="en-US" sz="1100" u="none" strike="noStrike" dirty="0" smtClean="0">
                              <a:effectLst/>
                            </a:rPr>
                            <a:t>0,0255</a:t>
                          </a:r>
                          <a:endParaRPr lang="en-US" sz="1100" b="0" i="0" u="none" strike="noStrike" dirty="0">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594360">
                    <a:tc>
                      <a:txBody>
                        <a:bodyPr/>
                        <a:lstStyle/>
                        <a:p>
                          <a:pPr algn="l" rtl="0" fontAlgn="ctr"/>
                          <a:r>
                            <a:rPr lang="en-US" sz="1100" u="none" strike="noStrike" dirty="0" smtClean="0">
                              <a:effectLst/>
                            </a:rPr>
                            <a:t>Cutting edge radius [µm]</a:t>
                          </a:r>
                          <a:endParaRPr lang="en-US" sz="1100" b="0" i="0" u="none" strike="noStrike" dirty="0">
                            <a:solidFill>
                              <a:srgbClr val="000000"/>
                            </a:solidFill>
                            <a:effectLst/>
                            <a:latin typeface="Arial"/>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rtl="0" fontAlgn="ctr"/>
                          <a:r>
                            <a:rPr lang="en-US" sz="1100" u="none" strike="noStrike" dirty="0" smtClean="0">
                              <a:effectLst/>
                            </a:rPr>
                            <a:t>&lt; 5</a:t>
                          </a:r>
                          <a:endParaRPr lang="en-US" sz="1100" b="0" i="0" u="none" strike="noStrike" dirty="0">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rtl="0" fontAlgn="ctr"/>
                          <a:r>
                            <a:rPr lang="en-US" sz="1100" u="none" strike="noStrike" dirty="0">
                              <a:effectLst/>
                            </a:rPr>
                            <a:t>Emissivity  (Experimentally determined - tool and workpiece coated)</a:t>
                          </a:r>
                          <a:endParaRPr lang="en-US" sz="1100" b="0" i="0" u="none" strike="noStrike" dirty="0">
                            <a:solidFill>
                              <a:srgbClr val="000000"/>
                            </a:solidFill>
                            <a:effectLst/>
                            <a:latin typeface="Arial"/>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rtl="0" fontAlgn="ctr"/>
                          <a:r>
                            <a:rPr lang="en-US" sz="1100" u="none" strike="noStrike" dirty="0" smtClean="0">
                              <a:effectLst/>
                            </a:rPr>
                            <a:t>0,85</a:t>
                          </a:r>
                          <a:endParaRPr lang="en-US" sz="1100" b="0" i="0" u="none" strike="noStrike" dirty="0">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de-DE"/>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7"/>
                          <a:stretch>
                            <a:fillRect l="-306949" t="-519588" r="-53776" b="-158763"/>
                          </a:stretch>
                        </a:blipFill>
                      </a:tcPr>
                    </a:tc>
                    <a:tc>
                      <a:txBody>
                        <a:bodyPr/>
                        <a:lstStyle/>
                        <a:p>
                          <a:pPr algn="ctr" rtl="0" fontAlgn="ctr"/>
                          <a:r>
                            <a:rPr lang="en-US" sz="1100" u="none" strike="noStrike" dirty="0" smtClean="0">
                              <a:effectLst/>
                            </a:rPr>
                            <a:t>0,038</a:t>
                          </a:r>
                          <a:endParaRPr lang="en-US" sz="1100" b="0" i="0" u="none" strike="noStrike" dirty="0">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50000">
                    <a:tc>
                      <a:txBody>
                        <a:bodyPr/>
                        <a:lstStyle/>
                        <a:p>
                          <a:pPr algn="l" fontAlgn="b"/>
                          <a:endParaRPr lang="en-US" sz="1050" b="0" i="0" u="none" strike="noStrike" dirty="0">
                            <a:solidFill>
                              <a:srgbClr val="000000"/>
                            </a:solidFill>
                            <a:effectLst/>
                            <a:latin typeface="Calibri"/>
                          </a:endParaRPr>
                        </a:p>
                      </a:txBody>
                      <a:tcPr marL="0" marR="0" marT="0" marB="0" anchor="b">
                        <a:lnT w="12700" cap="flat" cmpd="sng" algn="ctr">
                          <a:solidFill>
                            <a:schemeClr val="tx1"/>
                          </a:solidFill>
                          <a:prstDash val="solid"/>
                          <a:round/>
                          <a:headEnd type="none" w="med" len="med"/>
                          <a:tailEnd type="none" w="med" len="med"/>
                        </a:lnT>
                        <a:noFill/>
                      </a:tcPr>
                    </a:tc>
                    <a:tc>
                      <a:txBody>
                        <a:bodyPr/>
                        <a:lstStyle/>
                        <a:p>
                          <a:pPr algn="l" fontAlgn="b"/>
                          <a:endParaRPr lang="en-US" sz="1050" b="0" i="0" u="none" strike="noStrike" dirty="0">
                            <a:solidFill>
                              <a:srgbClr val="000000"/>
                            </a:solidFill>
                            <a:effectLst/>
                            <a:latin typeface="Calibri"/>
                          </a:endParaRPr>
                        </a:p>
                      </a:txBody>
                      <a:tcPr marL="0" marR="0" marT="0" marB="0" anchor="b">
                        <a:lnT w="12700" cap="flat" cmpd="sng" algn="ctr">
                          <a:solidFill>
                            <a:schemeClr val="tx1"/>
                          </a:solidFill>
                          <a:prstDash val="solid"/>
                          <a:round/>
                          <a:headEnd type="none" w="med" len="med"/>
                          <a:tailEnd type="none" w="med" len="med"/>
                        </a:lnT>
                        <a:noFill/>
                      </a:tcPr>
                    </a:tc>
                    <a:tc>
                      <a:txBody>
                        <a:bodyPr/>
                        <a:lstStyle/>
                        <a:p>
                          <a:pPr algn="l" fontAlgn="b"/>
                          <a:endParaRPr lang="en-US" sz="1050" b="0" i="0" u="none" strike="noStrike" dirty="0">
                            <a:solidFill>
                              <a:srgbClr val="000000"/>
                            </a:solidFill>
                            <a:effectLst/>
                            <a:latin typeface="Calibri"/>
                          </a:endParaRPr>
                        </a:p>
                      </a:txBody>
                      <a:tcPr marL="0" marR="0" marT="0" marB="0" anchor="ctr">
                        <a:lnT w="12700" cap="flat" cmpd="sng" algn="ctr">
                          <a:solidFill>
                            <a:schemeClr val="tx1"/>
                          </a:solidFill>
                          <a:prstDash val="solid"/>
                          <a:round/>
                          <a:headEnd type="none" w="med" len="med"/>
                          <a:tailEnd type="none" w="med" len="med"/>
                        </a:lnT>
                        <a:noFill/>
                      </a:tcPr>
                    </a:tc>
                    <a:tc>
                      <a:txBody>
                        <a:bodyPr/>
                        <a:lstStyle/>
                        <a:p>
                          <a:pPr algn="l" fontAlgn="b"/>
                          <a:endParaRPr lang="en-US" sz="1050" b="0" i="0" u="none" strike="noStrike" dirty="0">
                            <a:solidFill>
                              <a:srgbClr val="000000"/>
                            </a:solidFill>
                            <a:effectLst/>
                            <a:latin typeface="Calibri"/>
                          </a:endParaRPr>
                        </a:p>
                      </a:txBody>
                      <a:tcPr marL="0" marR="0" marT="0" marB="0" anchor="b">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l" rtl="0" fontAlgn="ctr"/>
                          <a:r>
                            <a:rPr lang="en-US" sz="1100" u="none" strike="noStrike" dirty="0">
                              <a:effectLst/>
                            </a:rPr>
                            <a:t>Percentage of the deformation energy converted into heat</a:t>
                          </a:r>
                          <a:endParaRPr lang="en-US" sz="1100" b="0" i="0" u="none" strike="noStrike" dirty="0">
                            <a:solidFill>
                              <a:srgbClr val="000000"/>
                            </a:solidFill>
                            <a:effectLst/>
                            <a:latin typeface="Arial"/>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rtl="0" fontAlgn="ctr"/>
                          <a:r>
                            <a:rPr lang="en-US" sz="1100" u="none" strike="noStrike" dirty="0" smtClean="0">
                              <a:effectLst/>
                            </a:rPr>
                            <a:t>0,9</a:t>
                          </a:r>
                          <a:endParaRPr lang="en-US" sz="1100" b="0" i="0" u="none" strike="noStrike" dirty="0">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50000">
                    <a:tc>
                      <a:txBody>
                        <a:bodyPr/>
                        <a:lstStyle/>
                        <a:p>
                          <a:pPr algn="l" fontAlgn="b"/>
                          <a:endParaRPr lang="en-US" sz="1050" b="0" i="0" u="none" strike="noStrike" dirty="0">
                            <a:solidFill>
                              <a:srgbClr val="000000"/>
                            </a:solidFill>
                            <a:effectLst/>
                            <a:latin typeface="Calibri"/>
                          </a:endParaRPr>
                        </a:p>
                      </a:txBody>
                      <a:tcPr marL="0" marR="0" marT="0" marB="0" anchor="b">
                        <a:noFill/>
                      </a:tcPr>
                    </a:tc>
                    <a:tc>
                      <a:txBody>
                        <a:bodyPr/>
                        <a:lstStyle/>
                        <a:p>
                          <a:pPr algn="l" fontAlgn="b"/>
                          <a:endParaRPr lang="en-US" sz="1050" b="0" i="0" u="none" strike="noStrike" dirty="0">
                            <a:solidFill>
                              <a:srgbClr val="000000"/>
                            </a:solidFill>
                            <a:effectLst/>
                            <a:latin typeface="Calibri"/>
                          </a:endParaRPr>
                        </a:p>
                      </a:txBody>
                      <a:tcPr marL="0" marR="0" marT="0" marB="0" anchor="b">
                        <a:noFill/>
                      </a:tcPr>
                    </a:tc>
                    <a:tc>
                      <a:txBody>
                        <a:bodyPr/>
                        <a:lstStyle/>
                        <a:p>
                          <a:pPr algn="l" fontAlgn="b"/>
                          <a:endParaRPr lang="en-US" sz="1050" b="0" i="0" u="none" strike="noStrike" dirty="0">
                            <a:solidFill>
                              <a:srgbClr val="000000"/>
                            </a:solidFill>
                            <a:effectLst/>
                            <a:latin typeface="Calibri"/>
                          </a:endParaRPr>
                        </a:p>
                      </a:txBody>
                      <a:tcPr marL="0" marR="0" marT="0" marB="0" anchor="ctr">
                        <a:noFill/>
                      </a:tcPr>
                    </a:tc>
                    <a:tc>
                      <a:txBody>
                        <a:bodyPr/>
                        <a:lstStyle/>
                        <a:p>
                          <a:pPr algn="l" fontAlgn="b"/>
                          <a:endParaRPr lang="en-US" sz="1050" b="0" i="0" u="none" strike="noStrike" dirty="0">
                            <a:solidFill>
                              <a:srgbClr val="000000"/>
                            </a:solidFill>
                            <a:effectLst/>
                            <a:latin typeface="Calibri"/>
                          </a:endParaRPr>
                        </a:p>
                      </a:txBody>
                      <a:tcPr marL="0" marR="0" marT="0" marB="0" anchor="b">
                        <a:lnR w="12700" cap="flat" cmpd="sng" algn="ctr">
                          <a:solidFill>
                            <a:schemeClr val="tx1"/>
                          </a:solidFill>
                          <a:prstDash val="solid"/>
                          <a:round/>
                          <a:headEnd type="none" w="med" len="med"/>
                          <a:tailEnd type="none" w="med" len="med"/>
                        </a:lnR>
                        <a:noFill/>
                      </a:tcPr>
                    </a:tc>
                    <a:tc>
                      <a:txBody>
                        <a:bodyPr/>
                        <a:lstStyle/>
                        <a:p>
                          <a:pPr algn="l" rtl="0" fontAlgn="ctr"/>
                          <a:r>
                            <a:rPr lang="en-US" sz="1100" u="none" strike="noStrike" dirty="0">
                              <a:effectLst/>
                            </a:rPr>
                            <a:t>Density (based on steel) [kg/m^3]</a:t>
                          </a:r>
                          <a:endParaRPr lang="en-US" sz="1100" b="0" i="0" u="none" strike="noStrike" dirty="0">
                            <a:solidFill>
                              <a:srgbClr val="000000"/>
                            </a:solidFill>
                            <a:effectLst/>
                            <a:latin typeface="Arial"/>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rtl="0" fontAlgn="ctr"/>
                          <a:r>
                            <a:rPr lang="en-US" sz="1100" u="none" strike="noStrike" dirty="0" smtClean="0">
                              <a:effectLst/>
                            </a:rPr>
                            <a:t>7874</a:t>
                          </a:r>
                          <a:endParaRPr lang="en-US" sz="1100" b="0" i="0" u="none" strike="noStrike" dirty="0">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mc:Fallback>
      </mc:AlternateContent>
      <p:graphicFrame>
        <p:nvGraphicFramePr>
          <p:cNvPr id="4" name="Tabelle 3"/>
          <p:cNvGraphicFramePr>
            <a:graphicFrameLocks noGrp="1"/>
          </p:cNvGraphicFramePr>
          <p:nvPr>
            <p:extLst>
              <p:ext uri="{D42A27DB-BD31-4B8C-83A1-F6EECF244321}">
                <p14:modId xmlns:p14="http://schemas.microsoft.com/office/powerpoint/2010/main" val="1731005113"/>
              </p:ext>
            </p:extLst>
          </p:nvPr>
        </p:nvGraphicFramePr>
        <p:xfrm>
          <a:off x="308484" y="4881001"/>
          <a:ext cx="6134100" cy="390525"/>
        </p:xfrm>
        <a:graphic>
          <a:graphicData uri="http://schemas.openxmlformats.org/drawingml/2006/table">
            <a:tbl>
              <a:tblPr>
                <a:tableStyleId>{5C22544A-7EE6-4342-B048-85BDC9FD1C3A}</a:tableStyleId>
              </a:tblPr>
              <a:tblGrid>
                <a:gridCol w="2016224"/>
                <a:gridCol w="2073176"/>
                <a:gridCol w="2044700"/>
              </a:tblGrid>
              <a:tr h="190500">
                <a:tc rowSpan="2">
                  <a:txBody>
                    <a:bodyPr/>
                    <a:lstStyle/>
                    <a:p>
                      <a:pPr algn="ctr" fontAlgn="ctr"/>
                      <a:r>
                        <a:rPr lang="de-DE" sz="1100" u="none" strike="noStrike" dirty="0" smtClean="0">
                          <a:effectLst/>
                        </a:rPr>
                        <a:t>*Tool </a:t>
                      </a:r>
                      <a:r>
                        <a:rPr lang="de-DE" sz="1100" u="none" strike="noStrike" dirty="0">
                          <a:effectLst/>
                        </a:rPr>
                        <a:t>[J/(cm^3K)]</a:t>
                      </a:r>
                      <a:endParaRPr lang="de-DE" sz="1100" b="1" i="0" u="none" strike="noStrike" dirty="0">
                        <a:solidFill>
                          <a:srgbClr val="FFFFFF"/>
                        </a:solidFill>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l" fontAlgn="b"/>
                      <a:r>
                        <a:rPr lang="de-DE" sz="1100" u="none" strike="noStrike" dirty="0">
                          <a:effectLst/>
                        </a:rPr>
                        <a:t> </a:t>
                      </a:r>
                      <a:endParaRPr lang="de-DE" sz="1100" b="0" i="0" u="none" strike="noStrike" dirty="0">
                        <a:solidFill>
                          <a:srgbClr val="000000"/>
                        </a:solidFill>
                        <a:effectLst/>
                        <a:latin typeface="Calibri"/>
                      </a:endParaRPr>
                    </a:p>
                  </a:txBody>
                  <a:tcPr marL="0" marR="0" marT="0" marB="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tc>
                  <a:txBody>
                    <a:bodyPr/>
                    <a:lstStyle/>
                    <a:p>
                      <a:pPr algn="l" fontAlgn="b"/>
                      <a:r>
                        <a:rPr lang="de-DE" sz="1100" u="none" strike="noStrike">
                          <a:effectLst/>
                        </a:rPr>
                        <a:t> </a:t>
                      </a:r>
                      <a:endParaRPr lang="de-DE" sz="1100" b="0" i="0" u="none" strike="noStrike">
                        <a:solidFill>
                          <a:srgbClr val="000000"/>
                        </a:solidFill>
                        <a:effectLst/>
                        <a:latin typeface="Calibri"/>
                      </a:endParaRPr>
                    </a:p>
                  </a:txBody>
                  <a:tcPr marL="0" marR="0" marT="0" marB="0" anchor="b">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r>
              <a:tr h="200025">
                <a:tc vMerge="1">
                  <a:txBody>
                    <a:bodyPr/>
                    <a:lstStyle/>
                    <a:p>
                      <a:endParaRPr lang="de-DE"/>
                    </a:p>
                  </a:txBody>
                  <a:tcPr/>
                </a:tc>
                <a:tc>
                  <a:txBody>
                    <a:bodyPr/>
                    <a:lstStyle/>
                    <a:p>
                      <a:pPr algn="l" fontAlgn="b"/>
                      <a:r>
                        <a:rPr lang="de-DE" sz="1100" u="none" strike="noStrike" dirty="0">
                          <a:effectLst/>
                        </a:rPr>
                        <a:t> </a:t>
                      </a:r>
                      <a:endParaRPr lang="de-DE" sz="1100" b="0" i="0" u="none" strike="noStrike" dirty="0">
                        <a:solidFill>
                          <a:srgbClr val="000000"/>
                        </a:solidFill>
                        <a:effectLst/>
                        <a:latin typeface="Calibri"/>
                      </a:endParaRPr>
                    </a:p>
                  </a:txBody>
                  <a:tcPr marL="0" marR="0" marT="0" marB="0" anchor="b">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noFill/>
                  </a:tcPr>
                </a:tc>
                <a:tc>
                  <a:txBody>
                    <a:bodyPr/>
                    <a:lstStyle/>
                    <a:p>
                      <a:pPr algn="l" fontAlgn="b"/>
                      <a:r>
                        <a:rPr lang="de-DE" sz="1100" u="none" strike="noStrike" dirty="0">
                          <a:effectLst/>
                        </a:rPr>
                        <a:t> </a:t>
                      </a:r>
                      <a:endParaRPr lang="de-DE" sz="1100" b="0" i="0" u="none" strike="noStrike" dirty="0">
                        <a:solidFill>
                          <a:srgbClr val="000000"/>
                        </a:solidFill>
                        <a:effectLst/>
                        <a:latin typeface="Calibri"/>
                      </a:endParaRPr>
                    </a:p>
                  </a:txBody>
                  <a:tcPr marL="0" marR="0" marT="0" marB="0" anchor="b">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r>
            </a:tbl>
          </a:graphicData>
        </a:graphic>
      </p:graphicFrame>
      <p:graphicFrame>
        <p:nvGraphicFramePr>
          <p:cNvPr id="5" name="Tabelle 4"/>
          <p:cNvGraphicFramePr>
            <a:graphicFrameLocks noGrp="1"/>
          </p:cNvGraphicFramePr>
          <p:nvPr>
            <p:extLst>
              <p:ext uri="{D42A27DB-BD31-4B8C-83A1-F6EECF244321}">
                <p14:modId xmlns:p14="http://schemas.microsoft.com/office/powerpoint/2010/main" val="1228836068"/>
              </p:ext>
            </p:extLst>
          </p:nvPr>
        </p:nvGraphicFramePr>
        <p:xfrm>
          <a:off x="308484" y="5271526"/>
          <a:ext cx="6134100" cy="390525"/>
        </p:xfrm>
        <a:graphic>
          <a:graphicData uri="http://schemas.openxmlformats.org/drawingml/2006/table">
            <a:tbl>
              <a:tblPr>
                <a:tableStyleId>{5C22544A-7EE6-4342-B048-85BDC9FD1C3A}</a:tableStyleId>
              </a:tblPr>
              <a:tblGrid>
                <a:gridCol w="2016224"/>
                <a:gridCol w="2073176"/>
                <a:gridCol w="2044700"/>
              </a:tblGrid>
              <a:tr h="190500">
                <a:tc rowSpan="2">
                  <a:txBody>
                    <a:bodyPr/>
                    <a:lstStyle/>
                    <a:p>
                      <a:pPr algn="ctr" fontAlgn="ctr"/>
                      <a:r>
                        <a:rPr lang="de-DE" sz="1100" u="none" strike="noStrike" dirty="0" smtClean="0">
                          <a:effectLst/>
                        </a:rPr>
                        <a:t>**Workpiece </a:t>
                      </a:r>
                      <a:r>
                        <a:rPr lang="de-DE" sz="1100" u="none" strike="noStrike" dirty="0">
                          <a:effectLst/>
                        </a:rPr>
                        <a:t>[J/(kgK)]</a:t>
                      </a:r>
                      <a:endParaRPr lang="de-DE" sz="1100" b="1" i="0" u="none" strike="noStrike" dirty="0">
                        <a:solidFill>
                          <a:srgbClr val="FFFFFF"/>
                        </a:solidFill>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l" fontAlgn="b"/>
                      <a:r>
                        <a:rPr lang="de-DE" sz="1100" u="none" strike="noStrike" dirty="0">
                          <a:effectLst/>
                        </a:rPr>
                        <a:t> </a:t>
                      </a:r>
                      <a:endParaRPr lang="de-DE" sz="1100" b="0" i="0" u="none" strike="noStrike" dirty="0">
                        <a:solidFill>
                          <a:srgbClr val="000000"/>
                        </a:solidFill>
                        <a:effectLst/>
                        <a:latin typeface="Calibri"/>
                      </a:endParaRPr>
                    </a:p>
                  </a:txBody>
                  <a:tcPr marL="0" marR="0" marT="0" marB="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tc>
                  <a:txBody>
                    <a:bodyPr/>
                    <a:lstStyle/>
                    <a:p>
                      <a:pPr algn="l" fontAlgn="b"/>
                      <a:r>
                        <a:rPr lang="de-DE" sz="1100" u="none" strike="noStrike" dirty="0">
                          <a:effectLst/>
                        </a:rPr>
                        <a:t> </a:t>
                      </a:r>
                      <a:endParaRPr lang="de-DE" sz="1100" b="0" i="0" u="none" strike="noStrike" dirty="0">
                        <a:solidFill>
                          <a:srgbClr val="000000"/>
                        </a:solidFill>
                        <a:effectLst/>
                        <a:latin typeface="Calibri"/>
                      </a:endParaRPr>
                    </a:p>
                  </a:txBody>
                  <a:tcPr marL="0" marR="0" marT="0" marB="0" anchor="b">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r>
              <a:tr h="200025">
                <a:tc vMerge="1">
                  <a:txBody>
                    <a:bodyPr/>
                    <a:lstStyle/>
                    <a:p>
                      <a:endParaRPr lang="de-DE"/>
                    </a:p>
                  </a:txBody>
                  <a:tcPr/>
                </a:tc>
                <a:tc>
                  <a:txBody>
                    <a:bodyPr/>
                    <a:lstStyle/>
                    <a:p>
                      <a:pPr algn="l" fontAlgn="b"/>
                      <a:r>
                        <a:rPr lang="de-DE" sz="1100" u="none" strike="noStrike" dirty="0">
                          <a:effectLst/>
                        </a:rPr>
                        <a:t> </a:t>
                      </a:r>
                      <a:endParaRPr lang="de-DE" sz="1100" b="0" i="0" u="none" strike="noStrike" dirty="0">
                        <a:solidFill>
                          <a:srgbClr val="000000"/>
                        </a:solidFill>
                        <a:effectLst/>
                        <a:latin typeface="Calibri"/>
                      </a:endParaRPr>
                    </a:p>
                  </a:txBody>
                  <a:tcPr marL="0" marR="0" marT="0" marB="0" anchor="b">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noFill/>
                  </a:tcPr>
                </a:tc>
                <a:tc>
                  <a:txBody>
                    <a:bodyPr/>
                    <a:lstStyle/>
                    <a:p>
                      <a:pPr algn="l" fontAlgn="b"/>
                      <a:r>
                        <a:rPr lang="de-DE" sz="1100" u="none" strike="noStrike" dirty="0">
                          <a:effectLst/>
                        </a:rPr>
                        <a:t> </a:t>
                      </a:r>
                      <a:endParaRPr lang="de-DE" sz="1100" b="0" i="0" u="none" strike="noStrike" dirty="0">
                        <a:solidFill>
                          <a:srgbClr val="000000"/>
                        </a:solidFill>
                        <a:effectLst/>
                        <a:latin typeface="Calibri"/>
                      </a:endParaRPr>
                    </a:p>
                  </a:txBody>
                  <a:tcPr marL="0" marR="0" marT="0" marB="0" anchor="b">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r>
            </a:tbl>
          </a:graphicData>
        </a:graphic>
      </p:graphicFrame>
      <mc:AlternateContent xmlns:mc="http://schemas.openxmlformats.org/markup-compatibility/2006" xmlns:a14="http://schemas.microsoft.com/office/drawing/2010/main">
        <mc:Choice Requires="a14">
          <p:sp>
            <p:nvSpPr>
              <p:cNvPr id="12" name="Textfeld 1"/>
              <p:cNvSpPr txBox="1"/>
              <p:nvPr/>
            </p:nvSpPr>
            <p:spPr>
              <a:xfrm>
                <a:off x="2360712" y="4937219"/>
                <a:ext cx="4000500" cy="278089"/>
              </a:xfrm>
              <a:prstGeom prst="rect">
                <a:avLst/>
              </a:prstGeom>
              <a:noFill/>
            </p:spPr>
            <p:style>
              <a:lnRef idx="0">
                <a:scrgbClr r="0" g="0" b="0"/>
              </a:lnRef>
              <a:fillRef idx="0">
                <a:scrgbClr r="0" g="0" b="0"/>
              </a:fillRef>
              <a:effectRef idx="0">
                <a:scrgbClr r="0" g="0" b="0"/>
              </a:effectRef>
              <a:fontRef idx="minor">
                <a:schemeClr val="tx1"/>
              </a:fontRef>
            </p:style>
            <p:txBody>
              <a:bodyPr wrap="squar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de-DE" sz="1100" b="0" i="1">
                              <a:latin typeface="Cambria Math"/>
                            </a:rPr>
                          </m:ctrlPr>
                        </m:sSubPr>
                        <m:e>
                          <m:r>
                            <a:rPr lang="de-DE" sz="1100" b="0" i="1">
                              <a:latin typeface="Cambria Math"/>
                            </a:rPr>
                            <m:t>𝑐</m:t>
                          </m:r>
                        </m:e>
                        <m:sub>
                          <m:r>
                            <a:rPr lang="de-DE" sz="1100" b="0" i="1">
                              <a:latin typeface="Cambria Math"/>
                            </a:rPr>
                            <m:t>𝑝</m:t>
                          </m:r>
                        </m:sub>
                      </m:sSub>
                      <m:d>
                        <m:dPr>
                          <m:ctrlPr>
                            <a:rPr lang="de-DE" sz="1100" b="0" i="1">
                              <a:latin typeface="Cambria Math"/>
                            </a:rPr>
                          </m:ctrlPr>
                        </m:dPr>
                        <m:e>
                          <m:r>
                            <m:rPr>
                              <m:sty m:val="p"/>
                            </m:rPr>
                            <a:rPr lang="de-DE" sz="1100" b="0" i="0">
                              <a:latin typeface="Cambria Math"/>
                            </a:rPr>
                            <m:t>T</m:t>
                          </m:r>
                        </m:e>
                      </m:d>
                      <m:r>
                        <a:rPr lang="de-DE" sz="1100" b="0" i="0">
                          <a:latin typeface="Cambria Math"/>
                        </a:rPr>
                        <m:t>=2,51∗</m:t>
                      </m:r>
                      <m:sSup>
                        <m:sSupPr>
                          <m:ctrlPr>
                            <a:rPr lang="de-DE" sz="1100" b="0" i="1">
                              <a:latin typeface="Cambria Math"/>
                            </a:rPr>
                          </m:ctrlPr>
                        </m:sSupPr>
                        <m:e>
                          <m:r>
                            <a:rPr lang="de-DE" sz="1100" b="0" i="0">
                              <a:latin typeface="Cambria Math"/>
                            </a:rPr>
                            <m:t>10</m:t>
                          </m:r>
                        </m:e>
                        <m:sup>
                          <m:r>
                            <a:rPr lang="de-DE" sz="1100" b="0" i="0">
                              <a:latin typeface="Cambria Math"/>
                            </a:rPr>
                            <m:t>−10</m:t>
                          </m:r>
                        </m:sup>
                      </m:sSup>
                      <m:sSup>
                        <m:sSupPr>
                          <m:ctrlPr>
                            <a:rPr lang="de-DE" sz="1100" b="0" i="1">
                              <a:latin typeface="Cambria Math"/>
                            </a:rPr>
                          </m:ctrlPr>
                        </m:sSupPr>
                        <m:e>
                          <m:r>
                            <m:rPr>
                              <m:sty m:val="p"/>
                            </m:rPr>
                            <a:rPr lang="de-DE" sz="1100" b="0" i="0">
                              <a:latin typeface="Cambria Math"/>
                            </a:rPr>
                            <m:t>T</m:t>
                          </m:r>
                        </m:e>
                        <m:sup>
                          <m:r>
                            <a:rPr lang="de-DE" sz="1100" b="0" i="0">
                              <a:latin typeface="Cambria Math"/>
                            </a:rPr>
                            <m:t>3</m:t>
                          </m:r>
                        </m:sup>
                      </m:sSup>
                      <m:r>
                        <a:rPr lang="de-DE" sz="1100" b="0" i="0">
                          <a:latin typeface="Cambria Math"/>
                        </a:rPr>
                        <m:t>−1,99∗</m:t>
                      </m:r>
                      <m:sSup>
                        <m:sSupPr>
                          <m:ctrlPr>
                            <a:rPr lang="de-DE" sz="1100" b="0" i="1">
                              <a:latin typeface="Cambria Math"/>
                            </a:rPr>
                          </m:ctrlPr>
                        </m:sSupPr>
                        <m:e>
                          <m:r>
                            <a:rPr lang="de-DE" sz="1100" b="0" i="0">
                              <a:latin typeface="Cambria Math"/>
                            </a:rPr>
                            <m:t>10</m:t>
                          </m:r>
                        </m:e>
                        <m:sup>
                          <m:r>
                            <a:rPr lang="de-DE" sz="1100" b="0" i="0">
                              <a:latin typeface="Cambria Math"/>
                            </a:rPr>
                            <m:t>−6</m:t>
                          </m:r>
                        </m:sup>
                      </m:sSup>
                      <m:sSup>
                        <m:sSupPr>
                          <m:ctrlPr>
                            <a:rPr lang="de-DE" sz="1100" b="0" i="1">
                              <a:latin typeface="Cambria Math"/>
                            </a:rPr>
                          </m:ctrlPr>
                        </m:sSupPr>
                        <m:e>
                          <m:r>
                            <m:rPr>
                              <m:sty m:val="p"/>
                            </m:rPr>
                            <a:rPr lang="de-DE" sz="1100" b="0" i="0">
                              <a:latin typeface="Cambria Math"/>
                            </a:rPr>
                            <m:t>T</m:t>
                          </m:r>
                        </m:e>
                        <m:sup>
                          <m:r>
                            <a:rPr lang="de-DE" sz="1100" b="0" i="0">
                              <a:latin typeface="Cambria Math"/>
                            </a:rPr>
                            <m:t>2</m:t>
                          </m:r>
                        </m:sup>
                      </m:sSup>
                      <m:r>
                        <a:rPr lang="de-DE" sz="1100" b="0" i="0">
                          <a:latin typeface="Cambria Math"/>
                        </a:rPr>
                        <m:t>+0,0027</m:t>
                      </m:r>
                      <m:r>
                        <m:rPr>
                          <m:sty m:val="p"/>
                        </m:rPr>
                        <a:rPr lang="de-DE" sz="1100" b="0" i="0">
                          <a:latin typeface="Cambria Math"/>
                        </a:rPr>
                        <m:t>T</m:t>
                      </m:r>
                      <m:r>
                        <a:rPr lang="de-DE" sz="1100" b="0" i="0">
                          <a:latin typeface="Cambria Math"/>
                        </a:rPr>
                        <m:t>+3,09</m:t>
                      </m:r>
                    </m:oMath>
                  </m:oMathPara>
                </a14:m>
                <a:endParaRPr lang="de-DE" sz="1100"/>
              </a:p>
            </p:txBody>
          </p:sp>
        </mc:Choice>
        <mc:Fallback xmlns="">
          <p:sp>
            <p:nvSpPr>
              <p:cNvPr id="12" name="Textfeld 1"/>
              <p:cNvSpPr txBox="1">
                <a:spLocks noRot="1" noChangeAspect="1" noMove="1" noResize="1" noEditPoints="1" noAdjustHandles="1" noChangeArrowheads="1" noChangeShapeType="1" noTextEdit="1"/>
              </p:cNvSpPr>
              <p:nvPr/>
            </p:nvSpPr>
            <p:spPr>
              <a:xfrm>
                <a:off x="2360712" y="4937219"/>
                <a:ext cx="4000500" cy="278089"/>
              </a:xfrm>
              <a:prstGeom prst="rect">
                <a:avLst/>
              </a:prstGeom>
              <a:blipFill rotWithShape="1">
                <a:blip r:embed="rId8"/>
                <a:stretch>
                  <a:fillRect/>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13" name="Textfeld 2"/>
              <p:cNvSpPr txBox="1"/>
              <p:nvPr/>
            </p:nvSpPr>
            <p:spPr>
              <a:xfrm>
                <a:off x="2374999" y="5336417"/>
                <a:ext cx="3971925" cy="278089"/>
              </a:xfrm>
              <a:prstGeom prst="rect">
                <a:avLst/>
              </a:prstGeom>
              <a:noFill/>
            </p:spPr>
            <p:style>
              <a:lnRef idx="0">
                <a:scrgbClr r="0" g="0" b="0"/>
              </a:lnRef>
              <a:fillRef idx="0">
                <a:scrgbClr r="0" g="0" b="0"/>
              </a:fillRef>
              <a:effectRef idx="0">
                <a:scrgbClr r="0" g="0" b="0"/>
              </a:effectRef>
              <a:fontRef idx="minor">
                <a:schemeClr val="tx1"/>
              </a:fontRef>
            </p:style>
            <p:txBody>
              <a:bodyPr wrap="squar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de-DE" sz="1100" b="0" i="1">
                              <a:latin typeface="Cambria Math"/>
                            </a:rPr>
                          </m:ctrlPr>
                        </m:sSubPr>
                        <m:e>
                          <m:r>
                            <a:rPr lang="de-DE" sz="1100" b="0" i="1">
                              <a:latin typeface="Cambria Math"/>
                            </a:rPr>
                            <m:t>𝑐</m:t>
                          </m:r>
                        </m:e>
                        <m:sub>
                          <m:r>
                            <a:rPr lang="de-DE" sz="1100" b="0" i="1">
                              <a:latin typeface="Cambria Math"/>
                            </a:rPr>
                            <m:t>𝑝</m:t>
                          </m:r>
                        </m:sub>
                      </m:sSub>
                      <m:d>
                        <m:dPr>
                          <m:ctrlPr>
                            <a:rPr lang="de-DE" sz="1100" b="0" i="1">
                              <a:latin typeface="Cambria Math"/>
                            </a:rPr>
                          </m:ctrlPr>
                        </m:dPr>
                        <m:e>
                          <m:r>
                            <m:rPr>
                              <m:sty m:val="p"/>
                            </m:rPr>
                            <a:rPr lang="de-DE" sz="1100" b="0" i="0">
                              <a:latin typeface="Cambria Math"/>
                            </a:rPr>
                            <m:t>T</m:t>
                          </m:r>
                        </m:e>
                      </m:d>
                      <m:r>
                        <a:rPr lang="de-DE" sz="1100" b="0" i="0">
                          <a:latin typeface="Cambria Math"/>
                        </a:rPr>
                        <m:t>=−4,39∗</m:t>
                      </m:r>
                      <m:sSup>
                        <m:sSupPr>
                          <m:ctrlPr>
                            <a:rPr lang="de-DE" sz="1100" b="0" i="1">
                              <a:latin typeface="Cambria Math"/>
                            </a:rPr>
                          </m:ctrlPr>
                        </m:sSupPr>
                        <m:e>
                          <m:r>
                            <a:rPr lang="de-DE" sz="1100" b="0" i="0">
                              <a:latin typeface="Cambria Math"/>
                            </a:rPr>
                            <m:t>10</m:t>
                          </m:r>
                        </m:e>
                        <m:sup>
                          <m:r>
                            <a:rPr lang="de-DE" sz="1100" b="0" i="0">
                              <a:latin typeface="Cambria Math"/>
                            </a:rPr>
                            <m:t>−7</m:t>
                          </m:r>
                        </m:sup>
                      </m:sSup>
                      <m:sSup>
                        <m:sSupPr>
                          <m:ctrlPr>
                            <a:rPr lang="de-DE" sz="1100" b="0" i="1">
                              <a:latin typeface="Cambria Math"/>
                            </a:rPr>
                          </m:ctrlPr>
                        </m:sSupPr>
                        <m:e>
                          <m:r>
                            <m:rPr>
                              <m:sty m:val="p"/>
                            </m:rPr>
                            <a:rPr lang="de-DE" sz="1100" b="0" i="0">
                              <a:latin typeface="Cambria Math"/>
                            </a:rPr>
                            <m:t>T</m:t>
                          </m:r>
                        </m:e>
                        <m:sup>
                          <m:r>
                            <a:rPr lang="de-DE" sz="1100" b="0" i="0">
                              <a:latin typeface="Cambria Math"/>
                            </a:rPr>
                            <m:t>3</m:t>
                          </m:r>
                        </m:sup>
                      </m:sSup>
                      <m:r>
                        <a:rPr lang="de-DE" sz="1100" b="0" i="0">
                          <a:latin typeface="Cambria Math"/>
                        </a:rPr>
                        <m:t>−7,07∗</m:t>
                      </m:r>
                      <m:sSup>
                        <m:sSupPr>
                          <m:ctrlPr>
                            <a:rPr lang="de-DE" sz="1100" b="0" i="1">
                              <a:latin typeface="Cambria Math"/>
                            </a:rPr>
                          </m:ctrlPr>
                        </m:sSupPr>
                        <m:e>
                          <m:r>
                            <a:rPr lang="de-DE" sz="1100" b="0" i="0">
                              <a:latin typeface="Cambria Math"/>
                            </a:rPr>
                            <m:t>10</m:t>
                          </m:r>
                        </m:e>
                        <m:sup>
                          <m:r>
                            <a:rPr lang="de-DE" sz="1100" b="0" i="0">
                              <a:latin typeface="Cambria Math"/>
                            </a:rPr>
                            <m:t>−4</m:t>
                          </m:r>
                        </m:sup>
                      </m:sSup>
                      <m:sSup>
                        <m:sSupPr>
                          <m:ctrlPr>
                            <a:rPr lang="de-DE" sz="1100" b="0" i="1">
                              <a:latin typeface="Cambria Math"/>
                            </a:rPr>
                          </m:ctrlPr>
                        </m:sSupPr>
                        <m:e>
                          <m:r>
                            <m:rPr>
                              <m:sty m:val="p"/>
                            </m:rPr>
                            <a:rPr lang="de-DE" sz="1100" b="0" i="0">
                              <a:latin typeface="Cambria Math"/>
                            </a:rPr>
                            <m:t>T</m:t>
                          </m:r>
                        </m:e>
                        <m:sup>
                          <m:r>
                            <a:rPr lang="de-DE" sz="1100" b="0" i="0">
                              <a:latin typeface="Cambria Math"/>
                            </a:rPr>
                            <m:t>2</m:t>
                          </m:r>
                        </m:sup>
                      </m:sSup>
                      <m:r>
                        <a:rPr lang="de-DE" sz="1100" b="0" i="0">
                          <a:latin typeface="Cambria Math"/>
                        </a:rPr>
                        <m:t>+0,0489</m:t>
                      </m:r>
                      <m:r>
                        <m:rPr>
                          <m:sty m:val="p"/>
                        </m:rPr>
                        <a:rPr lang="de-DE" sz="1100" b="0" i="0">
                          <a:latin typeface="Cambria Math"/>
                        </a:rPr>
                        <m:t>T</m:t>
                      </m:r>
                      <m:r>
                        <a:rPr lang="de-DE" sz="1100" b="0" i="0">
                          <a:latin typeface="Cambria Math"/>
                        </a:rPr>
                        <m:t>+481,21</m:t>
                      </m:r>
                    </m:oMath>
                  </m:oMathPara>
                </a14:m>
                <a:endParaRPr lang="de-DE" sz="1100" dirty="0"/>
              </a:p>
            </p:txBody>
          </p:sp>
        </mc:Choice>
        <mc:Fallback xmlns="">
          <p:sp>
            <p:nvSpPr>
              <p:cNvPr id="13" name="Textfeld 2"/>
              <p:cNvSpPr txBox="1">
                <a:spLocks noRot="1" noChangeAspect="1" noMove="1" noResize="1" noEditPoints="1" noAdjustHandles="1" noChangeArrowheads="1" noChangeShapeType="1" noTextEdit="1"/>
              </p:cNvSpPr>
              <p:nvPr/>
            </p:nvSpPr>
            <p:spPr>
              <a:xfrm>
                <a:off x="2374999" y="5336417"/>
                <a:ext cx="3971925" cy="278089"/>
              </a:xfrm>
              <a:prstGeom prst="rect">
                <a:avLst/>
              </a:prstGeom>
              <a:blipFill rotWithShape="1">
                <a:blip r:embed="rId9"/>
                <a:stretch>
                  <a:fillRect/>
                </a:stretch>
              </a:blipFill>
            </p:spPr>
            <p:txBody>
              <a:bodyPr/>
              <a:lstStyle/>
              <a:p>
                <a:r>
                  <a:rPr lang="de-DE">
                    <a:noFill/>
                  </a:rPr>
                  <a:t> </a:t>
                </a:r>
              </a:p>
            </p:txBody>
          </p:sp>
        </mc:Fallback>
      </mc:AlternateContent>
      <p:graphicFrame>
        <p:nvGraphicFramePr>
          <p:cNvPr id="14" name="Tabelle 13"/>
          <p:cNvGraphicFramePr>
            <a:graphicFrameLocks noGrp="1"/>
          </p:cNvGraphicFramePr>
          <p:nvPr>
            <p:extLst>
              <p:ext uri="{D42A27DB-BD31-4B8C-83A1-F6EECF244321}">
                <p14:modId xmlns:p14="http://schemas.microsoft.com/office/powerpoint/2010/main" val="355728527"/>
              </p:ext>
            </p:extLst>
          </p:nvPr>
        </p:nvGraphicFramePr>
        <p:xfrm>
          <a:off x="308484" y="4580332"/>
          <a:ext cx="6134100" cy="300668"/>
        </p:xfrm>
        <a:graphic>
          <a:graphicData uri="http://schemas.openxmlformats.org/drawingml/2006/table">
            <a:tbl>
              <a:tblPr>
                <a:tableStyleId>{5C22544A-7EE6-4342-B048-85BDC9FD1C3A}</a:tableStyleId>
              </a:tblPr>
              <a:tblGrid>
                <a:gridCol w="6134100"/>
              </a:tblGrid>
              <a:tr h="300668">
                <a:tc>
                  <a:txBody>
                    <a:bodyPr/>
                    <a:lstStyle/>
                    <a:p>
                      <a:pPr algn="ctr" fontAlgn="ctr"/>
                      <a:r>
                        <a:rPr lang="de-DE" sz="1300" b="1" u="none" strike="noStrike" dirty="0">
                          <a:solidFill>
                            <a:schemeClr val="bg1"/>
                          </a:solidFill>
                          <a:effectLst/>
                        </a:rPr>
                        <a:t>Interpolation</a:t>
                      </a:r>
                      <a:endParaRPr lang="de-DE" sz="1300" b="1" i="0" u="none" strike="noStrike" dirty="0">
                        <a:solidFill>
                          <a:schemeClr val="bg1"/>
                        </a:solidFill>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549F"/>
                    </a:solidFill>
                  </a:tcPr>
                </a:tc>
              </a:tr>
            </a:tbl>
          </a:graphicData>
        </a:graphic>
      </p:graphicFrame>
    </p:spTree>
    <p:extLst>
      <p:ext uri="{BB962C8B-B14F-4D97-AF65-F5344CB8AC3E}">
        <p14:creationId xmlns:p14="http://schemas.microsoft.com/office/powerpoint/2010/main" val="2289102056"/>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1"/>
          <p:cNvSpPr>
            <a:spLocks noGrp="1"/>
          </p:cNvSpPr>
          <p:nvPr>
            <p:ph type="title"/>
          </p:nvPr>
        </p:nvSpPr>
        <p:spPr>
          <a:xfrm>
            <a:off x="217488" y="0"/>
            <a:ext cx="9467850" cy="719138"/>
          </a:xfrm>
        </p:spPr>
        <p:txBody>
          <a:bodyPr/>
          <a:lstStyle/>
          <a:p>
            <a:r>
              <a:rPr lang="en-US" sz="2400" dirty="0"/>
              <a:t>Influence of uncut chip thickness and cutting </a:t>
            </a:r>
            <a:r>
              <a:rPr lang="en-US" sz="2400" dirty="0" smtClean="0"/>
              <a:t>velocity</a:t>
            </a:r>
            <a:r>
              <a:rPr lang="en-US" dirty="0" smtClean="0"/>
              <a:t/>
            </a:r>
            <a:br>
              <a:rPr lang="en-US" dirty="0" smtClean="0"/>
            </a:br>
            <a:r>
              <a:rPr lang="en-US" dirty="0" smtClean="0">
                <a:solidFill>
                  <a:srgbClr val="407FB7"/>
                </a:solidFill>
              </a:rPr>
              <a:t>Workpiece position 34 mm (ABA)</a:t>
            </a:r>
            <a:endParaRPr lang="en-US" dirty="0">
              <a:solidFill>
                <a:srgbClr val="407FB7"/>
              </a:solidFill>
            </a:endParaRPr>
          </a:p>
        </p:txBody>
      </p:sp>
      <p:graphicFrame>
        <p:nvGraphicFramePr>
          <p:cNvPr id="11" name="Diagramm 10"/>
          <p:cNvGraphicFramePr>
            <a:graphicFrameLocks/>
          </p:cNvGraphicFramePr>
          <p:nvPr>
            <p:extLst>
              <p:ext uri="{D42A27DB-BD31-4B8C-83A1-F6EECF244321}">
                <p14:modId xmlns:p14="http://schemas.microsoft.com/office/powerpoint/2010/main" val="2179257070"/>
              </p:ext>
            </p:extLst>
          </p:nvPr>
        </p:nvGraphicFramePr>
        <p:xfrm>
          <a:off x="6285148" y="3332620"/>
          <a:ext cx="3060340" cy="234026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5" name="Diagramm 4"/>
          <p:cNvGraphicFramePr>
            <a:graphicFrameLocks/>
          </p:cNvGraphicFramePr>
          <p:nvPr>
            <p:extLst>
              <p:ext uri="{D42A27DB-BD31-4B8C-83A1-F6EECF244321}">
                <p14:modId xmlns:p14="http://schemas.microsoft.com/office/powerpoint/2010/main" val="3057534570"/>
              </p:ext>
            </p:extLst>
          </p:nvPr>
        </p:nvGraphicFramePr>
        <p:xfrm>
          <a:off x="200472" y="1241526"/>
          <a:ext cx="3060340" cy="234026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6" name="Diagramm 15"/>
          <p:cNvGraphicFramePr>
            <a:graphicFrameLocks/>
          </p:cNvGraphicFramePr>
          <p:nvPr>
            <p:extLst>
              <p:ext uri="{D42A27DB-BD31-4B8C-83A1-F6EECF244321}">
                <p14:modId xmlns:p14="http://schemas.microsoft.com/office/powerpoint/2010/main" val="3274075142"/>
              </p:ext>
            </p:extLst>
          </p:nvPr>
        </p:nvGraphicFramePr>
        <p:xfrm>
          <a:off x="3224808" y="1241526"/>
          <a:ext cx="3060340" cy="234026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3" name="Diagramm 12"/>
          <p:cNvGraphicFramePr>
            <a:graphicFrameLocks/>
          </p:cNvGraphicFramePr>
          <p:nvPr>
            <p:extLst>
              <p:ext uri="{D42A27DB-BD31-4B8C-83A1-F6EECF244321}">
                <p14:modId xmlns:p14="http://schemas.microsoft.com/office/powerpoint/2010/main" val="1994132699"/>
              </p:ext>
            </p:extLst>
          </p:nvPr>
        </p:nvGraphicFramePr>
        <p:xfrm>
          <a:off x="6285148" y="1241526"/>
          <a:ext cx="3060340" cy="234026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5" name="Diagramm 14"/>
          <p:cNvGraphicFramePr>
            <a:graphicFrameLocks/>
          </p:cNvGraphicFramePr>
          <p:nvPr>
            <p:extLst>
              <p:ext uri="{D42A27DB-BD31-4B8C-83A1-F6EECF244321}">
                <p14:modId xmlns:p14="http://schemas.microsoft.com/office/powerpoint/2010/main" val="2341539602"/>
              </p:ext>
            </p:extLst>
          </p:nvPr>
        </p:nvGraphicFramePr>
        <p:xfrm>
          <a:off x="3224808" y="3332620"/>
          <a:ext cx="3060340" cy="234026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Diagramm 11"/>
          <p:cNvGraphicFramePr>
            <a:graphicFrameLocks/>
          </p:cNvGraphicFramePr>
          <p:nvPr>
            <p:extLst>
              <p:ext uri="{D42A27DB-BD31-4B8C-83A1-F6EECF244321}">
                <p14:modId xmlns:p14="http://schemas.microsoft.com/office/powerpoint/2010/main" val="2360639527"/>
              </p:ext>
            </p:extLst>
          </p:nvPr>
        </p:nvGraphicFramePr>
        <p:xfrm>
          <a:off x="200472" y="3332620"/>
          <a:ext cx="3060340" cy="2340260"/>
        </p:xfrm>
        <a:graphic>
          <a:graphicData uri="http://schemas.openxmlformats.org/drawingml/2006/chart">
            <c:chart xmlns:c="http://schemas.openxmlformats.org/drawingml/2006/chart" xmlns:r="http://schemas.openxmlformats.org/officeDocument/2006/relationships" r:id="rId7"/>
          </a:graphicData>
        </a:graphic>
      </p:graphicFrame>
      <mc:AlternateContent xmlns:mc="http://schemas.openxmlformats.org/markup-compatibility/2006" xmlns:a14="http://schemas.microsoft.com/office/drawing/2010/main">
        <mc:Choice Requires="a14">
          <p:sp>
            <p:nvSpPr>
              <p:cNvPr id="14" name="Textfeld 13"/>
              <p:cNvSpPr txBox="1"/>
              <p:nvPr/>
            </p:nvSpPr>
            <p:spPr>
              <a:xfrm>
                <a:off x="164468" y="847444"/>
                <a:ext cx="9577064" cy="394082"/>
              </a:xfrm>
              <a:prstGeom prst="rect">
                <a:avLst/>
              </a:prstGeom>
              <a:noFill/>
            </p:spPr>
            <p:txBody>
              <a:bodyPr wrap="square" rtlCol="0">
                <a:spAutoFit/>
              </a:bodyPr>
              <a:lstStyle/>
              <a:p>
                <a:pPr algn="ctr"/>
                <a:r>
                  <a:rPr lang="en-US" dirty="0" smtClean="0"/>
                  <a:t>a</a:t>
                </a:r>
                <a:r>
                  <a:rPr lang="en-US" baseline="-25000" dirty="0" smtClean="0"/>
                  <a:t>p </a:t>
                </a:r>
                <a:r>
                  <a:rPr lang="en-US" dirty="0" smtClean="0"/>
                  <a:t>= 2,8 mm, </a:t>
                </a:r>
                <a14:m>
                  <m:oMath xmlns:m="http://schemas.openxmlformats.org/officeDocument/2006/math">
                    <m:r>
                      <a:rPr lang="en-US" i="1" smtClean="0">
                        <a:latin typeface="Cambria Math"/>
                        <a:ea typeface="Cambria Math"/>
                      </a:rPr>
                      <m:t>𝛾</m:t>
                    </m:r>
                  </m:oMath>
                </a14:m>
                <a:r>
                  <a:rPr lang="en-US" dirty="0" smtClean="0"/>
                  <a:t> = 6°, </a:t>
                </a:r>
                <a14:m>
                  <m:oMath xmlns:m="http://schemas.openxmlformats.org/officeDocument/2006/math">
                    <m:r>
                      <a:rPr lang="en-US" i="1" smtClean="0">
                        <a:latin typeface="Cambria Math"/>
                        <a:ea typeface="Cambria Math"/>
                      </a:rPr>
                      <m:t>𝛼</m:t>
                    </m:r>
                  </m:oMath>
                </a14:m>
                <a:r>
                  <a:rPr lang="en-US" dirty="0" smtClean="0"/>
                  <a:t> = 3°, </a:t>
                </a:r>
                <a14:m>
                  <m:oMath xmlns:m="http://schemas.openxmlformats.org/officeDocument/2006/math">
                    <m:sSub>
                      <m:sSubPr>
                        <m:ctrlPr>
                          <a:rPr lang="de-DE" b="0" i="1" smtClean="0">
                            <a:latin typeface="Cambria Math"/>
                          </a:rPr>
                        </m:ctrlPr>
                      </m:sSubPr>
                      <m:e>
                        <m:r>
                          <a:rPr lang="de-DE" b="0" i="1" smtClean="0">
                            <a:latin typeface="Cambria Math"/>
                          </a:rPr>
                          <m:t>𝑟</m:t>
                        </m:r>
                      </m:e>
                      <m:sub>
                        <m:r>
                          <a:rPr lang="de-DE" b="0" i="1" smtClean="0">
                            <a:latin typeface="Cambria Math"/>
                            <a:ea typeface="Cambria Math"/>
                          </a:rPr>
                          <m:t>𝛽</m:t>
                        </m:r>
                      </m:sub>
                    </m:sSub>
                  </m:oMath>
                </a14:m>
                <a:r>
                  <a:rPr lang="en-US" dirty="0" smtClean="0"/>
                  <a:t> = 66 µm, tempered, uncoated, workpiece </a:t>
                </a:r>
                <a:r>
                  <a:rPr lang="en-US" dirty="0"/>
                  <a:t>position: </a:t>
                </a:r>
                <a:r>
                  <a:rPr lang="en-US" dirty="0" smtClean="0"/>
                  <a:t>34 mm</a:t>
                </a:r>
                <a:endParaRPr lang="en-US" dirty="0"/>
              </a:p>
            </p:txBody>
          </p:sp>
        </mc:Choice>
        <mc:Fallback xmlns="">
          <p:sp>
            <p:nvSpPr>
              <p:cNvPr id="14" name="Textfeld 13"/>
              <p:cNvSpPr txBox="1">
                <a:spLocks noRot="1" noChangeAspect="1" noMove="1" noResize="1" noEditPoints="1" noAdjustHandles="1" noChangeArrowheads="1" noChangeShapeType="1" noTextEdit="1"/>
              </p:cNvSpPr>
              <p:nvPr/>
            </p:nvSpPr>
            <p:spPr>
              <a:xfrm>
                <a:off x="164468" y="847444"/>
                <a:ext cx="9577064" cy="394082"/>
              </a:xfrm>
              <a:prstGeom prst="rect">
                <a:avLst/>
              </a:prstGeom>
              <a:blipFill rotWithShape="1">
                <a:blip r:embed="rId8"/>
                <a:stretch>
                  <a:fillRect t="-7692" b="-16923"/>
                </a:stretch>
              </a:blipFill>
            </p:spPr>
            <p:txBody>
              <a:bodyPr/>
              <a:lstStyle/>
              <a:p>
                <a:r>
                  <a:rPr lang="de-DE">
                    <a:noFill/>
                  </a:rPr>
                  <a:t> </a:t>
                </a:r>
              </a:p>
            </p:txBody>
          </p:sp>
        </mc:Fallback>
      </mc:AlternateContent>
      <p:sp>
        <p:nvSpPr>
          <p:cNvPr id="17" name="Textfeld 16"/>
          <p:cNvSpPr txBox="1"/>
          <p:nvPr/>
        </p:nvSpPr>
        <p:spPr>
          <a:xfrm>
            <a:off x="3307933" y="1300513"/>
            <a:ext cx="828092" cy="461665"/>
          </a:xfrm>
          <a:prstGeom prst="rect">
            <a:avLst/>
          </a:prstGeom>
          <a:noFill/>
        </p:spPr>
        <p:txBody>
          <a:bodyPr wrap="square" rtlCol="0">
            <a:spAutoFit/>
          </a:bodyPr>
          <a:lstStyle/>
          <a:p>
            <a:r>
              <a:rPr lang="de-DE" sz="1200" dirty="0" smtClean="0"/>
              <a:t>h</a:t>
            </a:r>
            <a:r>
              <a:rPr lang="de-DE" sz="1200" baseline="-25000" dirty="0" smtClean="0"/>
              <a:t>sp </a:t>
            </a:r>
            <a:r>
              <a:rPr lang="de-DE" sz="1200" dirty="0" smtClean="0"/>
              <a:t> [µm]</a:t>
            </a:r>
            <a:endParaRPr lang="de-DE" sz="1200" dirty="0"/>
          </a:p>
          <a:p>
            <a:endParaRPr lang="de-DE" sz="1200" dirty="0"/>
          </a:p>
        </p:txBody>
      </p:sp>
    </p:spTree>
    <p:extLst>
      <p:ext uri="{BB962C8B-B14F-4D97-AF65-F5344CB8AC3E}">
        <p14:creationId xmlns:p14="http://schemas.microsoft.com/office/powerpoint/2010/main" val="4116454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1"/>
          <p:cNvSpPr>
            <a:spLocks noGrp="1"/>
          </p:cNvSpPr>
          <p:nvPr>
            <p:ph type="title"/>
          </p:nvPr>
        </p:nvSpPr>
        <p:spPr>
          <a:xfrm>
            <a:off x="217488" y="0"/>
            <a:ext cx="9467850" cy="719138"/>
          </a:xfrm>
        </p:spPr>
        <p:txBody>
          <a:bodyPr/>
          <a:lstStyle/>
          <a:p>
            <a:r>
              <a:rPr lang="en-US" sz="2400" dirty="0"/>
              <a:t>Influence of uncut chip thickness and cutting </a:t>
            </a:r>
            <a:r>
              <a:rPr lang="en-US" sz="2400" dirty="0" smtClean="0"/>
              <a:t>velocity</a:t>
            </a:r>
            <a:r>
              <a:rPr lang="en-US" dirty="0" smtClean="0"/>
              <a:t/>
            </a:r>
            <a:br>
              <a:rPr lang="en-US" dirty="0" smtClean="0"/>
            </a:br>
            <a:r>
              <a:rPr lang="en-US" dirty="0" smtClean="0">
                <a:solidFill>
                  <a:srgbClr val="407FB7"/>
                </a:solidFill>
              </a:rPr>
              <a:t>Workpiece position 80 mm (ABA)</a:t>
            </a:r>
            <a:endParaRPr lang="en-US" dirty="0">
              <a:solidFill>
                <a:srgbClr val="407FB7"/>
              </a:solidFill>
            </a:endParaRPr>
          </a:p>
        </p:txBody>
      </p:sp>
      <p:graphicFrame>
        <p:nvGraphicFramePr>
          <p:cNvPr id="11" name="Diagramm 10"/>
          <p:cNvGraphicFramePr>
            <a:graphicFrameLocks/>
          </p:cNvGraphicFramePr>
          <p:nvPr>
            <p:extLst>
              <p:ext uri="{D42A27DB-BD31-4B8C-83A1-F6EECF244321}">
                <p14:modId xmlns:p14="http://schemas.microsoft.com/office/powerpoint/2010/main" val="2935185734"/>
              </p:ext>
            </p:extLst>
          </p:nvPr>
        </p:nvGraphicFramePr>
        <p:xfrm>
          <a:off x="6285148" y="3332620"/>
          <a:ext cx="3060340" cy="234026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 name="Diagramm 5"/>
          <p:cNvGraphicFramePr>
            <a:graphicFrameLocks/>
          </p:cNvGraphicFramePr>
          <p:nvPr>
            <p:extLst>
              <p:ext uri="{D42A27DB-BD31-4B8C-83A1-F6EECF244321}">
                <p14:modId xmlns:p14="http://schemas.microsoft.com/office/powerpoint/2010/main" val="4061524354"/>
              </p:ext>
            </p:extLst>
          </p:nvPr>
        </p:nvGraphicFramePr>
        <p:xfrm>
          <a:off x="200472" y="1241526"/>
          <a:ext cx="3060340" cy="234026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6" name="Diagramm 15"/>
          <p:cNvGraphicFramePr>
            <a:graphicFrameLocks/>
          </p:cNvGraphicFramePr>
          <p:nvPr>
            <p:extLst>
              <p:ext uri="{D42A27DB-BD31-4B8C-83A1-F6EECF244321}">
                <p14:modId xmlns:p14="http://schemas.microsoft.com/office/powerpoint/2010/main" val="2609368795"/>
              </p:ext>
            </p:extLst>
          </p:nvPr>
        </p:nvGraphicFramePr>
        <p:xfrm>
          <a:off x="3224808" y="1241526"/>
          <a:ext cx="3060340" cy="234026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4" name="Diagramm 13"/>
          <p:cNvGraphicFramePr>
            <a:graphicFrameLocks/>
          </p:cNvGraphicFramePr>
          <p:nvPr>
            <p:extLst>
              <p:ext uri="{D42A27DB-BD31-4B8C-83A1-F6EECF244321}">
                <p14:modId xmlns:p14="http://schemas.microsoft.com/office/powerpoint/2010/main" val="2974125355"/>
              </p:ext>
            </p:extLst>
          </p:nvPr>
        </p:nvGraphicFramePr>
        <p:xfrm>
          <a:off x="6285148" y="1241526"/>
          <a:ext cx="3060340" cy="234026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5" name="Diagramm 14"/>
          <p:cNvGraphicFramePr>
            <a:graphicFrameLocks/>
          </p:cNvGraphicFramePr>
          <p:nvPr>
            <p:extLst>
              <p:ext uri="{D42A27DB-BD31-4B8C-83A1-F6EECF244321}">
                <p14:modId xmlns:p14="http://schemas.microsoft.com/office/powerpoint/2010/main" val="3746498775"/>
              </p:ext>
            </p:extLst>
          </p:nvPr>
        </p:nvGraphicFramePr>
        <p:xfrm>
          <a:off x="3224808" y="3332620"/>
          <a:ext cx="3060340" cy="234026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Diagramm 11"/>
          <p:cNvGraphicFramePr>
            <a:graphicFrameLocks/>
          </p:cNvGraphicFramePr>
          <p:nvPr>
            <p:extLst>
              <p:ext uri="{D42A27DB-BD31-4B8C-83A1-F6EECF244321}">
                <p14:modId xmlns:p14="http://schemas.microsoft.com/office/powerpoint/2010/main" val="160370464"/>
              </p:ext>
            </p:extLst>
          </p:nvPr>
        </p:nvGraphicFramePr>
        <p:xfrm>
          <a:off x="200472" y="3332620"/>
          <a:ext cx="3060340" cy="2340260"/>
        </p:xfrm>
        <a:graphic>
          <a:graphicData uri="http://schemas.openxmlformats.org/drawingml/2006/chart">
            <c:chart xmlns:c="http://schemas.openxmlformats.org/drawingml/2006/chart" xmlns:r="http://schemas.openxmlformats.org/officeDocument/2006/relationships" r:id="rId7"/>
          </a:graphicData>
        </a:graphic>
      </p:graphicFrame>
      <mc:AlternateContent xmlns:mc="http://schemas.openxmlformats.org/markup-compatibility/2006" xmlns:a14="http://schemas.microsoft.com/office/drawing/2010/main">
        <mc:Choice Requires="a14">
          <p:sp>
            <p:nvSpPr>
              <p:cNvPr id="13" name="Textfeld 12"/>
              <p:cNvSpPr txBox="1"/>
              <p:nvPr/>
            </p:nvSpPr>
            <p:spPr>
              <a:xfrm>
                <a:off x="164468" y="847444"/>
                <a:ext cx="9577064" cy="394082"/>
              </a:xfrm>
              <a:prstGeom prst="rect">
                <a:avLst/>
              </a:prstGeom>
              <a:noFill/>
            </p:spPr>
            <p:txBody>
              <a:bodyPr wrap="square" rtlCol="0">
                <a:spAutoFit/>
              </a:bodyPr>
              <a:lstStyle/>
              <a:p>
                <a:pPr algn="ctr"/>
                <a:r>
                  <a:rPr lang="en-US" dirty="0" smtClean="0"/>
                  <a:t>a</a:t>
                </a:r>
                <a:r>
                  <a:rPr lang="en-US" baseline="-25000" dirty="0" smtClean="0"/>
                  <a:t>p </a:t>
                </a:r>
                <a:r>
                  <a:rPr lang="en-US" dirty="0" smtClean="0"/>
                  <a:t>= 2,8 mm, </a:t>
                </a:r>
                <a14:m>
                  <m:oMath xmlns:m="http://schemas.openxmlformats.org/officeDocument/2006/math">
                    <m:r>
                      <a:rPr lang="en-US" i="1" smtClean="0">
                        <a:latin typeface="Cambria Math"/>
                        <a:ea typeface="Cambria Math"/>
                      </a:rPr>
                      <m:t>𝛾</m:t>
                    </m:r>
                  </m:oMath>
                </a14:m>
                <a:r>
                  <a:rPr lang="en-US" dirty="0" smtClean="0"/>
                  <a:t> = 6°, </a:t>
                </a:r>
                <a14:m>
                  <m:oMath xmlns:m="http://schemas.openxmlformats.org/officeDocument/2006/math">
                    <m:r>
                      <a:rPr lang="en-US" i="1" smtClean="0">
                        <a:latin typeface="Cambria Math"/>
                        <a:ea typeface="Cambria Math"/>
                      </a:rPr>
                      <m:t>𝛼</m:t>
                    </m:r>
                  </m:oMath>
                </a14:m>
                <a:r>
                  <a:rPr lang="en-US" dirty="0" smtClean="0"/>
                  <a:t> = 3°, </a:t>
                </a:r>
                <a14:m>
                  <m:oMath xmlns:m="http://schemas.openxmlformats.org/officeDocument/2006/math">
                    <m:sSub>
                      <m:sSubPr>
                        <m:ctrlPr>
                          <a:rPr lang="de-DE" b="0" i="1" smtClean="0">
                            <a:latin typeface="Cambria Math"/>
                          </a:rPr>
                        </m:ctrlPr>
                      </m:sSubPr>
                      <m:e>
                        <m:r>
                          <a:rPr lang="de-DE" b="0" i="1" smtClean="0">
                            <a:latin typeface="Cambria Math"/>
                          </a:rPr>
                          <m:t>𝑟</m:t>
                        </m:r>
                      </m:e>
                      <m:sub>
                        <m:r>
                          <a:rPr lang="de-DE" b="0" i="1" smtClean="0">
                            <a:latin typeface="Cambria Math"/>
                            <a:ea typeface="Cambria Math"/>
                          </a:rPr>
                          <m:t>𝛽</m:t>
                        </m:r>
                      </m:sub>
                    </m:sSub>
                  </m:oMath>
                </a14:m>
                <a:r>
                  <a:rPr lang="en-US" dirty="0" smtClean="0"/>
                  <a:t> = 66 µm, tempered, uncoated, workpiece </a:t>
                </a:r>
                <a:r>
                  <a:rPr lang="en-US" dirty="0"/>
                  <a:t>position: </a:t>
                </a:r>
                <a:r>
                  <a:rPr lang="en-US" dirty="0" smtClean="0"/>
                  <a:t>80 mm</a:t>
                </a:r>
                <a:endParaRPr lang="en-US" dirty="0"/>
              </a:p>
            </p:txBody>
          </p:sp>
        </mc:Choice>
        <mc:Fallback xmlns="">
          <p:sp>
            <p:nvSpPr>
              <p:cNvPr id="13" name="Textfeld 12"/>
              <p:cNvSpPr txBox="1">
                <a:spLocks noRot="1" noChangeAspect="1" noMove="1" noResize="1" noEditPoints="1" noAdjustHandles="1" noChangeArrowheads="1" noChangeShapeType="1" noTextEdit="1"/>
              </p:cNvSpPr>
              <p:nvPr/>
            </p:nvSpPr>
            <p:spPr>
              <a:xfrm>
                <a:off x="164468" y="847444"/>
                <a:ext cx="9577064" cy="394082"/>
              </a:xfrm>
              <a:prstGeom prst="rect">
                <a:avLst/>
              </a:prstGeom>
              <a:blipFill rotWithShape="1">
                <a:blip r:embed="rId8"/>
                <a:stretch>
                  <a:fillRect t="-7692" b="-16923"/>
                </a:stretch>
              </a:blipFill>
            </p:spPr>
            <p:txBody>
              <a:bodyPr/>
              <a:lstStyle/>
              <a:p>
                <a:r>
                  <a:rPr lang="de-DE">
                    <a:noFill/>
                  </a:rPr>
                  <a:t> </a:t>
                </a:r>
              </a:p>
            </p:txBody>
          </p:sp>
        </mc:Fallback>
      </mc:AlternateContent>
      <p:sp>
        <p:nvSpPr>
          <p:cNvPr id="17" name="Textfeld 16"/>
          <p:cNvSpPr txBox="1"/>
          <p:nvPr/>
        </p:nvSpPr>
        <p:spPr>
          <a:xfrm>
            <a:off x="3307933" y="1300513"/>
            <a:ext cx="828092" cy="461665"/>
          </a:xfrm>
          <a:prstGeom prst="rect">
            <a:avLst/>
          </a:prstGeom>
          <a:noFill/>
        </p:spPr>
        <p:txBody>
          <a:bodyPr wrap="square" rtlCol="0">
            <a:spAutoFit/>
          </a:bodyPr>
          <a:lstStyle/>
          <a:p>
            <a:r>
              <a:rPr lang="de-DE" sz="1200" dirty="0" smtClean="0"/>
              <a:t>h</a:t>
            </a:r>
            <a:r>
              <a:rPr lang="de-DE" sz="1200" baseline="-25000" dirty="0" smtClean="0"/>
              <a:t>sp </a:t>
            </a:r>
            <a:r>
              <a:rPr lang="de-DE" sz="1200" dirty="0" smtClean="0"/>
              <a:t> [µm]</a:t>
            </a:r>
            <a:endParaRPr lang="de-DE" sz="1200" dirty="0"/>
          </a:p>
          <a:p>
            <a:endParaRPr lang="de-DE" sz="1200" dirty="0"/>
          </a:p>
        </p:txBody>
      </p:sp>
    </p:spTree>
    <p:extLst>
      <p:ext uri="{BB962C8B-B14F-4D97-AF65-F5344CB8AC3E}">
        <p14:creationId xmlns:p14="http://schemas.microsoft.com/office/powerpoint/2010/main" val="17233225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1"/>
          <p:cNvSpPr>
            <a:spLocks noGrp="1"/>
          </p:cNvSpPr>
          <p:nvPr>
            <p:ph type="title"/>
          </p:nvPr>
        </p:nvSpPr>
        <p:spPr>
          <a:xfrm>
            <a:off x="217488" y="0"/>
            <a:ext cx="9467850" cy="719138"/>
          </a:xfrm>
        </p:spPr>
        <p:txBody>
          <a:bodyPr/>
          <a:lstStyle/>
          <a:p>
            <a:r>
              <a:rPr lang="en-US" dirty="0"/>
              <a:t>Experimental Setup</a:t>
            </a:r>
            <a:br>
              <a:rPr lang="en-US" dirty="0"/>
            </a:br>
            <a:r>
              <a:rPr lang="en-US" dirty="0">
                <a:solidFill>
                  <a:srgbClr val="407FB7"/>
                </a:solidFill>
              </a:rPr>
              <a:t>Boundary </a:t>
            </a:r>
            <a:r>
              <a:rPr lang="en-US" dirty="0" smtClean="0">
                <a:solidFill>
                  <a:srgbClr val="407FB7"/>
                </a:solidFill>
              </a:rPr>
              <a:t>Conditions for AISI 4140</a:t>
            </a:r>
            <a:endParaRPr lang="en-US" dirty="0">
              <a:solidFill>
                <a:srgbClr val="407FB7"/>
              </a:solidFill>
            </a:endParaRPr>
          </a:p>
        </p:txBody>
      </p:sp>
      <mc:AlternateContent xmlns:mc="http://schemas.openxmlformats.org/markup-compatibility/2006" xmlns:a14="http://schemas.microsoft.com/office/drawing/2010/main">
        <mc:Choice Requires="a14">
          <p:graphicFrame>
            <p:nvGraphicFramePr>
              <p:cNvPr id="5" name="Tabelle 4"/>
              <p:cNvGraphicFramePr>
                <a:graphicFrameLocks noGrp="1"/>
              </p:cNvGraphicFramePr>
              <p:nvPr>
                <p:extLst>
                  <p:ext uri="{D42A27DB-BD31-4B8C-83A1-F6EECF244321}">
                    <p14:modId xmlns:p14="http://schemas.microsoft.com/office/powerpoint/2010/main" val="2968119704"/>
                  </p:ext>
                </p:extLst>
              </p:nvPr>
            </p:nvGraphicFramePr>
            <p:xfrm>
              <a:off x="308485" y="891255"/>
              <a:ext cx="9287999" cy="4537108"/>
            </p:xfrm>
            <a:graphic>
              <a:graphicData uri="http://schemas.openxmlformats.org/drawingml/2006/table">
                <a:tbl>
                  <a:tblPr/>
                  <a:tblGrid>
                    <a:gridCol w="2016223"/>
                    <a:gridCol w="1080120"/>
                    <a:gridCol w="2016224"/>
                    <a:gridCol w="1080120"/>
                    <a:gridCol w="2009149"/>
                    <a:gridCol w="1086163"/>
                  </a:tblGrid>
                  <a:tr h="252000">
                    <a:tc gridSpan="6">
                      <a:txBody>
                        <a:bodyPr/>
                        <a:lstStyle/>
                        <a:p>
                          <a:pPr algn="ctr" rtl="0" fontAlgn="ctr"/>
                          <a:r>
                            <a:rPr lang="en-US" sz="1400" b="1" i="0" u="none" strike="noStrike" dirty="0" smtClean="0">
                              <a:solidFill>
                                <a:srgbClr val="FFFFFF"/>
                              </a:solidFill>
                              <a:effectLst/>
                              <a:latin typeface="Arial"/>
                            </a:rPr>
                            <a:t>Boundary Conditions</a:t>
                          </a:r>
                          <a:endParaRPr lang="en-US" sz="1400" b="1" i="0" u="none" strike="noStrike" dirty="0">
                            <a:solidFill>
                              <a:srgbClr val="FFFFFF"/>
                            </a:solidFill>
                            <a:effectLst/>
                            <a:latin typeface="Arial"/>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549F"/>
                        </a:solidFill>
                      </a:tcPr>
                    </a:tc>
                    <a:tc hMerge="1">
                      <a:txBody>
                        <a:bodyPr/>
                        <a:lstStyle/>
                        <a:p>
                          <a:endParaRPr lang="de-DE"/>
                        </a:p>
                      </a:txBody>
                      <a:tcPr/>
                    </a:tc>
                    <a:tc hMerge="1">
                      <a:txBody>
                        <a:bodyPr/>
                        <a:lstStyle/>
                        <a:p>
                          <a:endParaRPr lang="de-DE"/>
                        </a:p>
                      </a:txBody>
                      <a:tcPr/>
                    </a:tc>
                    <a:tc hMerge="1">
                      <a:txBody>
                        <a:bodyPr/>
                        <a:lstStyle/>
                        <a:p>
                          <a:endParaRPr lang="de-DE"/>
                        </a:p>
                      </a:txBody>
                      <a:tcPr/>
                    </a:tc>
                    <a:tc hMerge="1">
                      <a:txBody>
                        <a:bodyPr/>
                        <a:lstStyle/>
                        <a:p>
                          <a:endParaRPr lang="de-DE"/>
                        </a:p>
                      </a:txBody>
                      <a:tcPr/>
                    </a:tc>
                    <a:tc hMerge="1">
                      <a:txBody>
                        <a:bodyPr/>
                        <a:lstStyle/>
                        <a:p>
                          <a:endParaRPr lang="de-DE"/>
                        </a:p>
                      </a:txBody>
                      <a:tcPr/>
                    </a:tc>
                  </a:tr>
                  <a:tr h="252028">
                    <a:tc gridSpan="2">
                      <a:txBody>
                        <a:bodyPr/>
                        <a:lstStyle/>
                        <a:p>
                          <a:pPr algn="ctr" rtl="0" fontAlgn="ctr"/>
                          <a:r>
                            <a:rPr lang="en-US" sz="1200" b="1" i="0" u="none" strike="noStrike" dirty="0" smtClean="0">
                              <a:solidFill>
                                <a:srgbClr val="FFFFFF"/>
                              </a:solidFill>
                              <a:effectLst/>
                              <a:latin typeface="Arial"/>
                            </a:rPr>
                            <a:t>Tool</a:t>
                          </a:r>
                          <a:endParaRPr lang="en-US" sz="1200" b="1" i="0" u="none" strike="noStrike" dirty="0">
                            <a:solidFill>
                              <a:srgbClr val="FFFFFF"/>
                            </a:solidFill>
                            <a:effectLst/>
                            <a:latin typeface="Arial"/>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407FB7"/>
                        </a:solidFill>
                      </a:tcPr>
                    </a:tc>
                    <a:tc hMerge="1">
                      <a:txBody>
                        <a:bodyPr/>
                        <a:lstStyle/>
                        <a:p>
                          <a:endParaRPr lang="de-DE"/>
                        </a:p>
                      </a:txBody>
                      <a:tcPr/>
                    </a:tc>
                    <a:tc gridSpan="2">
                      <a:txBody>
                        <a:bodyPr/>
                        <a:lstStyle/>
                        <a:p>
                          <a:pPr algn="ctr" rtl="0" fontAlgn="ctr"/>
                          <a:r>
                            <a:rPr lang="en-US" sz="1200" b="1" i="0" u="none" strike="noStrike" dirty="0" smtClean="0">
                              <a:solidFill>
                                <a:srgbClr val="FFFFFF"/>
                              </a:solidFill>
                              <a:effectLst/>
                              <a:latin typeface="Arial"/>
                            </a:rPr>
                            <a:t>Camera</a:t>
                          </a:r>
                          <a:endParaRPr lang="en-US" sz="1200" b="1" i="0" u="none" strike="noStrike" dirty="0">
                            <a:solidFill>
                              <a:srgbClr val="FFFFFF"/>
                            </a:solidFill>
                            <a:effectLst/>
                            <a:latin typeface="Arial"/>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407FB7"/>
                        </a:solidFill>
                      </a:tcPr>
                    </a:tc>
                    <a:tc hMerge="1">
                      <a:txBody>
                        <a:bodyPr/>
                        <a:lstStyle/>
                        <a:p>
                          <a:endParaRPr lang="de-DE"/>
                        </a:p>
                      </a:txBody>
                      <a:tcPr/>
                    </a:tc>
                    <a:tc gridSpan="2">
                      <a:txBody>
                        <a:bodyPr/>
                        <a:lstStyle/>
                        <a:p>
                          <a:pPr algn="ctr" rtl="0" fontAlgn="ctr"/>
                          <a:r>
                            <a:rPr lang="en-US" sz="1200" b="1" i="0" u="none" strike="noStrike" dirty="0" smtClean="0">
                              <a:solidFill>
                                <a:srgbClr val="FFFFFF"/>
                              </a:solidFill>
                              <a:effectLst/>
                              <a:latin typeface="Arial"/>
                            </a:rPr>
                            <a:t>Workpiece</a:t>
                          </a:r>
                          <a:endParaRPr lang="en-US" sz="1200" b="1" i="0" u="none" strike="noStrike" dirty="0">
                            <a:solidFill>
                              <a:srgbClr val="FFFFFF"/>
                            </a:solidFill>
                            <a:effectLst/>
                            <a:latin typeface="Arial"/>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407FB7"/>
                        </a:solidFill>
                      </a:tcPr>
                    </a:tc>
                    <a:tc hMerge="1">
                      <a:txBody>
                        <a:bodyPr/>
                        <a:lstStyle/>
                        <a:p>
                          <a:endParaRPr lang="de-DE"/>
                        </a:p>
                      </a:txBody>
                      <a:tcPr/>
                    </a:tc>
                  </a:tr>
                  <a:tr h="450000">
                    <a:tc>
                      <a:txBody>
                        <a:bodyPr/>
                        <a:lstStyle/>
                        <a:p>
                          <a:pPr algn="l" rtl="0" fontAlgn="ctr"/>
                          <a:r>
                            <a:rPr lang="en-US" sz="1100" b="0" i="0" u="none" strike="noStrike" dirty="0" smtClean="0">
                              <a:solidFill>
                                <a:srgbClr val="000000"/>
                              </a:solidFill>
                              <a:effectLst/>
                              <a:latin typeface="Arial"/>
                            </a:rPr>
                            <a:t>Heat Conductivity [W/(mK)]</a:t>
                          </a:r>
                          <a:endParaRPr lang="en-US" sz="1100" b="0" i="0" u="none" strike="noStrike" dirty="0">
                            <a:solidFill>
                              <a:srgbClr val="000000"/>
                            </a:solidFill>
                            <a:effectLst/>
                            <a:latin typeface="Arial"/>
                          </a:endParaRPr>
                        </a:p>
                      </a:txBody>
                      <a:tcPr marL="45720" marR="4572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8F1FA"/>
                        </a:solidFill>
                      </a:tcPr>
                    </a:tc>
                    <a:tc>
                      <a:txBody>
                        <a:bodyPr/>
                        <a:lstStyle/>
                        <a:p>
                          <a:pPr algn="ctr" rtl="0" fontAlgn="ctr"/>
                          <a:r>
                            <a:rPr lang="en-US" sz="1100" b="0" i="0" u="none" strike="noStrike" dirty="0" smtClean="0">
                              <a:solidFill>
                                <a:srgbClr val="000000"/>
                              </a:solidFill>
                              <a:effectLst/>
                              <a:latin typeface="Arial"/>
                            </a:rPr>
                            <a:t>75,4</a:t>
                          </a:r>
                          <a:endParaRPr lang="en-US" sz="1100" b="0" i="0" u="none" strike="noStrike" dirty="0">
                            <a:solidFill>
                              <a:srgbClr val="000000"/>
                            </a:solidFill>
                            <a:effectLst/>
                            <a:latin typeface="Arial"/>
                          </a:endParaRPr>
                        </a:p>
                      </a:txBody>
                      <a:tcPr marL="45720" marR="4572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rtl="0" fontAlgn="ctr"/>
                          <a:r>
                            <a:rPr lang="en-US" sz="1100" b="0" i="0" u="none" strike="noStrike" dirty="0" smtClean="0">
                              <a:solidFill>
                                <a:srgbClr val="000000"/>
                              </a:solidFill>
                              <a:effectLst/>
                              <a:latin typeface="Arial"/>
                            </a:rPr>
                            <a:t>Pixel pitch (Infrared Camera) [mm/pixel]</a:t>
                          </a:r>
                          <a:endParaRPr lang="en-US" sz="1100" b="0" i="0" u="none" strike="noStrike" dirty="0">
                            <a:solidFill>
                              <a:srgbClr val="000000"/>
                            </a:solidFill>
                            <a:effectLst/>
                            <a:latin typeface="Arial"/>
                          </a:endParaRPr>
                        </a:p>
                      </a:txBody>
                      <a:tcPr marL="45720" marR="4572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8F1FA"/>
                        </a:solidFill>
                      </a:tcPr>
                    </a:tc>
                    <a:tc>
                      <a:txBody>
                        <a:bodyPr/>
                        <a:lstStyle/>
                        <a:p>
                          <a:pPr algn="ctr" rtl="0" fontAlgn="ctr"/>
                          <a:r>
                            <a:rPr lang="en-US" sz="1100" b="0" i="0" u="none" strike="noStrike" dirty="0" smtClean="0">
                              <a:solidFill>
                                <a:srgbClr val="000000"/>
                              </a:solidFill>
                              <a:effectLst/>
                              <a:latin typeface="Arial"/>
                            </a:rPr>
                            <a:t>0,015</a:t>
                          </a:r>
                          <a:endParaRPr lang="en-US" sz="1100" b="0" i="0" u="none" strike="noStrike" dirty="0">
                            <a:solidFill>
                              <a:srgbClr val="000000"/>
                            </a:solidFill>
                            <a:effectLst/>
                            <a:latin typeface="Arial"/>
                          </a:endParaRPr>
                        </a:p>
                      </a:txBody>
                      <a:tcPr marL="45720" marR="4572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rtl="0" fontAlgn="ctr"/>
                          <a:r>
                            <a:rPr lang="en-US" sz="1100" b="0" i="0" u="none" strike="noStrike" dirty="0">
                              <a:solidFill>
                                <a:srgbClr val="000000"/>
                              </a:solidFill>
                              <a:effectLst/>
                              <a:latin typeface="Arial"/>
                            </a:rPr>
                            <a:t>Length of the workpiece [mm]</a:t>
                          </a:r>
                        </a:p>
                      </a:txBody>
                      <a:tcPr marL="45720" marR="4572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8F1FA"/>
                        </a:solidFill>
                      </a:tcPr>
                    </a:tc>
                    <a:tc>
                      <a:txBody>
                        <a:bodyPr/>
                        <a:lstStyle/>
                        <a:p>
                          <a:pPr algn="ctr" rtl="0" fontAlgn="ctr"/>
                          <a:r>
                            <a:rPr lang="en-US" sz="1100" b="0" i="0" u="none" strike="noStrike" dirty="0" smtClean="0">
                              <a:solidFill>
                                <a:srgbClr val="000000"/>
                              </a:solidFill>
                              <a:effectLst/>
                              <a:latin typeface="Arial"/>
                            </a:rPr>
                            <a:t>80</a:t>
                          </a:r>
                          <a:endParaRPr lang="en-US" sz="1100" b="0" i="0" u="none" strike="noStrike" dirty="0">
                            <a:solidFill>
                              <a:srgbClr val="000000"/>
                            </a:solidFill>
                            <a:effectLst/>
                            <a:latin typeface="Arial"/>
                          </a:endParaRPr>
                        </a:p>
                      </a:txBody>
                      <a:tcPr marL="45720" marR="4572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50000">
                    <a:tc>
                      <a:txBody>
                        <a:bodyPr/>
                        <a:lstStyle/>
                        <a:p>
                          <a:pPr algn="l" rtl="0" fontAlgn="ctr"/>
                          <a:r>
                            <a:rPr lang="en-US" sz="1100" b="0" i="0" u="none" strike="noStrike" dirty="0" smtClean="0">
                              <a:solidFill>
                                <a:srgbClr val="000000"/>
                              </a:solidFill>
                              <a:effectLst/>
                              <a:latin typeface="Arial"/>
                            </a:rPr>
                            <a:t>Heat Capacity  [J/(cm^3K)]</a:t>
                          </a:r>
                          <a:endParaRPr lang="en-US" sz="1100" b="0" i="0" u="none" strike="noStrike" dirty="0">
                            <a:solidFill>
                              <a:srgbClr val="000000"/>
                            </a:solidFill>
                            <a:effectLst/>
                            <a:latin typeface="Arial"/>
                          </a:endParaRPr>
                        </a:p>
                      </a:txBody>
                      <a:tcPr marL="45720" marR="4572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8F1FA"/>
                        </a:solidFill>
                      </a:tcPr>
                    </a:tc>
                    <a:tc>
                      <a:txBody>
                        <a:bodyPr/>
                        <a:lstStyle/>
                        <a:p>
                          <a:pPr algn="ctr" rtl="0" fontAlgn="ctr"/>
                          <a:r>
                            <a:rPr lang="en-US" sz="1100" b="0" i="0" u="none" strike="noStrike" dirty="0" smtClean="0">
                              <a:solidFill>
                                <a:srgbClr val="000000"/>
                              </a:solidFill>
                              <a:effectLst/>
                              <a:latin typeface="Arial"/>
                            </a:rPr>
                            <a:t>Interpolation*</a:t>
                          </a:r>
                          <a:endParaRPr lang="en-US" sz="1100" b="0" i="0" u="none" strike="noStrike" dirty="0">
                            <a:solidFill>
                              <a:srgbClr val="000000"/>
                            </a:solidFill>
                            <a:effectLst/>
                            <a:latin typeface="Arial"/>
                          </a:endParaRPr>
                        </a:p>
                      </a:txBody>
                      <a:tcPr marL="45720" marR="4572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rtl="0" fontAlgn="ctr"/>
                          <a:r>
                            <a:rPr lang="en-US" sz="1100" b="0" i="0" u="none" strike="noStrike" dirty="0" smtClean="0">
                              <a:solidFill>
                                <a:srgbClr val="000000"/>
                              </a:solidFill>
                              <a:effectLst/>
                              <a:latin typeface="Arial"/>
                            </a:rPr>
                            <a:t>Maximum digit level valid (FLIR X)</a:t>
                          </a:r>
                          <a:endParaRPr lang="en-US" sz="1100" b="0" i="0" u="none" strike="noStrike" dirty="0">
                            <a:solidFill>
                              <a:srgbClr val="000000"/>
                            </a:solidFill>
                            <a:effectLst/>
                            <a:latin typeface="Arial"/>
                          </a:endParaRPr>
                        </a:p>
                      </a:txBody>
                      <a:tcPr marL="45720" marR="4572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8F1FA"/>
                        </a:solidFill>
                      </a:tcPr>
                    </a:tc>
                    <a:tc>
                      <a:txBody>
                        <a:bodyPr/>
                        <a:lstStyle/>
                        <a:p>
                          <a:pPr algn="ctr" rtl="0" fontAlgn="ctr"/>
                          <a:r>
                            <a:rPr lang="en-US" sz="1100" b="0" i="0" u="none" strike="noStrike" dirty="0" smtClean="0">
                              <a:solidFill>
                                <a:srgbClr val="000000"/>
                              </a:solidFill>
                              <a:effectLst/>
                              <a:latin typeface="Arial"/>
                            </a:rPr>
                            <a:t>8192</a:t>
                          </a:r>
                          <a:endParaRPr lang="en-US" sz="1100" b="0" i="0" u="none" strike="noStrike" dirty="0">
                            <a:solidFill>
                              <a:srgbClr val="000000"/>
                            </a:solidFill>
                            <a:effectLst/>
                            <a:latin typeface="Arial"/>
                          </a:endParaRPr>
                        </a:p>
                      </a:txBody>
                      <a:tcPr marL="45720" marR="4572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rtl="0" fontAlgn="ctr"/>
                          <a:r>
                            <a:rPr lang="en-US" sz="1100" b="0" i="0" u="none" strike="noStrike" dirty="0" smtClean="0">
                              <a:solidFill>
                                <a:srgbClr val="000000"/>
                              </a:solidFill>
                              <a:effectLst/>
                              <a:latin typeface="Arial"/>
                            </a:rPr>
                            <a:t>Heat Capacity [J/(kgK)]</a:t>
                          </a:r>
                          <a:endParaRPr lang="en-US" sz="1100" b="0" i="0" u="none" strike="noStrike" dirty="0">
                            <a:solidFill>
                              <a:srgbClr val="000000"/>
                            </a:solidFill>
                            <a:effectLst/>
                            <a:latin typeface="Arial"/>
                          </a:endParaRPr>
                        </a:p>
                      </a:txBody>
                      <a:tcPr marL="45720" marR="4572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8F1FA"/>
                        </a:solidFill>
                      </a:tcPr>
                    </a:tc>
                    <a:tc>
                      <a:txBody>
                        <a:bodyPr/>
                        <a:lstStyle/>
                        <a:p>
                          <a:pPr algn="ctr" rtl="0" fontAlgn="ctr"/>
                          <a:r>
                            <a:rPr lang="en-US" sz="1100" b="0" i="0" u="none" strike="noStrike" dirty="0" smtClean="0">
                              <a:solidFill>
                                <a:srgbClr val="000000"/>
                              </a:solidFill>
                              <a:effectLst/>
                              <a:latin typeface="Arial"/>
                            </a:rPr>
                            <a:t>Interpolation**</a:t>
                          </a:r>
                          <a:endParaRPr lang="en-US" sz="1100" b="0" i="0" u="none" strike="noStrike" dirty="0">
                            <a:solidFill>
                              <a:srgbClr val="000000"/>
                            </a:solidFill>
                            <a:effectLst/>
                            <a:latin typeface="Arial"/>
                          </a:endParaRPr>
                        </a:p>
                      </a:txBody>
                      <a:tcPr marL="45720" marR="4572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50000">
                    <a:tc>
                      <a:txBody>
                        <a:bodyPr/>
                        <a:lstStyle/>
                        <a:p>
                          <a:pPr algn="l" rtl="0" fontAlgn="ctr"/>
                          <a:r>
                            <a:rPr lang="en-US" sz="1100" b="0" i="0" u="none" strike="noStrike" dirty="0" smtClean="0">
                              <a:solidFill>
                                <a:srgbClr val="000000"/>
                              </a:solidFill>
                              <a:effectLst/>
                              <a:latin typeface="Arial"/>
                            </a:rPr>
                            <a:t>Rake Angle [°]</a:t>
                          </a:r>
                          <a:endParaRPr lang="en-US" sz="1100" b="0" i="0" u="none" strike="noStrike" dirty="0">
                            <a:solidFill>
                              <a:srgbClr val="000000"/>
                            </a:solidFill>
                            <a:effectLst/>
                            <a:latin typeface="Arial"/>
                          </a:endParaRPr>
                        </a:p>
                      </a:txBody>
                      <a:tcPr marL="45720" marR="4572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8F1FA"/>
                        </a:solidFill>
                      </a:tcPr>
                    </a:tc>
                    <a:tc>
                      <a:txBody>
                        <a:bodyPr/>
                        <a:lstStyle/>
                        <a:p>
                          <a:pPr algn="ctr" rtl="0" fontAlgn="ctr"/>
                          <a:r>
                            <a:rPr lang="en-US" sz="1100" b="0" i="0" u="none" strike="noStrike" dirty="0" smtClean="0">
                              <a:solidFill>
                                <a:srgbClr val="000000"/>
                              </a:solidFill>
                              <a:effectLst/>
                              <a:latin typeface="Arial"/>
                            </a:rPr>
                            <a:t>6</a:t>
                          </a:r>
                          <a:endParaRPr lang="en-US" sz="1100" b="0" i="0" u="none" strike="noStrike" dirty="0">
                            <a:solidFill>
                              <a:srgbClr val="000000"/>
                            </a:solidFill>
                            <a:effectLst/>
                            <a:latin typeface="Arial"/>
                          </a:endParaRPr>
                        </a:p>
                      </a:txBody>
                      <a:tcPr marL="45720" marR="4572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rtl="0" fontAlgn="ctr"/>
                          <a:r>
                            <a:rPr lang="en-US" sz="1100" b="0" i="0" u="none" strike="noStrike" dirty="0" smtClean="0">
                              <a:solidFill>
                                <a:srgbClr val="000000"/>
                              </a:solidFill>
                              <a:effectLst/>
                              <a:latin typeface="Arial"/>
                            </a:rPr>
                            <a:t>Maximum digit level valid (FLIR SC7600)</a:t>
                          </a:r>
                          <a:endParaRPr lang="en-US" sz="1100" b="0" i="0" u="none" strike="noStrike" dirty="0">
                            <a:solidFill>
                              <a:srgbClr val="000000"/>
                            </a:solidFill>
                            <a:effectLst/>
                            <a:latin typeface="Arial"/>
                          </a:endParaRPr>
                        </a:p>
                      </a:txBody>
                      <a:tcPr marL="45720" marR="4572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8F1FA"/>
                        </a:solidFill>
                      </a:tcPr>
                    </a:tc>
                    <a:tc>
                      <a:txBody>
                        <a:bodyPr/>
                        <a:lstStyle/>
                        <a:p>
                          <a:pPr algn="ctr" rtl="0" fontAlgn="ctr"/>
                          <a:r>
                            <a:rPr lang="en-US" sz="1100" b="0" i="0" u="none" strike="noStrike" dirty="0" smtClean="0">
                              <a:solidFill>
                                <a:srgbClr val="000000"/>
                              </a:solidFill>
                              <a:effectLst/>
                              <a:latin typeface="Arial"/>
                            </a:rPr>
                            <a:t>16000</a:t>
                          </a:r>
                          <a:endParaRPr lang="en-US" sz="1100" b="0" i="0" u="none" strike="noStrike" dirty="0">
                            <a:solidFill>
                              <a:srgbClr val="000000"/>
                            </a:solidFill>
                            <a:effectLst/>
                            <a:latin typeface="Arial"/>
                          </a:endParaRPr>
                        </a:p>
                      </a:txBody>
                      <a:tcPr marL="45720" marR="4572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rtl="0" fontAlgn="ctr"/>
                          <a:r>
                            <a:rPr lang="en-US" sz="1100" b="0" i="0" u="none" strike="noStrike" dirty="0" smtClean="0">
                              <a:solidFill>
                                <a:srgbClr val="000000"/>
                              </a:solidFill>
                              <a:effectLst/>
                              <a:latin typeface="Arial"/>
                            </a:rPr>
                            <a:t>Workpiece Material</a:t>
                          </a:r>
                          <a:endParaRPr lang="en-US" sz="1100" b="0" i="0" u="none" strike="noStrike" dirty="0">
                            <a:solidFill>
                              <a:srgbClr val="000000"/>
                            </a:solidFill>
                            <a:effectLst/>
                            <a:latin typeface="Arial"/>
                          </a:endParaRPr>
                        </a:p>
                      </a:txBody>
                      <a:tcPr marL="45720" marR="4572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8F1FA"/>
                        </a:solidFill>
                      </a:tcPr>
                    </a:tc>
                    <a:tc>
                      <a:txBody>
                        <a:bodyPr/>
                        <a:lstStyle/>
                        <a:p>
                          <a:pPr algn="ctr" rtl="0" fontAlgn="ctr"/>
                          <a:r>
                            <a:rPr lang="en-US" sz="1100" b="0" i="0" u="none" strike="noStrike" dirty="0" smtClean="0">
                              <a:solidFill>
                                <a:srgbClr val="000000"/>
                              </a:solidFill>
                              <a:effectLst/>
                              <a:latin typeface="Arial"/>
                            </a:rPr>
                            <a:t>AISI 4140 (normalized / tempered)</a:t>
                          </a:r>
                          <a:endParaRPr lang="en-US" sz="1100" b="0" i="0" u="none" strike="noStrike" dirty="0">
                            <a:solidFill>
                              <a:srgbClr val="000000"/>
                            </a:solidFill>
                            <a:effectLst/>
                            <a:latin typeface="Arial"/>
                          </a:endParaRPr>
                        </a:p>
                      </a:txBody>
                      <a:tcPr marL="45720" marR="4572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50000">
                    <a:tc>
                      <a:txBody>
                        <a:bodyPr/>
                        <a:lstStyle/>
                        <a:p>
                          <a:pPr algn="l" rtl="0" fontAlgn="ctr"/>
                          <a:r>
                            <a:rPr lang="en-US" sz="1100" b="0" i="0" u="none" strike="noStrike" dirty="0" smtClean="0">
                              <a:solidFill>
                                <a:srgbClr val="000000"/>
                              </a:solidFill>
                              <a:effectLst/>
                              <a:latin typeface="Arial"/>
                            </a:rPr>
                            <a:t>Clearance Angle [°]</a:t>
                          </a:r>
                          <a:endParaRPr lang="en-US" sz="1100" b="0" i="0" u="none" strike="noStrike" dirty="0">
                            <a:solidFill>
                              <a:srgbClr val="000000"/>
                            </a:solidFill>
                            <a:effectLst/>
                            <a:latin typeface="Arial"/>
                          </a:endParaRPr>
                        </a:p>
                      </a:txBody>
                      <a:tcPr marL="45720" marR="4572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8F1FA"/>
                        </a:solidFill>
                      </a:tcPr>
                    </a:tc>
                    <a:tc>
                      <a:txBody>
                        <a:bodyPr/>
                        <a:lstStyle/>
                        <a:p>
                          <a:pPr algn="ctr" rtl="0" fontAlgn="ctr"/>
                          <a:r>
                            <a:rPr lang="en-US" sz="1100" b="0" i="0" u="none" strike="noStrike" dirty="0" smtClean="0">
                              <a:solidFill>
                                <a:srgbClr val="000000"/>
                              </a:solidFill>
                              <a:effectLst/>
                              <a:latin typeface="Arial"/>
                            </a:rPr>
                            <a:t>3</a:t>
                          </a:r>
                          <a:endParaRPr lang="en-US" sz="1100" b="0" i="0" u="none" strike="noStrike" dirty="0">
                            <a:solidFill>
                              <a:srgbClr val="000000"/>
                            </a:solidFill>
                            <a:effectLst/>
                            <a:latin typeface="Arial"/>
                          </a:endParaRPr>
                        </a:p>
                      </a:txBody>
                      <a:tcPr marL="45720" marR="4572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rtl="0" fontAlgn="ctr"/>
                          <a:r>
                            <a:rPr lang="en-US" sz="1100" b="0" i="0" u="none" strike="noStrike" dirty="0">
                              <a:solidFill>
                                <a:srgbClr val="000000"/>
                              </a:solidFill>
                              <a:effectLst/>
                              <a:latin typeface="Arial"/>
                            </a:rPr>
                            <a:t>Frame Rate (Infrared Camera) [Hz]</a:t>
                          </a:r>
                        </a:p>
                      </a:txBody>
                      <a:tcPr marL="45720" marR="4572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8F1FA"/>
                        </a:solidFill>
                      </a:tcPr>
                    </a:tc>
                    <a:tc>
                      <a:txBody>
                        <a:bodyPr/>
                        <a:lstStyle/>
                        <a:p>
                          <a:pPr algn="ctr" rtl="0" fontAlgn="ctr"/>
                          <a:r>
                            <a:rPr lang="en-US" sz="1100" b="0" i="0" u="none" strike="noStrike" dirty="0" smtClean="0">
                              <a:solidFill>
                                <a:srgbClr val="000000"/>
                              </a:solidFill>
                              <a:effectLst/>
                              <a:latin typeface="Arial"/>
                            </a:rPr>
                            <a:t>328</a:t>
                          </a:r>
                          <a:endParaRPr lang="en-US" sz="1100" b="0" i="0" u="none" strike="noStrike" dirty="0">
                            <a:solidFill>
                              <a:srgbClr val="000000"/>
                            </a:solidFill>
                            <a:effectLst/>
                            <a:latin typeface="Arial"/>
                          </a:endParaRPr>
                        </a:p>
                      </a:txBody>
                      <a:tcPr marL="45720" marR="4572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rtl="0" fontAlgn="ctr"/>
                          <a:r>
                            <a:rPr lang="en-US" sz="1100" b="0" i="0" u="none" strike="noStrike" dirty="0">
                              <a:solidFill>
                                <a:srgbClr val="000000"/>
                              </a:solidFill>
                              <a:effectLst/>
                              <a:latin typeface="Arial"/>
                            </a:rPr>
                            <a:t>Depth of Cut ap [mm]</a:t>
                          </a:r>
                        </a:p>
                      </a:txBody>
                      <a:tcPr marL="45720" marR="4572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8F1FA"/>
                        </a:solidFill>
                      </a:tcPr>
                    </a:tc>
                    <a:tc>
                      <a:txBody>
                        <a:bodyPr/>
                        <a:lstStyle/>
                        <a:p>
                          <a:pPr algn="ctr" rtl="0" fontAlgn="ctr"/>
                          <a:r>
                            <a:rPr lang="en-US" sz="1100" b="0" i="0" u="none" strike="noStrike" dirty="0" smtClean="0">
                              <a:solidFill>
                                <a:srgbClr val="000000"/>
                              </a:solidFill>
                              <a:effectLst/>
                              <a:latin typeface="Arial"/>
                            </a:rPr>
                            <a:t>2,8</a:t>
                          </a:r>
                          <a:endParaRPr lang="en-US" sz="1100" b="0" i="0" u="none" strike="noStrike" dirty="0">
                            <a:solidFill>
                              <a:srgbClr val="000000"/>
                            </a:solidFill>
                            <a:effectLst/>
                            <a:latin typeface="Arial"/>
                          </a:endParaRPr>
                        </a:p>
                      </a:txBody>
                      <a:tcPr marL="45720" marR="4572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50000">
                    <a:tc>
                      <a:txBody>
                        <a:bodyPr/>
                        <a:lstStyle/>
                        <a:p>
                          <a:pPr algn="l" rtl="0" fontAlgn="ctr"/>
                          <a:r>
                            <a:rPr lang="en-US" sz="1100" b="0" i="0" u="none" strike="noStrike" dirty="0">
                              <a:solidFill>
                                <a:srgbClr val="000000"/>
                              </a:solidFill>
                              <a:effectLst/>
                              <a:latin typeface="Arial"/>
                            </a:rPr>
                            <a:t>Assumed percentage of heat conducted away by convection and radiation</a:t>
                          </a:r>
                        </a:p>
                      </a:txBody>
                      <a:tcPr marL="45720" marR="4572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8F1FA"/>
                        </a:solidFill>
                      </a:tcPr>
                    </a:tc>
                    <a:tc>
                      <a:txBody>
                        <a:bodyPr/>
                        <a:lstStyle/>
                        <a:p>
                          <a:pPr algn="ctr" rtl="0" fontAlgn="ctr"/>
                          <a:r>
                            <a:rPr lang="en-US" sz="1100" b="0" i="0" u="none" strike="noStrike" dirty="0" smtClean="0">
                              <a:solidFill>
                                <a:srgbClr val="000000"/>
                              </a:solidFill>
                              <a:effectLst/>
                              <a:latin typeface="Arial"/>
                            </a:rPr>
                            <a:t>0,03</a:t>
                          </a:r>
                          <a:endParaRPr lang="en-US" sz="1100" b="0" i="0" u="none" strike="noStrike" dirty="0">
                            <a:solidFill>
                              <a:srgbClr val="000000"/>
                            </a:solidFill>
                            <a:effectLst/>
                            <a:latin typeface="Arial"/>
                          </a:endParaRPr>
                        </a:p>
                      </a:txBody>
                      <a:tcPr marL="45720" marR="4572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rtl="0" fontAlgn="ctr"/>
                          <a:r>
                            <a:rPr lang="en-US" sz="1100" b="0" i="0" u="none" strike="noStrike" dirty="0" smtClean="0">
                              <a:solidFill>
                                <a:srgbClr val="000000"/>
                              </a:solidFill>
                              <a:effectLst/>
                              <a:latin typeface="Arial"/>
                            </a:rPr>
                            <a:t>Minimum valid temperature for the frames [°C]</a:t>
                          </a:r>
                          <a:endParaRPr lang="en-US" sz="1100" b="0" i="0" u="none" strike="noStrike" dirty="0">
                            <a:solidFill>
                              <a:srgbClr val="000000"/>
                            </a:solidFill>
                            <a:effectLst/>
                            <a:latin typeface="Arial"/>
                          </a:endParaRPr>
                        </a:p>
                      </a:txBody>
                      <a:tcPr marL="45720" marR="4572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8F1FA"/>
                        </a:solidFill>
                      </a:tcPr>
                    </a:tc>
                    <a:tc>
                      <a:txBody>
                        <a:bodyPr/>
                        <a:lstStyle/>
                        <a:p>
                          <a:pPr algn="ctr" rtl="0" fontAlgn="ctr"/>
                          <a:r>
                            <a:rPr lang="en-US" sz="1100" b="0" i="0" u="none" strike="noStrike" dirty="0" smtClean="0">
                              <a:solidFill>
                                <a:srgbClr val="000000"/>
                              </a:solidFill>
                              <a:effectLst/>
                              <a:latin typeface="Arial"/>
                            </a:rPr>
                            <a:t>200</a:t>
                          </a:r>
                          <a:endParaRPr lang="en-US" sz="1100" b="0" i="0" u="none" strike="noStrike" dirty="0">
                            <a:solidFill>
                              <a:srgbClr val="000000"/>
                            </a:solidFill>
                            <a:effectLst/>
                            <a:latin typeface="Arial"/>
                          </a:endParaRPr>
                        </a:p>
                      </a:txBody>
                      <a:tcPr marL="45720" marR="4572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rtl="0" fontAlgn="ctr"/>
                          <a:r>
                            <a:rPr lang="en-US" sz="1100" u="none" strike="noStrike" dirty="0" smtClean="0">
                              <a:effectLst/>
                            </a:rPr>
                            <a:t>Maximum error of the workpiece position for </a:t>
                          </a:r>
                          <a14:m>
                            <m:oMath xmlns:m="http://schemas.openxmlformats.org/officeDocument/2006/math">
                              <m:sSub>
                                <m:sSubPr>
                                  <m:ctrlPr>
                                    <a:rPr lang="en-US" sz="1100" i="1" u="none" strike="noStrike" dirty="0" smtClean="0">
                                      <a:effectLst/>
                                      <a:latin typeface="Cambria Math"/>
                                    </a:rPr>
                                  </m:ctrlPr>
                                </m:sSubPr>
                                <m:e>
                                  <m:r>
                                    <a:rPr lang="en-US" sz="1100" i="1" u="none" strike="noStrike" dirty="0" smtClean="0">
                                      <a:effectLst/>
                                      <a:latin typeface="Cambria Math"/>
                                    </a:rPr>
                                    <m:t>𝑣</m:t>
                                  </m:r>
                                </m:e>
                                <m:sub>
                                  <m:r>
                                    <a:rPr lang="en-US" sz="1100" i="1" u="none" strike="noStrike" dirty="0" smtClean="0">
                                      <a:effectLst/>
                                      <a:latin typeface="Cambria Math"/>
                                    </a:rPr>
                                    <m:t>𝑐</m:t>
                                  </m:r>
                                </m:sub>
                              </m:sSub>
                            </m:oMath>
                          </a14:m>
                          <a:r>
                            <a:rPr lang="en-US" sz="1100" u="none" strike="noStrike" dirty="0">
                              <a:effectLst/>
                            </a:rPr>
                            <a:t> = 100 [mm/mm]</a:t>
                          </a:r>
                          <a:endParaRPr lang="en-US" sz="1100" b="0" i="0" u="none" strike="noStrike" dirty="0">
                            <a:solidFill>
                              <a:srgbClr val="000000"/>
                            </a:solidFill>
                            <a:effectLst/>
                            <a:latin typeface="Arial"/>
                          </a:endParaRPr>
                        </a:p>
                      </a:txBody>
                      <a:tcPr marL="45720" marR="4572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8F1FA"/>
                        </a:solidFill>
                      </a:tcPr>
                    </a:tc>
                    <a:tc>
                      <a:txBody>
                        <a:bodyPr/>
                        <a:lstStyle/>
                        <a:p>
                          <a:pPr algn="ctr" rtl="0" fontAlgn="ctr"/>
                          <a:r>
                            <a:rPr lang="en-US" sz="1100" b="0" i="0" u="none" strike="noStrike" dirty="0" smtClean="0">
                              <a:solidFill>
                                <a:srgbClr val="000000"/>
                              </a:solidFill>
                              <a:effectLst/>
                              <a:latin typeface="Arial"/>
                            </a:rPr>
                            <a:t>0,064</a:t>
                          </a:r>
                          <a:endParaRPr lang="en-US" sz="1100" b="0" i="0" u="none" strike="noStrike" dirty="0">
                            <a:solidFill>
                              <a:srgbClr val="000000"/>
                            </a:solidFill>
                            <a:effectLst/>
                            <a:latin typeface="Arial"/>
                          </a:endParaRPr>
                        </a:p>
                      </a:txBody>
                      <a:tcPr marL="45720" marR="4572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50000">
                    <a:tc>
                      <a:txBody>
                        <a:bodyPr/>
                        <a:lstStyle/>
                        <a:p>
                          <a:pPr algn="l" rtl="0" fontAlgn="ctr"/>
                          <a:r>
                            <a:rPr lang="en-US" sz="1100" b="0" i="0" u="none" strike="noStrike" dirty="0" smtClean="0">
                              <a:solidFill>
                                <a:srgbClr val="000000"/>
                              </a:solidFill>
                              <a:effectLst/>
                              <a:latin typeface="Arial"/>
                            </a:rPr>
                            <a:t>Cutting edge radius [µm]</a:t>
                          </a:r>
                          <a:endParaRPr lang="en-US" sz="1100" b="0" i="0" u="none" strike="noStrike" dirty="0">
                            <a:solidFill>
                              <a:srgbClr val="000000"/>
                            </a:solidFill>
                            <a:effectLst/>
                            <a:latin typeface="Arial"/>
                          </a:endParaRPr>
                        </a:p>
                      </a:txBody>
                      <a:tcPr marL="45720" marR="4572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8F1FA"/>
                        </a:solidFill>
                      </a:tcPr>
                    </a:tc>
                    <a:tc>
                      <a:txBody>
                        <a:bodyPr/>
                        <a:lstStyle/>
                        <a:p>
                          <a:pPr algn="ctr" rtl="0" fontAlgn="ctr"/>
                          <a:r>
                            <a:rPr lang="en-US" sz="1100" b="0" i="0" u="none" strike="noStrike" dirty="0" smtClean="0">
                              <a:solidFill>
                                <a:srgbClr val="000000"/>
                              </a:solidFill>
                              <a:effectLst/>
                              <a:latin typeface="Arial"/>
                            </a:rPr>
                            <a:t>66</a:t>
                          </a:r>
                          <a:endParaRPr lang="en-US" sz="1100" b="0" i="0" u="none" strike="noStrike" dirty="0">
                            <a:solidFill>
                              <a:srgbClr val="000000"/>
                            </a:solidFill>
                            <a:effectLst/>
                            <a:latin typeface="Arial"/>
                          </a:endParaRPr>
                        </a:p>
                      </a:txBody>
                      <a:tcPr marL="45720" marR="4572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rtl="0" fontAlgn="ctr"/>
                          <a:r>
                            <a:rPr lang="en-US" sz="1100" b="0" i="0" u="none" strike="noStrike" dirty="0">
                              <a:solidFill>
                                <a:srgbClr val="000000"/>
                              </a:solidFill>
                              <a:effectLst/>
                              <a:latin typeface="Arial"/>
                            </a:rPr>
                            <a:t>Emissivity  (Experimentally determined - tool and workpiece coated)</a:t>
                          </a:r>
                        </a:p>
                      </a:txBody>
                      <a:tcPr marL="45720" marR="4572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8F1FA"/>
                        </a:solidFill>
                      </a:tcPr>
                    </a:tc>
                    <a:tc>
                      <a:txBody>
                        <a:bodyPr/>
                        <a:lstStyle/>
                        <a:p>
                          <a:pPr algn="ctr" rtl="0" fontAlgn="ctr"/>
                          <a:r>
                            <a:rPr lang="en-US" sz="1100" b="0" i="0" u="none" strike="noStrike" dirty="0" smtClean="0">
                              <a:solidFill>
                                <a:srgbClr val="000000"/>
                              </a:solidFill>
                              <a:effectLst/>
                              <a:latin typeface="Arial"/>
                            </a:rPr>
                            <a:t>0,85</a:t>
                          </a:r>
                          <a:endParaRPr lang="en-US" sz="1100" b="0" i="0" u="none" strike="noStrike" dirty="0">
                            <a:solidFill>
                              <a:srgbClr val="000000"/>
                            </a:solidFill>
                            <a:effectLst/>
                            <a:latin typeface="Arial"/>
                          </a:endParaRPr>
                        </a:p>
                      </a:txBody>
                      <a:tcPr marL="45720" marR="4572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rtl="0" fontAlgn="ctr"/>
                          <a:r>
                            <a:rPr lang="en-US" sz="1100" u="none" strike="noStrike" dirty="0" smtClean="0">
                              <a:effectLst/>
                            </a:rPr>
                            <a:t>Maximum error of the workpiece position for </a:t>
                          </a:r>
                          <a14:m>
                            <m:oMath xmlns:m="http://schemas.openxmlformats.org/officeDocument/2006/math">
                              <m:sSub>
                                <m:sSubPr>
                                  <m:ctrlPr>
                                    <a:rPr lang="en-US" sz="1100" i="1" u="none" strike="noStrike" dirty="0" smtClean="0">
                                      <a:effectLst/>
                                      <a:latin typeface="Cambria Math"/>
                                    </a:rPr>
                                  </m:ctrlPr>
                                </m:sSubPr>
                                <m:e>
                                  <m:r>
                                    <a:rPr lang="en-US" sz="1100" i="1" u="none" strike="noStrike" dirty="0" smtClean="0">
                                      <a:effectLst/>
                                      <a:latin typeface="Cambria Math"/>
                                    </a:rPr>
                                    <m:t>𝑣</m:t>
                                  </m:r>
                                </m:e>
                                <m:sub>
                                  <m:r>
                                    <a:rPr lang="en-US" sz="1100" i="1" u="none" strike="noStrike" dirty="0" smtClean="0">
                                      <a:effectLst/>
                                      <a:latin typeface="Cambria Math"/>
                                    </a:rPr>
                                    <m:t>𝑐</m:t>
                                  </m:r>
                                </m:sub>
                              </m:sSub>
                            </m:oMath>
                          </a14:m>
                          <a:r>
                            <a:rPr lang="en-US" sz="1100" u="none" strike="noStrike" dirty="0">
                              <a:effectLst/>
                            </a:rPr>
                            <a:t> = 150 [mm/mm]</a:t>
                          </a:r>
                          <a:endParaRPr lang="en-US" sz="1100" b="0" i="0" u="none" strike="noStrike" dirty="0">
                            <a:solidFill>
                              <a:srgbClr val="000000"/>
                            </a:solidFill>
                            <a:effectLst/>
                            <a:latin typeface="Arial"/>
                          </a:endParaRPr>
                        </a:p>
                      </a:txBody>
                      <a:tcPr marL="45720" marR="4572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8F1FA"/>
                        </a:solidFill>
                      </a:tcPr>
                    </a:tc>
                    <a:tc>
                      <a:txBody>
                        <a:bodyPr/>
                        <a:lstStyle/>
                        <a:p>
                          <a:pPr algn="ctr" rtl="0" fontAlgn="ctr"/>
                          <a:r>
                            <a:rPr lang="en-US" sz="1100" b="0" i="0" u="none" strike="noStrike" dirty="0" smtClean="0">
                              <a:solidFill>
                                <a:srgbClr val="000000"/>
                              </a:solidFill>
                              <a:effectLst/>
                              <a:latin typeface="Arial"/>
                            </a:rPr>
                            <a:t>0,095</a:t>
                          </a:r>
                          <a:endParaRPr lang="en-US" sz="1100" b="0" i="0" u="none" strike="noStrike" dirty="0">
                            <a:solidFill>
                              <a:srgbClr val="000000"/>
                            </a:solidFill>
                            <a:effectLst/>
                            <a:latin typeface="Arial"/>
                          </a:endParaRPr>
                        </a:p>
                      </a:txBody>
                      <a:tcPr marL="45720" marR="4572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50000">
                    <a:tc>
                      <a:txBody>
                        <a:bodyPr/>
                        <a:lstStyle/>
                        <a:p>
                          <a:pPr algn="l" rtl="0" fontAlgn="b"/>
                          <a:r>
                            <a:rPr lang="en-US" sz="1100" b="0" i="0" u="none" strike="noStrike" dirty="0" smtClean="0">
                              <a:solidFill>
                                <a:srgbClr val="000000"/>
                              </a:solidFill>
                              <a:effectLst/>
                              <a:latin typeface="Arial"/>
                            </a:rPr>
                            <a:t> </a:t>
                          </a:r>
                          <a:endParaRPr lang="en-US" sz="1100" b="0" i="0" u="none" strike="noStrike" dirty="0">
                            <a:solidFill>
                              <a:srgbClr val="000000"/>
                            </a:solidFill>
                            <a:effectLst/>
                            <a:latin typeface="Arial"/>
                          </a:endParaRPr>
                        </a:p>
                      </a:txBody>
                      <a:tcPr marL="45720" marR="4572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pPr algn="l" rtl="0" fontAlgn="b"/>
                          <a:r>
                            <a:rPr lang="en-US" sz="1100" b="0" i="0" u="none" strike="noStrike" dirty="0" smtClean="0">
                              <a:solidFill>
                                <a:srgbClr val="000000"/>
                              </a:solidFill>
                              <a:effectLst/>
                              <a:latin typeface="Arial"/>
                            </a:rPr>
                            <a:t> </a:t>
                          </a:r>
                          <a:endParaRPr lang="en-US" sz="1100" b="0" i="0" u="none" strike="noStrike" dirty="0">
                            <a:solidFill>
                              <a:srgbClr val="000000"/>
                            </a:solidFill>
                            <a:effectLst/>
                            <a:latin typeface="Arial"/>
                          </a:endParaRPr>
                        </a:p>
                      </a:txBody>
                      <a:tcPr marL="45720" marR="4572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pPr algn="l" rtl="0" fontAlgn="b"/>
                          <a:r>
                            <a:rPr lang="en-US" sz="1100" b="0" i="0" u="none" strike="noStrike" dirty="0" smtClean="0">
                              <a:solidFill>
                                <a:srgbClr val="000000"/>
                              </a:solidFill>
                              <a:effectLst/>
                              <a:latin typeface="Arial"/>
                            </a:rPr>
                            <a:t> </a:t>
                          </a:r>
                          <a:endParaRPr lang="en-US" sz="1100" b="0" i="0" u="none" strike="noStrike" dirty="0">
                            <a:solidFill>
                              <a:srgbClr val="000000"/>
                            </a:solidFill>
                            <a:effectLst/>
                            <a:latin typeface="Arial"/>
                          </a:endParaRPr>
                        </a:p>
                      </a:txBody>
                      <a:tcPr marL="45720" marR="4572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pPr algn="l" rtl="0" fontAlgn="b"/>
                          <a:r>
                            <a:rPr lang="en-US" sz="1100" b="0" i="0" u="none" strike="noStrike" dirty="0" smtClean="0">
                              <a:solidFill>
                                <a:srgbClr val="000000"/>
                              </a:solidFill>
                              <a:effectLst/>
                              <a:latin typeface="Arial"/>
                            </a:rPr>
                            <a:t> </a:t>
                          </a:r>
                          <a:endParaRPr lang="en-US" sz="1100" b="0" i="0" u="none" strike="noStrike" dirty="0">
                            <a:solidFill>
                              <a:srgbClr val="000000"/>
                            </a:solidFill>
                            <a:effectLst/>
                            <a:latin typeface="Arial"/>
                          </a:endParaRPr>
                        </a:p>
                      </a:txBody>
                      <a:tcPr marL="45720" marR="45720" anchor="b">
                        <a:lnL w="12700" cap="flat" cmpd="sng" algn="ctr">
                          <a:solidFill>
                            <a:srgbClr val="FFFFFF"/>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pPr algn="l" rtl="0" fontAlgn="ctr"/>
                          <a:r>
                            <a:rPr lang="en-US" sz="1100" b="0" i="0" u="none" strike="noStrike" dirty="0">
                              <a:solidFill>
                                <a:srgbClr val="000000"/>
                              </a:solidFill>
                              <a:effectLst/>
                              <a:latin typeface="Arial"/>
                            </a:rPr>
                            <a:t>Percentage of the deformation energy converted into heat</a:t>
                          </a:r>
                        </a:p>
                      </a:txBody>
                      <a:tcPr marL="45720" marR="4572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8F1FA"/>
                        </a:solidFill>
                      </a:tcPr>
                    </a:tc>
                    <a:tc>
                      <a:txBody>
                        <a:bodyPr/>
                        <a:lstStyle/>
                        <a:p>
                          <a:pPr algn="ctr" rtl="0" fontAlgn="ctr"/>
                          <a:r>
                            <a:rPr lang="en-US" sz="1100" b="0" i="0" u="none" strike="noStrike" dirty="0" smtClean="0">
                              <a:solidFill>
                                <a:srgbClr val="000000"/>
                              </a:solidFill>
                              <a:effectLst/>
                              <a:latin typeface="Arial"/>
                            </a:rPr>
                            <a:t>0,9</a:t>
                          </a:r>
                          <a:endParaRPr lang="en-US" sz="1100" b="0" i="0" u="none" strike="noStrike" dirty="0">
                            <a:solidFill>
                              <a:srgbClr val="000000"/>
                            </a:solidFill>
                            <a:effectLst/>
                            <a:latin typeface="Arial"/>
                          </a:endParaRPr>
                        </a:p>
                      </a:txBody>
                      <a:tcPr marL="45720" marR="4572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50000">
                    <a:tc>
                      <a:txBody>
                        <a:bodyPr/>
                        <a:lstStyle/>
                        <a:p>
                          <a:pPr algn="l" rtl="0" fontAlgn="b"/>
                          <a:r>
                            <a:rPr lang="en-US" sz="1100" b="0" i="0" u="none" strike="noStrike" dirty="0" smtClean="0">
                              <a:solidFill>
                                <a:srgbClr val="000000"/>
                              </a:solidFill>
                              <a:effectLst/>
                              <a:latin typeface="Arial"/>
                            </a:rPr>
                            <a:t> </a:t>
                          </a:r>
                          <a:endParaRPr lang="en-US" sz="1100" b="0" i="0" u="none" strike="noStrike" dirty="0">
                            <a:solidFill>
                              <a:srgbClr val="000000"/>
                            </a:solidFill>
                            <a:effectLst/>
                            <a:latin typeface="Arial"/>
                          </a:endParaRPr>
                        </a:p>
                      </a:txBody>
                      <a:tcPr marL="45720" marR="4572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pPr algn="l" rtl="0" fontAlgn="b"/>
                          <a:r>
                            <a:rPr lang="en-US" sz="1100" b="0" i="0" u="none" strike="noStrike" dirty="0" smtClean="0">
                              <a:solidFill>
                                <a:srgbClr val="000000"/>
                              </a:solidFill>
                              <a:effectLst/>
                              <a:latin typeface="Arial"/>
                            </a:rPr>
                            <a:t> </a:t>
                          </a:r>
                          <a:endParaRPr lang="en-US" sz="1100" b="0" i="0" u="none" strike="noStrike" dirty="0">
                            <a:solidFill>
                              <a:srgbClr val="000000"/>
                            </a:solidFill>
                            <a:effectLst/>
                            <a:latin typeface="Arial"/>
                          </a:endParaRPr>
                        </a:p>
                      </a:txBody>
                      <a:tcPr marL="45720" marR="4572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pPr algn="l" rtl="0" fontAlgn="b"/>
                          <a:r>
                            <a:rPr lang="en-US" sz="1100" b="0" i="0" u="none" strike="noStrike" dirty="0" smtClean="0">
                              <a:solidFill>
                                <a:srgbClr val="000000"/>
                              </a:solidFill>
                              <a:effectLst/>
                              <a:latin typeface="Arial"/>
                            </a:rPr>
                            <a:t> </a:t>
                          </a:r>
                          <a:endParaRPr lang="en-US" sz="1100" b="0" i="0" u="none" strike="noStrike" dirty="0">
                            <a:solidFill>
                              <a:srgbClr val="000000"/>
                            </a:solidFill>
                            <a:effectLst/>
                            <a:latin typeface="Arial"/>
                          </a:endParaRPr>
                        </a:p>
                      </a:txBody>
                      <a:tcPr marL="45720" marR="4572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pPr algn="l" rtl="0" fontAlgn="b"/>
                          <a:r>
                            <a:rPr lang="en-US" sz="1100" b="0" i="0" u="none" strike="noStrike" dirty="0" smtClean="0">
                              <a:solidFill>
                                <a:srgbClr val="000000"/>
                              </a:solidFill>
                              <a:effectLst/>
                              <a:latin typeface="Arial"/>
                            </a:rPr>
                            <a:t> </a:t>
                          </a:r>
                          <a:endParaRPr lang="en-US" sz="1100" b="0" i="0" u="none" strike="noStrike" dirty="0">
                            <a:solidFill>
                              <a:srgbClr val="000000"/>
                            </a:solidFill>
                            <a:effectLst/>
                            <a:latin typeface="Arial"/>
                          </a:endParaRPr>
                        </a:p>
                      </a:txBody>
                      <a:tcPr marL="45720" marR="45720" anchor="b">
                        <a:lnL w="12700" cap="flat" cmpd="sng" algn="ctr">
                          <a:solidFill>
                            <a:srgbClr val="FFFFFF"/>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pPr algn="l" rtl="0" fontAlgn="ctr"/>
                          <a:r>
                            <a:rPr lang="en-US" sz="1100" b="0" i="0" u="none" strike="noStrike" dirty="0">
                              <a:solidFill>
                                <a:srgbClr val="000000"/>
                              </a:solidFill>
                              <a:effectLst/>
                              <a:latin typeface="Arial"/>
                            </a:rPr>
                            <a:t>Density (based on steel) [kg/m^3]</a:t>
                          </a:r>
                        </a:p>
                      </a:txBody>
                      <a:tcPr marL="45720" marR="4572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8F1FA"/>
                        </a:solidFill>
                      </a:tcPr>
                    </a:tc>
                    <a:tc>
                      <a:txBody>
                        <a:bodyPr/>
                        <a:lstStyle/>
                        <a:p>
                          <a:pPr algn="ctr" rtl="0" fontAlgn="ctr"/>
                          <a:r>
                            <a:rPr lang="en-US" sz="1100" b="0" i="0" u="none" strike="noStrike" dirty="0" smtClean="0">
                              <a:solidFill>
                                <a:srgbClr val="000000"/>
                              </a:solidFill>
                              <a:effectLst/>
                              <a:latin typeface="Arial"/>
                            </a:rPr>
                            <a:t>7874</a:t>
                          </a:r>
                          <a:endParaRPr lang="en-US" sz="1100" b="0" i="0" u="none" strike="noStrike" dirty="0">
                            <a:solidFill>
                              <a:srgbClr val="000000"/>
                            </a:solidFill>
                            <a:effectLst/>
                            <a:latin typeface="Arial"/>
                          </a:endParaRPr>
                        </a:p>
                      </a:txBody>
                      <a:tcPr marL="45720" marR="4572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mc:Choice>
        <mc:Fallback xmlns="">
          <p:graphicFrame>
            <p:nvGraphicFramePr>
              <p:cNvPr id="5" name="Tabelle 4"/>
              <p:cNvGraphicFramePr>
                <a:graphicFrameLocks noGrp="1"/>
              </p:cNvGraphicFramePr>
              <p:nvPr>
                <p:extLst>
                  <p:ext uri="{D42A27DB-BD31-4B8C-83A1-F6EECF244321}">
                    <p14:modId xmlns:p14="http://schemas.microsoft.com/office/powerpoint/2010/main" val="2968119704"/>
                  </p:ext>
                </p:extLst>
              </p:nvPr>
            </p:nvGraphicFramePr>
            <p:xfrm>
              <a:off x="308485" y="891255"/>
              <a:ext cx="9287999" cy="4537108"/>
            </p:xfrm>
            <a:graphic>
              <a:graphicData uri="http://schemas.openxmlformats.org/drawingml/2006/table">
                <a:tbl>
                  <a:tblPr/>
                  <a:tblGrid>
                    <a:gridCol w="2016223"/>
                    <a:gridCol w="1080120"/>
                    <a:gridCol w="2016224"/>
                    <a:gridCol w="1080120"/>
                    <a:gridCol w="2009149"/>
                    <a:gridCol w="1086163"/>
                  </a:tblGrid>
                  <a:tr h="252000">
                    <a:tc gridSpan="6">
                      <a:txBody>
                        <a:bodyPr/>
                        <a:lstStyle/>
                        <a:p>
                          <a:pPr algn="ctr" rtl="0" fontAlgn="ctr"/>
                          <a:r>
                            <a:rPr lang="en-US" sz="1400" b="1" i="0" u="none" strike="noStrike" dirty="0" smtClean="0">
                              <a:solidFill>
                                <a:srgbClr val="FFFFFF"/>
                              </a:solidFill>
                              <a:effectLst/>
                              <a:latin typeface="Arial"/>
                            </a:rPr>
                            <a:t>Boundary Conditions</a:t>
                          </a:r>
                          <a:endParaRPr lang="en-US" sz="1400" b="1" i="0" u="none" strike="noStrike" dirty="0">
                            <a:solidFill>
                              <a:srgbClr val="FFFFFF"/>
                            </a:solidFill>
                            <a:effectLst/>
                            <a:latin typeface="Arial"/>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549F"/>
                        </a:solidFill>
                      </a:tcPr>
                    </a:tc>
                    <a:tc hMerge="1">
                      <a:txBody>
                        <a:bodyPr/>
                        <a:lstStyle/>
                        <a:p>
                          <a:endParaRPr lang="de-DE"/>
                        </a:p>
                      </a:txBody>
                      <a:tcPr/>
                    </a:tc>
                    <a:tc hMerge="1">
                      <a:txBody>
                        <a:bodyPr/>
                        <a:lstStyle/>
                        <a:p>
                          <a:endParaRPr lang="de-DE"/>
                        </a:p>
                      </a:txBody>
                      <a:tcPr/>
                    </a:tc>
                    <a:tc hMerge="1">
                      <a:txBody>
                        <a:bodyPr/>
                        <a:lstStyle/>
                        <a:p>
                          <a:endParaRPr lang="de-DE"/>
                        </a:p>
                      </a:txBody>
                      <a:tcPr/>
                    </a:tc>
                    <a:tc hMerge="1">
                      <a:txBody>
                        <a:bodyPr/>
                        <a:lstStyle/>
                        <a:p>
                          <a:endParaRPr lang="de-DE"/>
                        </a:p>
                      </a:txBody>
                      <a:tcPr/>
                    </a:tc>
                    <a:tc hMerge="1">
                      <a:txBody>
                        <a:bodyPr/>
                        <a:lstStyle/>
                        <a:p>
                          <a:endParaRPr lang="de-DE"/>
                        </a:p>
                      </a:txBody>
                      <a:tcPr/>
                    </a:tc>
                  </a:tr>
                  <a:tr h="252028">
                    <a:tc gridSpan="2">
                      <a:txBody>
                        <a:bodyPr/>
                        <a:lstStyle/>
                        <a:p>
                          <a:pPr algn="ctr" rtl="0" fontAlgn="ctr"/>
                          <a:r>
                            <a:rPr lang="en-US" sz="1200" b="1" i="0" u="none" strike="noStrike" dirty="0" smtClean="0">
                              <a:solidFill>
                                <a:srgbClr val="FFFFFF"/>
                              </a:solidFill>
                              <a:effectLst/>
                              <a:latin typeface="Arial"/>
                            </a:rPr>
                            <a:t>Tool</a:t>
                          </a:r>
                          <a:endParaRPr lang="en-US" sz="1200" b="1" i="0" u="none" strike="noStrike" dirty="0">
                            <a:solidFill>
                              <a:srgbClr val="FFFFFF"/>
                            </a:solidFill>
                            <a:effectLst/>
                            <a:latin typeface="Arial"/>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407FB7"/>
                        </a:solidFill>
                      </a:tcPr>
                    </a:tc>
                    <a:tc hMerge="1">
                      <a:txBody>
                        <a:bodyPr/>
                        <a:lstStyle/>
                        <a:p>
                          <a:endParaRPr lang="de-DE"/>
                        </a:p>
                      </a:txBody>
                      <a:tcPr/>
                    </a:tc>
                    <a:tc gridSpan="2">
                      <a:txBody>
                        <a:bodyPr/>
                        <a:lstStyle/>
                        <a:p>
                          <a:pPr algn="ctr" rtl="0" fontAlgn="ctr"/>
                          <a:r>
                            <a:rPr lang="en-US" sz="1200" b="1" i="0" u="none" strike="noStrike" dirty="0" smtClean="0">
                              <a:solidFill>
                                <a:srgbClr val="FFFFFF"/>
                              </a:solidFill>
                              <a:effectLst/>
                              <a:latin typeface="Arial"/>
                            </a:rPr>
                            <a:t>Camera</a:t>
                          </a:r>
                          <a:endParaRPr lang="en-US" sz="1200" b="1" i="0" u="none" strike="noStrike" dirty="0">
                            <a:solidFill>
                              <a:srgbClr val="FFFFFF"/>
                            </a:solidFill>
                            <a:effectLst/>
                            <a:latin typeface="Arial"/>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407FB7"/>
                        </a:solidFill>
                      </a:tcPr>
                    </a:tc>
                    <a:tc hMerge="1">
                      <a:txBody>
                        <a:bodyPr/>
                        <a:lstStyle/>
                        <a:p>
                          <a:endParaRPr lang="de-DE"/>
                        </a:p>
                      </a:txBody>
                      <a:tcPr/>
                    </a:tc>
                    <a:tc gridSpan="2">
                      <a:txBody>
                        <a:bodyPr/>
                        <a:lstStyle/>
                        <a:p>
                          <a:pPr algn="ctr" rtl="0" fontAlgn="ctr"/>
                          <a:r>
                            <a:rPr lang="en-US" sz="1200" b="1" i="0" u="none" strike="noStrike" dirty="0" smtClean="0">
                              <a:solidFill>
                                <a:srgbClr val="FFFFFF"/>
                              </a:solidFill>
                              <a:effectLst/>
                              <a:latin typeface="Arial"/>
                            </a:rPr>
                            <a:t>Workpiece</a:t>
                          </a:r>
                          <a:endParaRPr lang="en-US" sz="1200" b="1" i="0" u="none" strike="noStrike" dirty="0">
                            <a:solidFill>
                              <a:srgbClr val="FFFFFF"/>
                            </a:solidFill>
                            <a:effectLst/>
                            <a:latin typeface="Arial"/>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407FB7"/>
                        </a:solidFill>
                      </a:tcPr>
                    </a:tc>
                    <a:tc hMerge="1">
                      <a:txBody>
                        <a:bodyPr/>
                        <a:lstStyle/>
                        <a:p>
                          <a:endParaRPr lang="de-DE"/>
                        </a:p>
                      </a:txBody>
                      <a:tcPr/>
                    </a:tc>
                  </a:tr>
                  <a:tr h="450000">
                    <a:tc>
                      <a:txBody>
                        <a:bodyPr/>
                        <a:lstStyle/>
                        <a:p>
                          <a:pPr algn="l" rtl="0" fontAlgn="ctr"/>
                          <a:r>
                            <a:rPr lang="en-US" sz="1100" b="0" i="0" u="none" strike="noStrike" dirty="0" smtClean="0">
                              <a:solidFill>
                                <a:srgbClr val="000000"/>
                              </a:solidFill>
                              <a:effectLst/>
                              <a:latin typeface="Arial"/>
                            </a:rPr>
                            <a:t>Heat Conductivity [W/(mK)]</a:t>
                          </a:r>
                          <a:endParaRPr lang="en-US" sz="1100" b="0" i="0" u="none" strike="noStrike" dirty="0">
                            <a:solidFill>
                              <a:srgbClr val="000000"/>
                            </a:solidFill>
                            <a:effectLst/>
                            <a:latin typeface="Arial"/>
                          </a:endParaRPr>
                        </a:p>
                      </a:txBody>
                      <a:tcPr marL="45720" marR="4572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8F1FA"/>
                        </a:solidFill>
                      </a:tcPr>
                    </a:tc>
                    <a:tc>
                      <a:txBody>
                        <a:bodyPr/>
                        <a:lstStyle/>
                        <a:p>
                          <a:pPr algn="ctr" rtl="0" fontAlgn="ctr"/>
                          <a:r>
                            <a:rPr lang="en-US" sz="1100" b="0" i="0" u="none" strike="noStrike" dirty="0" smtClean="0">
                              <a:solidFill>
                                <a:srgbClr val="000000"/>
                              </a:solidFill>
                              <a:effectLst/>
                              <a:latin typeface="Arial"/>
                            </a:rPr>
                            <a:t>75,4</a:t>
                          </a:r>
                          <a:endParaRPr lang="en-US" sz="1100" b="0" i="0" u="none" strike="noStrike" dirty="0">
                            <a:solidFill>
                              <a:srgbClr val="000000"/>
                            </a:solidFill>
                            <a:effectLst/>
                            <a:latin typeface="Arial"/>
                          </a:endParaRPr>
                        </a:p>
                      </a:txBody>
                      <a:tcPr marL="45720" marR="4572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rtl="0" fontAlgn="ctr"/>
                          <a:r>
                            <a:rPr lang="en-US" sz="1100" b="0" i="0" u="none" strike="noStrike" dirty="0" smtClean="0">
                              <a:solidFill>
                                <a:srgbClr val="000000"/>
                              </a:solidFill>
                              <a:effectLst/>
                              <a:latin typeface="Arial"/>
                            </a:rPr>
                            <a:t>Pixel pitch (Infrared Camera) [mm/pixel]</a:t>
                          </a:r>
                          <a:endParaRPr lang="en-US" sz="1100" b="0" i="0" u="none" strike="noStrike" dirty="0">
                            <a:solidFill>
                              <a:srgbClr val="000000"/>
                            </a:solidFill>
                            <a:effectLst/>
                            <a:latin typeface="Arial"/>
                          </a:endParaRPr>
                        </a:p>
                      </a:txBody>
                      <a:tcPr marL="45720" marR="4572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8F1FA"/>
                        </a:solidFill>
                      </a:tcPr>
                    </a:tc>
                    <a:tc>
                      <a:txBody>
                        <a:bodyPr/>
                        <a:lstStyle/>
                        <a:p>
                          <a:pPr algn="ctr" rtl="0" fontAlgn="ctr"/>
                          <a:r>
                            <a:rPr lang="en-US" sz="1100" b="0" i="0" u="none" strike="noStrike" dirty="0" smtClean="0">
                              <a:solidFill>
                                <a:srgbClr val="000000"/>
                              </a:solidFill>
                              <a:effectLst/>
                              <a:latin typeface="Arial"/>
                            </a:rPr>
                            <a:t>0,015</a:t>
                          </a:r>
                          <a:endParaRPr lang="en-US" sz="1100" b="0" i="0" u="none" strike="noStrike" dirty="0">
                            <a:solidFill>
                              <a:srgbClr val="000000"/>
                            </a:solidFill>
                            <a:effectLst/>
                            <a:latin typeface="Arial"/>
                          </a:endParaRPr>
                        </a:p>
                      </a:txBody>
                      <a:tcPr marL="45720" marR="4572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rtl="0" fontAlgn="ctr"/>
                          <a:r>
                            <a:rPr lang="en-US" sz="1100" b="0" i="0" u="none" strike="noStrike" dirty="0">
                              <a:solidFill>
                                <a:srgbClr val="000000"/>
                              </a:solidFill>
                              <a:effectLst/>
                              <a:latin typeface="Arial"/>
                            </a:rPr>
                            <a:t>Length of the workpiece [mm]</a:t>
                          </a:r>
                        </a:p>
                      </a:txBody>
                      <a:tcPr marL="45720" marR="4572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8F1FA"/>
                        </a:solidFill>
                      </a:tcPr>
                    </a:tc>
                    <a:tc>
                      <a:txBody>
                        <a:bodyPr/>
                        <a:lstStyle/>
                        <a:p>
                          <a:pPr algn="ctr" rtl="0" fontAlgn="ctr"/>
                          <a:r>
                            <a:rPr lang="en-US" sz="1100" b="0" i="0" u="none" strike="noStrike" dirty="0" smtClean="0">
                              <a:solidFill>
                                <a:srgbClr val="000000"/>
                              </a:solidFill>
                              <a:effectLst/>
                              <a:latin typeface="Arial"/>
                            </a:rPr>
                            <a:t>80</a:t>
                          </a:r>
                          <a:endParaRPr lang="en-US" sz="1100" b="0" i="0" u="none" strike="noStrike" dirty="0">
                            <a:solidFill>
                              <a:srgbClr val="000000"/>
                            </a:solidFill>
                            <a:effectLst/>
                            <a:latin typeface="Arial"/>
                          </a:endParaRPr>
                        </a:p>
                      </a:txBody>
                      <a:tcPr marL="45720" marR="4572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50000">
                    <a:tc>
                      <a:txBody>
                        <a:bodyPr/>
                        <a:lstStyle/>
                        <a:p>
                          <a:pPr algn="l" rtl="0" fontAlgn="ctr"/>
                          <a:r>
                            <a:rPr lang="en-US" sz="1100" b="0" i="0" u="none" strike="noStrike" dirty="0" smtClean="0">
                              <a:solidFill>
                                <a:srgbClr val="000000"/>
                              </a:solidFill>
                              <a:effectLst/>
                              <a:latin typeface="Arial"/>
                            </a:rPr>
                            <a:t>Heat Capacity  [J/(cm^3K)]</a:t>
                          </a:r>
                          <a:endParaRPr lang="en-US" sz="1100" b="0" i="0" u="none" strike="noStrike" dirty="0">
                            <a:solidFill>
                              <a:srgbClr val="000000"/>
                            </a:solidFill>
                            <a:effectLst/>
                            <a:latin typeface="Arial"/>
                          </a:endParaRPr>
                        </a:p>
                      </a:txBody>
                      <a:tcPr marL="45720" marR="4572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8F1FA"/>
                        </a:solidFill>
                      </a:tcPr>
                    </a:tc>
                    <a:tc>
                      <a:txBody>
                        <a:bodyPr/>
                        <a:lstStyle/>
                        <a:p>
                          <a:pPr algn="ctr" rtl="0" fontAlgn="ctr"/>
                          <a:r>
                            <a:rPr lang="en-US" sz="1100" b="0" i="0" u="none" strike="noStrike" dirty="0" smtClean="0">
                              <a:solidFill>
                                <a:srgbClr val="000000"/>
                              </a:solidFill>
                              <a:effectLst/>
                              <a:latin typeface="Arial"/>
                            </a:rPr>
                            <a:t>Interpolation*</a:t>
                          </a:r>
                          <a:endParaRPr lang="en-US" sz="1100" b="0" i="0" u="none" strike="noStrike" dirty="0">
                            <a:solidFill>
                              <a:srgbClr val="000000"/>
                            </a:solidFill>
                            <a:effectLst/>
                            <a:latin typeface="Arial"/>
                          </a:endParaRPr>
                        </a:p>
                      </a:txBody>
                      <a:tcPr marL="45720" marR="4572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rtl="0" fontAlgn="ctr"/>
                          <a:r>
                            <a:rPr lang="en-US" sz="1100" b="0" i="0" u="none" strike="noStrike" dirty="0" smtClean="0">
                              <a:solidFill>
                                <a:srgbClr val="000000"/>
                              </a:solidFill>
                              <a:effectLst/>
                              <a:latin typeface="Arial"/>
                            </a:rPr>
                            <a:t>Maximum digit level valid (FLIR X)</a:t>
                          </a:r>
                          <a:endParaRPr lang="en-US" sz="1100" b="0" i="0" u="none" strike="noStrike" dirty="0">
                            <a:solidFill>
                              <a:srgbClr val="000000"/>
                            </a:solidFill>
                            <a:effectLst/>
                            <a:latin typeface="Arial"/>
                          </a:endParaRPr>
                        </a:p>
                      </a:txBody>
                      <a:tcPr marL="45720" marR="4572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8F1FA"/>
                        </a:solidFill>
                      </a:tcPr>
                    </a:tc>
                    <a:tc>
                      <a:txBody>
                        <a:bodyPr/>
                        <a:lstStyle/>
                        <a:p>
                          <a:pPr algn="ctr" rtl="0" fontAlgn="ctr"/>
                          <a:r>
                            <a:rPr lang="en-US" sz="1100" b="0" i="0" u="none" strike="noStrike" dirty="0" smtClean="0">
                              <a:solidFill>
                                <a:srgbClr val="000000"/>
                              </a:solidFill>
                              <a:effectLst/>
                              <a:latin typeface="Arial"/>
                            </a:rPr>
                            <a:t>8192</a:t>
                          </a:r>
                          <a:endParaRPr lang="en-US" sz="1100" b="0" i="0" u="none" strike="noStrike" dirty="0">
                            <a:solidFill>
                              <a:srgbClr val="000000"/>
                            </a:solidFill>
                            <a:effectLst/>
                            <a:latin typeface="Arial"/>
                          </a:endParaRPr>
                        </a:p>
                      </a:txBody>
                      <a:tcPr marL="45720" marR="4572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rtl="0" fontAlgn="ctr"/>
                          <a:r>
                            <a:rPr lang="en-US" sz="1100" b="0" i="0" u="none" strike="noStrike" dirty="0" smtClean="0">
                              <a:solidFill>
                                <a:srgbClr val="000000"/>
                              </a:solidFill>
                              <a:effectLst/>
                              <a:latin typeface="Arial"/>
                            </a:rPr>
                            <a:t>Heat Capacity [J/(kgK)]</a:t>
                          </a:r>
                          <a:endParaRPr lang="en-US" sz="1100" b="0" i="0" u="none" strike="noStrike" dirty="0">
                            <a:solidFill>
                              <a:srgbClr val="000000"/>
                            </a:solidFill>
                            <a:effectLst/>
                            <a:latin typeface="Arial"/>
                          </a:endParaRPr>
                        </a:p>
                      </a:txBody>
                      <a:tcPr marL="45720" marR="4572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8F1FA"/>
                        </a:solidFill>
                      </a:tcPr>
                    </a:tc>
                    <a:tc>
                      <a:txBody>
                        <a:bodyPr/>
                        <a:lstStyle/>
                        <a:p>
                          <a:pPr algn="ctr" rtl="0" fontAlgn="ctr"/>
                          <a:r>
                            <a:rPr lang="en-US" sz="1100" b="0" i="0" u="none" strike="noStrike" dirty="0" smtClean="0">
                              <a:solidFill>
                                <a:srgbClr val="000000"/>
                              </a:solidFill>
                              <a:effectLst/>
                              <a:latin typeface="Arial"/>
                            </a:rPr>
                            <a:t>Interpolation**</a:t>
                          </a:r>
                          <a:endParaRPr lang="en-US" sz="1100" b="0" i="0" u="none" strike="noStrike" dirty="0">
                            <a:solidFill>
                              <a:srgbClr val="000000"/>
                            </a:solidFill>
                            <a:effectLst/>
                            <a:latin typeface="Arial"/>
                          </a:endParaRPr>
                        </a:p>
                      </a:txBody>
                      <a:tcPr marL="45720" marR="4572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94360">
                    <a:tc>
                      <a:txBody>
                        <a:bodyPr/>
                        <a:lstStyle/>
                        <a:p>
                          <a:pPr algn="l" rtl="0" fontAlgn="ctr"/>
                          <a:r>
                            <a:rPr lang="en-US" sz="1100" b="0" i="0" u="none" strike="noStrike" dirty="0" smtClean="0">
                              <a:solidFill>
                                <a:srgbClr val="000000"/>
                              </a:solidFill>
                              <a:effectLst/>
                              <a:latin typeface="Arial"/>
                            </a:rPr>
                            <a:t>Rake Angle [°]</a:t>
                          </a:r>
                          <a:endParaRPr lang="en-US" sz="1100" b="0" i="0" u="none" strike="noStrike" dirty="0">
                            <a:solidFill>
                              <a:srgbClr val="000000"/>
                            </a:solidFill>
                            <a:effectLst/>
                            <a:latin typeface="Arial"/>
                          </a:endParaRPr>
                        </a:p>
                      </a:txBody>
                      <a:tcPr marL="45720" marR="4572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8F1FA"/>
                        </a:solidFill>
                      </a:tcPr>
                    </a:tc>
                    <a:tc>
                      <a:txBody>
                        <a:bodyPr/>
                        <a:lstStyle/>
                        <a:p>
                          <a:pPr algn="ctr" rtl="0" fontAlgn="ctr"/>
                          <a:r>
                            <a:rPr lang="en-US" sz="1100" b="0" i="0" u="none" strike="noStrike" dirty="0" smtClean="0">
                              <a:solidFill>
                                <a:srgbClr val="000000"/>
                              </a:solidFill>
                              <a:effectLst/>
                              <a:latin typeface="Arial"/>
                            </a:rPr>
                            <a:t>6</a:t>
                          </a:r>
                          <a:endParaRPr lang="en-US" sz="1100" b="0" i="0" u="none" strike="noStrike" dirty="0">
                            <a:solidFill>
                              <a:srgbClr val="000000"/>
                            </a:solidFill>
                            <a:effectLst/>
                            <a:latin typeface="Arial"/>
                          </a:endParaRPr>
                        </a:p>
                      </a:txBody>
                      <a:tcPr marL="45720" marR="4572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rtl="0" fontAlgn="ctr"/>
                          <a:r>
                            <a:rPr lang="en-US" sz="1100" b="0" i="0" u="none" strike="noStrike" dirty="0" smtClean="0">
                              <a:solidFill>
                                <a:srgbClr val="000000"/>
                              </a:solidFill>
                              <a:effectLst/>
                              <a:latin typeface="Arial"/>
                            </a:rPr>
                            <a:t>Maximum digit level valid (FLIR SC7600)</a:t>
                          </a:r>
                          <a:endParaRPr lang="en-US" sz="1100" b="0" i="0" u="none" strike="noStrike" dirty="0">
                            <a:solidFill>
                              <a:srgbClr val="000000"/>
                            </a:solidFill>
                            <a:effectLst/>
                            <a:latin typeface="Arial"/>
                          </a:endParaRPr>
                        </a:p>
                      </a:txBody>
                      <a:tcPr marL="45720" marR="4572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8F1FA"/>
                        </a:solidFill>
                      </a:tcPr>
                    </a:tc>
                    <a:tc>
                      <a:txBody>
                        <a:bodyPr/>
                        <a:lstStyle/>
                        <a:p>
                          <a:pPr algn="ctr" rtl="0" fontAlgn="ctr"/>
                          <a:r>
                            <a:rPr lang="en-US" sz="1100" b="0" i="0" u="none" strike="noStrike" dirty="0" smtClean="0">
                              <a:solidFill>
                                <a:srgbClr val="000000"/>
                              </a:solidFill>
                              <a:effectLst/>
                              <a:latin typeface="Arial"/>
                            </a:rPr>
                            <a:t>16000</a:t>
                          </a:r>
                          <a:endParaRPr lang="en-US" sz="1100" b="0" i="0" u="none" strike="noStrike" dirty="0">
                            <a:solidFill>
                              <a:srgbClr val="000000"/>
                            </a:solidFill>
                            <a:effectLst/>
                            <a:latin typeface="Arial"/>
                          </a:endParaRPr>
                        </a:p>
                      </a:txBody>
                      <a:tcPr marL="45720" marR="4572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rtl="0" fontAlgn="ctr"/>
                          <a:r>
                            <a:rPr lang="en-US" sz="1100" b="0" i="0" u="none" strike="noStrike" dirty="0" smtClean="0">
                              <a:solidFill>
                                <a:srgbClr val="000000"/>
                              </a:solidFill>
                              <a:effectLst/>
                              <a:latin typeface="Arial"/>
                            </a:rPr>
                            <a:t>Workpiece Material</a:t>
                          </a:r>
                          <a:endParaRPr lang="en-US" sz="1100" b="0" i="0" u="none" strike="noStrike" dirty="0">
                            <a:solidFill>
                              <a:srgbClr val="000000"/>
                            </a:solidFill>
                            <a:effectLst/>
                            <a:latin typeface="Arial"/>
                          </a:endParaRPr>
                        </a:p>
                      </a:txBody>
                      <a:tcPr marL="45720" marR="4572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8F1FA"/>
                        </a:solidFill>
                      </a:tcPr>
                    </a:tc>
                    <a:tc>
                      <a:txBody>
                        <a:bodyPr/>
                        <a:lstStyle/>
                        <a:p>
                          <a:pPr algn="ctr" rtl="0" fontAlgn="ctr"/>
                          <a:r>
                            <a:rPr lang="en-US" sz="1100" b="0" i="0" u="none" strike="noStrike" dirty="0" smtClean="0">
                              <a:solidFill>
                                <a:srgbClr val="000000"/>
                              </a:solidFill>
                              <a:effectLst/>
                              <a:latin typeface="Arial"/>
                            </a:rPr>
                            <a:t>AISI 4140 (normalized / tempered)</a:t>
                          </a:r>
                          <a:endParaRPr lang="en-US" sz="1100" b="0" i="0" u="none" strike="noStrike" dirty="0">
                            <a:solidFill>
                              <a:srgbClr val="000000"/>
                            </a:solidFill>
                            <a:effectLst/>
                            <a:latin typeface="Arial"/>
                          </a:endParaRPr>
                        </a:p>
                      </a:txBody>
                      <a:tcPr marL="45720" marR="4572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50000">
                    <a:tc>
                      <a:txBody>
                        <a:bodyPr/>
                        <a:lstStyle/>
                        <a:p>
                          <a:pPr algn="l" rtl="0" fontAlgn="ctr"/>
                          <a:r>
                            <a:rPr lang="en-US" sz="1100" b="0" i="0" u="none" strike="noStrike" dirty="0" smtClean="0">
                              <a:solidFill>
                                <a:srgbClr val="000000"/>
                              </a:solidFill>
                              <a:effectLst/>
                              <a:latin typeface="Arial"/>
                            </a:rPr>
                            <a:t>Clearance Angle [°]</a:t>
                          </a:r>
                          <a:endParaRPr lang="en-US" sz="1100" b="0" i="0" u="none" strike="noStrike" dirty="0">
                            <a:solidFill>
                              <a:srgbClr val="000000"/>
                            </a:solidFill>
                            <a:effectLst/>
                            <a:latin typeface="Arial"/>
                          </a:endParaRPr>
                        </a:p>
                      </a:txBody>
                      <a:tcPr marL="45720" marR="4572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8F1FA"/>
                        </a:solidFill>
                      </a:tcPr>
                    </a:tc>
                    <a:tc>
                      <a:txBody>
                        <a:bodyPr/>
                        <a:lstStyle/>
                        <a:p>
                          <a:pPr algn="ctr" rtl="0" fontAlgn="ctr"/>
                          <a:r>
                            <a:rPr lang="en-US" sz="1100" b="0" i="0" u="none" strike="noStrike" dirty="0" smtClean="0">
                              <a:solidFill>
                                <a:srgbClr val="000000"/>
                              </a:solidFill>
                              <a:effectLst/>
                              <a:latin typeface="Arial"/>
                            </a:rPr>
                            <a:t>3</a:t>
                          </a:r>
                          <a:endParaRPr lang="en-US" sz="1100" b="0" i="0" u="none" strike="noStrike" dirty="0">
                            <a:solidFill>
                              <a:srgbClr val="000000"/>
                            </a:solidFill>
                            <a:effectLst/>
                            <a:latin typeface="Arial"/>
                          </a:endParaRPr>
                        </a:p>
                      </a:txBody>
                      <a:tcPr marL="45720" marR="4572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rtl="0" fontAlgn="ctr"/>
                          <a:r>
                            <a:rPr lang="en-US" sz="1100" b="0" i="0" u="none" strike="noStrike" dirty="0">
                              <a:solidFill>
                                <a:srgbClr val="000000"/>
                              </a:solidFill>
                              <a:effectLst/>
                              <a:latin typeface="Arial"/>
                            </a:rPr>
                            <a:t>Frame Rate (Infrared Camera) [Hz]</a:t>
                          </a:r>
                        </a:p>
                      </a:txBody>
                      <a:tcPr marL="45720" marR="4572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8F1FA"/>
                        </a:solidFill>
                      </a:tcPr>
                    </a:tc>
                    <a:tc>
                      <a:txBody>
                        <a:bodyPr/>
                        <a:lstStyle/>
                        <a:p>
                          <a:pPr algn="ctr" rtl="0" fontAlgn="ctr"/>
                          <a:r>
                            <a:rPr lang="en-US" sz="1100" b="0" i="0" u="none" strike="noStrike" dirty="0" smtClean="0">
                              <a:solidFill>
                                <a:srgbClr val="000000"/>
                              </a:solidFill>
                              <a:effectLst/>
                              <a:latin typeface="Arial"/>
                            </a:rPr>
                            <a:t>328</a:t>
                          </a:r>
                          <a:endParaRPr lang="en-US" sz="1100" b="0" i="0" u="none" strike="noStrike" dirty="0">
                            <a:solidFill>
                              <a:srgbClr val="000000"/>
                            </a:solidFill>
                            <a:effectLst/>
                            <a:latin typeface="Arial"/>
                          </a:endParaRPr>
                        </a:p>
                      </a:txBody>
                      <a:tcPr marL="45720" marR="4572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rtl="0" fontAlgn="ctr"/>
                          <a:r>
                            <a:rPr lang="en-US" sz="1100" b="0" i="0" u="none" strike="noStrike" dirty="0">
                              <a:solidFill>
                                <a:srgbClr val="000000"/>
                              </a:solidFill>
                              <a:effectLst/>
                              <a:latin typeface="Arial"/>
                            </a:rPr>
                            <a:t>Depth of Cut ap [mm]</a:t>
                          </a:r>
                        </a:p>
                      </a:txBody>
                      <a:tcPr marL="45720" marR="4572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8F1FA"/>
                        </a:solidFill>
                      </a:tcPr>
                    </a:tc>
                    <a:tc>
                      <a:txBody>
                        <a:bodyPr/>
                        <a:lstStyle/>
                        <a:p>
                          <a:pPr algn="ctr" rtl="0" fontAlgn="ctr"/>
                          <a:r>
                            <a:rPr lang="en-US" sz="1100" b="0" i="0" u="none" strike="noStrike" dirty="0" smtClean="0">
                              <a:solidFill>
                                <a:srgbClr val="000000"/>
                              </a:solidFill>
                              <a:effectLst/>
                              <a:latin typeface="Arial"/>
                            </a:rPr>
                            <a:t>2,8</a:t>
                          </a:r>
                          <a:endParaRPr lang="en-US" sz="1100" b="0" i="0" u="none" strike="noStrike" dirty="0">
                            <a:solidFill>
                              <a:srgbClr val="000000"/>
                            </a:solidFill>
                            <a:effectLst/>
                            <a:latin typeface="Arial"/>
                          </a:endParaRPr>
                        </a:p>
                      </a:txBody>
                      <a:tcPr marL="45720" marR="4572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94360">
                    <a:tc>
                      <a:txBody>
                        <a:bodyPr/>
                        <a:lstStyle/>
                        <a:p>
                          <a:pPr algn="l" rtl="0" fontAlgn="ctr"/>
                          <a:r>
                            <a:rPr lang="en-US" sz="1100" b="0" i="0" u="none" strike="noStrike" dirty="0">
                              <a:solidFill>
                                <a:srgbClr val="000000"/>
                              </a:solidFill>
                              <a:effectLst/>
                              <a:latin typeface="Arial"/>
                            </a:rPr>
                            <a:t>Assumed percentage of heat conducted away by convection and radiation</a:t>
                          </a:r>
                        </a:p>
                      </a:txBody>
                      <a:tcPr marL="45720" marR="4572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8F1FA"/>
                        </a:solidFill>
                      </a:tcPr>
                    </a:tc>
                    <a:tc>
                      <a:txBody>
                        <a:bodyPr/>
                        <a:lstStyle/>
                        <a:p>
                          <a:pPr algn="ctr" rtl="0" fontAlgn="ctr"/>
                          <a:r>
                            <a:rPr lang="en-US" sz="1100" b="0" i="0" u="none" strike="noStrike" dirty="0" smtClean="0">
                              <a:solidFill>
                                <a:srgbClr val="000000"/>
                              </a:solidFill>
                              <a:effectLst/>
                              <a:latin typeface="Arial"/>
                            </a:rPr>
                            <a:t>0,03</a:t>
                          </a:r>
                          <a:endParaRPr lang="en-US" sz="1100" b="0" i="0" u="none" strike="noStrike" dirty="0">
                            <a:solidFill>
                              <a:srgbClr val="000000"/>
                            </a:solidFill>
                            <a:effectLst/>
                            <a:latin typeface="Arial"/>
                          </a:endParaRPr>
                        </a:p>
                      </a:txBody>
                      <a:tcPr marL="45720" marR="4572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rtl="0" fontAlgn="ctr"/>
                          <a:r>
                            <a:rPr lang="en-US" sz="1100" b="0" i="0" u="none" strike="noStrike" dirty="0" smtClean="0">
                              <a:solidFill>
                                <a:srgbClr val="000000"/>
                              </a:solidFill>
                              <a:effectLst/>
                              <a:latin typeface="Arial"/>
                            </a:rPr>
                            <a:t>Minimum valid temperature for the frames [°C]</a:t>
                          </a:r>
                          <a:endParaRPr lang="en-US" sz="1100" b="0" i="0" u="none" strike="noStrike" dirty="0">
                            <a:solidFill>
                              <a:srgbClr val="000000"/>
                            </a:solidFill>
                            <a:effectLst/>
                            <a:latin typeface="Arial"/>
                          </a:endParaRPr>
                        </a:p>
                      </a:txBody>
                      <a:tcPr marL="45720" marR="4572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8F1FA"/>
                        </a:solidFill>
                      </a:tcPr>
                    </a:tc>
                    <a:tc>
                      <a:txBody>
                        <a:bodyPr/>
                        <a:lstStyle/>
                        <a:p>
                          <a:pPr algn="ctr" rtl="0" fontAlgn="ctr"/>
                          <a:r>
                            <a:rPr lang="en-US" sz="1100" b="0" i="0" u="none" strike="noStrike" dirty="0" smtClean="0">
                              <a:solidFill>
                                <a:srgbClr val="000000"/>
                              </a:solidFill>
                              <a:effectLst/>
                              <a:latin typeface="Arial"/>
                            </a:rPr>
                            <a:t>200</a:t>
                          </a:r>
                          <a:endParaRPr lang="en-US" sz="1100" b="0" i="0" u="none" strike="noStrike" dirty="0">
                            <a:solidFill>
                              <a:srgbClr val="000000"/>
                            </a:solidFill>
                            <a:effectLst/>
                            <a:latin typeface="Arial"/>
                          </a:endParaRPr>
                        </a:p>
                      </a:txBody>
                      <a:tcPr marL="45720" marR="4572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de-DE"/>
                        </a:p>
                      </a:txBody>
                      <a:tcPr marL="45720" marR="4572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rotWithShape="1">
                          <a:blip r:embed="rId2"/>
                          <a:stretch>
                            <a:fillRect l="-307879" t="-414286" r="-54242" b="-256122"/>
                          </a:stretch>
                        </a:blipFill>
                      </a:tcPr>
                    </a:tc>
                    <a:tc>
                      <a:txBody>
                        <a:bodyPr/>
                        <a:lstStyle/>
                        <a:p>
                          <a:pPr algn="ctr" rtl="0" fontAlgn="ctr"/>
                          <a:r>
                            <a:rPr lang="en-US" sz="1100" b="0" i="0" u="none" strike="noStrike" dirty="0" smtClean="0">
                              <a:solidFill>
                                <a:srgbClr val="000000"/>
                              </a:solidFill>
                              <a:effectLst/>
                              <a:latin typeface="Arial"/>
                            </a:rPr>
                            <a:t>0,064</a:t>
                          </a:r>
                          <a:endParaRPr lang="en-US" sz="1100" b="0" i="0" u="none" strike="noStrike" dirty="0">
                            <a:solidFill>
                              <a:srgbClr val="000000"/>
                            </a:solidFill>
                            <a:effectLst/>
                            <a:latin typeface="Arial"/>
                          </a:endParaRPr>
                        </a:p>
                      </a:txBody>
                      <a:tcPr marL="45720" marR="4572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94360">
                    <a:tc>
                      <a:txBody>
                        <a:bodyPr/>
                        <a:lstStyle/>
                        <a:p>
                          <a:pPr algn="l" rtl="0" fontAlgn="ctr"/>
                          <a:r>
                            <a:rPr lang="en-US" sz="1100" b="0" i="0" u="none" strike="noStrike" dirty="0" smtClean="0">
                              <a:solidFill>
                                <a:srgbClr val="000000"/>
                              </a:solidFill>
                              <a:effectLst/>
                              <a:latin typeface="Arial"/>
                            </a:rPr>
                            <a:t>Cutting edge radius [µm]</a:t>
                          </a:r>
                          <a:endParaRPr lang="en-US" sz="1100" b="0" i="0" u="none" strike="noStrike" dirty="0">
                            <a:solidFill>
                              <a:srgbClr val="000000"/>
                            </a:solidFill>
                            <a:effectLst/>
                            <a:latin typeface="Arial"/>
                          </a:endParaRPr>
                        </a:p>
                      </a:txBody>
                      <a:tcPr marL="45720" marR="4572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8F1FA"/>
                        </a:solidFill>
                      </a:tcPr>
                    </a:tc>
                    <a:tc>
                      <a:txBody>
                        <a:bodyPr/>
                        <a:lstStyle/>
                        <a:p>
                          <a:pPr algn="ctr" rtl="0" fontAlgn="ctr"/>
                          <a:r>
                            <a:rPr lang="en-US" sz="1100" b="0" i="0" u="none" strike="noStrike" dirty="0" smtClean="0">
                              <a:solidFill>
                                <a:srgbClr val="000000"/>
                              </a:solidFill>
                              <a:effectLst/>
                              <a:latin typeface="Arial"/>
                            </a:rPr>
                            <a:t>66</a:t>
                          </a:r>
                          <a:endParaRPr lang="en-US" sz="1100" b="0" i="0" u="none" strike="noStrike" dirty="0">
                            <a:solidFill>
                              <a:srgbClr val="000000"/>
                            </a:solidFill>
                            <a:effectLst/>
                            <a:latin typeface="Arial"/>
                          </a:endParaRPr>
                        </a:p>
                      </a:txBody>
                      <a:tcPr marL="45720" marR="4572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rtl="0" fontAlgn="ctr"/>
                          <a:r>
                            <a:rPr lang="en-US" sz="1100" b="0" i="0" u="none" strike="noStrike" dirty="0">
                              <a:solidFill>
                                <a:srgbClr val="000000"/>
                              </a:solidFill>
                              <a:effectLst/>
                              <a:latin typeface="Arial"/>
                            </a:rPr>
                            <a:t>Emissivity  (Experimentally determined - tool and workpiece coated)</a:t>
                          </a:r>
                        </a:p>
                      </a:txBody>
                      <a:tcPr marL="45720" marR="4572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8F1FA"/>
                        </a:solidFill>
                      </a:tcPr>
                    </a:tc>
                    <a:tc>
                      <a:txBody>
                        <a:bodyPr/>
                        <a:lstStyle/>
                        <a:p>
                          <a:pPr algn="ctr" rtl="0" fontAlgn="ctr"/>
                          <a:r>
                            <a:rPr lang="en-US" sz="1100" b="0" i="0" u="none" strike="noStrike" dirty="0" smtClean="0">
                              <a:solidFill>
                                <a:srgbClr val="000000"/>
                              </a:solidFill>
                              <a:effectLst/>
                              <a:latin typeface="Arial"/>
                            </a:rPr>
                            <a:t>0,85</a:t>
                          </a:r>
                          <a:endParaRPr lang="en-US" sz="1100" b="0" i="0" u="none" strike="noStrike" dirty="0">
                            <a:solidFill>
                              <a:srgbClr val="000000"/>
                            </a:solidFill>
                            <a:effectLst/>
                            <a:latin typeface="Arial"/>
                          </a:endParaRPr>
                        </a:p>
                      </a:txBody>
                      <a:tcPr marL="45720" marR="4572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de-DE"/>
                        </a:p>
                      </a:txBody>
                      <a:tcPr marL="45720" marR="4572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rotWithShape="1">
                          <a:blip r:embed="rId2"/>
                          <a:stretch>
                            <a:fillRect l="-307879" t="-519588" r="-54242" b="-158763"/>
                          </a:stretch>
                        </a:blipFill>
                      </a:tcPr>
                    </a:tc>
                    <a:tc>
                      <a:txBody>
                        <a:bodyPr/>
                        <a:lstStyle/>
                        <a:p>
                          <a:pPr algn="ctr" rtl="0" fontAlgn="ctr"/>
                          <a:r>
                            <a:rPr lang="en-US" sz="1100" b="0" i="0" u="none" strike="noStrike" dirty="0" smtClean="0">
                              <a:solidFill>
                                <a:srgbClr val="000000"/>
                              </a:solidFill>
                              <a:effectLst/>
                              <a:latin typeface="Arial"/>
                            </a:rPr>
                            <a:t>0,095</a:t>
                          </a:r>
                          <a:endParaRPr lang="en-US" sz="1100" b="0" i="0" u="none" strike="noStrike" dirty="0">
                            <a:solidFill>
                              <a:srgbClr val="000000"/>
                            </a:solidFill>
                            <a:effectLst/>
                            <a:latin typeface="Arial"/>
                          </a:endParaRPr>
                        </a:p>
                      </a:txBody>
                      <a:tcPr marL="45720" marR="4572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50000">
                    <a:tc>
                      <a:txBody>
                        <a:bodyPr/>
                        <a:lstStyle/>
                        <a:p>
                          <a:pPr algn="l" rtl="0" fontAlgn="b"/>
                          <a:r>
                            <a:rPr lang="en-US" sz="1100" b="0" i="0" u="none" strike="noStrike" dirty="0" smtClean="0">
                              <a:solidFill>
                                <a:srgbClr val="000000"/>
                              </a:solidFill>
                              <a:effectLst/>
                              <a:latin typeface="Arial"/>
                            </a:rPr>
                            <a:t> </a:t>
                          </a:r>
                          <a:endParaRPr lang="en-US" sz="1100" b="0" i="0" u="none" strike="noStrike" dirty="0">
                            <a:solidFill>
                              <a:srgbClr val="000000"/>
                            </a:solidFill>
                            <a:effectLst/>
                            <a:latin typeface="Arial"/>
                          </a:endParaRPr>
                        </a:p>
                      </a:txBody>
                      <a:tcPr marL="45720" marR="4572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pPr algn="l" rtl="0" fontAlgn="b"/>
                          <a:r>
                            <a:rPr lang="en-US" sz="1100" b="0" i="0" u="none" strike="noStrike" dirty="0" smtClean="0">
                              <a:solidFill>
                                <a:srgbClr val="000000"/>
                              </a:solidFill>
                              <a:effectLst/>
                              <a:latin typeface="Arial"/>
                            </a:rPr>
                            <a:t> </a:t>
                          </a:r>
                          <a:endParaRPr lang="en-US" sz="1100" b="0" i="0" u="none" strike="noStrike" dirty="0">
                            <a:solidFill>
                              <a:srgbClr val="000000"/>
                            </a:solidFill>
                            <a:effectLst/>
                            <a:latin typeface="Arial"/>
                          </a:endParaRPr>
                        </a:p>
                      </a:txBody>
                      <a:tcPr marL="45720" marR="4572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pPr algn="l" rtl="0" fontAlgn="b"/>
                          <a:r>
                            <a:rPr lang="en-US" sz="1100" b="0" i="0" u="none" strike="noStrike" dirty="0" smtClean="0">
                              <a:solidFill>
                                <a:srgbClr val="000000"/>
                              </a:solidFill>
                              <a:effectLst/>
                              <a:latin typeface="Arial"/>
                            </a:rPr>
                            <a:t> </a:t>
                          </a:r>
                          <a:endParaRPr lang="en-US" sz="1100" b="0" i="0" u="none" strike="noStrike" dirty="0">
                            <a:solidFill>
                              <a:srgbClr val="000000"/>
                            </a:solidFill>
                            <a:effectLst/>
                            <a:latin typeface="Arial"/>
                          </a:endParaRPr>
                        </a:p>
                      </a:txBody>
                      <a:tcPr marL="45720" marR="4572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pPr algn="l" rtl="0" fontAlgn="b"/>
                          <a:r>
                            <a:rPr lang="en-US" sz="1100" b="0" i="0" u="none" strike="noStrike" dirty="0" smtClean="0">
                              <a:solidFill>
                                <a:srgbClr val="000000"/>
                              </a:solidFill>
                              <a:effectLst/>
                              <a:latin typeface="Arial"/>
                            </a:rPr>
                            <a:t> </a:t>
                          </a:r>
                          <a:endParaRPr lang="en-US" sz="1100" b="0" i="0" u="none" strike="noStrike" dirty="0">
                            <a:solidFill>
                              <a:srgbClr val="000000"/>
                            </a:solidFill>
                            <a:effectLst/>
                            <a:latin typeface="Arial"/>
                          </a:endParaRPr>
                        </a:p>
                      </a:txBody>
                      <a:tcPr marL="45720" marR="45720" anchor="b">
                        <a:lnL w="12700" cap="flat" cmpd="sng" algn="ctr">
                          <a:solidFill>
                            <a:srgbClr val="FFFFFF"/>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pPr algn="l" rtl="0" fontAlgn="ctr"/>
                          <a:r>
                            <a:rPr lang="en-US" sz="1100" b="0" i="0" u="none" strike="noStrike" dirty="0">
                              <a:solidFill>
                                <a:srgbClr val="000000"/>
                              </a:solidFill>
                              <a:effectLst/>
                              <a:latin typeface="Arial"/>
                            </a:rPr>
                            <a:t>Percentage of the deformation energy converted into heat</a:t>
                          </a:r>
                        </a:p>
                      </a:txBody>
                      <a:tcPr marL="45720" marR="4572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8F1FA"/>
                        </a:solidFill>
                      </a:tcPr>
                    </a:tc>
                    <a:tc>
                      <a:txBody>
                        <a:bodyPr/>
                        <a:lstStyle/>
                        <a:p>
                          <a:pPr algn="ctr" rtl="0" fontAlgn="ctr"/>
                          <a:r>
                            <a:rPr lang="en-US" sz="1100" b="0" i="0" u="none" strike="noStrike" dirty="0" smtClean="0">
                              <a:solidFill>
                                <a:srgbClr val="000000"/>
                              </a:solidFill>
                              <a:effectLst/>
                              <a:latin typeface="Arial"/>
                            </a:rPr>
                            <a:t>0,9</a:t>
                          </a:r>
                          <a:endParaRPr lang="en-US" sz="1100" b="0" i="0" u="none" strike="noStrike" dirty="0">
                            <a:solidFill>
                              <a:srgbClr val="000000"/>
                            </a:solidFill>
                            <a:effectLst/>
                            <a:latin typeface="Arial"/>
                          </a:endParaRPr>
                        </a:p>
                      </a:txBody>
                      <a:tcPr marL="45720" marR="4572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50000">
                    <a:tc>
                      <a:txBody>
                        <a:bodyPr/>
                        <a:lstStyle/>
                        <a:p>
                          <a:pPr algn="l" rtl="0" fontAlgn="b"/>
                          <a:r>
                            <a:rPr lang="en-US" sz="1100" b="0" i="0" u="none" strike="noStrike" dirty="0" smtClean="0">
                              <a:solidFill>
                                <a:srgbClr val="000000"/>
                              </a:solidFill>
                              <a:effectLst/>
                              <a:latin typeface="Arial"/>
                            </a:rPr>
                            <a:t> </a:t>
                          </a:r>
                          <a:endParaRPr lang="en-US" sz="1100" b="0" i="0" u="none" strike="noStrike" dirty="0">
                            <a:solidFill>
                              <a:srgbClr val="000000"/>
                            </a:solidFill>
                            <a:effectLst/>
                            <a:latin typeface="Arial"/>
                          </a:endParaRPr>
                        </a:p>
                      </a:txBody>
                      <a:tcPr marL="45720" marR="4572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pPr algn="l" rtl="0" fontAlgn="b"/>
                          <a:r>
                            <a:rPr lang="en-US" sz="1100" b="0" i="0" u="none" strike="noStrike" dirty="0" smtClean="0">
                              <a:solidFill>
                                <a:srgbClr val="000000"/>
                              </a:solidFill>
                              <a:effectLst/>
                              <a:latin typeface="Arial"/>
                            </a:rPr>
                            <a:t> </a:t>
                          </a:r>
                          <a:endParaRPr lang="en-US" sz="1100" b="0" i="0" u="none" strike="noStrike" dirty="0">
                            <a:solidFill>
                              <a:srgbClr val="000000"/>
                            </a:solidFill>
                            <a:effectLst/>
                            <a:latin typeface="Arial"/>
                          </a:endParaRPr>
                        </a:p>
                      </a:txBody>
                      <a:tcPr marL="45720" marR="4572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pPr algn="l" rtl="0" fontAlgn="b"/>
                          <a:r>
                            <a:rPr lang="en-US" sz="1100" b="0" i="0" u="none" strike="noStrike" dirty="0" smtClean="0">
                              <a:solidFill>
                                <a:srgbClr val="000000"/>
                              </a:solidFill>
                              <a:effectLst/>
                              <a:latin typeface="Arial"/>
                            </a:rPr>
                            <a:t> </a:t>
                          </a:r>
                          <a:endParaRPr lang="en-US" sz="1100" b="0" i="0" u="none" strike="noStrike" dirty="0">
                            <a:solidFill>
                              <a:srgbClr val="000000"/>
                            </a:solidFill>
                            <a:effectLst/>
                            <a:latin typeface="Arial"/>
                          </a:endParaRPr>
                        </a:p>
                      </a:txBody>
                      <a:tcPr marL="45720" marR="4572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pPr algn="l" rtl="0" fontAlgn="b"/>
                          <a:r>
                            <a:rPr lang="en-US" sz="1100" b="0" i="0" u="none" strike="noStrike" dirty="0" smtClean="0">
                              <a:solidFill>
                                <a:srgbClr val="000000"/>
                              </a:solidFill>
                              <a:effectLst/>
                              <a:latin typeface="Arial"/>
                            </a:rPr>
                            <a:t> </a:t>
                          </a:r>
                          <a:endParaRPr lang="en-US" sz="1100" b="0" i="0" u="none" strike="noStrike" dirty="0">
                            <a:solidFill>
                              <a:srgbClr val="000000"/>
                            </a:solidFill>
                            <a:effectLst/>
                            <a:latin typeface="Arial"/>
                          </a:endParaRPr>
                        </a:p>
                      </a:txBody>
                      <a:tcPr marL="45720" marR="45720" anchor="b">
                        <a:lnL w="12700" cap="flat" cmpd="sng" algn="ctr">
                          <a:solidFill>
                            <a:srgbClr val="FFFFFF"/>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pPr algn="l" rtl="0" fontAlgn="ctr"/>
                          <a:r>
                            <a:rPr lang="en-US" sz="1100" b="0" i="0" u="none" strike="noStrike" dirty="0">
                              <a:solidFill>
                                <a:srgbClr val="000000"/>
                              </a:solidFill>
                              <a:effectLst/>
                              <a:latin typeface="Arial"/>
                            </a:rPr>
                            <a:t>Density (based on steel) [kg/m^3]</a:t>
                          </a:r>
                        </a:p>
                      </a:txBody>
                      <a:tcPr marL="45720" marR="4572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8F1FA"/>
                        </a:solidFill>
                      </a:tcPr>
                    </a:tc>
                    <a:tc>
                      <a:txBody>
                        <a:bodyPr/>
                        <a:lstStyle/>
                        <a:p>
                          <a:pPr algn="ctr" rtl="0" fontAlgn="ctr"/>
                          <a:r>
                            <a:rPr lang="en-US" sz="1100" b="0" i="0" u="none" strike="noStrike" dirty="0" smtClean="0">
                              <a:solidFill>
                                <a:srgbClr val="000000"/>
                              </a:solidFill>
                              <a:effectLst/>
                              <a:latin typeface="Arial"/>
                            </a:rPr>
                            <a:t>7874</a:t>
                          </a:r>
                          <a:endParaRPr lang="en-US" sz="1100" b="0" i="0" u="none" strike="noStrike" dirty="0">
                            <a:solidFill>
                              <a:srgbClr val="000000"/>
                            </a:solidFill>
                            <a:effectLst/>
                            <a:latin typeface="Arial"/>
                          </a:endParaRPr>
                        </a:p>
                      </a:txBody>
                      <a:tcPr marL="45720" marR="4572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mc:Fallback>
      </mc:AlternateContent>
      <p:graphicFrame>
        <p:nvGraphicFramePr>
          <p:cNvPr id="6" name="Tabelle 5"/>
          <p:cNvGraphicFramePr>
            <a:graphicFrameLocks noGrp="1"/>
          </p:cNvGraphicFramePr>
          <p:nvPr>
            <p:extLst>
              <p:ext uri="{D42A27DB-BD31-4B8C-83A1-F6EECF244321}">
                <p14:modId xmlns:p14="http://schemas.microsoft.com/office/powerpoint/2010/main" val="3695209339"/>
              </p:ext>
            </p:extLst>
          </p:nvPr>
        </p:nvGraphicFramePr>
        <p:xfrm>
          <a:off x="308484" y="4881001"/>
          <a:ext cx="6134100" cy="390525"/>
        </p:xfrm>
        <a:graphic>
          <a:graphicData uri="http://schemas.openxmlformats.org/drawingml/2006/table">
            <a:tbl>
              <a:tblPr>
                <a:tableStyleId>{5C22544A-7EE6-4342-B048-85BDC9FD1C3A}</a:tableStyleId>
              </a:tblPr>
              <a:tblGrid>
                <a:gridCol w="2016224"/>
                <a:gridCol w="2073176"/>
                <a:gridCol w="2044700"/>
              </a:tblGrid>
              <a:tr h="190500">
                <a:tc rowSpan="2">
                  <a:txBody>
                    <a:bodyPr/>
                    <a:lstStyle/>
                    <a:p>
                      <a:pPr algn="ctr" fontAlgn="ctr"/>
                      <a:r>
                        <a:rPr lang="de-DE" sz="1100" u="none" strike="noStrike" dirty="0" smtClean="0">
                          <a:effectLst/>
                        </a:rPr>
                        <a:t>*Tool </a:t>
                      </a:r>
                      <a:r>
                        <a:rPr lang="de-DE" sz="1100" u="none" strike="noStrike" dirty="0">
                          <a:effectLst/>
                        </a:rPr>
                        <a:t>[J/(cm^3K)]</a:t>
                      </a:r>
                      <a:endParaRPr lang="de-DE" sz="1100" b="1" i="0" u="none" strike="noStrike" dirty="0">
                        <a:solidFill>
                          <a:srgbClr val="FFFFFF"/>
                        </a:solidFill>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l" fontAlgn="b"/>
                      <a:r>
                        <a:rPr lang="de-DE" sz="1100" u="none" strike="noStrike" dirty="0">
                          <a:effectLst/>
                        </a:rPr>
                        <a:t> </a:t>
                      </a:r>
                      <a:endParaRPr lang="de-DE" sz="1100" b="0" i="0" u="none" strike="noStrike" dirty="0">
                        <a:solidFill>
                          <a:srgbClr val="000000"/>
                        </a:solidFill>
                        <a:effectLst/>
                        <a:latin typeface="Calibri"/>
                      </a:endParaRPr>
                    </a:p>
                  </a:txBody>
                  <a:tcPr marL="0" marR="0" marT="0" marB="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tc>
                  <a:txBody>
                    <a:bodyPr/>
                    <a:lstStyle/>
                    <a:p>
                      <a:pPr algn="l" fontAlgn="b"/>
                      <a:r>
                        <a:rPr lang="de-DE" sz="1100" u="none" strike="noStrike">
                          <a:effectLst/>
                        </a:rPr>
                        <a:t> </a:t>
                      </a:r>
                      <a:endParaRPr lang="de-DE" sz="1100" b="0" i="0" u="none" strike="noStrike">
                        <a:solidFill>
                          <a:srgbClr val="000000"/>
                        </a:solidFill>
                        <a:effectLst/>
                        <a:latin typeface="Calibri"/>
                      </a:endParaRPr>
                    </a:p>
                  </a:txBody>
                  <a:tcPr marL="0" marR="0" marT="0" marB="0" anchor="b">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r>
              <a:tr h="200025">
                <a:tc vMerge="1">
                  <a:txBody>
                    <a:bodyPr/>
                    <a:lstStyle/>
                    <a:p>
                      <a:endParaRPr lang="de-DE"/>
                    </a:p>
                  </a:txBody>
                  <a:tcPr/>
                </a:tc>
                <a:tc>
                  <a:txBody>
                    <a:bodyPr/>
                    <a:lstStyle/>
                    <a:p>
                      <a:pPr algn="l" fontAlgn="b"/>
                      <a:r>
                        <a:rPr lang="de-DE" sz="1100" u="none" strike="noStrike" dirty="0">
                          <a:effectLst/>
                        </a:rPr>
                        <a:t> </a:t>
                      </a:r>
                      <a:endParaRPr lang="de-DE" sz="1100" b="0" i="0" u="none" strike="noStrike" dirty="0">
                        <a:solidFill>
                          <a:srgbClr val="000000"/>
                        </a:solidFill>
                        <a:effectLst/>
                        <a:latin typeface="Calibri"/>
                      </a:endParaRPr>
                    </a:p>
                  </a:txBody>
                  <a:tcPr marL="0" marR="0" marT="0" marB="0" anchor="b">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noFill/>
                  </a:tcPr>
                </a:tc>
                <a:tc>
                  <a:txBody>
                    <a:bodyPr/>
                    <a:lstStyle/>
                    <a:p>
                      <a:pPr algn="l" fontAlgn="b"/>
                      <a:r>
                        <a:rPr lang="de-DE" sz="1100" u="none" strike="noStrike" dirty="0">
                          <a:effectLst/>
                        </a:rPr>
                        <a:t> </a:t>
                      </a:r>
                      <a:endParaRPr lang="de-DE" sz="1100" b="0" i="0" u="none" strike="noStrike" dirty="0">
                        <a:solidFill>
                          <a:srgbClr val="000000"/>
                        </a:solidFill>
                        <a:effectLst/>
                        <a:latin typeface="Calibri"/>
                      </a:endParaRPr>
                    </a:p>
                  </a:txBody>
                  <a:tcPr marL="0" marR="0" marT="0" marB="0" anchor="b">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r>
            </a:tbl>
          </a:graphicData>
        </a:graphic>
      </p:graphicFrame>
      <p:graphicFrame>
        <p:nvGraphicFramePr>
          <p:cNvPr id="7" name="Tabelle 6"/>
          <p:cNvGraphicFramePr>
            <a:graphicFrameLocks noGrp="1"/>
          </p:cNvGraphicFramePr>
          <p:nvPr>
            <p:extLst>
              <p:ext uri="{D42A27DB-BD31-4B8C-83A1-F6EECF244321}">
                <p14:modId xmlns:p14="http://schemas.microsoft.com/office/powerpoint/2010/main" val="1580374633"/>
              </p:ext>
            </p:extLst>
          </p:nvPr>
        </p:nvGraphicFramePr>
        <p:xfrm>
          <a:off x="308484" y="5271526"/>
          <a:ext cx="6134100" cy="390525"/>
        </p:xfrm>
        <a:graphic>
          <a:graphicData uri="http://schemas.openxmlformats.org/drawingml/2006/table">
            <a:tbl>
              <a:tblPr>
                <a:tableStyleId>{5C22544A-7EE6-4342-B048-85BDC9FD1C3A}</a:tableStyleId>
              </a:tblPr>
              <a:tblGrid>
                <a:gridCol w="2016224"/>
                <a:gridCol w="2073176"/>
                <a:gridCol w="2044700"/>
              </a:tblGrid>
              <a:tr h="190500">
                <a:tc rowSpan="2">
                  <a:txBody>
                    <a:bodyPr/>
                    <a:lstStyle/>
                    <a:p>
                      <a:pPr algn="ctr" fontAlgn="ctr"/>
                      <a:r>
                        <a:rPr lang="de-DE" sz="1100" u="none" strike="noStrike" dirty="0" smtClean="0">
                          <a:effectLst/>
                        </a:rPr>
                        <a:t>**Workpiece </a:t>
                      </a:r>
                      <a:r>
                        <a:rPr lang="de-DE" sz="1100" u="none" strike="noStrike" dirty="0">
                          <a:effectLst/>
                        </a:rPr>
                        <a:t>[J/(kgK)]</a:t>
                      </a:r>
                      <a:endParaRPr lang="de-DE" sz="1100" b="1" i="0" u="none" strike="noStrike" dirty="0">
                        <a:solidFill>
                          <a:srgbClr val="FFFFFF"/>
                        </a:solidFill>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l" fontAlgn="b"/>
                      <a:r>
                        <a:rPr lang="de-DE" sz="1100" u="none" strike="noStrike" dirty="0">
                          <a:effectLst/>
                        </a:rPr>
                        <a:t> </a:t>
                      </a:r>
                      <a:endParaRPr lang="de-DE" sz="1100" b="0" i="0" u="none" strike="noStrike" dirty="0">
                        <a:solidFill>
                          <a:srgbClr val="000000"/>
                        </a:solidFill>
                        <a:effectLst/>
                        <a:latin typeface="Calibri"/>
                      </a:endParaRPr>
                    </a:p>
                  </a:txBody>
                  <a:tcPr marL="0" marR="0" marT="0" marB="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tc>
                  <a:txBody>
                    <a:bodyPr/>
                    <a:lstStyle/>
                    <a:p>
                      <a:pPr algn="l" fontAlgn="b"/>
                      <a:r>
                        <a:rPr lang="de-DE" sz="1100" u="none" strike="noStrike" dirty="0">
                          <a:effectLst/>
                        </a:rPr>
                        <a:t> </a:t>
                      </a:r>
                      <a:endParaRPr lang="de-DE" sz="1100" b="0" i="0" u="none" strike="noStrike" dirty="0">
                        <a:solidFill>
                          <a:srgbClr val="000000"/>
                        </a:solidFill>
                        <a:effectLst/>
                        <a:latin typeface="Calibri"/>
                      </a:endParaRPr>
                    </a:p>
                  </a:txBody>
                  <a:tcPr marL="0" marR="0" marT="0" marB="0" anchor="b">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r>
              <a:tr h="200025">
                <a:tc vMerge="1">
                  <a:txBody>
                    <a:bodyPr/>
                    <a:lstStyle/>
                    <a:p>
                      <a:endParaRPr lang="de-DE"/>
                    </a:p>
                  </a:txBody>
                  <a:tcPr/>
                </a:tc>
                <a:tc>
                  <a:txBody>
                    <a:bodyPr/>
                    <a:lstStyle/>
                    <a:p>
                      <a:pPr algn="l" fontAlgn="b"/>
                      <a:r>
                        <a:rPr lang="de-DE" sz="1100" u="none" strike="noStrike" dirty="0">
                          <a:effectLst/>
                        </a:rPr>
                        <a:t> </a:t>
                      </a:r>
                      <a:endParaRPr lang="de-DE" sz="1100" b="0" i="0" u="none" strike="noStrike" dirty="0">
                        <a:solidFill>
                          <a:srgbClr val="000000"/>
                        </a:solidFill>
                        <a:effectLst/>
                        <a:latin typeface="Calibri"/>
                      </a:endParaRPr>
                    </a:p>
                  </a:txBody>
                  <a:tcPr marL="0" marR="0" marT="0" marB="0" anchor="b">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noFill/>
                  </a:tcPr>
                </a:tc>
                <a:tc>
                  <a:txBody>
                    <a:bodyPr/>
                    <a:lstStyle/>
                    <a:p>
                      <a:pPr algn="l" fontAlgn="b"/>
                      <a:r>
                        <a:rPr lang="de-DE" sz="1100" u="none" strike="noStrike" dirty="0">
                          <a:effectLst/>
                        </a:rPr>
                        <a:t> </a:t>
                      </a:r>
                      <a:endParaRPr lang="de-DE" sz="1100" b="0" i="0" u="none" strike="noStrike" dirty="0">
                        <a:solidFill>
                          <a:srgbClr val="000000"/>
                        </a:solidFill>
                        <a:effectLst/>
                        <a:latin typeface="Calibri"/>
                      </a:endParaRPr>
                    </a:p>
                  </a:txBody>
                  <a:tcPr marL="0" marR="0" marT="0" marB="0" anchor="b">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r>
            </a:tbl>
          </a:graphicData>
        </a:graphic>
      </p:graphicFrame>
      <mc:AlternateContent xmlns:mc="http://schemas.openxmlformats.org/markup-compatibility/2006" xmlns:a14="http://schemas.microsoft.com/office/drawing/2010/main">
        <mc:Choice Requires="a14">
          <p:sp>
            <p:nvSpPr>
              <p:cNvPr id="8" name="Textfeld 1"/>
              <p:cNvSpPr txBox="1"/>
              <p:nvPr/>
            </p:nvSpPr>
            <p:spPr>
              <a:xfrm>
                <a:off x="2360712" y="4937219"/>
                <a:ext cx="4000500" cy="278089"/>
              </a:xfrm>
              <a:prstGeom prst="rect">
                <a:avLst/>
              </a:prstGeom>
              <a:noFill/>
            </p:spPr>
            <p:style>
              <a:lnRef idx="0">
                <a:scrgbClr r="0" g="0" b="0"/>
              </a:lnRef>
              <a:fillRef idx="0">
                <a:scrgbClr r="0" g="0" b="0"/>
              </a:fillRef>
              <a:effectRef idx="0">
                <a:scrgbClr r="0" g="0" b="0"/>
              </a:effectRef>
              <a:fontRef idx="minor">
                <a:schemeClr val="tx1"/>
              </a:fontRef>
            </p:style>
            <p:txBody>
              <a:bodyPr wrap="squar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de-DE" sz="1100" b="0" i="1">
                              <a:latin typeface="Cambria Math"/>
                            </a:rPr>
                          </m:ctrlPr>
                        </m:sSubPr>
                        <m:e>
                          <m:r>
                            <a:rPr lang="de-DE" sz="1100" b="0" i="1">
                              <a:latin typeface="Cambria Math"/>
                            </a:rPr>
                            <m:t>𝑐</m:t>
                          </m:r>
                        </m:e>
                        <m:sub>
                          <m:r>
                            <a:rPr lang="de-DE" sz="1100" b="0" i="1">
                              <a:latin typeface="Cambria Math"/>
                            </a:rPr>
                            <m:t>𝑝</m:t>
                          </m:r>
                        </m:sub>
                      </m:sSub>
                      <m:d>
                        <m:dPr>
                          <m:ctrlPr>
                            <a:rPr lang="de-DE" sz="1100" b="0" i="1">
                              <a:latin typeface="Cambria Math"/>
                            </a:rPr>
                          </m:ctrlPr>
                        </m:dPr>
                        <m:e>
                          <m:r>
                            <m:rPr>
                              <m:sty m:val="p"/>
                            </m:rPr>
                            <a:rPr lang="de-DE" sz="1100" b="0" i="0">
                              <a:latin typeface="Cambria Math"/>
                            </a:rPr>
                            <m:t>T</m:t>
                          </m:r>
                        </m:e>
                      </m:d>
                      <m:r>
                        <a:rPr lang="de-DE" sz="1100" b="0" i="0">
                          <a:latin typeface="Cambria Math"/>
                        </a:rPr>
                        <m:t>=2,51∗</m:t>
                      </m:r>
                      <m:sSup>
                        <m:sSupPr>
                          <m:ctrlPr>
                            <a:rPr lang="de-DE" sz="1100" b="0" i="1">
                              <a:latin typeface="Cambria Math"/>
                            </a:rPr>
                          </m:ctrlPr>
                        </m:sSupPr>
                        <m:e>
                          <m:r>
                            <a:rPr lang="de-DE" sz="1100" b="0" i="0">
                              <a:latin typeface="Cambria Math"/>
                            </a:rPr>
                            <m:t>10</m:t>
                          </m:r>
                        </m:e>
                        <m:sup>
                          <m:r>
                            <a:rPr lang="de-DE" sz="1100" b="0" i="0">
                              <a:latin typeface="Cambria Math"/>
                            </a:rPr>
                            <m:t>−10</m:t>
                          </m:r>
                        </m:sup>
                      </m:sSup>
                      <m:sSup>
                        <m:sSupPr>
                          <m:ctrlPr>
                            <a:rPr lang="de-DE" sz="1100" b="0" i="1">
                              <a:latin typeface="Cambria Math"/>
                            </a:rPr>
                          </m:ctrlPr>
                        </m:sSupPr>
                        <m:e>
                          <m:r>
                            <m:rPr>
                              <m:sty m:val="p"/>
                            </m:rPr>
                            <a:rPr lang="de-DE" sz="1100" b="0" i="0">
                              <a:latin typeface="Cambria Math"/>
                            </a:rPr>
                            <m:t>T</m:t>
                          </m:r>
                        </m:e>
                        <m:sup>
                          <m:r>
                            <a:rPr lang="de-DE" sz="1100" b="0" i="0">
                              <a:latin typeface="Cambria Math"/>
                            </a:rPr>
                            <m:t>3</m:t>
                          </m:r>
                        </m:sup>
                      </m:sSup>
                      <m:r>
                        <a:rPr lang="de-DE" sz="1100" b="0" i="0">
                          <a:latin typeface="Cambria Math"/>
                        </a:rPr>
                        <m:t>−1,99∗</m:t>
                      </m:r>
                      <m:sSup>
                        <m:sSupPr>
                          <m:ctrlPr>
                            <a:rPr lang="de-DE" sz="1100" b="0" i="1">
                              <a:latin typeface="Cambria Math"/>
                            </a:rPr>
                          </m:ctrlPr>
                        </m:sSupPr>
                        <m:e>
                          <m:r>
                            <a:rPr lang="de-DE" sz="1100" b="0" i="0">
                              <a:latin typeface="Cambria Math"/>
                            </a:rPr>
                            <m:t>10</m:t>
                          </m:r>
                        </m:e>
                        <m:sup>
                          <m:r>
                            <a:rPr lang="de-DE" sz="1100" b="0" i="0">
                              <a:latin typeface="Cambria Math"/>
                            </a:rPr>
                            <m:t>−6</m:t>
                          </m:r>
                        </m:sup>
                      </m:sSup>
                      <m:sSup>
                        <m:sSupPr>
                          <m:ctrlPr>
                            <a:rPr lang="de-DE" sz="1100" b="0" i="1">
                              <a:latin typeface="Cambria Math"/>
                            </a:rPr>
                          </m:ctrlPr>
                        </m:sSupPr>
                        <m:e>
                          <m:r>
                            <m:rPr>
                              <m:sty m:val="p"/>
                            </m:rPr>
                            <a:rPr lang="de-DE" sz="1100" b="0" i="0">
                              <a:latin typeface="Cambria Math"/>
                            </a:rPr>
                            <m:t>T</m:t>
                          </m:r>
                        </m:e>
                        <m:sup>
                          <m:r>
                            <a:rPr lang="de-DE" sz="1100" b="0" i="0">
                              <a:latin typeface="Cambria Math"/>
                            </a:rPr>
                            <m:t>2</m:t>
                          </m:r>
                        </m:sup>
                      </m:sSup>
                      <m:r>
                        <a:rPr lang="de-DE" sz="1100" b="0" i="0">
                          <a:latin typeface="Cambria Math"/>
                        </a:rPr>
                        <m:t>+0,0027</m:t>
                      </m:r>
                      <m:r>
                        <m:rPr>
                          <m:sty m:val="p"/>
                        </m:rPr>
                        <a:rPr lang="de-DE" sz="1100" b="0" i="0">
                          <a:latin typeface="Cambria Math"/>
                        </a:rPr>
                        <m:t>T</m:t>
                      </m:r>
                      <m:r>
                        <a:rPr lang="de-DE" sz="1100" b="0" i="0">
                          <a:latin typeface="Cambria Math"/>
                        </a:rPr>
                        <m:t>+3,09</m:t>
                      </m:r>
                    </m:oMath>
                  </m:oMathPara>
                </a14:m>
                <a:endParaRPr lang="de-DE" sz="1100"/>
              </a:p>
            </p:txBody>
          </p:sp>
        </mc:Choice>
        <mc:Fallback xmlns="">
          <p:sp>
            <p:nvSpPr>
              <p:cNvPr id="8" name="Textfeld 1"/>
              <p:cNvSpPr txBox="1">
                <a:spLocks noRot="1" noChangeAspect="1" noMove="1" noResize="1" noEditPoints="1" noAdjustHandles="1" noChangeArrowheads="1" noChangeShapeType="1" noTextEdit="1"/>
              </p:cNvSpPr>
              <p:nvPr/>
            </p:nvSpPr>
            <p:spPr>
              <a:xfrm>
                <a:off x="2360712" y="4937219"/>
                <a:ext cx="4000500" cy="278089"/>
              </a:xfrm>
              <a:prstGeom prst="rect">
                <a:avLst/>
              </a:prstGeom>
              <a:blipFill rotWithShape="1">
                <a:blip r:embed="rId3"/>
                <a:stretch>
                  <a:fillRect/>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9" name="Textfeld 2"/>
              <p:cNvSpPr txBox="1"/>
              <p:nvPr/>
            </p:nvSpPr>
            <p:spPr>
              <a:xfrm>
                <a:off x="2374999" y="5336417"/>
                <a:ext cx="3971925" cy="278089"/>
              </a:xfrm>
              <a:prstGeom prst="rect">
                <a:avLst/>
              </a:prstGeom>
              <a:noFill/>
            </p:spPr>
            <p:style>
              <a:lnRef idx="0">
                <a:scrgbClr r="0" g="0" b="0"/>
              </a:lnRef>
              <a:fillRef idx="0">
                <a:scrgbClr r="0" g="0" b="0"/>
              </a:fillRef>
              <a:effectRef idx="0">
                <a:scrgbClr r="0" g="0" b="0"/>
              </a:effectRef>
              <a:fontRef idx="minor">
                <a:schemeClr val="tx1"/>
              </a:fontRef>
            </p:style>
            <p:txBody>
              <a:bodyPr wrap="squar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de-DE" sz="1100" b="0" i="1" smtClean="0">
                              <a:latin typeface="Cambria Math"/>
                            </a:rPr>
                          </m:ctrlPr>
                        </m:sSubPr>
                        <m:e>
                          <m:r>
                            <a:rPr lang="de-DE" sz="1100" b="0" i="1">
                              <a:latin typeface="Cambria Math"/>
                            </a:rPr>
                            <m:t>𝑐</m:t>
                          </m:r>
                        </m:e>
                        <m:sub>
                          <m:r>
                            <a:rPr lang="de-DE" sz="1100" b="0" i="1">
                              <a:latin typeface="Cambria Math"/>
                            </a:rPr>
                            <m:t>𝑝</m:t>
                          </m:r>
                        </m:sub>
                      </m:sSub>
                      <m:d>
                        <m:dPr>
                          <m:ctrlPr>
                            <a:rPr lang="de-DE" sz="1100" b="0" i="1">
                              <a:latin typeface="Cambria Math"/>
                            </a:rPr>
                          </m:ctrlPr>
                        </m:dPr>
                        <m:e>
                          <m:r>
                            <m:rPr>
                              <m:sty m:val="p"/>
                            </m:rPr>
                            <a:rPr lang="de-DE" sz="1100" b="0" i="0">
                              <a:latin typeface="Cambria Math"/>
                            </a:rPr>
                            <m:t>T</m:t>
                          </m:r>
                        </m:e>
                      </m:d>
                      <m:r>
                        <a:rPr lang="de-DE" sz="1100" b="0" i="0">
                          <a:latin typeface="Cambria Math"/>
                        </a:rPr>
                        <m:t>=−</m:t>
                      </m:r>
                      <m:r>
                        <a:rPr lang="de-DE" sz="1100" b="0" i="0" smtClean="0">
                          <a:latin typeface="Cambria Math"/>
                        </a:rPr>
                        <m:t>5</m:t>
                      </m:r>
                      <m:r>
                        <a:rPr lang="de-DE" sz="1100" b="0" i="0">
                          <a:latin typeface="Cambria Math"/>
                        </a:rPr>
                        <m:t>∗</m:t>
                      </m:r>
                      <m:sSup>
                        <m:sSupPr>
                          <m:ctrlPr>
                            <a:rPr lang="de-DE" sz="1100" b="0" i="1">
                              <a:latin typeface="Cambria Math"/>
                            </a:rPr>
                          </m:ctrlPr>
                        </m:sSupPr>
                        <m:e>
                          <m:r>
                            <a:rPr lang="de-DE" sz="1100" b="0" i="0">
                              <a:latin typeface="Cambria Math"/>
                            </a:rPr>
                            <m:t>10</m:t>
                          </m:r>
                        </m:e>
                        <m:sup>
                          <m:r>
                            <a:rPr lang="de-DE" sz="1100" b="0" i="0">
                              <a:latin typeface="Cambria Math"/>
                            </a:rPr>
                            <m:t>−</m:t>
                          </m:r>
                          <m:r>
                            <a:rPr lang="de-DE" sz="1100" b="0" i="1" smtClean="0">
                              <a:latin typeface="Cambria Math"/>
                            </a:rPr>
                            <m:t>5</m:t>
                          </m:r>
                        </m:sup>
                      </m:sSup>
                      <m:sSup>
                        <m:sSupPr>
                          <m:ctrlPr>
                            <a:rPr lang="de-DE" sz="1100" b="0" i="1">
                              <a:latin typeface="Cambria Math"/>
                            </a:rPr>
                          </m:ctrlPr>
                        </m:sSupPr>
                        <m:e>
                          <m:r>
                            <m:rPr>
                              <m:sty m:val="p"/>
                            </m:rPr>
                            <a:rPr lang="de-DE" sz="1100" b="0" i="0">
                              <a:latin typeface="Cambria Math"/>
                            </a:rPr>
                            <m:t>T</m:t>
                          </m:r>
                        </m:e>
                        <m:sup>
                          <m:r>
                            <a:rPr lang="de-DE" sz="1100" b="0" i="0">
                              <a:latin typeface="Cambria Math"/>
                            </a:rPr>
                            <m:t>2</m:t>
                          </m:r>
                        </m:sup>
                      </m:sSup>
                      <m:r>
                        <a:rPr lang="de-DE" sz="1100" b="0" i="0">
                          <a:latin typeface="Cambria Math"/>
                        </a:rPr>
                        <m:t>+0,</m:t>
                      </m:r>
                      <m:r>
                        <a:rPr lang="de-DE" sz="1100" b="0" i="0" smtClean="0">
                          <a:latin typeface="Cambria Math"/>
                        </a:rPr>
                        <m:t>257</m:t>
                      </m:r>
                      <m:r>
                        <m:rPr>
                          <m:sty m:val="p"/>
                        </m:rPr>
                        <a:rPr lang="de-DE" sz="1100" b="0" i="0">
                          <a:latin typeface="Cambria Math"/>
                        </a:rPr>
                        <m:t>T</m:t>
                      </m:r>
                      <m:r>
                        <a:rPr lang="de-DE" sz="1100" b="0" i="0">
                          <a:latin typeface="Cambria Math"/>
                        </a:rPr>
                        <m:t>+429,4</m:t>
                      </m:r>
                    </m:oMath>
                  </m:oMathPara>
                </a14:m>
                <a:endParaRPr lang="de-DE" sz="1100" dirty="0"/>
              </a:p>
            </p:txBody>
          </p:sp>
        </mc:Choice>
        <mc:Fallback xmlns="">
          <p:sp>
            <p:nvSpPr>
              <p:cNvPr id="9" name="Textfeld 2"/>
              <p:cNvSpPr txBox="1">
                <a:spLocks noRot="1" noChangeAspect="1" noMove="1" noResize="1" noEditPoints="1" noAdjustHandles="1" noChangeArrowheads="1" noChangeShapeType="1" noTextEdit="1"/>
              </p:cNvSpPr>
              <p:nvPr/>
            </p:nvSpPr>
            <p:spPr>
              <a:xfrm>
                <a:off x="2374999" y="5336417"/>
                <a:ext cx="3971925" cy="278089"/>
              </a:xfrm>
              <a:prstGeom prst="rect">
                <a:avLst/>
              </a:prstGeom>
              <a:blipFill rotWithShape="1">
                <a:blip r:embed="rId4"/>
                <a:stretch>
                  <a:fillRect/>
                </a:stretch>
              </a:blipFill>
            </p:spPr>
            <p:txBody>
              <a:bodyPr/>
              <a:lstStyle/>
              <a:p>
                <a:r>
                  <a:rPr lang="de-DE">
                    <a:noFill/>
                  </a:rPr>
                  <a:t> </a:t>
                </a:r>
              </a:p>
            </p:txBody>
          </p:sp>
        </mc:Fallback>
      </mc:AlternateContent>
      <p:graphicFrame>
        <p:nvGraphicFramePr>
          <p:cNvPr id="10" name="Tabelle 9"/>
          <p:cNvGraphicFramePr>
            <a:graphicFrameLocks noGrp="1"/>
          </p:cNvGraphicFramePr>
          <p:nvPr>
            <p:extLst>
              <p:ext uri="{D42A27DB-BD31-4B8C-83A1-F6EECF244321}">
                <p14:modId xmlns:p14="http://schemas.microsoft.com/office/powerpoint/2010/main" val="2753984568"/>
              </p:ext>
            </p:extLst>
          </p:nvPr>
        </p:nvGraphicFramePr>
        <p:xfrm>
          <a:off x="308484" y="4580332"/>
          <a:ext cx="6134100" cy="300668"/>
        </p:xfrm>
        <a:graphic>
          <a:graphicData uri="http://schemas.openxmlformats.org/drawingml/2006/table">
            <a:tbl>
              <a:tblPr>
                <a:tableStyleId>{5C22544A-7EE6-4342-B048-85BDC9FD1C3A}</a:tableStyleId>
              </a:tblPr>
              <a:tblGrid>
                <a:gridCol w="6134100"/>
              </a:tblGrid>
              <a:tr h="300668">
                <a:tc>
                  <a:txBody>
                    <a:bodyPr/>
                    <a:lstStyle/>
                    <a:p>
                      <a:pPr algn="ctr" fontAlgn="ctr"/>
                      <a:r>
                        <a:rPr lang="de-DE" sz="1300" b="1" u="none" strike="noStrike" dirty="0">
                          <a:solidFill>
                            <a:schemeClr val="bg1"/>
                          </a:solidFill>
                          <a:effectLst/>
                        </a:rPr>
                        <a:t>Interpolation</a:t>
                      </a:r>
                      <a:endParaRPr lang="de-DE" sz="1300" b="1" i="0" u="none" strike="noStrike" dirty="0">
                        <a:solidFill>
                          <a:schemeClr val="bg1"/>
                        </a:solidFill>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549F"/>
                    </a:solidFill>
                  </a:tcPr>
                </a:tc>
              </a:tr>
            </a:tbl>
          </a:graphicData>
        </a:graphic>
      </p:graphicFrame>
    </p:spTree>
    <p:extLst>
      <p:ext uri="{BB962C8B-B14F-4D97-AF65-F5344CB8AC3E}">
        <p14:creationId xmlns:p14="http://schemas.microsoft.com/office/powerpoint/2010/main" val="105760551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EE4P_AGENDAWIZARDSTYLE" val="WZL"/>
  <p:tag name="EE4P_STYLE_ID" val="069e6279-5c7f-4421-9dba-a6888cfc0970"/>
  <p:tag name="EE4P_AGENDAWIZARD" val="&lt;ee4p&gt;&lt;layouts&gt;&lt;layout name=&quot;WZL&quot; id=&quot;4_1&quot;&gt;&lt;standard&gt;&lt;textframe horizontalAnchor=&quot;1&quot; marginBottom=&quot;6&quot; marginLeft=&quot;0&quot; marginRight=&quot;0&quot; marginTop=&quot;6&quot; orientation=&quot;1&quot; verticalAnchor=&quot;1&quot; /&gt;&lt;font name=&quot;Arial&quot; bold=&quot;0&quot; italic=&quot;0&quot; color=&quot;13&quot; /&gt;&lt;paragraphformat firstLineIndent=&quot;0&quot; leftIndent=&quot;0&quot; rightIndent=&quot;0&quot; lineRuleBefore=&quot;&quot; lineRuleWithin=&quot;&quot; lineRuleAfter=&quot;&quot; spaceBefore=&quot;&quot; spaceWithin=&quot;&quot; spaceAfter=&quot;&quot; /&gt;&lt;fill visible=&quot;0&quot; /&gt;&lt;line visible=&quot;0&quot; /&gt;&lt;bulletformat visible=&quot;0&quot; /&gt;&lt;/standard&gt;&lt;agenda name=&quot;New Agenda&quot; title=&quot;Agenda&quot; subtitle=&quot;&quot; sizingModeId=&quot;2&quot; fontSize=&quot;18&quot; startTime=&quot;540&quot; timeFormatId=&quot;1&quot; startItemNo=&quot;1&quot; createSingleAgendaSlide=&quot;1&quot; createSeparatingSlides=&quot;1&quot; createBackupSlide=&quot;1&quot; /&gt;&lt;columns&gt;&lt;column field=&quot;itemno&quot; label=&quot;No.&quot; checked=&quot;1&quot; leftSpacing=&quot;0&quot; rightSpacing=&quot;0&quot; dock=&quot;1&quot; fixedWidth=&quot;33.92811&quot; /&gt;&lt;column field=&quot;topic&quot; label=&quot;Topic&quot; leftSpacing=&quot;5&quot; rightDistribute=&quot;1&quot; dock=&quot;1&quot; /&gt;&lt;column field=&quot;responsible&quot; label=&quot;Responsible&quot; visible=&quot;1&quot; checked=&quot;0&quot; leftSpacing=&quot;0&quot; rightDistribute=&quot;1&quot; dock=&quot;1&quot; /&gt;&lt;column field=&quot;freecolumn&quot; label=&quot;&quot; visible=&quot;1&quot; checked=&quot;0&quot; leftSpacing=&quot;0&quot; rightDistribute=&quot;1&quot; dock=&quot;1&quot; /&gt;&lt;column field=&quot;timeslot&quot; label=&quot;Time Slot&quot; visible=&quot;1&quot; checked=&quot;1&quot; leftSpacing=&quot;0&quot; rightSpacing=&quot;6&quot; dock=&quot;2&quot; /&gt;&lt;column field=&quot;pageno&quot; label=&quot;Page No.&quot; visible=&quot;1&quot; checked=&quot;0&quot; leftSpacing=&quot;0&quot; rightSpacing=&quot;6&quot; dock=&quot;2&quot; /&gt;&lt;/columns&gt;&lt;position left=&quot;17&quot; top=&quot;68&quot; width=&quot;745.5&quot; height=&quot;392&quot; /&gt;&lt;subtitle&gt;&lt;position left=&quot;42.5&quot; top=&quot;109.625&quot; width=&quot;646.5&quot; height=&quot;16.75&quot; /&gt;&lt;font size=&quot;16&quot; /&gt;&lt;textframe marginBottom=&quot;0&quot; marginTop=&quot;0&quot; /&gt;&lt;paragraphformat alignment=&quot;1&quot; /&gt;&lt;/subtitle&gt;&lt;settings allowedSizingModeIds=&quot;1|2&quot; allowedFontSizes=&quot;8|9|10.5|11|12|14|16|18&quot; allowedTimeFormatIds=&quot;1|2|3&quot; slideLayout=&quot;11&quot; customLayoutName=&quot;&quot; customLayoutIndex=&quot;&quot; showBreak=&quot;1&quot; singleAgendaSlideSelected=&quot;0&quot; backupSlideTitle=&quot;Backup: %agendaName%&quot; topMargin=&quot;0&quot; leftMargin=&quot;0&quot; /&gt;&lt;!-- Agenda item formats --&gt;&lt;cases&gt;&lt;case level=&quot;1&quot; selected=&quot;0&quot; break=&quot;0&quot; topMinSpacing=&quot;5&quot; topMaxSpacing=&quot;30&quot; bottomMinSpacing=&quot;0&quot; bottomMaxSpacing=&quot;0&quot;&gt;&lt;element field=&quot;itemno&quot; type=&quot;autoshape&quot; autoShapeType=&quot;1&quot;&gt;&lt;textframe marginLeft=&quot;6&quot; marginRight=&quot;6&quot; verticalAnchor=&quot;3&quot; /&gt;&lt;paragraphformat alignment=&quot;2&quot; /&gt;&lt;fill foreColor=&quot;5&quot; visible=&quot;1&quot; /&gt;&lt;font bold=&quot;1&quot; color=&quot;14&quot; /&gt;&lt;/element&gt;&lt;element field=&quot;topic&quot; type=&quot;autoshape&quot; autoShapeType=&quot;1&quot;&gt;&lt;paragraphformat alignment=&quot;1&quot; /&gt;&lt;textframe marginLeft=&quot;6&quot; /&gt;&lt;font bold=&quot;1&quot; /&gt;&lt;/element&gt;&lt;element field=&quot;responsible&quot; type=&quot;autoshape&quot; autoShapeType=&quot;1&quot;&gt;&lt;paragraphformat alignment=&quot;1&quot; /&gt;&lt;/element&gt;&lt;element field=&quot;freecolumn&quot; type=&quot;autoshape&quot; autoShapeType=&quot;1&quot;&gt;&lt;paragraphformat alignment=&quot;1&quot; /&gt;&lt;/element&gt;&lt;element field=&quot;timeslot&quot; type=&quot;autoshape&quot; autoShapeType=&quot;1&quot;&gt;&lt;paragraphformat alignment=&quot;1&quot; /&gt;&lt;/element&gt;&lt;element field=&quot;pageno&quot; type=&quot;autoshape&quot; autoShapeType=&quot;1&quot;&gt;&lt;paragraphformat alignment=&quot;3&quot; /&gt;&lt;/element&gt;&lt;/case&gt;&lt;case level=&quot;1&quot; selected=&quot;1&quot; break=&quot;0&quot; topMinSpacing=&quot;5&quot; topMaxSpacing=&quot;30&quot; bottomMinSpacing=&quot;0&quot; bottomMaxSpacing=&quot;0&quot;&gt;&lt;element type=&quot;autoshape&quot; autoShapeType=&quot;1&quot; value=&quot;&quot;&gt;&lt;position left=&quot;38.92811*scale*fontScale&quot; top=&quot;0&quot; width=&quot;agendaWidth-topicLeftSpacing-itemNoWidth&quot; height=&quot;itemHeight&quot; /&gt;&lt;fill foreColor=&quot;5&quot; visible=&quot;1&quot; /&gt;&lt;/element&gt;&lt;element field=&quot;itemno&quot; type=&quot;autoshape&quot; autoShapeType=&quot;1&quot;&gt;&lt;textframe marginLeft=&quot;6&quot; marginRight=&quot;6&quot; verticalAnchor=&quot;3&quot; /&gt;&lt;paragraphformat alignment=&quot;2&quot; /&gt;&lt;fill foreColor=&quot;6&quot; visible=&quot;1&quot; /&gt;&lt;font bold=&quot;1&quot; color=&quot;14&quot; /&gt;&lt;/element&gt;&lt;element field=&quot;topic&quot; type=&quot;autoshape&quot; autoShapeType=&quot;1&quot;&gt;&lt;paragraphformat alignment=&quot;1&quot; /&gt;&lt;font bold=&quot;1&quot; /&gt;&lt;textframe marginLeft=&quot;6&quot; /&gt;&lt;/element&gt;&lt;element field=&quot;responsible&quot; type=&quot;autoshape&quot; autoShapeType=&quot;1&quot;&gt;&lt;paragraphformat alignment=&quot;1&quot; /&gt;&lt;/element&gt;&lt;element field=&quot;freecolumn&quot; type=&quot;autoshape&quot; autoShapeType=&quot;1&quot;&gt;&lt;paragraphformat alignment=&quot;1&quot; /&gt;&lt;/element&gt;&lt;element field=&quot;timeslot&quot; type=&quot;autoshape&quot; autoShapeType=&quot;1&quot;&gt;&lt;paragraphformat alignment=&quot;1&quot; /&gt;&lt;/element&gt;&lt;element field=&quot;pageno&quot; type=&quot;autoshape&quot; autoShapeType=&quot;1&quot;&gt;&lt;paragraphformat alignment=&quot;3&quot; /&gt;&lt;/element&gt;&lt;/case&gt;&lt;case level=&quot;2&quot; selected=&quot;0&quot; break=&quot;0&quot; topMinSpacing=&quot;5&quot; topMaxSpacing=&quot;30&quot; bottomMinSpacing=&quot;0&quot; bottomMaxSpacing=&quot;0&quot;&gt;&lt;element field=&quot;itemno&quot; type=&quot;autoshape&quot; autoShapeType=&quot;1&quot; indent=&quot;38.92811&quot; indentType=&quot;1&quot;&gt;&lt;textframe marginLeft=&quot;6&quot; marginRight=&quot;6&quot; verticalAnchor=&quot;3&quot; /&gt;&lt;paragraphformat alignment=&quot;2&quot; /&gt;&lt;fill foreColor=&quot;5&quot; visible=&quot;1&quot; /&gt;&lt;font bold=&quot;1&quot; color=&quot;14&quot; /&gt;&lt;/element&gt;&lt;element field=&quot;topic&quot; type=&quot;autoshape&quot; autoShapeType=&quot;1&quot; indent=&quot;38.92811&quot; indentType=&quot;2&quot;&gt;&lt;paragraphformat alignment=&quot;1&quot; /&gt;&lt;textframe marginLeft=&quot;6&quot; /&gt;&lt;font bold=&quot;1&quot; /&gt;&lt;/element&gt;&lt;element field=&quot;responsible&quot; type=&quot;autoshape&quot; autoShapeType=&quot;1&quot; indent=&quot;38.92811&quot; indentType=&quot;1&quot;&gt;&lt;paragraphformat alignment=&quot;1&quot; /&gt;&lt;/element&gt;&lt;element field=&quot;freecolumn&quot; type=&quot;autoshape&quot; autoShapeType=&quot;1&quot; indent=&quot;38.92811&quot; indentType=&quot;1&quot;&gt;&lt;paragraphformat alignment=&quot;1&quot; /&gt;&lt;/element&gt;&lt;element field=&quot;timeslot&quot; type=&quot;autoshape&quot; autoShapeType=&quot;1&quot;&gt;&lt;paragraphformat alignment=&quot;1&quot; /&gt;&lt;/element&gt;&lt;element field=&quot;pageno&quot; type=&quot;autoshape&quot; autoShapeType=&quot;1&quot;&gt;&lt;paragraphformat alignment=&quot;3&quot; /&gt;&lt;/element&gt;&lt;/case&gt;&lt;case level=&quot;2&quot; selected=&quot;1&quot; break=&quot;0&quot; topMinSpacing=&quot;5&quot; topMaxSpacing=&quot;30&quot; bottomMinSpacing=&quot;0&quot; bottomMaxSpacing=&quot;0&quot;&gt;&lt;element type=&quot;autoshape&quot; autoShapeType=&quot;1&quot; value=&quot;&quot;&gt;&lt;position left=&quot;38.92811*2*scale*fontScale&quot; top=&quot;0&quot; width=&quot;agendaWidth-topicLeftSpacing-itemNoWidth-38.92811*scale*fontScale&quot; height=&quot;itemHeight&quot; /&gt;&lt;fill foreColor=&quot;5&quot; visible=&quot;1&quot; /&gt;&lt;/element&gt;&lt;element field=&quot;itemno&quot; type=&quot;autoshape&quot; autoShapeType=&quot;1&quot; indent=&quot;38.92811&quot; indentType=&quot;1&quot;&gt;&lt;textframe marginLeft=&quot;6&quot; marginRight=&quot;6&quot; verticalAnchor=&quot;3&quot; /&gt;&lt;paragraphformat alignment=&quot;2&quot; /&gt;&lt;fill foreColor=&quot;6&quot; visible=&quot;1&quot; /&gt;&lt;font bold=&quot;1&quot; color=&quot;14&quot; /&gt;&lt;/element&gt;&lt;element field=&quot;topic&quot; type=&quot;autoshape&quot; autoShapeType=&quot;1&quot; indent=&quot;38.92811&quot; indentType=&quot;2&quot;&gt;&lt;paragraphformat alignment=&quot;1&quot; /&gt;&lt;font bold=&quot;1&quot; /&gt;&lt;textframe marginLeft=&quot;6&quot; /&gt;&lt;/element&gt;&lt;element field=&quot;responsible&quot; type=&quot;autoshape&quot; autoShapeType=&quot;1&quot; indent=&quot;38.92811&quot; indentType=&quot;1&quot;&gt;&lt;paragraphformat alignment=&quot;1&quot; /&gt;&lt;/element&gt;&lt;element field=&quot;freecolumn&quot; type=&quot;autoshape&quot; autoShapeType=&quot;1&quot; indent=&quot;38.92811&quot; indentType=&quot;1&quot;&gt;&lt;paragraphformat alignment=&quot;1&quot; /&gt;&lt;/element&gt;&lt;element field=&quot;timeslot&quot; type=&quot;autoshape&quot; autoShapeType=&quot;1&quot;&gt;&lt;paragraphformat alignment=&quot;1&quot; /&gt;&lt;/element&gt;&lt;element field=&quot;pageno&quot; type=&quot;autoshape&quot; autoShapeType=&quot;1&quot;&gt;&lt;paragraphformat alignment=&quot;3&quot; /&gt;&lt;/element&gt;&lt;/case&gt;&lt;case level=&quot;1&quot; selected=&quot;0&quot; break=&quot;1&quot; topMinSpacing=&quot;5&quot; topMaxSpacing=&quot;30&quot; bottomMinSpacing=&quot;0&quot; bottomMaxSpacing=&quot;0&quot;&gt;&lt;element field=&quot;itemno&quot; type=&quot;autoshape&quot; autoShapeType=&quot;1&quot;&gt;&lt;textframe marginLeft=&quot;6&quot; marginRight=&quot;6&quot; verticalAnchor=&quot;3&quot; /&gt;&lt;paragraphformat alignment=&quot;2&quot; /&gt;&lt;fill foreColor=&quot;5&quot; visible=&quot;1&quot; /&gt;&lt;font bold=&quot;1&quot; italic=&quot;1&quot; color=&quot;14&quot; /&gt;&lt;/element&gt;&lt;element field=&quot;topic&quot; type=&quot;autoshape&quot; autoShapeType=&quot;1&quot;&gt;&lt;paragraphformat alignment=&quot;1&quot; /&gt;&lt;textframe marginLeft=&quot;6&quot; /&gt;&lt;font bold=&quot;1&quot; italic=&quot;1&quot; /&gt;&lt;/element&gt;&lt;element field=&quot;responsible&quot; type=&quot;autoshape&quot; autoShapeType=&quot;1&quot;&gt;&lt;paragraphformat alignment=&quot;1&quot; /&gt;&lt;font italic=&quot;1&quot; /&gt;&lt;/element&gt;&lt;element field=&quot;freecolumn&quot; type=&quot;autoshape&quot; autoShapeType=&quot;1&quot;&gt;&lt;paragraphformat alignment=&quot;1&quot; /&gt;&lt;font italic=&quot;1&quot; /&gt;&lt;/element&gt;&lt;element field=&quot;timeslot&quot; type=&quot;autoshape&quot; autoShapeType=&quot;1&quot;&gt;&lt;paragraphformat alignment=&quot;1&quot; /&gt;&lt;font italic=&quot;1&quot; /&gt;&lt;/element&gt;&lt;element field=&quot;pageno&quot; type=&quot;autoshape&quot; autoShapeType=&quot;1&quot;&gt;&lt;paragraphformat alignment=&quot;3&quot; /&gt;&lt;font italic=&quot;1&quot; /&gt;&lt;/element&gt;&lt;/case&gt;&lt;case level=&quot;1&quot; selected=&quot;1&quot; break=&quot;1&quot; topMinSpacing=&quot;5&quot; topMaxSpacing=&quot;30&quot; bottomMinSpacing=&quot;0&quot; bottomMaxSpacing=&quot;0&quot;&gt;&lt;element type=&quot;autoshape&quot; autoShapeType=&quot;1&quot; value=&quot;&quot;&gt;&lt;position left=&quot;38.92811*scale*fontScale&quot; top=&quot;0&quot; width=&quot;agendaWidth-topicLeftSpacing-itemNoWidth&quot; height=&quot;itemHeight&quot; /&gt;&lt;fill foreColor=&quot;5&quot; visible=&quot;1&quot; /&gt;&lt;/element&gt;&lt;element field=&quot;itemno&quot; type=&quot;autoshape&quot; autoShapeType=&quot;1&quot;&gt;&lt;textframe marginLeft=&quot;6&quot; marginRight=&quot;6&quot; verticalAnchor=&quot;3&quot; /&gt;&lt;paragraphformat alignment=&quot;2&quot; /&gt;&lt;fill foreColor=&quot;6&quot; visible=&quot;1&quot; /&gt;&lt;font bold=&quot;1&quot; italic=&quot;1&quot; color=&quot;14&quot; /&gt;&lt;/element&gt;&lt;element field=&quot;topic&quot; type=&quot;autoshape&quot; autoShapeType=&quot;1&quot;&gt;&lt;paragraphformat alignment=&quot;1&quot; /&gt;&lt;font bold=&quot;1&quot; italic=&quot;1&quot; /&gt;&lt;textframe marginLeft=&quot;6&quot; /&gt;&lt;/element&gt;&lt;element field=&quot;responsible&quot; type=&quot;autoshape&quot; autoShapeType=&quot;1&quot;&gt;&lt;paragraphformat alignment=&quot;1&quot; /&gt;&lt;font italic=&quot;1&quot; /&gt;&lt;/element&gt;&lt;element field=&quot;freecolumn&quot; type=&quot;autoshape&quot; autoShapeType=&quot;1&quot;&gt;&lt;paragraphformat alignment=&quot;1&quot; /&gt;&lt;font italic=&quot;1&quot; /&gt;&lt;/element&gt;&lt;element field=&quot;timeslot&quot; type=&quot;autoshape&quot; autoShapeType=&quot;1&quot;&gt;&lt;paragraphformat alignment=&quot;1&quot; /&gt;&lt;font italic=&quot;1&quot; /&gt;&lt;/element&gt;&lt;element field=&quot;pageno&quot; type=&quot;autoshape&quot; autoShapeType=&quot;1&quot;&gt;&lt;paragraphformat alignment=&quot;3&quot; /&gt;&lt;font italic=&quot;1&quot; /&gt;&lt;/element&gt;&lt;/case&gt;&lt;case level=&quot;2&quot; selected=&quot;0&quot; break=&quot;1&quot; topMinSpacing=&quot;5&quot; topMaxSpacing=&quot;30&quot; bottomMinSpacing=&quot;0&quot; bottomMaxSpacing=&quot;0&quot;&gt;&lt;element field=&quot;itemno&quot; type=&quot;autoshape&quot; autoShapeType=&quot;1&quot;&gt;&lt;textframe marginLeft=&quot;6&quot; marginRight=&quot;6&quot; verticalAnchor=&quot;3&quot; /&gt;&lt;paragraphformat alignment=&quot;2&quot; /&gt;&lt;fill foreColor=&quot;5&quot; visible=&quot;1&quot; /&gt;&lt;font bold=&quot;1&quot; italic=&quot;1&quot; color=&quot;14&quot; /&gt;&lt;/element&gt;&lt;element field=&quot;topic&quot; type=&quot;autoshape&quot; autoShapeType=&quot;1&quot;&gt;&lt;paragraphformat alignment=&quot;1&quot; /&gt;&lt;textframe marginLeft=&quot;6&quot; /&gt;&lt;font bold=&quot;1&quot; italic=&quot;1&quot; /&gt;&lt;/element&gt;&lt;element field=&quot;responsible&quot; type=&quot;autoshape&quot; autoShapeType=&quot;1&quot;&gt;&lt;paragraphformat alignment=&quot;1&quot; /&gt;&lt;font italic=&quot;1&quot; /&gt;&lt;/element&gt;&lt;element field=&quot;freecolumn&quot; type=&quot;autoshape&quot; autoShapeType=&quot;1&quot;&gt;&lt;paragraphformat alignment=&quot;1&quot; /&gt;&lt;font italic=&quot;1&quot; /&gt;&lt;/element&gt;&lt;element field=&quot;timeslot&quot; type=&quot;autoshape&quot; autoShapeType=&quot;1&quot;&gt;&lt;paragraphformat alignment=&quot;1&quot; /&gt;&lt;font italic=&quot;1&quot; /&gt;&lt;/element&gt;&lt;element field=&quot;pageno&quot; type=&quot;autoshape&quot; autoShapeType=&quot;1&quot;&gt;&lt;paragraphformat alignment=&quot;3&quot; /&gt;&lt;font italic=&quot;1&quot; /&gt;&lt;/element&gt;&lt;/case&gt;&lt;case level=&quot;2&quot; selected=&quot;1&quot; break=&quot;1&quot; topMinSpacing=&quot;5&quot; topMaxSpacing=&quot;30&quot; bottomMinSpacing=&quot;0&quot; bottomMaxSpacing=&quot;0&quot;&gt;&lt;element type=&quot;autoshape&quot; autoShapeType=&quot;1&quot; value=&quot;&quot;&gt;&lt;position left=&quot;38.92811*scale*fontScale&quot; top=&quot;0&quot; width=&quot;agendaWidth-topicLeftSpacing-itemNoWidth&quot; height=&quot;itemHeight&quot; /&gt;&lt;fill foreColor=&quot;5&quot; visible=&quot;1&quot; /&gt;&lt;/element&gt;&lt;element field=&quot;itemno&quot; type=&quot;autoshape&quot; autoShapeType=&quot;1&quot;&gt;&lt;textframe marginLeft=&quot;6&quot; marginRight=&quot;6&quot; verticalAnchor=&quot;3&quot; /&gt;&lt;paragraphformat alignment=&quot;2&quot; /&gt;&lt;fill foreColor=&quot;6&quot; visible=&quot;1&quot; /&gt;&lt;font bold=&quot;1&quot; italic=&quot;1&quot; color=&quot;14&quot; /&gt;&lt;/element&gt;&lt;element field=&quot;topic&quot; type=&quot;autoshape&quot; autoShapeType=&quot;1&quot;&gt;&lt;paragraphformat alignment=&quot;1&quot; /&gt;&lt;font bold=&quot;1&quot; italic=&quot;1&quot; /&gt;&lt;textframe marginLeft=&quot;6&quot; /&gt;&lt;/element&gt;&lt;element field=&quot;responsible&quot; type=&quot;autoshape&quot; autoShapeType=&quot;1&quot;&gt;&lt;paragraphformat alignment=&quot;1&quot; /&gt;&lt;font italic=&quot;1&quot; /&gt;&lt;/element&gt;&lt;element field=&quot;freecolumn&quot; type=&quot;autoshape&quot; autoShapeType=&quot;1&quot;&gt;&lt;paragraphformat alignment=&quot;1&quot; /&gt;&lt;font italic=&quot;1&quot; /&gt;&lt;/element&gt;&lt;element field=&quot;timeslot&quot; type=&quot;autoshape&quot; autoShapeType=&quot;1&quot;&gt;&lt;paragraphformat alignment=&quot;1&quot; /&gt;&lt;font italic=&quot;1&quot; /&gt;&lt;/element&gt;&lt;element field=&quot;pageno&quot; type=&quot;autoshape&quot; autoShapeType=&quot;1&quot;&gt;&lt;paragraphformat alignment=&quot;3&quot; /&gt;&lt;font italic=&quot;1&quot; /&gt;&lt;/element&gt;&lt;/case&gt;&lt;/cases&gt;&lt;!-- Elements on slide independent of items --&gt;&lt;elements&gt;&lt;!--&#10;        &lt;element type=&quot;textbox&quot; zOrder=&quot;1&quot; value=&quot;test&quot;&gt;&#10;          &lt;position left=&quot;0&quot; top=&quot;0&quot; width=&quot;30&quot; height=&quot;30&quot;/&gt;&#10;        &lt;/element&gt;&#10;      --&gt;&lt;/elements&gt;&lt;/layout&gt;&lt;/layouts&gt;&lt;contents&gt;&lt;agenda name=&quot;Gliederung&quot; title=&quot;Gliederung&quot; subtitle=&quot;&quot; sizingModeId=&quot;2&quot; fontSize=&quot;18&quot; startTime=&quot;540&quot; timeFormatId=&quot;1&quot; startItemNo=&quot;1&quot; createSingleAgendaSlide=&quot;1&quot; createSeparatingSlides=&quot;1&quot; createBackupSlide=&quot;0&quot; layoutId=&quot;4_1&quot; singleSlideId=&quot;A9BB482F-F723-439D-B371-696A6CEFA35E&quot; backupSlideId=&quot;&quot; fontSizeAuto=&quot;0&quot; createSections=&quot;0&quot;&gt;&lt;columns&gt;&lt;column field=&quot;itemno&quot; label=&quot;No.&quot; checked=&quot;1&quot; leftSpacing=&quot;0&quot; rightSpacing=&quot;0&quot; dock=&quot;1&quot; fixedWidth=&quot;33.92811&quot; /&gt;&lt;column field=&quot;topic&quot; label=&quot;Topic&quot; leftSpacing=&quot;5&quot; rightDistribute=&quot;1&quot; dock=&quot;1&quot; rightSpacing=&quot;0&quot; /&gt;&lt;column field=&quot;responsible&quot; label=&quot;Responsible&quot; visible=&quot;1&quot; checked=&quot;0&quot; leftSpacing=&quot;0&quot; rightDistribute=&quot;1&quot; dock=&quot;1&quot; /&gt;&lt;column field=&quot;freecolumn&quot; label=&quot;&quot; visible=&quot;1&quot; checked=&quot;0&quot; leftSpacing=&quot;0&quot; rightDistribute=&quot;1&quot; dock=&quot;1&quot; /&gt;&lt;column field=&quot;timeslot&quot; label=&quot;Time Slot&quot; visible=&quot;1&quot; checked=&quot;0&quot; leftSpacing=&quot;0&quot; rightSpacing=&quot;6&quot; dock=&quot;2&quot; /&gt;&lt;column field=&quot;pageno&quot; label=&quot;Page No.&quot; visible=&quot;1&quot; checked=&quot;0&quot; leftSpacing=&quot;0&quot; rightSpacing=&quot;6&quot; dock=&quot;2&quot; /&gt;&lt;/columns&gt;&lt;items&gt;&lt;item duration=&quot;30&quot; level=&quot;1&quot; generateAgendaSlide=&quot;1&quot; showAgendaItem=&quot;1&quot; isBreak=&quot;0&quot; itemNo=&quot;1&quot; subItemNo=&quot;0&quot; topic=&quot;Experimental Setup&quot; agendaSlideId=&quot;39bd737d-89df-4b6a-86c8-676f119a8dda&quot; /&gt;&lt;item duration=&quot;30&quot; level=&quot;1&quot; generateAgendaSlide=&quot;1&quot; showAgendaItem=&quot;1&quot; isBreak=&quot;0&quot; itemNo=&quot;2&quot; subItemNo=&quot;0&quot; topic=&quot;Post processing of thermal pictures&quot; agendaSlideId=&quot;2c1ca8be-fbf9-4ccb-9771-5fc87557aa75&quot; /&gt;&lt;item duration=&quot;30&quot; level=&quot;1&quot; generateAgendaSlide=&quot;0&quot; showAgendaItem=&quot;1&quot; isBreak=&quot;0&quot; topic=&quot;Orthogonal cutting of  AISI 1040 (C45 E+N) normalized &quot; responsible=&quot;&quot; agendaSlideId=&quot;&quot; itemNo=&quot;3&quot; subItemNo=&quot;0&quot; /&gt;&lt;item duration=&quot;30&quot; level=&quot;2&quot; generateAgendaSlide=&quot;1&quot; showAgendaItem=&quot;1&quot; isBreak=&quot;0&quot; itemNo=&quot;3&quot; subItemNo=&quot;1&quot; topic=&quot;Time and spatial varying thermal properties &quot; agendaSlideId=&quot;a49b4151-fb99-4455-82af-c5b98e4f636d&quot; /&gt;&lt;item duration=&quot;30&quot; level=&quot;2&quot; generateAgendaSlide=&quot;1&quot; showAgendaItem=&quot;1&quot; isBreak=&quot;0&quot; itemNo=&quot;3&quot; subItemNo=&quot;2&quot; topic=&quot;Influence of uncut chip thickness and cutting velocity&quot; agendaSlideId=&quot;81ebb3d5-ed9c-4ea3-83d3-84918736d11d&quot; /&gt;&lt;item duration=&quot;30&quot; level=&quot;1&quot; generateAgendaSlide=&quot;1&quot; showAgendaItem=&quot;1&quot; isBreak=&quot;0&quot; itemNo=&quot;4&quot; subItemNo=&quot;0&quot; topic=&quot;Orthogonal cutting of AISI 4140 (41CrMo4) normalized/quenched and tempered&quot; agendaSlideId=&quot;c7e996f6-89dd-42de-82c8-35cf23116c1a&quot; /&gt;&lt;item duration=&quot;30&quot; level=&quot;2&quot; generateAgendaSlide=&quot;1&quot; showAgendaItem=&quot;1&quot; isBreak=&quot;0&quot; itemNo=&quot;4&quot; subItemNo=&quot;1&quot; topic=&quot;Time and spatial varying thermal properties&quot; agendaSlideId=&quot;39a7bfa7-0c71-4d52-bd27-0b605f0f0e39&quot; /&gt;&lt;item duration=&quot;30&quot; level=&quot;2&quot; generateAgendaSlide=&quot;1&quot; showAgendaItem=&quot;1&quot; isBreak=&quot;0&quot; itemNo=&quot;4&quot; subItemNo=&quot;2&quot; topic=&quot;Influence of uncut chip thickness and cutting velocity&quot; agendaSlideId=&quot;ff95b1bf-2369-4bd1-ad7b-cc6a046d18a2&quot; /&gt;&lt;/items&gt;&lt;/agenda&gt;&lt;/contents&gt;&lt;/ee4p&gt;"/>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EE4P_AGENDAWIZARD" val="item_2c1ca8be-fbf9-4ccb-9771-5fc87557aa75_ItemNo"/>
  <p:tag name="EE4P_AGENDAWIZARD_CONTENT" val="/2"/>
  <p:tag name="EE4P_AGENDAWIZARD_PROPERTIES" val="17/122.865/33.07063/33.07063"/>
</p:tagLst>
</file>

<file path=ppt/tags/tag100.xml><?xml version="1.0" encoding="utf-8"?>
<p:tagLst xmlns:a="http://schemas.openxmlformats.org/drawingml/2006/main" xmlns:r="http://schemas.openxmlformats.org/officeDocument/2006/relationships" xmlns:p="http://schemas.openxmlformats.org/presentationml/2006/main">
  <p:tag name="EE4P_SLIDEID" val="140E52C1-2C16-42A6-9229-38CEEE401D50"/>
</p:tagLst>
</file>

<file path=ppt/tags/tag10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2.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0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4.xml><?xml version="1.0" encoding="utf-8"?>
<p:tagLst xmlns:a="http://schemas.openxmlformats.org/drawingml/2006/main" xmlns:r="http://schemas.openxmlformats.org/officeDocument/2006/relationships" xmlns:p="http://schemas.openxmlformats.org/presentationml/2006/main">
  <p:tag name="EE4P_SLIDEID" val="140E52C1-2C16-42A6-9229-38CEEE401D50"/>
</p:tagLst>
</file>

<file path=ppt/tags/tag10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6.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0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8.xml><?xml version="1.0" encoding="utf-8"?>
<p:tagLst xmlns:a="http://schemas.openxmlformats.org/drawingml/2006/main" xmlns:r="http://schemas.openxmlformats.org/officeDocument/2006/relationships" xmlns:p="http://schemas.openxmlformats.org/presentationml/2006/main">
  <p:tag name="EE4P_SLIDEID" val="140E52C1-2C16-42A6-9229-38CEEE401D50"/>
</p:tagLst>
</file>

<file path=ppt/tags/tag10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EE4P_AGENDAWIZARD" val="item_39bd737d-89df-4b6a-86c8-676f119a8dda_Topic"/>
  <p:tag name="EE4P_AGENDAWIZARD_CONTENT" val="/Experimental Setup"/>
  <p:tag name="EE4P_AGENDAWIZARD_PROPERTIES" val="54.94425/68/707.5558/33.07063"/>
</p:tagLst>
</file>

<file path=ppt/tags/tag110.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2.xml><?xml version="1.0" encoding="utf-8"?>
<p:tagLst xmlns:a="http://schemas.openxmlformats.org/drawingml/2006/main" xmlns:r="http://schemas.openxmlformats.org/officeDocument/2006/relationships" xmlns:p="http://schemas.openxmlformats.org/presentationml/2006/main">
  <p:tag name="EE4P_SLIDEID" val="140E52C1-2C16-42A6-9229-38CEEE401D50"/>
</p:tagLst>
</file>

<file path=ppt/tags/tag1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4.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15.xml><?xml version="1.0" encoding="utf-8"?>
<p:tagLst xmlns:a="http://schemas.openxmlformats.org/drawingml/2006/main" xmlns:r="http://schemas.openxmlformats.org/officeDocument/2006/relationships" xmlns:p="http://schemas.openxmlformats.org/presentationml/2006/main">
  <p:tag name="EE4P_SLIDEID" val="140E52C1-2C16-42A6-9229-38CEEE401D50"/>
</p:tagLst>
</file>

<file path=ppt/tags/tag1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7.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18.xml><?xml version="1.0" encoding="utf-8"?>
<p:tagLst xmlns:a="http://schemas.openxmlformats.org/drawingml/2006/main" xmlns:r="http://schemas.openxmlformats.org/officeDocument/2006/relationships" xmlns:p="http://schemas.openxmlformats.org/presentationml/2006/main">
  <p:tag name="EE4P_SLIDEID" val="140E52C1-2C16-42A6-9229-38CEEE401D50"/>
</p:tagLst>
</file>

<file path=ppt/tags/tag1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EE4P_AGENDAWIZARD" val="item_39bd737d-89df-4b6a-86c8-676f119a8dda_ItemNo"/>
  <p:tag name="EE4P_AGENDAWIZARD_CONTENT" val="/1"/>
  <p:tag name="EE4P_AGENDAWIZARD_PROPERTIES" val="17/68/33.07063/33.07063"/>
</p:tagLst>
</file>

<file path=ppt/tags/tag120.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3.xml><?xml version="1.0" encoding="utf-8"?>
<p:tagLst xmlns:a="http://schemas.openxmlformats.org/drawingml/2006/main" xmlns:r="http://schemas.openxmlformats.org/officeDocument/2006/relationships" xmlns:p="http://schemas.openxmlformats.org/presentationml/2006/main">
  <p:tag name="EE4P_SLIDEID" val="140E52C1-2C16-42A6-9229-38CEEE401D50"/>
</p:tagLst>
</file>

<file path=ppt/tags/tag1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5.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7.xml><?xml version="1.0" encoding="utf-8"?>
<p:tagLst xmlns:a="http://schemas.openxmlformats.org/drawingml/2006/main" xmlns:r="http://schemas.openxmlformats.org/officeDocument/2006/relationships" xmlns:p="http://schemas.openxmlformats.org/presentationml/2006/main">
  <p:tag name="EE4P_SLIDEID" val="81ebb3d5-ed9c-4ea3-83d3-84918736d11d"/>
</p:tagLst>
</file>

<file path=ppt/tags/tag128.xml><?xml version="1.0" encoding="utf-8"?>
<p:tagLst xmlns:a="http://schemas.openxmlformats.org/drawingml/2006/main" xmlns:r="http://schemas.openxmlformats.org/officeDocument/2006/relationships" xmlns:p="http://schemas.openxmlformats.org/presentationml/2006/main">
  <p:tag name="EE4P_AGENDAWIZARD" val="item_c7e996f6-89dd-42de-82c8-35cf23116c1a_Topic"/>
  <p:tag name="EE4P_AGENDAWIZARD_CONTENT" val="/Orthogonal cutting of AISI 4140 (41CrMo4) normalized/quenched and tempered"/>
  <p:tag name="EE4P_AGENDAWIZARD_PROPERTIES" val="54.94425/342.3253/707.5558/33.07063"/>
</p:tagLst>
</file>

<file path=ppt/tags/tag129.xml><?xml version="1.0" encoding="utf-8"?>
<p:tagLst xmlns:a="http://schemas.openxmlformats.org/drawingml/2006/main" xmlns:r="http://schemas.openxmlformats.org/officeDocument/2006/relationships" xmlns:p="http://schemas.openxmlformats.org/presentationml/2006/main">
  <p:tag name="EE4P_AGENDAWIZARD" val="item_c7e996f6-89dd-42de-82c8-35cf23116c1a_ItemNo"/>
  <p:tag name="EE4P_AGENDAWIZARD_CONTENT" val="/4"/>
  <p:tag name="EE4P_AGENDAWIZARD_PROPERTIES" val="17/342.3253/33.07063/33.07063"/>
</p:tagLst>
</file>

<file path=ppt/tags/tag13.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30.xml><?xml version="1.0" encoding="utf-8"?>
<p:tagLst xmlns:a="http://schemas.openxmlformats.org/drawingml/2006/main" xmlns:r="http://schemas.openxmlformats.org/officeDocument/2006/relationships" xmlns:p="http://schemas.openxmlformats.org/presentationml/2006/main">
  <p:tag name="EE4P_AGENDAWIZARD" val="element"/>
</p:tagLst>
</file>

<file path=ppt/tags/tag131.xml><?xml version="1.0" encoding="utf-8"?>
<p:tagLst xmlns:a="http://schemas.openxmlformats.org/drawingml/2006/main" xmlns:r="http://schemas.openxmlformats.org/officeDocument/2006/relationships" xmlns:p="http://schemas.openxmlformats.org/presentationml/2006/main">
  <p:tag name="EE4P_AGENDAWIZARD" val="item_81ebb3d5-ed9c-4ea3-83d3-84918736d11d_Topic"/>
  <p:tag name="EE4P_AGENDAWIZARD_CONTENT" val="/Influence of uncut chip thickness and cutting velocity"/>
  <p:tag name="EE4P_AGENDAWIZARD_PROPERTIES" val="92.8885/287.4602/669.6115/33.07063"/>
</p:tagLst>
</file>

<file path=ppt/tags/tag132.xml><?xml version="1.0" encoding="utf-8"?>
<p:tagLst xmlns:a="http://schemas.openxmlformats.org/drawingml/2006/main" xmlns:r="http://schemas.openxmlformats.org/officeDocument/2006/relationships" xmlns:p="http://schemas.openxmlformats.org/presentationml/2006/main">
  <p:tag name="EE4P_AGENDAWIZARD" val="item_81ebb3d5-ed9c-4ea3-83d3-84918736d11d_ItemNo"/>
  <p:tag name="EE4P_AGENDAWIZARD_CONTENT" val="/3.2"/>
  <p:tag name="EE4P_AGENDAWIZARD_PROPERTIES" val="54.94425/287.4602/33.07063/33.07063"/>
</p:tagLst>
</file>

<file path=ppt/tags/tag133.xml><?xml version="1.0" encoding="utf-8"?>
<p:tagLst xmlns:a="http://schemas.openxmlformats.org/drawingml/2006/main" xmlns:r="http://schemas.openxmlformats.org/officeDocument/2006/relationships" xmlns:p="http://schemas.openxmlformats.org/presentationml/2006/main">
  <p:tag name="EE4P_AGENDAWIZARD" val="item_a49b4151-fb99-4455-82af-c5b98e4f636d_Topic"/>
  <p:tag name="EE4P_AGENDAWIZARD_CONTENT" val="/Time and spatial varying thermal properties "/>
  <p:tag name="EE4P_AGENDAWIZARD_PROPERTIES" val="92.8885/232.5952/669.6115/33.07063"/>
</p:tagLst>
</file>

<file path=ppt/tags/tag134.xml><?xml version="1.0" encoding="utf-8"?>
<p:tagLst xmlns:a="http://schemas.openxmlformats.org/drawingml/2006/main" xmlns:r="http://schemas.openxmlformats.org/officeDocument/2006/relationships" xmlns:p="http://schemas.openxmlformats.org/presentationml/2006/main">
  <p:tag name="EE4P_AGENDAWIZARD" val="item_a49b4151-fb99-4455-82af-c5b98e4f636d_ItemNo"/>
  <p:tag name="EE4P_AGENDAWIZARD_CONTENT" val="/3.1"/>
  <p:tag name="EE4P_AGENDAWIZARD_PROPERTIES" val="54.94425/232.5952/33.07063/33.07063"/>
</p:tagLst>
</file>

<file path=ppt/tags/tag135.xml><?xml version="1.0" encoding="utf-8"?>
<p:tagLst xmlns:a="http://schemas.openxmlformats.org/drawingml/2006/main" xmlns:r="http://schemas.openxmlformats.org/officeDocument/2006/relationships" xmlns:p="http://schemas.openxmlformats.org/presentationml/2006/main">
  <p:tag name="EE4P_AGENDAWIZARD" val="item__Topic"/>
  <p:tag name="EE4P_AGENDAWIZARD_CONTENT" val="/Orthogonal cutting of  AISI 1040 (C45 E+N) normalized "/>
  <p:tag name="EE4P_AGENDAWIZARD_PROPERTIES" val="54.94425/177.7302/707.5558/33.07063"/>
</p:tagLst>
</file>

<file path=ppt/tags/tag136.xml><?xml version="1.0" encoding="utf-8"?>
<p:tagLst xmlns:a="http://schemas.openxmlformats.org/drawingml/2006/main" xmlns:r="http://schemas.openxmlformats.org/officeDocument/2006/relationships" xmlns:p="http://schemas.openxmlformats.org/presentationml/2006/main">
  <p:tag name="EE4P_AGENDAWIZARD" val="item__ItemNo"/>
  <p:tag name="EE4P_AGENDAWIZARD_CONTENT" val="/3"/>
  <p:tag name="EE4P_AGENDAWIZARD_PROPERTIES" val="17/177.7302/33.07063/33.07063"/>
</p:tagLst>
</file>

<file path=ppt/tags/tag137.xml><?xml version="1.0" encoding="utf-8"?>
<p:tagLst xmlns:a="http://schemas.openxmlformats.org/drawingml/2006/main" xmlns:r="http://schemas.openxmlformats.org/officeDocument/2006/relationships" xmlns:p="http://schemas.openxmlformats.org/presentationml/2006/main">
  <p:tag name="EE4P_AGENDAWIZARD" val="item_2c1ca8be-fbf9-4ccb-9771-5fc87557aa75_Topic"/>
  <p:tag name="EE4P_AGENDAWIZARD_CONTENT" val="/Post processing of thermal pictures"/>
  <p:tag name="EE4P_AGENDAWIZARD_PROPERTIES" val="54.94425/122.865/707.5558/33.07063"/>
</p:tagLst>
</file>

<file path=ppt/tags/tag138.xml><?xml version="1.0" encoding="utf-8"?>
<p:tagLst xmlns:a="http://schemas.openxmlformats.org/drawingml/2006/main" xmlns:r="http://schemas.openxmlformats.org/officeDocument/2006/relationships" xmlns:p="http://schemas.openxmlformats.org/presentationml/2006/main">
  <p:tag name="EE4P_AGENDAWIZARD" val="item_2c1ca8be-fbf9-4ccb-9771-5fc87557aa75_ItemNo"/>
  <p:tag name="EE4P_AGENDAWIZARD_CONTENT" val="/2"/>
  <p:tag name="EE4P_AGENDAWIZARD_PROPERTIES" val="17/122.865/33.07063/33.07063"/>
</p:tagLst>
</file>

<file path=ppt/tags/tag139.xml><?xml version="1.0" encoding="utf-8"?>
<p:tagLst xmlns:a="http://schemas.openxmlformats.org/drawingml/2006/main" xmlns:r="http://schemas.openxmlformats.org/officeDocument/2006/relationships" xmlns:p="http://schemas.openxmlformats.org/presentationml/2006/main">
  <p:tag name="EE4P_AGENDAWIZARD" val="item_39bd737d-89df-4b6a-86c8-676f119a8dda_Topic"/>
  <p:tag name="EE4P_AGENDAWIZARD_CONTENT" val="/Experimental Setup"/>
  <p:tag name="EE4P_AGENDAWIZARD_PROPERTIES" val="54.94425/68/707.5558/33.07063"/>
</p:tagLst>
</file>

<file path=ppt/tags/tag14.xml><?xml version="1.0" encoding="utf-8"?>
<p:tagLst xmlns:a="http://schemas.openxmlformats.org/drawingml/2006/main" xmlns:r="http://schemas.openxmlformats.org/officeDocument/2006/relationships" xmlns:p="http://schemas.openxmlformats.org/presentationml/2006/main">
  <p:tag name="EE4P_SLIDEID" val="39bd737d-89df-4b6a-86c8-676f119a8dda"/>
</p:tagLst>
</file>

<file path=ppt/tags/tag140.xml><?xml version="1.0" encoding="utf-8"?>
<p:tagLst xmlns:a="http://schemas.openxmlformats.org/drawingml/2006/main" xmlns:r="http://schemas.openxmlformats.org/officeDocument/2006/relationships" xmlns:p="http://schemas.openxmlformats.org/presentationml/2006/main">
  <p:tag name="EE4P_AGENDAWIZARD" val="item_39bd737d-89df-4b6a-86c8-676f119a8dda_ItemNo"/>
  <p:tag name="EE4P_AGENDAWIZARD_CONTENT" val="/1"/>
  <p:tag name="EE4P_AGENDAWIZARD_PROPERTIES" val="17/68/33.07063/33.07063"/>
</p:tagLst>
</file>

<file path=ppt/tags/tag141.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42.xml><?xml version="1.0" encoding="utf-8"?>
<p:tagLst xmlns:a="http://schemas.openxmlformats.org/drawingml/2006/main" xmlns:r="http://schemas.openxmlformats.org/officeDocument/2006/relationships" xmlns:p="http://schemas.openxmlformats.org/presentationml/2006/main">
  <p:tag name="EE4P_SLIDEID" val="c7e996f6-89dd-42de-82c8-35cf23116c1a"/>
</p:tagLst>
</file>

<file path=ppt/tags/tag143.xml><?xml version="1.0" encoding="utf-8"?>
<p:tagLst xmlns:a="http://schemas.openxmlformats.org/drawingml/2006/main" xmlns:r="http://schemas.openxmlformats.org/officeDocument/2006/relationships" xmlns:p="http://schemas.openxmlformats.org/presentationml/2006/main">
  <p:tag name="EE4P_AGENDAWIZARD" val="item_ff95b1bf-2369-4bd1-ad7b-cc6a046d18a2_Topic"/>
  <p:tag name="EE4P_AGENDAWIZARD_CONTENT" val="/Influence of uncut chip thickness and cutting velocity"/>
  <p:tag name="EE4P_AGENDAWIZARD_PROPERTIES" val="92.8885/342.3253/669.6115/33.07063"/>
</p:tagLst>
</file>

<file path=ppt/tags/tag144.xml><?xml version="1.0" encoding="utf-8"?>
<p:tagLst xmlns:a="http://schemas.openxmlformats.org/drawingml/2006/main" xmlns:r="http://schemas.openxmlformats.org/officeDocument/2006/relationships" xmlns:p="http://schemas.openxmlformats.org/presentationml/2006/main">
  <p:tag name="EE4P_AGENDAWIZARD" val="item_ff95b1bf-2369-4bd1-ad7b-cc6a046d18a2_ItemNo"/>
  <p:tag name="EE4P_AGENDAWIZARD_CONTENT" val="/4.2"/>
  <p:tag name="EE4P_AGENDAWIZARD_PROPERTIES" val="54.94425/342.3253/33.07063/33.07063"/>
</p:tagLst>
</file>

<file path=ppt/tags/tag145.xml><?xml version="1.0" encoding="utf-8"?>
<p:tagLst xmlns:a="http://schemas.openxmlformats.org/drawingml/2006/main" xmlns:r="http://schemas.openxmlformats.org/officeDocument/2006/relationships" xmlns:p="http://schemas.openxmlformats.org/presentationml/2006/main">
  <p:tag name="EE4P_AGENDAWIZARD" val="item_39a7bfa7-0c71-4d52-bd27-0b605f0f0e39_Topic"/>
  <p:tag name="EE4P_AGENDAWIZARD_CONTENT" val="/Time and spatial varying thermal properties"/>
  <p:tag name="EE4P_AGENDAWIZARD_PROPERTIES" val="92.8885/287.4602/669.6115/33.07063"/>
</p:tagLst>
</file>

<file path=ppt/tags/tag146.xml><?xml version="1.0" encoding="utf-8"?>
<p:tagLst xmlns:a="http://schemas.openxmlformats.org/drawingml/2006/main" xmlns:r="http://schemas.openxmlformats.org/officeDocument/2006/relationships" xmlns:p="http://schemas.openxmlformats.org/presentationml/2006/main">
  <p:tag name="EE4P_AGENDAWIZARD" val="item_39a7bfa7-0c71-4d52-bd27-0b605f0f0e39_ItemNo"/>
  <p:tag name="EE4P_AGENDAWIZARD_CONTENT" val="/4.1"/>
  <p:tag name="EE4P_AGENDAWIZARD_PROPERTIES" val="54.94425/287.4602/33.07063/33.07063"/>
</p:tagLst>
</file>

<file path=ppt/tags/tag147.xml><?xml version="1.0" encoding="utf-8"?>
<p:tagLst xmlns:a="http://schemas.openxmlformats.org/drawingml/2006/main" xmlns:r="http://schemas.openxmlformats.org/officeDocument/2006/relationships" xmlns:p="http://schemas.openxmlformats.org/presentationml/2006/main">
  <p:tag name="EE4P_AGENDAWIZARD" val="element"/>
</p:tagLst>
</file>

<file path=ppt/tags/tag148.xml><?xml version="1.0" encoding="utf-8"?>
<p:tagLst xmlns:a="http://schemas.openxmlformats.org/drawingml/2006/main" xmlns:r="http://schemas.openxmlformats.org/officeDocument/2006/relationships" xmlns:p="http://schemas.openxmlformats.org/presentationml/2006/main">
  <p:tag name="EE4P_AGENDAWIZARD" val="item_c7e996f6-89dd-42de-82c8-35cf23116c1a_Topic"/>
  <p:tag name="EE4P_AGENDAWIZARD_CONTENT" val="/Orthogonal cutting of AISI 4140 (41CrMo4) normalized/quenched and tempered"/>
  <p:tag name="EE4P_AGENDAWIZARD_PROPERTIES" val="54.94425/232.5952/707.5558/33.07063"/>
</p:tagLst>
</file>

<file path=ppt/tags/tag149.xml><?xml version="1.0" encoding="utf-8"?>
<p:tagLst xmlns:a="http://schemas.openxmlformats.org/drawingml/2006/main" xmlns:r="http://schemas.openxmlformats.org/officeDocument/2006/relationships" xmlns:p="http://schemas.openxmlformats.org/presentationml/2006/main">
  <p:tag name="EE4P_AGENDAWIZARD" val="item_c7e996f6-89dd-42de-82c8-35cf23116c1a_ItemNo"/>
  <p:tag name="EE4P_AGENDAWIZARD_CONTENT" val="/4"/>
  <p:tag name="EE4P_AGENDAWIZARD_PROPERTIES" val="17/232.5952/33.07063/33.07063"/>
</p:tagLst>
</file>

<file path=ppt/tags/tag15.xml><?xml version="1.0" encoding="utf-8"?>
<p:tagLst xmlns:a="http://schemas.openxmlformats.org/drawingml/2006/main" xmlns:r="http://schemas.openxmlformats.org/officeDocument/2006/relationships" xmlns:p="http://schemas.openxmlformats.org/presentationml/2006/main">
  <p:tag name="EE4P_AGENDAWIZARD" val="item_c7e996f6-89dd-42de-82c8-35cf23116c1a_Topic"/>
  <p:tag name="EE4P_AGENDAWIZARD_CONTENT" val="/Orthogonal cutting of AISI 4140 (41CrMo4) normalized/quenched and tempered"/>
  <p:tag name="EE4P_AGENDAWIZARD_PROPERTIES" val="54.94425/232.5952/707.5558/33.07063"/>
</p:tagLst>
</file>

<file path=ppt/tags/tag150.xml><?xml version="1.0" encoding="utf-8"?>
<p:tagLst xmlns:a="http://schemas.openxmlformats.org/drawingml/2006/main" xmlns:r="http://schemas.openxmlformats.org/officeDocument/2006/relationships" xmlns:p="http://schemas.openxmlformats.org/presentationml/2006/main">
  <p:tag name="EE4P_AGENDAWIZARD" val="item__Topic"/>
  <p:tag name="EE4P_AGENDAWIZARD_CONTENT" val="/Orthogonal cutting of  AISI 1040 (C45 E+N) normalized "/>
  <p:tag name="EE4P_AGENDAWIZARD_PROPERTIES" val="54.94425/177.7302/707.5558/33.07063"/>
</p:tagLst>
</file>

<file path=ppt/tags/tag151.xml><?xml version="1.0" encoding="utf-8"?>
<p:tagLst xmlns:a="http://schemas.openxmlformats.org/drawingml/2006/main" xmlns:r="http://schemas.openxmlformats.org/officeDocument/2006/relationships" xmlns:p="http://schemas.openxmlformats.org/presentationml/2006/main">
  <p:tag name="EE4P_AGENDAWIZARD" val="item__ItemNo"/>
  <p:tag name="EE4P_AGENDAWIZARD_CONTENT" val="/3"/>
  <p:tag name="EE4P_AGENDAWIZARD_PROPERTIES" val="17/177.7302/33.07063/33.07063"/>
</p:tagLst>
</file>

<file path=ppt/tags/tag152.xml><?xml version="1.0" encoding="utf-8"?>
<p:tagLst xmlns:a="http://schemas.openxmlformats.org/drawingml/2006/main" xmlns:r="http://schemas.openxmlformats.org/officeDocument/2006/relationships" xmlns:p="http://schemas.openxmlformats.org/presentationml/2006/main">
  <p:tag name="EE4P_AGENDAWIZARD" val="item_2c1ca8be-fbf9-4ccb-9771-5fc87557aa75_Topic"/>
  <p:tag name="EE4P_AGENDAWIZARD_CONTENT" val="/Post processing of thermal pictures"/>
  <p:tag name="EE4P_AGENDAWIZARD_PROPERTIES" val="54.94425/122.865/707.5558/33.07063"/>
</p:tagLst>
</file>

<file path=ppt/tags/tag153.xml><?xml version="1.0" encoding="utf-8"?>
<p:tagLst xmlns:a="http://schemas.openxmlformats.org/drawingml/2006/main" xmlns:r="http://schemas.openxmlformats.org/officeDocument/2006/relationships" xmlns:p="http://schemas.openxmlformats.org/presentationml/2006/main">
  <p:tag name="EE4P_AGENDAWIZARD" val="item_2c1ca8be-fbf9-4ccb-9771-5fc87557aa75_ItemNo"/>
  <p:tag name="EE4P_AGENDAWIZARD_CONTENT" val="/2"/>
  <p:tag name="EE4P_AGENDAWIZARD_PROPERTIES" val="17/122.865/33.07063/33.07063"/>
</p:tagLst>
</file>

<file path=ppt/tags/tag154.xml><?xml version="1.0" encoding="utf-8"?>
<p:tagLst xmlns:a="http://schemas.openxmlformats.org/drawingml/2006/main" xmlns:r="http://schemas.openxmlformats.org/officeDocument/2006/relationships" xmlns:p="http://schemas.openxmlformats.org/presentationml/2006/main">
  <p:tag name="EE4P_AGENDAWIZARD" val="item_39bd737d-89df-4b6a-86c8-676f119a8dda_Topic"/>
  <p:tag name="EE4P_AGENDAWIZARD_CONTENT" val="/Experimental Setup"/>
  <p:tag name="EE4P_AGENDAWIZARD_PROPERTIES" val="54.94425/68/707.5558/33.07063"/>
</p:tagLst>
</file>

<file path=ppt/tags/tag155.xml><?xml version="1.0" encoding="utf-8"?>
<p:tagLst xmlns:a="http://schemas.openxmlformats.org/drawingml/2006/main" xmlns:r="http://schemas.openxmlformats.org/officeDocument/2006/relationships" xmlns:p="http://schemas.openxmlformats.org/presentationml/2006/main">
  <p:tag name="EE4P_AGENDAWIZARD" val="item_39bd737d-89df-4b6a-86c8-676f119a8dda_ItemNo"/>
  <p:tag name="EE4P_AGENDAWIZARD_CONTENT" val="/1"/>
  <p:tag name="EE4P_AGENDAWIZARD_PROPERTIES" val="17/68/33.07063/33.07063"/>
</p:tagLst>
</file>

<file path=ppt/tags/tag156.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57.xml><?xml version="1.0" encoding="utf-8"?>
<p:tagLst xmlns:a="http://schemas.openxmlformats.org/drawingml/2006/main" xmlns:r="http://schemas.openxmlformats.org/officeDocument/2006/relationships" xmlns:p="http://schemas.openxmlformats.org/presentationml/2006/main">
  <p:tag name="EE4P_SLIDEID" val="39a7bfa7-0c71-4d52-bd27-0b605f0f0e39"/>
</p:tagLst>
</file>

<file path=ppt/tags/tag158.xml><?xml version="1.0" encoding="utf-8"?>
<p:tagLst xmlns:a="http://schemas.openxmlformats.org/drawingml/2006/main" xmlns:r="http://schemas.openxmlformats.org/officeDocument/2006/relationships" xmlns:p="http://schemas.openxmlformats.org/presentationml/2006/main">
  <p:tag name="EE4P_AGENDAWIZARD" val="item_ff95b1bf-2369-4bd1-ad7b-cc6a046d18a2_Topic"/>
  <p:tag name="EE4P_AGENDAWIZARD_CONTENT" val="/Influence of uncut chip thickness and cutting velocity"/>
  <p:tag name="EE4P_AGENDAWIZARD_PROPERTIES" val="92.8885/342.3253/669.6115/33.07063"/>
</p:tagLst>
</file>

<file path=ppt/tags/tag159.xml><?xml version="1.0" encoding="utf-8"?>
<p:tagLst xmlns:a="http://schemas.openxmlformats.org/drawingml/2006/main" xmlns:r="http://schemas.openxmlformats.org/officeDocument/2006/relationships" xmlns:p="http://schemas.openxmlformats.org/presentationml/2006/main">
  <p:tag name="EE4P_AGENDAWIZARD" val="item_ff95b1bf-2369-4bd1-ad7b-cc6a046d18a2_ItemNo"/>
  <p:tag name="EE4P_AGENDAWIZARD_CONTENT" val="/4.2"/>
  <p:tag name="EE4P_AGENDAWIZARD_PROPERTIES" val="54.94425/342.3253/33.07063/33.07063"/>
</p:tagLst>
</file>

<file path=ppt/tags/tag16.xml><?xml version="1.0" encoding="utf-8"?>
<p:tagLst xmlns:a="http://schemas.openxmlformats.org/drawingml/2006/main" xmlns:r="http://schemas.openxmlformats.org/officeDocument/2006/relationships" xmlns:p="http://schemas.openxmlformats.org/presentationml/2006/main">
  <p:tag name="EE4P_AGENDAWIZARD" val="item_c7e996f6-89dd-42de-82c8-35cf23116c1a_ItemNo"/>
  <p:tag name="EE4P_AGENDAWIZARD_CONTENT" val="/4"/>
  <p:tag name="EE4P_AGENDAWIZARD_PROPERTIES" val="17/232.5952/33.07063/33.07063"/>
</p:tagLst>
</file>

<file path=ppt/tags/tag160.xml><?xml version="1.0" encoding="utf-8"?>
<p:tagLst xmlns:a="http://schemas.openxmlformats.org/drawingml/2006/main" xmlns:r="http://schemas.openxmlformats.org/officeDocument/2006/relationships" xmlns:p="http://schemas.openxmlformats.org/presentationml/2006/main">
  <p:tag name="EE4P_AGENDAWIZARD" val="element"/>
</p:tagLst>
</file>

<file path=ppt/tags/tag161.xml><?xml version="1.0" encoding="utf-8"?>
<p:tagLst xmlns:a="http://schemas.openxmlformats.org/drawingml/2006/main" xmlns:r="http://schemas.openxmlformats.org/officeDocument/2006/relationships" xmlns:p="http://schemas.openxmlformats.org/presentationml/2006/main">
  <p:tag name="EE4P_AGENDAWIZARD" val="item_39a7bfa7-0c71-4d52-bd27-0b605f0f0e39_Topic"/>
  <p:tag name="EE4P_AGENDAWIZARD_CONTENT" val="/Time and spatial varying thermal properties"/>
  <p:tag name="EE4P_AGENDAWIZARD_PROPERTIES" val="92.8885/287.4602/669.6115/33.07063"/>
</p:tagLst>
</file>

<file path=ppt/tags/tag162.xml><?xml version="1.0" encoding="utf-8"?>
<p:tagLst xmlns:a="http://schemas.openxmlformats.org/drawingml/2006/main" xmlns:r="http://schemas.openxmlformats.org/officeDocument/2006/relationships" xmlns:p="http://schemas.openxmlformats.org/presentationml/2006/main">
  <p:tag name="EE4P_AGENDAWIZARD" val="item_39a7bfa7-0c71-4d52-bd27-0b605f0f0e39_ItemNo"/>
  <p:tag name="EE4P_AGENDAWIZARD_CONTENT" val="/4.1"/>
  <p:tag name="EE4P_AGENDAWIZARD_PROPERTIES" val="54.94425/287.4602/33.07063/33.07063"/>
</p:tagLst>
</file>

<file path=ppt/tags/tag163.xml><?xml version="1.0" encoding="utf-8"?>
<p:tagLst xmlns:a="http://schemas.openxmlformats.org/drawingml/2006/main" xmlns:r="http://schemas.openxmlformats.org/officeDocument/2006/relationships" xmlns:p="http://schemas.openxmlformats.org/presentationml/2006/main">
  <p:tag name="EE4P_AGENDAWIZARD" val="item_c7e996f6-89dd-42de-82c8-35cf23116c1a_Topic"/>
  <p:tag name="EE4P_AGENDAWIZARD_CONTENT" val="/Orthogonal cutting of AISI 4140 (41CrMo4) normalized/quenched and tempered"/>
  <p:tag name="EE4P_AGENDAWIZARD_PROPERTIES" val="54.94425/232.5952/707.5558/33.07063"/>
</p:tagLst>
</file>

<file path=ppt/tags/tag164.xml><?xml version="1.0" encoding="utf-8"?>
<p:tagLst xmlns:a="http://schemas.openxmlformats.org/drawingml/2006/main" xmlns:r="http://schemas.openxmlformats.org/officeDocument/2006/relationships" xmlns:p="http://schemas.openxmlformats.org/presentationml/2006/main">
  <p:tag name="EE4P_AGENDAWIZARD" val="item_c7e996f6-89dd-42de-82c8-35cf23116c1a_ItemNo"/>
  <p:tag name="EE4P_AGENDAWIZARD_CONTENT" val="/4"/>
  <p:tag name="EE4P_AGENDAWIZARD_PROPERTIES" val="17/232.5952/33.07063/33.07063"/>
</p:tagLst>
</file>

<file path=ppt/tags/tag165.xml><?xml version="1.0" encoding="utf-8"?>
<p:tagLst xmlns:a="http://schemas.openxmlformats.org/drawingml/2006/main" xmlns:r="http://schemas.openxmlformats.org/officeDocument/2006/relationships" xmlns:p="http://schemas.openxmlformats.org/presentationml/2006/main">
  <p:tag name="EE4P_AGENDAWIZARD" val="item__Topic"/>
  <p:tag name="EE4P_AGENDAWIZARD_CONTENT" val="/Orthogonal cutting of  AISI 1040 (C45 E+N) normalized "/>
  <p:tag name="EE4P_AGENDAWIZARD_PROPERTIES" val="54.94425/177.7302/707.5558/33.07063"/>
</p:tagLst>
</file>

<file path=ppt/tags/tag166.xml><?xml version="1.0" encoding="utf-8"?>
<p:tagLst xmlns:a="http://schemas.openxmlformats.org/drawingml/2006/main" xmlns:r="http://schemas.openxmlformats.org/officeDocument/2006/relationships" xmlns:p="http://schemas.openxmlformats.org/presentationml/2006/main">
  <p:tag name="EE4P_AGENDAWIZARD" val="item__ItemNo"/>
  <p:tag name="EE4P_AGENDAWIZARD_CONTENT" val="/3"/>
  <p:tag name="EE4P_AGENDAWIZARD_PROPERTIES" val="17/177.7302/33.07063/33.07063"/>
</p:tagLst>
</file>

<file path=ppt/tags/tag167.xml><?xml version="1.0" encoding="utf-8"?>
<p:tagLst xmlns:a="http://schemas.openxmlformats.org/drawingml/2006/main" xmlns:r="http://schemas.openxmlformats.org/officeDocument/2006/relationships" xmlns:p="http://schemas.openxmlformats.org/presentationml/2006/main">
  <p:tag name="EE4P_AGENDAWIZARD" val="item_2c1ca8be-fbf9-4ccb-9771-5fc87557aa75_Topic"/>
  <p:tag name="EE4P_AGENDAWIZARD_CONTENT" val="/Post processing of thermal pictures"/>
  <p:tag name="EE4P_AGENDAWIZARD_PROPERTIES" val="54.94425/122.865/707.5558/33.07063"/>
</p:tagLst>
</file>

<file path=ppt/tags/tag168.xml><?xml version="1.0" encoding="utf-8"?>
<p:tagLst xmlns:a="http://schemas.openxmlformats.org/drawingml/2006/main" xmlns:r="http://schemas.openxmlformats.org/officeDocument/2006/relationships" xmlns:p="http://schemas.openxmlformats.org/presentationml/2006/main">
  <p:tag name="EE4P_AGENDAWIZARD" val="item_2c1ca8be-fbf9-4ccb-9771-5fc87557aa75_ItemNo"/>
  <p:tag name="EE4P_AGENDAWIZARD_CONTENT" val="/2"/>
  <p:tag name="EE4P_AGENDAWIZARD_PROPERTIES" val="17/122.865/33.07063/33.07063"/>
</p:tagLst>
</file>

<file path=ppt/tags/tag169.xml><?xml version="1.0" encoding="utf-8"?>
<p:tagLst xmlns:a="http://schemas.openxmlformats.org/drawingml/2006/main" xmlns:r="http://schemas.openxmlformats.org/officeDocument/2006/relationships" xmlns:p="http://schemas.openxmlformats.org/presentationml/2006/main">
  <p:tag name="EE4P_AGENDAWIZARD" val="item_39bd737d-89df-4b6a-86c8-676f119a8dda_Topic"/>
  <p:tag name="EE4P_AGENDAWIZARD_CONTENT" val="/Experimental Setup"/>
  <p:tag name="EE4P_AGENDAWIZARD_PROPERTIES" val="54.94425/68/707.5558/33.07063"/>
</p:tagLst>
</file>

<file path=ppt/tags/tag17.xml><?xml version="1.0" encoding="utf-8"?>
<p:tagLst xmlns:a="http://schemas.openxmlformats.org/drawingml/2006/main" xmlns:r="http://schemas.openxmlformats.org/officeDocument/2006/relationships" xmlns:p="http://schemas.openxmlformats.org/presentationml/2006/main">
  <p:tag name="EE4P_AGENDAWIZARD" val="item__Topic"/>
  <p:tag name="EE4P_AGENDAWIZARD_CONTENT" val="/Orthogonal cutting of  AISI 1040 (C45 E+N) normalized "/>
  <p:tag name="EE4P_AGENDAWIZARD_PROPERTIES" val="54.94425/177.7302/707.5558/33.07063"/>
</p:tagLst>
</file>

<file path=ppt/tags/tag170.xml><?xml version="1.0" encoding="utf-8"?>
<p:tagLst xmlns:a="http://schemas.openxmlformats.org/drawingml/2006/main" xmlns:r="http://schemas.openxmlformats.org/officeDocument/2006/relationships" xmlns:p="http://schemas.openxmlformats.org/presentationml/2006/main">
  <p:tag name="EE4P_AGENDAWIZARD" val="item_39bd737d-89df-4b6a-86c8-676f119a8dda_ItemNo"/>
  <p:tag name="EE4P_AGENDAWIZARD_CONTENT" val="/1"/>
  <p:tag name="EE4P_AGENDAWIZARD_PROPERTIES" val="17/68/33.07063/33.07063"/>
</p:tagLst>
</file>

<file path=ppt/tags/tag171.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7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3.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7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5.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7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7.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7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9.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8.xml><?xml version="1.0" encoding="utf-8"?>
<p:tagLst xmlns:a="http://schemas.openxmlformats.org/drawingml/2006/main" xmlns:r="http://schemas.openxmlformats.org/officeDocument/2006/relationships" xmlns:p="http://schemas.openxmlformats.org/presentationml/2006/main">
  <p:tag name="EE4P_AGENDAWIZARD" val="item__ItemNo"/>
  <p:tag name="EE4P_AGENDAWIZARD_CONTENT" val="/3"/>
  <p:tag name="EE4P_AGENDAWIZARD_PROPERTIES" val="17/177.7302/33.07063/33.07063"/>
</p:tagLst>
</file>

<file path=ppt/tags/tag18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1.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82.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83.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84.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85.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86.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8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8.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8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EE4P_AGENDAWIZARD" val="item_2c1ca8be-fbf9-4ccb-9771-5fc87557aa75_Topic"/>
  <p:tag name="EE4P_AGENDAWIZARD_CONTENT" val="/Post processing of thermal pictures"/>
  <p:tag name="EE4P_AGENDAWIZARD_PROPERTIES" val="54.94425/122.865/707.5558/33.07063"/>
</p:tagLst>
</file>

<file path=ppt/tags/tag19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1.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9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3.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94.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95.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96.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97.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9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9.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EE4P_AGENDAWIZARD" val="item_2c1ca8be-fbf9-4ccb-9771-5fc87557aa75_ItemNo"/>
  <p:tag name="EE4P_AGENDAWIZARD_CONTENT" val="/2"/>
  <p:tag name="EE4P_AGENDAWIZARD_PROPERTIES" val="17/122.865/33.07063/33.07063"/>
</p:tagLst>
</file>

<file path=ppt/tags/tag200.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01.xml><?xml version="1.0" encoding="utf-8"?>
<p:tagLst xmlns:a="http://schemas.openxmlformats.org/drawingml/2006/main" xmlns:r="http://schemas.openxmlformats.org/officeDocument/2006/relationships" xmlns:p="http://schemas.openxmlformats.org/presentationml/2006/main">
  <p:tag name="EE4P_SLIDEID" val="ff95b1bf-2369-4bd1-ad7b-cc6a046d18a2"/>
</p:tagLst>
</file>

<file path=ppt/tags/tag202.xml><?xml version="1.0" encoding="utf-8"?>
<p:tagLst xmlns:a="http://schemas.openxmlformats.org/drawingml/2006/main" xmlns:r="http://schemas.openxmlformats.org/officeDocument/2006/relationships" xmlns:p="http://schemas.openxmlformats.org/presentationml/2006/main">
  <p:tag name="EE4P_AGENDAWIZARD" val="element"/>
</p:tagLst>
</file>

<file path=ppt/tags/tag203.xml><?xml version="1.0" encoding="utf-8"?>
<p:tagLst xmlns:a="http://schemas.openxmlformats.org/drawingml/2006/main" xmlns:r="http://schemas.openxmlformats.org/officeDocument/2006/relationships" xmlns:p="http://schemas.openxmlformats.org/presentationml/2006/main">
  <p:tag name="EE4P_AGENDAWIZARD" val="item_ff95b1bf-2369-4bd1-ad7b-cc6a046d18a2_Topic"/>
  <p:tag name="EE4P_AGENDAWIZARD_CONTENT" val="/Influence of uncut chip thickness and cutting velocity"/>
  <p:tag name="EE4P_AGENDAWIZARD_PROPERTIES" val="92.8885/342.3253/669.6115/33.07063"/>
</p:tagLst>
</file>

<file path=ppt/tags/tag204.xml><?xml version="1.0" encoding="utf-8"?>
<p:tagLst xmlns:a="http://schemas.openxmlformats.org/drawingml/2006/main" xmlns:r="http://schemas.openxmlformats.org/officeDocument/2006/relationships" xmlns:p="http://schemas.openxmlformats.org/presentationml/2006/main">
  <p:tag name="EE4P_AGENDAWIZARD" val="item_ff95b1bf-2369-4bd1-ad7b-cc6a046d18a2_ItemNo"/>
  <p:tag name="EE4P_AGENDAWIZARD_CONTENT" val="/4.2"/>
  <p:tag name="EE4P_AGENDAWIZARD_PROPERTIES" val="54.94425/342.3253/33.07063/33.07063"/>
</p:tagLst>
</file>

<file path=ppt/tags/tag205.xml><?xml version="1.0" encoding="utf-8"?>
<p:tagLst xmlns:a="http://schemas.openxmlformats.org/drawingml/2006/main" xmlns:r="http://schemas.openxmlformats.org/officeDocument/2006/relationships" xmlns:p="http://schemas.openxmlformats.org/presentationml/2006/main">
  <p:tag name="EE4P_AGENDAWIZARD" val="item_39a7bfa7-0c71-4d52-bd27-0b605f0f0e39_Topic"/>
  <p:tag name="EE4P_AGENDAWIZARD_CONTENT" val="/Time and spatial varying thermal properties"/>
  <p:tag name="EE4P_AGENDAWIZARD_PROPERTIES" val="92.8885/287.4602/669.6115/33.07063"/>
</p:tagLst>
</file>

<file path=ppt/tags/tag206.xml><?xml version="1.0" encoding="utf-8"?>
<p:tagLst xmlns:a="http://schemas.openxmlformats.org/drawingml/2006/main" xmlns:r="http://schemas.openxmlformats.org/officeDocument/2006/relationships" xmlns:p="http://schemas.openxmlformats.org/presentationml/2006/main">
  <p:tag name="EE4P_AGENDAWIZARD" val="item_39a7bfa7-0c71-4d52-bd27-0b605f0f0e39_ItemNo"/>
  <p:tag name="EE4P_AGENDAWIZARD_CONTENT" val="/4.1"/>
  <p:tag name="EE4P_AGENDAWIZARD_PROPERTIES" val="54.94425/287.4602/33.07063/33.07063"/>
</p:tagLst>
</file>

<file path=ppt/tags/tag207.xml><?xml version="1.0" encoding="utf-8"?>
<p:tagLst xmlns:a="http://schemas.openxmlformats.org/drawingml/2006/main" xmlns:r="http://schemas.openxmlformats.org/officeDocument/2006/relationships" xmlns:p="http://schemas.openxmlformats.org/presentationml/2006/main">
  <p:tag name="EE4P_AGENDAWIZARD" val="item_c7e996f6-89dd-42de-82c8-35cf23116c1a_Topic"/>
  <p:tag name="EE4P_AGENDAWIZARD_CONTENT" val="/Orthogonal cutting of AISI 4140 (41CrMo4) normalized/quenched and tempered"/>
  <p:tag name="EE4P_AGENDAWIZARD_PROPERTIES" val="54.94425/232.5952/707.5558/33.07063"/>
</p:tagLst>
</file>

<file path=ppt/tags/tag208.xml><?xml version="1.0" encoding="utf-8"?>
<p:tagLst xmlns:a="http://schemas.openxmlformats.org/drawingml/2006/main" xmlns:r="http://schemas.openxmlformats.org/officeDocument/2006/relationships" xmlns:p="http://schemas.openxmlformats.org/presentationml/2006/main">
  <p:tag name="EE4P_AGENDAWIZARD" val="item_c7e996f6-89dd-42de-82c8-35cf23116c1a_ItemNo"/>
  <p:tag name="EE4P_AGENDAWIZARD_CONTENT" val="/4"/>
  <p:tag name="EE4P_AGENDAWIZARD_PROPERTIES" val="17/232.5952/33.07063/33.07063"/>
</p:tagLst>
</file>

<file path=ppt/tags/tag209.xml><?xml version="1.0" encoding="utf-8"?>
<p:tagLst xmlns:a="http://schemas.openxmlformats.org/drawingml/2006/main" xmlns:r="http://schemas.openxmlformats.org/officeDocument/2006/relationships" xmlns:p="http://schemas.openxmlformats.org/presentationml/2006/main">
  <p:tag name="EE4P_AGENDAWIZARD" val="item__Topic"/>
  <p:tag name="EE4P_AGENDAWIZARD_CONTENT" val="/Orthogonal cutting of  AISI 1040 (C45 E+N) normalized "/>
  <p:tag name="EE4P_AGENDAWIZARD_PROPERTIES" val="54.94425/177.7302/707.5558/33.07063"/>
</p:tagLst>
</file>

<file path=ppt/tags/tag21.xml><?xml version="1.0" encoding="utf-8"?>
<p:tagLst xmlns:a="http://schemas.openxmlformats.org/drawingml/2006/main" xmlns:r="http://schemas.openxmlformats.org/officeDocument/2006/relationships" xmlns:p="http://schemas.openxmlformats.org/presentationml/2006/main">
  <p:tag name="EE4P_AGENDAWIZARD" val="element"/>
</p:tagLst>
</file>

<file path=ppt/tags/tag210.xml><?xml version="1.0" encoding="utf-8"?>
<p:tagLst xmlns:a="http://schemas.openxmlformats.org/drawingml/2006/main" xmlns:r="http://schemas.openxmlformats.org/officeDocument/2006/relationships" xmlns:p="http://schemas.openxmlformats.org/presentationml/2006/main">
  <p:tag name="EE4P_AGENDAWIZARD" val="item__ItemNo"/>
  <p:tag name="EE4P_AGENDAWIZARD_CONTENT" val="/3"/>
  <p:tag name="EE4P_AGENDAWIZARD_PROPERTIES" val="17/177.7302/33.07063/33.07063"/>
</p:tagLst>
</file>

<file path=ppt/tags/tag211.xml><?xml version="1.0" encoding="utf-8"?>
<p:tagLst xmlns:a="http://schemas.openxmlformats.org/drawingml/2006/main" xmlns:r="http://schemas.openxmlformats.org/officeDocument/2006/relationships" xmlns:p="http://schemas.openxmlformats.org/presentationml/2006/main">
  <p:tag name="EE4P_AGENDAWIZARD" val="item_2c1ca8be-fbf9-4ccb-9771-5fc87557aa75_Topic"/>
  <p:tag name="EE4P_AGENDAWIZARD_CONTENT" val="/Post processing of thermal pictures"/>
  <p:tag name="EE4P_AGENDAWIZARD_PROPERTIES" val="54.94425/122.865/707.5558/33.07063"/>
</p:tagLst>
</file>

<file path=ppt/tags/tag212.xml><?xml version="1.0" encoding="utf-8"?>
<p:tagLst xmlns:a="http://schemas.openxmlformats.org/drawingml/2006/main" xmlns:r="http://schemas.openxmlformats.org/officeDocument/2006/relationships" xmlns:p="http://schemas.openxmlformats.org/presentationml/2006/main">
  <p:tag name="EE4P_AGENDAWIZARD" val="item_2c1ca8be-fbf9-4ccb-9771-5fc87557aa75_ItemNo"/>
  <p:tag name="EE4P_AGENDAWIZARD_CONTENT" val="/2"/>
  <p:tag name="EE4P_AGENDAWIZARD_PROPERTIES" val="17/122.865/33.07063/33.07063"/>
</p:tagLst>
</file>

<file path=ppt/tags/tag213.xml><?xml version="1.0" encoding="utf-8"?>
<p:tagLst xmlns:a="http://schemas.openxmlformats.org/drawingml/2006/main" xmlns:r="http://schemas.openxmlformats.org/officeDocument/2006/relationships" xmlns:p="http://schemas.openxmlformats.org/presentationml/2006/main">
  <p:tag name="EE4P_AGENDAWIZARD" val="item_39bd737d-89df-4b6a-86c8-676f119a8dda_Topic"/>
  <p:tag name="EE4P_AGENDAWIZARD_CONTENT" val="/Experimental Setup"/>
  <p:tag name="EE4P_AGENDAWIZARD_PROPERTIES" val="54.94425/68/707.5558/33.07063"/>
</p:tagLst>
</file>

<file path=ppt/tags/tag214.xml><?xml version="1.0" encoding="utf-8"?>
<p:tagLst xmlns:a="http://schemas.openxmlformats.org/drawingml/2006/main" xmlns:r="http://schemas.openxmlformats.org/officeDocument/2006/relationships" xmlns:p="http://schemas.openxmlformats.org/presentationml/2006/main">
  <p:tag name="EE4P_AGENDAWIZARD" val="item_39bd737d-89df-4b6a-86c8-676f119a8dda_ItemNo"/>
  <p:tag name="EE4P_AGENDAWIZARD_CONTENT" val="/1"/>
  <p:tag name="EE4P_AGENDAWIZARD_PROPERTIES" val="17/68/33.07063/33.07063"/>
</p:tagLst>
</file>

<file path=ppt/tags/tag215.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2.xml><?xml version="1.0" encoding="utf-8"?>
<p:tagLst xmlns:a="http://schemas.openxmlformats.org/drawingml/2006/main" xmlns:r="http://schemas.openxmlformats.org/officeDocument/2006/relationships" xmlns:p="http://schemas.openxmlformats.org/presentationml/2006/main">
  <p:tag name="EE4P_AGENDAWIZARD" val="item_39bd737d-89df-4b6a-86c8-676f119a8dda_Topic"/>
  <p:tag name="EE4P_AGENDAWIZARD_CONTENT" val="/Experimental Setup"/>
  <p:tag name="EE4P_AGENDAWIZARD_PROPERTIES" val="54.94425/68/707.5558/33.07063"/>
</p:tagLst>
</file>

<file path=ppt/tags/tag23.xml><?xml version="1.0" encoding="utf-8"?>
<p:tagLst xmlns:a="http://schemas.openxmlformats.org/drawingml/2006/main" xmlns:r="http://schemas.openxmlformats.org/officeDocument/2006/relationships" xmlns:p="http://schemas.openxmlformats.org/presentationml/2006/main">
  <p:tag name="EE4P_AGENDAWIZARD" val="item_39bd737d-89df-4b6a-86c8-676f119a8dda_ItemNo"/>
  <p:tag name="EE4P_AGENDAWIZARD_CONTENT" val="/1"/>
  <p:tag name="EE4P_AGENDAWIZARD_PROPERTIES" val="17/68/33.07063/33.07063"/>
</p:tagLst>
</file>

<file path=ppt/tags/tag24.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p0Wq4X6eZA02R5B9gfgFP7Q"/>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pCHjCBcz9sEya98aB2C9a3g"/>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pjx5Zj08Y6kiq46ZYBj3SFA"/>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pCHjCBcz9sEya98aB2C9a3g"/>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pjx5Zj08Y6kiq46ZYBj3SFA"/>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pCHjCBcz9sEya98aB2C9a3g"/>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pjx5Zj08Y6kiq46ZYBj3SFA"/>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pwmeFMIf1jkWUMSBoHWLGeA"/>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psrvw3bJNukuXXgV3GzYU2g"/>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pR6v__SyVT0eYGEADiLtnGw"/>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p4a8aor2.lkakXlWgE0wAJg"/>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pLdGY6RpEUEaAD4ne84t65Q"/>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xml><?xml version="1.0" encoding="utf-8"?>
<p:tagLst xmlns:a="http://schemas.openxmlformats.org/drawingml/2006/main" xmlns:r="http://schemas.openxmlformats.org/officeDocument/2006/relationships" xmlns:p="http://schemas.openxmlformats.org/presentationml/2006/main">
  <p:tag name="EE4P_SLIDEID" val="2c1ca8be-fbf9-4ccb-9771-5fc87557aa75"/>
</p:tagLst>
</file>

<file path=ppt/tags/tag39.xml><?xml version="1.0" encoding="utf-8"?>
<p:tagLst xmlns:a="http://schemas.openxmlformats.org/drawingml/2006/main" xmlns:r="http://schemas.openxmlformats.org/officeDocument/2006/relationships" xmlns:p="http://schemas.openxmlformats.org/presentationml/2006/main">
  <p:tag name="EE4P_AGENDAWIZARD" val="item_c7e996f6-89dd-42de-82c8-35cf23116c1a_Topic"/>
  <p:tag name="EE4P_AGENDAWIZARD_CONTENT" val="/Orthogonal cutting of AISI 4140 (41CrMo4) normalized/quenched and tempered"/>
  <p:tag name="EE4P_AGENDAWIZARD_PROPERTIES" val="54.94425/232.5952/707.5558/33.07063"/>
</p:tagLst>
</file>

<file path=ppt/tags/tag4.xml><?xml version="1.0" encoding="utf-8"?>
<p:tagLst xmlns:a="http://schemas.openxmlformats.org/drawingml/2006/main" xmlns:r="http://schemas.openxmlformats.org/officeDocument/2006/relationships" xmlns:p="http://schemas.openxmlformats.org/presentationml/2006/main">
  <p:tag name="EE4P_SLIDEID" val="A9BB482F-F723-439D-B371-696A6CEFA35E"/>
</p:tagLst>
</file>

<file path=ppt/tags/tag40.xml><?xml version="1.0" encoding="utf-8"?>
<p:tagLst xmlns:a="http://schemas.openxmlformats.org/drawingml/2006/main" xmlns:r="http://schemas.openxmlformats.org/officeDocument/2006/relationships" xmlns:p="http://schemas.openxmlformats.org/presentationml/2006/main">
  <p:tag name="EE4P_AGENDAWIZARD" val="item_c7e996f6-89dd-42de-82c8-35cf23116c1a_ItemNo"/>
  <p:tag name="EE4P_AGENDAWIZARD_CONTENT" val="/4"/>
  <p:tag name="EE4P_AGENDAWIZARD_PROPERTIES" val="17/232.5952/33.07063/33.07063"/>
</p:tagLst>
</file>

<file path=ppt/tags/tag41.xml><?xml version="1.0" encoding="utf-8"?>
<p:tagLst xmlns:a="http://schemas.openxmlformats.org/drawingml/2006/main" xmlns:r="http://schemas.openxmlformats.org/officeDocument/2006/relationships" xmlns:p="http://schemas.openxmlformats.org/presentationml/2006/main">
  <p:tag name="EE4P_AGENDAWIZARD" val="item__Topic"/>
  <p:tag name="EE4P_AGENDAWIZARD_CONTENT" val="/Orthogonal cutting of  AISI 1040 (C45 E+N) normalized "/>
  <p:tag name="EE4P_AGENDAWIZARD_PROPERTIES" val="54.94425/177.7302/707.5558/33.07063"/>
</p:tagLst>
</file>

<file path=ppt/tags/tag42.xml><?xml version="1.0" encoding="utf-8"?>
<p:tagLst xmlns:a="http://schemas.openxmlformats.org/drawingml/2006/main" xmlns:r="http://schemas.openxmlformats.org/officeDocument/2006/relationships" xmlns:p="http://schemas.openxmlformats.org/presentationml/2006/main">
  <p:tag name="EE4P_AGENDAWIZARD" val="item__ItemNo"/>
  <p:tag name="EE4P_AGENDAWIZARD_CONTENT" val="/3"/>
  <p:tag name="EE4P_AGENDAWIZARD_PROPERTIES" val="17/177.7302/33.07063/33.07063"/>
</p:tagLst>
</file>

<file path=ppt/tags/tag43.xml><?xml version="1.0" encoding="utf-8"?>
<p:tagLst xmlns:a="http://schemas.openxmlformats.org/drawingml/2006/main" xmlns:r="http://schemas.openxmlformats.org/officeDocument/2006/relationships" xmlns:p="http://schemas.openxmlformats.org/presentationml/2006/main">
  <p:tag name="EE4P_AGENDAWIZARD" val="element"/>
</p:tagLst>
</file>

<file path=ppt/tags/tag44.xml><?xml version="1.0" encoding="utf-8"?>
<p:tagLst xmlns:a="http://schemas.openxmlformats.org/drawingml/2006/main" xmlns:r="http://schemas.openxmlformats.org/officeDocument/2006/relationships" xmlns:p="http://schemas.openxmlformats.org/presentationml/2006/main">
  <p:tag name="EE4P_AGENDAWIZARD" val="item_2c1ca8be-fbf9-4ccb-9771-5fc87557aa75_Topic"/>
  <p:tag name="EE4P_AGENDAWIZARD_CONTENT" val="/Post processing of thermal pictures"/>
  <p:tag name="EE4P_AGENDAWIZARD_PROPERTIES" val="54.94425/122.865/707.5558/33.07063"/>
</p:tagLst>
</file>

<file path=ppt/tags/tag45.xml><?xml version="1.0" encoding="utf-8"?>
<p:tagLst xmlns:a="http://schemas.openxmlformats.org/drawingml/2006/main" xmlns:r="http://schemas.openxmlformats.org/officeDocument/2006/relationships" xmlns:p="http://schemas.openxmlformats.org/presentationml/2006/main">
  <p:tag name="EE4P_AGENDAWIZARD" val="item_2c1ca8be-fbf9-4ccb-9771-5fc87557aa75_ItemNo"/>
  <p:tag name="EE4P_AGENDAWIZARD_CONTENT" val="/2"/>
  <p:tag name="EE4P_AGENDAWIZARD_PROPERTIES" val="17/122.865/33.07063/33.07063"/>
</p:tagLst>
</file>

<file path=ppt/tags/tag46.xml><?xml version="1.0" encoding="utf-8"?>
<p:tagLst xmlns:a="http://schemas.openxmlformats.org/drawingml/2006/main" xmlns:r="http://schemas.openxmlformats.org/officeDocument/2006/relationships" xmlns:p="http://schemas.openxmlformats.org/presentationml/2006/main">
  <p:tag name="EE4P_AGENDAWIZARD" val="item_39bd737d-89df-4b6a-86c8-676f119a8dda_Topic"/>
  <p:tag name="EE4P_AGENDAWIZARD_CONTENT" val="/Experimental Setup"/>
  <p:tag name="EE4P_AGENDAWIZARD_PROPERTIES" val="54.94425/68/707.5558/33.07063"/>
</p:tagLst>
</file>

<file path=ppt/tags/tag47.xml><?xml version="1.0" encoding="utf-8"?>
<p:tagLst xmlns:a="http://schemas.openxmlformats.org/drawingml/2006/main" xmlns:r="http://schemas.openxmlformats.org/officeDocument/2006/relationships" xmlns:p="http://schemas.openxmlformats.org/presentationml/2006/main">
  <p:tag name="EE4P_AGENDAWIZARD" val="item_39bd737d-89df-4b6a-86c8-676f119a8dda_ItemNo"/>
  <p:tag name="EE4P_AGENDAWIZARD_CONTENT" val="/1"/>
  <p:tag name="EE4P_AGENDAWIZARD_PROPERTIES" val="17/68/33.07063/33.07063"/>
</p:tagLst>
</file>

<file path=ppt/tags/tag48.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EE4P_AGENDAWIZARD" val="item_c7e996f6-89dd-42de-82c8-35cf23116c1a_Topic"/>
  <p:tag name="EE4P_AGENDAWIZARD_CONTENT" val="/Orthogonal cutting of AISI 4140 (41CrMo4) normalized/quenched and tempered"/>
  <p:tag name="EE4P_AGENDAWIZARD_PROPERTIES" val="54.94425/232.5952/707.5558/33.07063"/>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2.xml><?xml version="1.0" encoding="utf-8"?>
<p:tagLst xmlns:a="http://schemas.openxmlformats.org/drawingml/2006/main" xmlns:r="http://schemas.openxmlformats.org/officeDocument/2006/relationships" xmlns:p="http://schemas.openxmlformats.org/presentationml/2006/main">
  <p:tag name="EE4P_SLIDEID" val="a49b4151-fb99-4455-82af-c5b98e4f636d"/>
</p:tagLst>
</file>

<file path=ppt/tags/tag53.xml><?xml version="1.0" encoding="utf-8"?>
<p:tagLst xmlns:a="http://schemas.openxmlformats.org/drawingml/2006/main" xmlns:r="http://schemas.openxmlformats.org/officeDocument/2006/relationships" xmlns:p="http://schemas.openxmlformats.org/presentationml/2006/main">
  <p:tag name="EE4P_AGENDAWIZARD" val="item_c7e996f6-89dd-42de-82c8-35cf23116c1a_Topic"/>
  <p:tag name="EE4P_AGENDAWIZARD_CONTENT" val="/Orthogonal cutting of AISI 4140 (41CrMo4) normalized/quenched and tempered"/>
  <p:tag name="EE4P_AGENDAWIZARD_PROPERTIES" val="54.94425/342.3253/707.5558/33.07063"/>
</p:tagLst>
</file>

<file path=ppt/tags/tag54.xml><?xml version="1.0" encoding="utf-8"?>
<p:tagLst xmlns:a="http://schemas.openxmlformats.org/drawingml/2006/main" xmlns:r="http://schemas.openxmlformats.org/officeDocument/2006/relationships" xmlns:p="http://schemas.openxmlformats.org/presentationml/2006/main">
  <p:tag name="EE4P_AGENDAWIZARD" val="item_c7e996f6-89dd-42de-82c8-35cf23116c1a_ItemNo"/>
  <p:tag name="EE4P_AGENDAWIZARD_CONTENT" val="/4"/>
  <p:tag name="EE4P_AGENDAWIZARD_PROPERTIES" val="17/342.3253/33.07063/33.07063"/>
</p:tagLst>
</file>

<file path=ppt/tags/tag55.xml><?xml version="1.0" encoding="utf-8"?>
<p:tagLst xmlns:a="http://schemas.openxmlformats.org/drawingml/2006/main" xmlns:r="http://schemas.openxmlformats.org/officeDocument/2006/relationships" xmlns:p="http://schemas.openxmlformats.org/presentationml/2006/main">
  <p:tag name="EE4P_AGENDAWIZARD" val="item_81ebb3d5-ed9c-4ea3-83d3-84918736d11d_Topic"/>
  <p:tag name="EE4P_AGENDAWIZARD_CONTENT" val="/Influence of uncut chip thickness and cutting velocity"/>
  <p:tag name="EE4P_AGENDAWIZARD_PROPERTIES" val="92.8885/287.4602/669.6115/33.07063"/>
</p:tagLst>
</file>

<file path=ppt/tags/tag56.xml><?xml version="1.0" encoding="utf-8"?>
<p:tagLst xmlns:a="http://schemas.openxmlformats.org/drawingml/2006/main" xmlns:r="http://schemas.openxmlformats.org/officeDocument/2006/relationships" xmlns:p="http://schemas.openxmlformats.org/presentationml/2006/main">
  <p:tag name="EE4P_AGENDAWIZARD" val="item_81ebb3d5-ed9c-4ea3-83d3-84918736d11d_ItemNo"/>
  <p:tag name="EE4P_AGENDAWIZARD_CONTENT" val="/3.2"/>
  <p:tag name="EE4P_AGENDAWIZARD_PROPERTIES" val="54.94425/287.4602/33.07063/33.07063"/>
</p:tagLst>
</file>

<file path=ppt/tags/tag57.xml><?xml version="1.0" encoding="utf-8"?>
<p:tagLst xmlns:a="http://schemas.openxmlformats.org/drawingml/2006/main" xmlns:r="http://schemas.openxmlformats.org/officeDocument/2006/relationships" xmlns:p="http://schemas.openxmlformats.org/presentationml/2006/main">
  <p:tag name="EE4P_AGENDAWIZARD" val="element"/>
</p:tagLst>
</file>

<file path=ppt/tags/tag58.xml><?xml version="1.0" encoding="utf-8"?>
<p:tagLst xmlns:a="http://schemas.openxmlformats.org/drawingml/2006/main" xmlns:r="http://schemas.openxmlformats.org/officeDocument/2006/relationships" xmlns:p="http://schemas.openxmlformats.org/presentationml/2006/main">
  <p:tag name="EE4P_AGENDAWIZARD" val="item_a49b4151-fb99-4455-82af-c5b98e4f636d_Topic"/>
  <p:tag name="EE4P_AGENDAWIZARD_CONTENT" val="/Time and spatial varying thermal properties "/>
  <p:tag name="EE4P_AGENDAWIZARD_PROPERTIES" val="92.8885/232.5952/669.6115/33.07063"/>
</p:tagLst>
</file>

<file path=ppt/tags/tag59.xml><?xml version="1.0" encoding="utf-8"?>
<p:tagLst xmlns:a="http://schemas.openxmlformats.org/drawingml/2006/main" xmlns:r="http://schemas.openxmlformats.org/officeDocument/2006/relationships" xmlns:p="http://schemas.openxmlformats.org/presentationml/2006/main">
  <p:tag name="EE4P_AGENDAWIZARD" val="item_a49b4151-fb99-4455-82af-c5b98e4f636d_ItemNo"/>
  <p:tag name="EE4P_AGENDAWIZARD_CONTENT" val="/3.1"/>
  <p:tag name="EE4P_AGENDAWIZARD_PROPERTIES" val="54.94425/232.5952/33.07063/33.07063"/>
</p:tagLst>
</file>

<file path=ppt/tags/tag6.xml><?xml version="1.0" encoding="utf-8"?>
<p:tagLst xmlns:a="http://schemas.openxmlformats.org/drawingml/2006/main" xmlns:r="http://schemas.openxmlformats.org/officeDocument/2006/relationships" xmlns:p="http://schemas.openxmlformats.org/presentationml/2006/main">
  <p:tag name="EE4P_AGENDAWIZARD" val="item_c7e996f6-89dd-42de-82c8-35cf23116c1a_ItemNo"/>
  <p:tag name="EE4P_AGENDAWIZARD_CONTENT" val="/4"/>
  <p:tag name="EE4P_AGENDAWIZARD_PROPERTIES" val="17/232.5952/33.07063/33.07063"/>
</p:tagLst>
</file>

<file path=ppt/tags/tag60.xml><?xml version="1.0" encoding="utf-8"?>
<p:tagLst xmlns:a="http://schemas.openxmlformats.org/drawingml/2006/main" xmlns:r="http://schemas.openxmlformats.org/officeDocument/2006/relationships" xmlns:p="http://schemas.openxmlformats.org/presentationml/2006/main">
  <p:tag name="EE4P_AGENDAWIZARD" val="item__Topic"/>
  <p:tag name="EE4P_AGENDAWIZARD_CONTENT" val="/Orthogonal cutting of  AISI 1040 (C45 E+N) normalized "/>
  <p:tag name="EE4P_AGENDAWIZARD_PROPERTIES" val="54.94425/177.7302/707.5558/33.07063"/>
</p:tagLst>
</file>

<file path=ppt/tags/tag61.xml><?xml version="1.0" encoding="utf-8"?>
<p:tagLst xmlns:a="http://schemas.openxmlformats.org/drawingml/2006/main" xmlns:r="http://schemas.openxmlformats.org/officeDocument/2006/relationships" xmlns:p="http://schemas.openxmlformats.org/presentationml/2006/main">
  <p:tag name="EE4P_AGENDAWIZARD" val="item__ItemNo"/>
  <p:tag name="EE4P_AGENDAWIZARD_CONTENT" val="/3"/>
  <p:tag name="EE4P_AGENDAWIZARD_PROPERTIES" val="17/177.7302/33.07063/33.07063"/>
</p:tagLst>
</file>

<file path=ppt/tags/tag62.xml><?xml version="1.0" encoding="utf-8"?>
<p:tagLst xmlns:a="http://schemas.openxmlformats.org/drawingml/2006/main" xmlns:r="http://schemas.openxmlformats.org/officeDocument/2006/relationships" xmlns:p="http://schemas.openxmlformats.org/presentationml/2006/main">
  <p:tag name="EE4P_AGENDAWIZARD" val="item_2c1ca8be-fbf9-4ccb-9771-5fc87557aa75_Topic"/>
  <p:tag name="EE4P_AGENDAWIZARD_CONTENT" val="/Post processing of thermal pictures"/>
  <p:tag name="EE4P_AGENDAWIZARD_PROPERTIES" val="54.94425/122.865/707.5558/33.07063"/>
</p:tagLst>
</file>

<file path=ppt/tags/tag63.xml><?xml version="1.0" encoding="utf-8"?>
<p:tagLst xmlns:a="http://schemas.openxmlformats.org/drawingml/2006/main" xmlns:r="http://schemas.openxmlformats.org/officeDocument/2006/relationships" xmlns:p="http://schemas.openxmlformats.org/presentationml/2006/main">
  <p:tag name="EE4P_AGENDAWIZARD" val="item_2c1ca8be-fbf9-4ccb-9771-5fc87557aa75_ItemNo"/>
  <p:tag name="EE4P_AGENDAWIZARD_CONTENT" val="/2"/>
  <p:tag name="EE4P_AGENDAWIZARD_PROPERTIES" val="17/122.865/33.07063/33.07063"/>
</p:tagLst>
</file>

<file path=ppt/tags/tag64.xml><?xml version="1.0" encoding="utf-8"?>
<p:tagLst xmlns:a="http://schemas.openxmlformats.org/drawingml/2006/main" xmlns:r="http://schemas.openxmlformats.org/officeDocument/2006/relationships" xmlns:p="http://schemas.openxmlformats.org/presentationml/2006/main">
  <p:tag name="EE4P_AGENDAWIZARD" val="item_39bd737d-89df-4b6a-86c8-676f119a8dda_Topic"/>
  <p:tag name="EE4P_AGENDAWIZARD_CONTENT" val="/Experimental Setup"/>
  <p:tag name="EE4P_AGENDAWIZARD_PROPERTIES" val="54.94425/68/707.5558/33.07063"/>
</p:tagLst>
</file>

<file path=ppt/tags/tag65.xml><?xml version="1.0" encoding="utf-8"?>
<p:tagLst xmlns:a="http://schemas.openxmlformats.org/drawingml/2006/main" xmlns:r="http://schemas.openxmlformats.org/officeDocument/2006/relationships" xmlns:p="http://schemas.openxmlformats.org/presentationml/2006/main">
  <p:tag name="EE4P_AGENDAWIZARD" val="item_39bd737d-89df-4b6a-86c8-676f119a8dda_ItemNo"/>
  <p:tag name="EE4P_AGENDAWIZARD_CONTENT" val="/1"/>
  <p:tag name="EE4P_AGENDAWIZARD_PROPERTIES" val="17/68/33.07063/33.07063"/>
</p:tagLst>
</file>

<file path=ppt/tags/tag66.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67.xml><?xml version="1.0" encoding="utf-8"?>
<p:tagLst xmlns:a="http://schemas.openxmlformats.org/drawingml/2006/main" xmlns:r="http://schemas.openxmlformats.org/officeDocument/2006/relationships" xmlns:p="http://schemas.openxmlformats.org/presentationml/2006/main">
  <p:tag name="EE4P_SLIDEID" val="140E52C1-2C16-42A6-9229-38CEEE401D50"/>
</p:tagLst>
</file>

<file path=ppt/tags/tag6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9.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7.xml><?xml version="1.0" encoding="utf-8"?>
<p:tagLst xmlns:a="http://schemas.openxmlformats.org/drawingml/2006/main" xmlns:r="http://schemas.openxmlformats.org/officeDocument/2006/relationships" xmlns:p="http://schemas.openxmlformats.org/presentationml/2006/main">
  <p:tag name="EE4P_AGENDAWIZARD" val="item__Topic"/>
  <p:tag name="EE4P_AGENDAWIZARD_CONTENT" val="/Orthogonal cutting of  AISI 1040 (C45 E+N) normalized "/>
  <p:tag name="EE4P_AGENDAWIZARD_PROPERTIES" val="54.94425/177.7302/707.5558/33.07063"/>
</p:tagLst>
</file>

<file path=ppt/tags/tag70.xml><?xml version="1.0" encoding="utf-8"?>
<p:tagLst xmlns:a="http://schemas.openxmlformats.org/drawingml/2006/main" xmlns:r="http://schemas.openxmlformats.org/officeDocument/2006/relationships" xmlns:p="http://schemas.openxmlformats.org/presentationml/2006/main">
  <p:tag name="EE4P_SLIDEID" val="140E52C1-2C16-42A6-9229-38CEEE401D50"/>
</p:tagLst>
</file>

<file path=ppt/tags/tag7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2.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73.xml><?xml version="1.0" encoding="utf-8"?>
<p:tagLst xmlns:a="http://schemas.openxmlformats.org/drawingml/2006/main" xmlns:r="http://schemas.openxmlformats.org/officeDocument/2006/relationships" xmlns:p="http://schemas.openxmlformats.org/presentationml/2006/main">
  <p:tag name="EE4P_SLIDEID" val="140E52C1-2C16-42A6-9229-38CEEE401D50"/>
</p:tagLst>
</file>

<file path=ppt/tags/tag7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5.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76.xml><?xml version="1.0" encoding="utf-8"?>
<p:tagLst xmlns:a="http://schemas.openxmlformats.org/drawingml/2006/main" xmlns:r="http://schemas.openxmlformats.org/officeDocument/2006/relationships" xmlns:p="http://schemas.openxmlformats.org/presentationml/2006/main">
  <p:tag name="EE4P_SLIDEID" val="140E52C1-2C16-42A6-9229-38CEEE401D50"/>
</p:tagLst>
</file>

<file path=ppt/tags/tag7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8.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79.xml><?xml version="1.0" encoding="utf-8"?>
<p:tagLst xmlns:a="http://schemas.openxmlformats.org/drawingml/2006/main" xmlns:r="http://schemas.openxmlformats.org/officeDocument/2006/relationships" xmlns:p="http://schemas.openxmlformats.org/presentationml/2006/main">
  <p:tag name="EE4P_SLIDEID" val="140E52C1-2C16-42A6-9229-38CEEE401D50"/>
</p:tagLst>
</file>

<file path=ppt/tags/tag8.xml><?xml version="1.0" encoding="utf-8"?>
<p:tagLst xmlns:a="http://schemas.openxmlformats.org/drawingml/2006/main" xmlns:r="http://schemas.openxmlformats.org/officeDocument/2006/relationships" xmlns:p="http://schemas.openxmlformats.org/presentationml/2006/main">
  <p:tag name="EE4P_AGENDAWIZARD" val="item__ItemNo"/>
  <p:tag name="EE4P_AGENDAWIZARD_CONTENT" val="/3"/>
  <p:tag name="EE4P_AGENDAWIZARD_PROPERTIES" val="17/177.7302/33.07063/33.07063"/>
</p:tagLst>
</file>

<file path=ppt/tags/tag8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1.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82.xml><?xml version="1.0" encoding="utf-8"?>
<p:tagLst xmlns:a="http://schemas.openxmlformats.org/drawingml/2006/main" xmlns:r="http://schemas.openxmlformats.org/officeDocument/2006/relationships" xmlns:p="http://schemas.openxmlformats.org/presentationml/2006/main">
  <p:tag name="EE4P_SLIDEID" val="140E52C1-2C16-42A6-9229-38CEEE401D50"/>
</p:tagLst>
</file>

<file path=ppt/tags/tag8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4.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85.xml><?xml version="1.0" encoding="utf-8"?>
<p:tagLst xmlns:a="http://schemas.openxmlformats.org/drawingml/2006/main" xmlns:r="http://schemas.openxmlformats.org/officeDocument/2006/relationships" xmlns:p="http://schemas.openxmlformats.org/presentationml/2006/main">
  <p:tag name="EE4P_SLIDEID" val="140E52C1-2C16-42A6-9229-38CEEE401D50"/>
</p:tagLst>
</file>

<file path=ppt/tags/tag8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7.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88.xml><?xml version="1.0" encoding="utf-8"?>
<p:tagLst xmlns:a="http://schemas.openxmlformats.org/drawingml/2006/main" xmlns:r="http://schemas.openxmlformats.org/officeDocument/2006/relationships" xmlns:p="http://schemas.openxmlformats.org/presentationml/2006/main">
  <p:tag name="EE4P_SLIDEID" val="140E52C1-2C16-42A6-9229-38CEEE401D50"/>
</p:tagLst>
</file>

<file path=ppt/tags/tag8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EE4P_AGENDAWIZARD" val="item_2c1ca8be-fbf9-4ccb-9771-5fc87557aa75_Topic"/>
  <p:tag name="EE4P_AGENDAWIZARD_CONTENT" val="/Post processing of thermal pictures"/>
  <p:tag name="EE4P_AGENDAWIZARD_PROPERTIES" val="54.94425/122.865/707.5558/33.07063"/>
</p:tagLst>
</file>

<file path=ppt/tags/tag90.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91.xml><?xml version="1.0" encoding="utf-8"?>
<p:tagLst xmlns:a="http://schemas.openxmlformats.org/drawingml/2006/main" xmlns:r="http://schemas.openxmlformats.org/officeDocument/2006/relationships" xmlns:p="http://schemas.openxmlformats.org/presentationml/2006/main">
  <p:tag name="EE4P_SLIDEID" val="140E52C1-2C16-42A6-9229-38CEEE401D50"/>
</p:tagLst>
</file>

<file path=ppt/tags/tag9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3.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94.xml><?xml version="1.0" encoding="utf-8"?>
<p:tagLst xmlns:a="http://schemas.openxmlformats.org/drawingml/2006/main" xmlns:r="http://schemas.openxmlformats.org/officeDocument/2006/relationships" xmlns:p="http://schemas.openxmlformats.org/presentationml/2006/main">
  <p:tag name="EE4P_SLIDEID" val="140E52C1-2C16-42A6-9229-38CEEE401D50"/>
</p:tagLst>
</file>

<file path=ppt/tags/tag9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6.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97.xml><?xml version="1.0" encoding="utf-8"?>
<p:tagLst xmlns:a="http://schemas.openxmlformats.org/drawingml/2006/main" xmlns:r="http://schemas.openxmlformats.org/officeDocument/2006/relationships" xmlns:p="http://schemas.openxmlformats.org/presentationml/2006/main">
  <p:tag name="EE4P_SLIDEID" val="140E52C1-2C16-42A6-9229-38CEEE401D50"/>
</p:tagLst>
</file>

<file path=ppt/tags/tag9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9.xml><?xml version="1.0" encoding="utf-8"?>
<p:tagLst xmlns:a="http://schemas.openxmlformats.org/drawingml/2006/main" xmlns:r="http://schemas.openxmlformats.org/officeDocument/2006/relationships" xmlns:p="http://schemas.openxmlformats.org/presentationml/2006/main">
  <p:tag name="EE4P_AGENDAWIZARD" val="title"/>
</p:tagLst>
</file>

<file path=ppt/theme/theme1.xml><?xml version="1.0" encoding="utf-8"?>
<a:theme xmlns:a="http://schemas.openxmlformats.org/drawingml/2006/main" name="wzl">
  <a:themeElements>
    <a:clrScheme name="WZL">
      <a:dk1>
        <a:srgbClr val="000000"/>
      </a:dk1>
      <a:lt1>
        <a:srgbClr val="FFFFFF"/>
      </a:lt1>
      <a:dk2>
        <a:srgbClr val="000000"/>
      </a:dk2>
      <a:lt2>
        <a:srgbClr val="FFFFFF"/>
      </a:lt2>
      <a:accent1>
        <a:srgbClr val="C7DDF2"/>
      </a:accent1>
      <a:accent2>
        <a:srgbClr val="00549F"/>
      </a:accent2>
      <a:accent3>
        <a:srgbClr val="8EBAE5"/>
      </a:accent3>
      <a:accent4>
        <a:srgbClr val="407FB7"/>
      </a:accent4>
      <a:accent5>
        <a:srgbClr val="CC071E"/>
      </a:accent5>
      <a:accent6>
        <a:srgbClr val="F6A800"/>
      </a:accent6>
      <a:hlink>
        <a:srgbClr val="8EBAE5"/>
      </a:hlink>
      <a:folHlink>
        <a:srgbClr val="407FB7"/>
      </a:folHlink>
    </a:clrScheme>
    <a:fontScheme name="WZL">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w="10795" cap="flat" cmpd="sng" algn="ctr">
          <a:noFill/>
          <a:prstDash val="solid"/>
          <a:round/>
          <a:headEnd type="none" w="med" len="med"/>
          <a:tailEnd type="none" w="med" len="med"/>
        </a:ln>
        <a:effectLst/>
        <a:ex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sz="1800" b="0" i="0" u="none" strike="noStrike" cap="none" normalizeH="0" baseline="0" dirty="0" err="1" smtClean="0">
            <a:ln>
              <a:noFill/>
            </a:ln>
            <a:solidFill>
              <a:schemeClr val="bg1"/>
            </a:solidFill>
            <a:effectLst/>
            <a:latin typeface="Arial" charset="0"/>
          </a:defRPr>
        </a:defPPr>
      </a:lstStyle>
    </a:spDef>
    <a:lnDef>
      <a:spPr bwMode="auto">
        <a:xfrm>
          <a:off x="0" y="0"/>
          <a:ext cx="1" cy="1"/>
        </a:xfrm>
        <a:custGeom>
          <a:avLst/>
          <a:gdLst/>
          <a:ahLst/>
          <a:cxnLst/>
          <a:rect l="0" t="0" r="0" b="0"/>
          <a:pathLst/>
        </a:custGeom>
        <a:solidFill>
          <a:srgbClr val="DDDDDD"/>
        </a:solidFill>
        <a:ln w="1079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de-DE" sz="1800" b="0" i="0" u="none" strike="noStrike" cap="none" normalizeH="0" baseline="0" smtClean="0">
            <a:ln>
              <a:noFill/>
            </a:ln>
            <a:solidFill>
              <a:schemeClr val="tx1"/>
            </a:solidFill>
            <a:effectLst/>
            <a:latin typeface="Arial" charset="0"/>
          </a:defRPr>
        </a:defPPr>
      </a:lstStyle>
    </a:lnDef>
  </a:objectDefaults>
  <a:extraClrSchemeLst>
    <a:extraClrScheme>
      <a:clrScheme name="WZL">
        <a:dk1>
          <a:srgbClr val="000000"/>
        </a:dk1>
        <a:lt1>
          <a:srgbClr val="FFFFFF"/>
        </a:lt1>
        <a:dk2>
          <a:srgbClr val="000000"/>
        </a:dk2>
        <a:lt2>
          <a:srgbClr val="FFFFFF"/>
        </a:lt2>
        <a:accent1>
          <a:srgbClr val="C7DDF2"/>
        </a:accent1>
        <a:accent2>
          <a:srgbClr val="00549F"/>
        </a:accent2>
        <a:accent3>
          <a:srgbClr val="8EBAE5"/>
        </a:accent3>
        <a:accent4>
          <a:srgbClr val="407FB7"/>
        </a:accent4>
        <a:accent5>
          <a:srgbClr val="CC071E"/>
        </a:accent5>
        <a:accent6>
          <a:srgbClr val="F6A800"/>
        </a:accent6>
        <a:hlink>
          <a:srgbClr val="8EBAE5"/>
        </a:hlink>
        <a:folHlink>
          <a:srgbClr val="407FB7"/>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4090</Words>
  <Application>Microsoft Office PowerPoint</Application>
  <PresentationFormat>A4-Papier (210x297 mm)</PresentationFormat>
  <Paragraphs>916</Paragraphs>
  <Slides>81</Slides>
  <Notes>30</Notes>
  <HiddenSlides>0</HiddenSlides>
  <MMClips>0</MMClips>
  <ScaleCrop>false</ScaleCrop>
  <HeadingPairs>
    <vt:vector size="6" baseType="variant">
      <vt:variant>
        <vt:lpstr>Design</vt:lpstr>
      </vt:variant>
      <vt:variant>
        <vt:i4>1</vt:i4>
      </vt:variant>
      <vt:variant>
        <vt:lpstr>Eingebettete OLE-Server</vt:lpstr>
      </vt:variant>
      <vt:variant>
        <vt:i4>1</vt:i4>
      </vt:variant>
      <vt:variant>
        <vt:lpstr>Folientitel</vt:lpstr>
      </vt:variant>
      <vt:variant>
        <vt:i4>81</vt:i4>
      </vt:variant>
    </vt:vector>
  </HeadingPairs>
  <TitlesOfParts>
    <vt:vector size="83" baseType="lpstr">
      <vt:lpstr>wzl</vt:lpstr>
      <vt:lpstr>think-cell Folie</vt:lpstr>
      <vt:lpstr>Results – Method 1 </vt:lpstr>
      <vt:lpstr>Gliederung</vt:lpstr>
      <vt:lpstr>Gliederung</vt:lpstr>
      <vt:lpstr>Experimental Setup Design of Experiment</vt:lpstr>
      <vt:lpstr>Experimental Setup Design of Experiment for AISI 1045</vt:lpstr>
      <vt:lpstr>Experimental Setup Design of Experiment for AISI 4140 [1/2]</vt:lpstr>
      <vt:lpstr>Experimental Setup Design of Experiment for AISI 4140 [2/2]</vt:lpstr>
      <vt:lpstr>Experimental Setup Boundary Conditions for AISI 1045</vt:lpstr>
      <vt:lpstr>Experimental Setup Boundary Conditions for AISI 4140</vt:lpstr>
      <vt:lpstr>Gliederung</vt:lpstr>
      <vt:lpstr>Post processing of thermal pictures Energy balance in the volume control</vt:lpstr>
      <vt:lpstr>Post processing of thermal pictures Heat carried away from the tool tip</vt:lpstr>
      <vt:lpstr>Post processing of thermal pictures Lines along the tool – obtaining process</vt:lpstr>
      <vt:lpstr>Post processing of thermal pictures Temperature gradient – calculation method</vt:lpstr>
      <vt:lpstr>Post processing of thermal pictures Heat carried away by the chip</vt:lpstr>
      <vt:lpstr>Gliederung</vt:lpstr>
      <vt:lpstr>Time and spatial varying thermal properties  Temperature at tool tip [°C] for different vc and hsp</vt:lpstr>
      <vt:lpstr>Time and spatial varying thermal properties Internal energy in tool [Joule] for different vc and hsp</vt:lpstr>
      <vt:lpstr>Time and spatial varying thermal properties  Internal energy rate of the tool [W] for different vc and hsp</vt:lpstr>
      <vt:lpstr>Time and spatial varying thermal properties  Internal energy carried away by chip [W] for different vc and hsp</vt:lpstr>
      <vt:lpstr>Time and spatial varying thermal properties  Heat partition to the chip for different vc and hsp</vt:lpstr>
      <vt:lpstr>Time and spatial varying thermal properties  Heat flow into the tool [W] for different vc and hsp</vt:lpstr>
      <vt:lpstr>Time and spatial varying thermal properties  Heat flow into the tool [W] for different vc and hsp  2</vt:lpstr>
      <vt:lpstr>Time and spatial varying thermal properties  Heat partition into the tool for different vc and hsp</vt:lpstr>
      <vt:lpstr>Time and spatial varying thermal properties  Heat flow into the workpiece [W] for different vc and hsp</vt:lpstr>
      <vt:lpstr>Time and spatial varying thermal properties  Heat partition into the workpiece for different vc and hsp</vt:lpstr>
      <vt:lpstr>Time and spatial varying thermal properties  Friction coefficient µ for different vc and hsp</vt:lpstr>
      <vt:lpstr>Time and spatial varying thermal properties  Heat partition ratios for hsp = 200 µm, vc = 100 m/min</vt:lpstr>
      <vt:lpstr>Temperature distribution for orthogonal cutting Temperature distribution for hsp = 200 µm, vc = 100 m/min</vt:lpstr>
      <vt:lpstr>Time and spatial varying thermal properties  Heat partition ratios for hsp = 200 µm, vc = 150 m/min</vt:lpstr>
      <vt:lpstr>PowerPoint-Präsentation</vt:lpstr>
      <vt:lpstr>Time and spatial varying thermal properties  Heat partition ratios for hsp = 300 µm, vc = 100 m/min</vt:lpstr>
      <vt:lpstr>PowerPoint-Präsentation</vt:lpstr>
      <vt:lpstr>Time and spatial varying thermal properties  Heat partition ratios for hsp = 300 µm, vc = 150 m/min</vt:lpstr>
      <vt:lpstr>PowerPoint-Präsentation</vt:lpstr>
      <vt:lpstr>Time and spatial varying thermal properties  Heat partition ratios for hsp = 400 µm, vc = 100 m/min</vt:lpstr>
      <vt:lpstr>Time and spatial varying thermal properties  Heat partition ratios for hsp = 400 µm, vc = 150 m/min</vt:lpstr>
      <vt:lpstr>PowerPoint-Präsentation</vt:lpstr>
      <vt:lpstr>PowerPoint-Präsentation</vt:lpstr>
      <vt:lpstr>Time and spatial varying thermal properties  Heat partition ratios for hsp = 500 µm, vc = 150 m/min</vt:lpstr>
      <vt:lpstr>PowerPoint-Präsentation</vt:lpstr>
      <vt:lpstr>Time and spatial varying thermal properties  Conclusion</vt:lpstr>
      <vt:lpstr>Time and spatial varying thermal properties  Means to enhance quality of measurement</vt:lpstr>
      <vt:lpstr>Gliederung</vt:lpstr>
      <vt:lpstr>Influence of uncut chip thickness and cutting velocity Workpiece position 124 mm</vt:lpstr>
      <vt:lpstr>Influence of uncut chip thickness and cutting velocity Workpiece position 200 mm</vt:lpstr>
      <vt:lpstr>Gliederung</vt:lpstr>
      <vt:lpstr>Gliederung</vt:lpstr>
      <vt:lpstr>Time and spatial varying thermal properties  Temperature at tool tip [°C] for different vc and hsp</vt:lpstr>
      <vt:lpstr>Time and spatial varying thermal properties Internal energy in tool [Joule] for different vc and hsp</vt:lpstr>
      <vt:lpstr>Time and spatial varying thermal properties  Internal energy rate of the tool [W] for different vc and hsp</vt:lpstr>
      <vt:lpstr>Time and spatial varying thermal properties  Internal energy carried away by chip [W] for different vc and hsp</vt:lpstr>
      <vt:lpstr>Time and spatial varying thermal properties  Heat partition to the chip for different vc and hsp</vt:lpstr>
      <vt:lpstr>Time and spatial varying thermal properties  Heat flow into the tool [W] for different vc and hsp</vt:lpstr>
      <vt:lpstr>Time and spatial varying thermal properties  Heat partition into the tool for different vc and hsp</vt:lpstr>
      <vt:lpstr>Time and spatial varying thermal properties  Heat flow into the workpiece [W] for different vc and hsp</vt:lpstr>
      <vt:lpstr>Time and spatial varying thermal properties  Heat partition into the workpiece for different vc and hsp</vt:lpstr>
      <vt:lpstr>Time and spatial varying thermal properties  Friction coefficient µ for different vc and hsp</vt:lpstr>
      <vt:lpstr>Time and spatial varying thermal properties  Heat partition ratios for hsp = 100 µm, vc = 100 m/min (ACF)</vt:lpstr>
      <vt:lpstr>PowerPoint-Präsentation</vt:lpstr>
      <vt:lpstr>Time and spatial varying thermal properties  Heat partition ratios for hsp = 200 µm, vc = 100 m/min (ACF)</vt:lpstr>
      <vt:lpstr>PowerPoint-Präsentation</vt:lpstr>
      <vt:lpstr>Time and spatial varying thermal properties  Heat partition ratios for hsp = 300 µm, vc = 100 m/min (ACF)</vt:lpstr>
      <vt:lpstr>PowerPoint-Präsentation</vt:lpstr>
      <vt:lpstr>Time and spatial varying thermal properties  Heat partition ratios for hsp = 200 µm, vc = 150 m/min (ACF)</vt:lpstr>
      <vt:lpstr>PowerPoint-Präsentation</vt:lpstr>
      <vt:lpstr>Time and spatial varying thermal properties  Heat partition ratios for hsp = 300 µm, vc = 150 m/min (ACF)</vt:lpstr>
      <vt:lpstr>PowerPoint-Präsentation</vt:lpstr>
      <vt:lpstr>Time and spatial varying thermal properties  Heat partition ratios for hsp = 200 µm, vc = 100 m/min (ABA)</vt:lpstr>
      <vt:lpstr>PowerPoint-Präsentation</vt:lpstr>
      <vt:lpstr>Time and spatial varying thermal properties  Heat partition ratios for hsp = 200 µm, vc = 150 m/min (ABA)</vt:lpstr>
      <vt:lpstr>PowerPoint-Präsentation</vt:lpstr>
      <vt:lpstr>Time and spatial varying thermal properties  Heat partition ratios for hsp = 300 µm, vc = 100 m/min (ABA)</vt:lpstr>
      <vt:lpstr>PowerPoint-Präsentation</vt:lpstr>
      <vt:lpstr>Time and spatial varying thermal properties  Heat partition ratios for hsp = 300 µm, vc = 150 m/min (ABA)</vt:lpstr>
      <vt:lpstr>PowerPoint-Präsentation</vt:lpstr>
      <vt:lpstr>Gliederung</vt:lpstr>
      <vt:lpstr>Influence of uncut chip thickness and cutting velocity Workpiece position 34 mm (ACF)</vt:lpstr>
      <vt:lpstr>Influence of uncut chip thickness and cutting velocity Workpiece position 80 mm (ACF)</vt:lpstr>
      <vt:lpstr>Influence of uncut chip thickness and cutting velocity Workpiece position 34 mm (ABA)</vt:lpstr>
      <vt:lpstr>Influence of uncut chip thickness and cutting velocity Workpiece position 80 mm (ABA)</vt:lpstr>
    </vt:vector>
  </TitlesOfParts>
  <Manager/>
  <Company>WZL</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Temperatures and heat partition ratio in cutting 1045 and 4140 steel_E085_method1_20160512.pptx</dc:title>
  <dc:subject/>
  <dc:creator>Oliver Adams</dc:creator>
  <cp:keywords/>
  <dc:description/>
  <cp:lastModifiedBy>Adriana Nunes Chaves Lima</cp:lastModifiedBy>
  <cp:revision>533</cp:revision>
  <cp:lastPrinted>2016-03-18T08:51:47Z</cp:lastPrinted>
  <dcterms:created xsi:type="dcterms:W3CDTF">2012-10-09T07:26:10Z</dcterms:created>
  <dcterms:modified xsi:type="dcterms:W3CDTF">2016-05-12T13:04:52Z</dcterms:modified>
  <cp:category/>
</cp:coreProperties>
</file>